
<file path=[Content_Types].xml><?xml version="1.0" encoding="utf-8"?>
<Types xmlns="http://schemas.openxmlformats.org/package/2006/content-types">
  <Default Extension="mp3" ContentType="audio/mpeg"/>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2"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0"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48F3B2D-47F8-4845-914B-0BB210CAD060}" type="datetimeFigureOut">
              <a:rPr lang="it-IT" smtClean="0"/>
              <a:t>14/01/2021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282695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8F3B2D-47F8-4845-914B-0BB210CAD060}" type="datetimeFigureOut">
              <a:rPr lang="it-IT" smtClean="0"/>
              <a:t>14/01/2021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147701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8F3B2D-47F8-4845-914B-0BB210CAD060}" type="datetimeFigureOut">
              <a:rPr lang="it-IT" smtClean="0"/>
              <a:t>14/01/2021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197410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8F3B2D-47F8-4845-914B-0BB210CAD060}" type="datetimeFigureOut">
              <a:rPr lang="it-IT" smtClean="0"/>
              <a:t>14/01/2021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30929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48F3B2D-47F8-4845-914B-0BB210CAD060}" type="datetimeFigureOut">
              <a:rPr lang="it-IT" smtClean="0"/>
              <a:t>14/01/2021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217001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48F3B2D-47F8-4845-914B-0BB210CAD060}" type="datetimeFigureOut">
              <a:rPr lang="it-IT" smtClean="0"/>
              <a:t>14/01/2021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220120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48F3B2D-47F8-4845-914B-0BB210CAD060}" type="datetimeFigureOut">
              <a:rPr lang="it-IT" smtClean="0"/>
              <a:t>14/01/2021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265547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48F3B2D-47F8-4845-914B-0BB210CAD060}" type="datetimeFigureOut">
              <a:rPr lang="it-IT" smtClean="0"/>
              <a:t>14/01/2021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16631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48F3B2D-47F8-4845-914B-0BB210CAD060}" type="datetimeFigureOut">
              <a:rPr lang="it-IT" smtClean="0"/>
              <a:t>14/01/2021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261224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48F3B2D-47F8-4845-914B-0BB210CAD060}" type="datetimeFigureOut">
              <a:rPr lang="it-IT" smtClean="0"/>
              <a:t>14/01/2021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197277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48F3B2D-47F8-4845-914B-0BB210CAD060}" type="datetimeFigureOut">
              <a:rPr lang="it-IT" smtClean="0"/>
              <a:t>14/01/2021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35F066-8A0C-4141-BF0B-A21443EABB6D}" type="slidenum">
              <a:rPr lang="it-IT" smtClean="0"/>
              <a:t>‹N›</a:t>
            </a:fld>
            <a:endParaRPr lang="it-IT"/>
          </a:p>
        </p:txBody>
      </p:sp>
    </p:spTree>
    <p:extLst>
      <p:ext uri="{BB962C8B-B14F-4D97-AF65-F5344CB8AC3E}">
        <p14:creationId xmlns:p14="http://schemas.microsoft.com/office/powerpoint/2010/main" val="401143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F3B2D-47F8-4845-914B-0BB210CAD060}" type="datetimeFigureOut">
              <a:rPr lang="it-IT" smtClean="0"/>
              <a:t>14/01/2021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5F066-8A0C-4141-BF0B-A21443EABB6D}" type="slidenum">
              <a:rPr lang="it-IT" smtClean="0"/>
              <a:t>‹N›</a:t>
            </a:fld>
            <a:endParaRPr lang="it-IT"/>
          </a:p>
        </p:txBody>
      </p:sp>
    </p:spTree>
    <p:extLst>
      <p:ext uri="{BB962C8B-B14F-4D97-AF65-F5344CB8AC3E}">
        <p14:creationId xmlns:p14="http://schemas.microsoft.com/office/powerpoint/2010/main" val="381675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4504" y="3069550"/>
            <a:ext cx="4119154" cy="27198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CasellaDiTesto 3"/>
          <p:cNvSpPr txBox="1"/>
          <p:nvPr/>
        </p:nvSpPr>
        <p:spPr>
          <a:xfrm>
            <a:off x="2804160" y="583474"/>
            <a:ext cx="7393577" cy="923330"/>
          </a:xfrm>
          <a:prstGeom prst="rect">
            <a:avLst/>
          </a:prstGeom>
          <a:noFill/>
        </p:spPr>
        <p:txBody>
          <a:bodyPr wrap="square" rtlCol="0">
            <a:spAutoFit/>
          </a:bodyPr>
          <a:lstStyle/>
          <a:p>
            <a:r>
              <a:rPr lang="it-IT" sz="5400" dirty="0" smtClean="0">
                <a:solidFill>
                  <a:schemeClr val="accent2">
                    <a:lumMod val="40000"/>
                    <a:lumOff val="60000"/>
                  </a:schemeClr>
                </a:solidFill>
              </a:rPr>
              <a:t>I Cas</a:t>
            </a:r>
            <a:r>
              <a:rPr lang="it-IT" sz="5400" dirty="0" smtClean="0">
                <a:solidFill>
                  <a:schemeClr val="accent2">
                    <a:lumMod val="40000"/>
                    <a:lumOff val="60000"/>
                  </a:schemeClr>
                </a:solidFill>
                <a:latin typeface="Times New Roman" panose="02020603050405020304" pitchFamily="18" charset="0"/>
                <a:cs typeface="Times New Roman" panose="02020603050405020304" pitchFamily="18" charset="0"/>
              </a:rPr>
              <a:t>telli della Loira</a:t>
            </a:r>
            <a:endParaRPr lang="it-IT" sz="5400" dirty="0">
              <a:solidFill>
                <a:schemeClr val="accent2">
                  <a:lumMod val="40000"/>
                  <a:lumOff val="60000"/>
                </a:schemeClr>
              </a:solidFill>
            </a:endParaRPr>
          </a:p>
        </p:txBody>
      </p:sp>
      <p:pic>
        <p:nvPicPr>
          <p:cNvPr id="3" name="Traditionnel musette (3)">
            <a:hlinkClick r:id="" action="ppaction://media"/>
          </p:cNvPr>
          <p:cNvPicPr>
            <a:picLocks noChangeAspect="1"/>
          </p:cNvPicPr>
          <p:nvPr>
            <a:audioFile r:link="rId2"/>
            <p:extLst>
              <p:ext uri="{DAA4B4D4-6D71-4841-9C94-3DE7FCFB9230}">
                <p14:media xmlns:p14="http://schemas.microsoft.com/office/powerpoint/2010/main" r:embed="rId1">
                  <p14:bmkLst>
                    <p14:bmk name="Segnalibro 1" time="0"/>
                  </p14:bmkLst>
                </p14:media>
              </p:ext>
            </p:extLst>
          </p:nvPr>
        </p:nvPicPr>
        <p:blipFill>
          <a:blip r:embed="rId6"/>
          <a:stretch>
            <a:fillRect/>
          </a:stretch>
        </p:blipFill>
        <p:spPr>
          <a:xfrm>
            <a:off x="375117" y="5789432"/>
            <a:ext cx="609600" cy="609600"/>
          </a:xfrm>
          <a:prstGeom prst="rect">
            <a:avLst/>
          </a:prstGeom>
        </p:spPr>
      </p:pic>
    </p:spTree>
    <p:extLst>
      <p:ext uri="{BB962C8B-B14F-4D97-AF65-F5344CB8AC3E}">
        <p14:creationId xmlns:p14="http://schemas.microsoft.com/office/powerpoint/2010/main" val="344552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522515" y="487681"/>
            <a:ext cx="4519748" cy="3021873"/>
          </a:xfrm>
          <a:prstGeom prst="rect">
            <a:avLst/>
          </a:prstGeom>
          <a:noFill/>
        </p:spPr>
        <p:txBody>
          <a:bodyPr wrap="square" rtlCol="0">
            <a:spAutoFit/>
          </a:bodyPr>
          <a:lstStyle/>
          <a:p>
            <a:r>
              <a:rPr lang="it-IT" sz="2100" dirty="0" smtClean="0">
                <a:latin typeface="Times New Roman" panose="02020603050405020304" pitchFamily="18" charset="0"/>
                <a:cs typeface="Times New Roman" panose="02020603050405020304" pitchFamily="18" charset="0"/>
              </a:rPr>
              <a:t>I castelli della Loira sono oltre 300 castelli situati </a:t>
            </a:r>
            <a:r>
              <a:rPr lang="it-IT" sz="2100" dirty="0" smtClean="0">
                <a:solidFill>
                  <a:schemeClr val="accent2">
                    <a:lumMod val="75000"/>
                  </a:schemeClr>
                </a:solidFill>
                <a:latin typeface="Times New Roman" panose="02020603050405020304" pitchFamily="18" charset="0"/>
                <a:cs typeface="Times New Roman" panose="02020603050405020304" pitchFamily="18" charset="0"/>
              </a:rPr>
              <a:t>nella valle della Loira, </a:t>
            </a:r>
            <a:r>
              <a:rPr lang="it-IT" sz="2100" dirty="0" smtClean="0">
                <a:latin typeface="Times New Roman" panose="02020603050405020304" pitchFamily="18" charset="0"/>
                <a:cs typeface="Times New Roman" panose="02020603050405020304" pitchFamily="18" charset="0"/>
              </a:rPr>
              <a:t>nel centro della Francia. I castelli sono stati costruiti a partire dal secolo quando i sovrani di Francia, decisero di usare la valle per costruire le loro dimore estive. Sono diventati Patrimonio dell’umanità </a:t>
            </a:r>
            <a:r>
              <a:rPr lang="it-IT" sz="2100" dirty="0" smtClean="0">
                <a:solidFill>
                  <a:schemeClr val="accent2">
                    <a:lumMod val="75000"/>
                  </a:schemeClr>
                </a:solidFill>
                <a:latin typeface="Times New Roman" panose="02020603050405020304" pitchFamily="18" charset="0"/>
                <a:cs typeface="Times New Roman" panose="02020603050405020304" pitchFamily="18" charset="0"/>
              </a:rPr>
              <a:t>UNESCO</a:t>
            </a:r>
          </a:p>
          <a:p>
            <a:pPr marL="342900" indent="-342900">
              <a:buFont typeface="Arial" panose="020B0604020202020204" pitchFamily="34" charset="0"/>
              <a:buChar char="•"/>
            </a:pPr>
            <a:endParaRPr lang="it-IT" sz="2000" dirty="0" smtClean="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5727480" y="3854161"/>
            <a:ext cx="5782492" cy="2031325"/>
          </a:xfrm>
          <a:prstGeom prst="rect">
            <a:avLst/>
          </a:prstGeom>
          <a:noFill/>
        </p:spPr>
        <p:txBody>
          <a:bodyPr wrap="square" rtlCol="0">
            <a:spAutoFit/>
          </a:bodyPr>
          <a:lstStyle/>
          <a:p>
            <a:r>
              <a:rPr lang="it-IT" sz="2100" dirty="0" smtClean="0">
                <a:solidFill>
                  <a:schemeClr val="accent2">
                    <a:lumMod val="75000"/>
                  </a:schemeClr>
                </a:solidFill>
                <a:latin typeface="Times New Roman" panose="02020603050405020304" pitchFamily="18" charset="0"/>
                <a:cs typeface="Times New Roman" panose="02020603050405020304" pitchFamily="18" charset="0"/>
              </a:rPr>
              <a:t>Francesco I di Francia</a:t>
            </a:r>
            <a:r>
              <a:rPr lang="it-IT" sz="2100" dirty="0" smtClean="0">
                <a:latin typeface="Times New Roman" panose="02020603050405020304" pitchFamily="18" charset="0"/>
                <a:cs typeface="Times New Roman" panose="02020603050405020304" pitchFamily="18" charset="0"/>
              </a:rPr>
              <a:t>, aveva riportato il centro del potere a Parigi e si trasferì a Parigi con i numerosi architetti della zona. La valle continuò ad essere il luogo di villeggiatura preferito dai nobili parigini. A causa della rivoluzione francese furono distrutti o saccheggiati molti degli </a:t>
            </a:r>
            <a:r>
              <a:rPr lang="it-IT" sz="2100" dirty="0" err="1" smtClean="0">
                <a:latin typeface="Times New Roman" panose="02020603050405020304" pitchFamily="18" charset="0"/>
                <a:cs typeface="Times New Roman" panose="02020603050405020304" pitchFamily="18" charset="0"/>
              </a:rPr>
              <a:t>châteaux</a:t>
            </a:r>
            <a:endParaRPr lang="it-IT" sz="2100"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638" y="3253285"/>
            <a:ext cx="2065299" cy="2886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63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558834" y="3509554"/>
            <a:ext cx="8952412" cy="2862322"/>
          </a:xfrm>
          <a:prstGeom prst="rect">
            <a:avLst/>
          </a:prstGeom>
          <a:noFill/>
        </p:spPr>
        <p:txBody>
          <a:bodyPr wrap="square" rtlCol="0">
            <a:spAutoFit/>
          </a:bodyPr>
          <a:lstStyle/>
          <a:p>
            <a:pPr algn="ctr"/>
            <a:r>
              <a:rPr lang="fr-FR" sz="3000" dirty="0" smtClean="0">
                <a:solidFill>
                  <a:schemeClr val="bg1"/>
                </a:solidFill>
                <a:latin typeface="Times New Roman" panose="02020603050405020304" pitchFamily="18" charset="0"/>
                <a:cs typeface="Times New Roman" panose="02020603050405020304" pitchFamily="18" charset="0"/>
              </a:rPr>
              <a:t>Le château de Chambord est le plus grand des châteaux de la Loire et l'un des plus connus. Il a été construit par la volonté du roi François I en 1519 près d'un coude de la rivière Cosson. En 1981, il a été </a:t>
            </a:r>
            <a:r>
              <a:rPr lang="fr-FR" sz="3000" dirty="0" err="1" smtClean="0">
                <a:solidFill>
                  <a:schemeClr val="bg1"/>
                </a:solidFill>
                <a:latin typeface="Times New Roman" panose="02020603050405020304" pitchFamily="18" charset="0"/>
                <a:cs typeface="Times New Roman" panose="02020603050405020304" pitchFamily="18" charset="0"/>
              </a:rPr>
              <a:t>ècrite</a:t>
            </a:r>
            <a:r>
              <a:rPr lang="fr-FR" sz="3000" dirty="0" smtClean="0">
                <a:solidFill>
                  <a:schemeClr val="bg1"/>
                </a:solidFill>
                <a:latin typeface="Times New Roman" panose="02020603050405020304" pitchFamily="18" charset="0"/>
                <a:cs typeface="Times New Roman" panose="02020603050405020304" pitchFamily="18" charset="0"/>
              </a:rPr>
              <a:t> sur la liste du patrimoine mondial de l'UNESCO, avec l'ensemble du Val de Loire.</a:t>
            </a:r>
            <a:endParaRPr lang="it-IT" sz="3000" dirty="0">
              <a:solidFill>
                <a:schemeClr val="bg1"/>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7837714" y="130629"/>
            <a:ext cx="4275909" cy="1754326"/>
          </a:xfrm>
          <a:prstGeom prst="rect">
            <a:avLst/>
          </a:prstGeom>
          <a:noFill/>
        </p:spPr>
        <p:txBody>
          <a:bodyPr wrap="square" rtlCol="0">
            <a:spAutoFit/>
          </a:bodyPr>
          <a:lstStyle/>
          <a:p>
            <a:pPr algn="ctr"/>
            <a:r>
              <a:rPr lang="it-IT" sz="5400" dirty="0" smtClean="0">
                <a:solidFill>
                  <a:schemeClr val="accent2">
                    <a:lumMod val="75000"/>
                  </a:schemeClr>
                </a:solidFill>
                <a:latin typeface="Times New Roman" panose="02020603050405020304" pitchFamily="18" charset="0"/>
                <a:cs typeface="Times New Roman" panose="02020603050405020304" pitchFamily="18" charset="0"/>
              </a:rPr>
              <a:t>Le </a:t>
            </a:r>
            <a:r>
              <a:rPr lang="it-IT" sz="5400" dirty="0" err="1" smtClean="0">
                <a:solidFill>
                  <a:schemeClr val="accent2">
                    <a:lumMod val="75000"/>
                  </a:schemeClr>
                </a:solidFill>
                <a:latin typeface="Times New Roman" panose="02020603050405020304" pitchFamily="18" charset="0"/>
                <a:cs typeface="Times New Roman" panose="02020603050405020304" pitchFamily="18" charset="0"/>
              </a:rPr>
              <a:t>château</a:t>
            </a:r>
            <a:r>
              <a:rPr lang="it-IT" sz="5400" dirty="0" smtClean="0">
                <a:solidFill>
                  <a:schemeClr val="accent2">
                    <a:lumMod val="75000"/>
                  </a:schemeClr>
                </a:solidFill>
                <a:latin typeface="Times New Roman" panose="02020603050405020304" pitchFamily="18" charset="0"/>
                <a:cs typeface="Times New Roman" panose="02020603050405020304" pitchFamily="18" charset="0"/>
              </a:rPr>
              <a:t> de Chambord</a:t>
            </a:r>
          </a:p>
        </p:txBody>
      </p:sp>
    </p:spTree>
    <p:extLst>
      <p:ext uri="{BB962C8B-B14F-4D97-AF65-F5344CB8AC3E}">
        <p14:creationId xmlns:p14="http://schemas.microsoft.com/office/powerpoint/2010/main" val="3742832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183426" y="1016967"/>
            <a:ext cx="4284071" cy="2031325"/>
          </a:xfrm>
          <a:prstGeom prst="rect">
            <a:avLst/>
          </a:prstGeom>
          <a:noFill/>
        </p:spPr>
        <p:txBody>
          <a:bodyPr wrap="square" rtlCol="0">
            <a:spAutoFit/>
          </a:bodyPr>
          <a:lstStyle/>
          <a:p>
            <a:r>
              <a:rPr lang="fr-FR" sz="2100" dirty="0" smtClean="0">
                <a:solidFill>
                  <a:schemeClr val="tx2"/>
                </a:solidFill>
                <a:latin typeface="Times New Roman" panose="02020603050405020304" pitchFamily="18" charset="0"/>
                <a:cs typeface="Times New Roman" panose="02020603050405020304" pitchFamily="18" charset="0"/>
              </a:rPr>
              <a:t>Le château est patrimoine mondial de l</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'Unesco</a:t>
            </a:r>
            <a:r>
              <a:rPr lang="fr-FR" sz="2100" dirty="0" smtClean="0">
                <a:solidFill>
                  <a:schemeClr val="tx2"/>
                </a:solidFill>
                <a:latin typeface="Times New Roman" panose="02020603050405020304" pitchFamily="18" charset="0"/>
                <a:cs typeface="Times New Roman" panose="02020603050405020304" pitchFamily="18" charset="0"/>
              </a:rPr>
              <a:t>, au cours des siècles le château a vu la présence de nombreux invités illustres pour des fêtes et des parties de chasse mémorables, dont Louis XIV,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Léonard de Vinci</a:t>
            </a:r>
            <a:endParaRPr lang="it-IT" sz="21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4563292" y="1083403"/>
            <a:ext cx="2921096" cy="1964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p:cNvSpPr txBox="1"/>
          <p:nvPr/>
        </p:nvSpPr>
        <p:spPr>
          <a:xfrm>
            <a:off x="2516777" y="117493"/>
            <a:ext cx="7741920" cy="707886"/>
          </a:xfrm>
          <a:prstGeom prst="rect">
            <a:avLst/>
          </a:prstGeom>
          <a:noFill/>
        </p:spPr>
        <p:txBody>
          <a:bodyPr wrap="square" rtlCol="0">
            <a:spAutoFit/>
          </a:bodyPr>
          <a:lstStyle/>
          <a:p>
            <a:r>
              <a:rPr lang="it-IT" sz="4000" dirty="0" smtClean="0">
                <a:solidFill>
                  <a:schemeClr val="accent2">
                    <a:lumMod val="75000"/>
                  </a:schemeClr>
                </a:solidFill>
                <a:latin typeface="Times New Roman" panose="02020603050405020304" pitchFamily="18" charset="0"/>
                <a:cs typeface="Times New Roman" panose="02020603050405020304" pitchFamily="18" charset="0"/>
              </a:rPr>
              <a:t>Benvenuti all’interno del castello!!</a:t>
            </a:r>
            <a:endParaRPr lang="it-IT"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6023840" y="3306316"/>
            <a:ext cx="5708468" cy="1384995"/>
          </a:xfrm>
          <a:prstGeom prst="rect">
            <a:avLst/>
          </a:prstGeom>
          <a:noFill/>
        </p:spPr>
        <p:txBody>
          <a:bodyPr wrap="square" rtlCol="0">
            <a:spAutoFit/>
          </a:bodyPr>
          <a:lstStyle/>
          <a:p>
            <a:pPr algn="ctr"/>
            <a:r>
              <a:rPr lang="fr-FR" sz="2100" dirty="0" smtClean="0">
                <a:latin typeface="Times New Roman" panose="02020603050405020304" pitchFamily="18" charset="0"/>
                <a:cs typeface="Times New Roman" panose="02020603050405020304" pitchFamily="18" charset="0"/>
              </a:rPr>
              <a:t>C'est le clou de la visite: le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fameux escalier </a:t>
            </a:r>
            <a:r>
              <a:rPr lang="fr-FR" sz="2100" dirty="0" smtClean="0">
                <a:latin typeface="Times New Roman" panose="02020603050405020304" pitchFamily="18" charset="0"/>
                <a:cs typeface="Times New Roman" panose="02020603050405020304" pitchFamily="18" charset="0"/>
              </a:rPr>
              <a:t>à double hélice. Conçu par Léonard de Vinci. Vous pouvez monter de chaque côté sans vous rencontrer mais en vous regardant avec vos yeux</a:t>
            </a:r>
            <a:endParaRPr lang="it-IT" sz="2100"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2277577" y="3239880"/>
            <a:ext cx="3226240" cy="1832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asellaDiTesto 8"/>
          <p:cNvSpPr txBox="1"/>
          <p:nvPr/>
        </p:nvSpPr>
        <p:spPr>
          <a:xfrm>
            <a:off x="252549" y="5263653"/>
            <a:ext cx="7419702" cy="1061829"/>
          </a:xfrm>
          <a:prstGeom prst="rect">
            <a:avLst/>
          </a:prstGeom>
          <a:noFill/>
        </p:spPr>
        <p:txBody>
          <a:bodyPr wrap="square" rtlCol="0">
            <a:spAutoFit/>
          </a:bodyPr>
          <a:lstStyle/>
          <a:p>
            <a:r>
              <a:rPr lang="fr-FR" sz="2100" dirty="0" smtClean="0">
                <a:latin typeface="Times New Roman" panose="02020603050405020304" pitchFamily="18" charset="0"/>
                <a:cs typeface="Times New Roman" panose="02020603050405020304" pitchFamily="18" charset="0"/>
              </a:rPr>
              <a:t>François Ier a choisi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la salamandre </a:t>
            </a:r>
            <a:r>
              <a:rPr lang="fr-FR" sz="2100" dirty="0" smtClean="0">
                <a:latin typeface="Times New Roman" panose="02020603050405020304" pitchFamily="18" charset="0"/>
                <a:cs typeface="Times New Roman" panose="02020603050405020304" pitchFamily="18" charset="0"/>
              </a:rPr>
              <a:t>comme sien car un emblème de la croyance populaire la salamandre avait parmi ses nombreux pouvoirs aussi celui de résister aux flammes</a:t>
            </a:r>
            <a:endParaRPr lang="it-IT" sz="2100" dirty="0">
              <a:latin typeface="Times New Roman" panose="02020603050405020304" pitchFamily="18" charset="0"/>
              <a:cs typeface="Times New Roman" panose="02020603050405020304" pitchFamily="18" charset="0"/>
            </a:endParaRPr>
          </a:p>
        </p:txBody>
      </p:sp>
      <p:pic>
        <p:nvPicPr>
          <p:cNvPr id="10" name="Immagine 9"/>
          <p:cNvPicPr>
            <a:picLocks noChangeAspect="1"/>
          </p:cNvPicPr>
          <p:nvPr/>
        </p:nvPicPr>
        <p:blipFill rotWithShape="1">
          <a:blip r:embed="rId4"/>
          <a:srcRect b="7882"/>
          <a:stretch/>
        </p:blipFill>
        <p:spPr>
          <a:xfrm>
            <a:off x="7672251" y="4801955"/>
            <a:ext cx="2496417" cy="1842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224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0960" y="0"/>
            <a:ext cx="7027817" cy="707886"/>
          </a:xfrm>
          <a:prstGeom prst="rect">
            <a:avLst/>
          </a:prstGeom>
          <a:noFill/>
        </p:spPr>
        <p:txBody>
          <a:bodyPr wrap="square" rtlCol="0">
            <a:spAutoFit/>
          </a:bodyPr>
          <a:lstStyle/>
          <a:p>
            <a:r>
              <a:rPr lang="it-IT" sz="4000" dirty="0" smtClean="0">
                <a:solidFill>
                  <a:schemeClr val="accent2">
                    <a:lumMod val="75000"/>
                  </a:schemeClr>
                </a:solidFill>
                <a:latin typeface="Times New Roman" panose="02020603050405020304" pitchFamily="18" charset="0"/>
                <a:cs typeface="Times New Roman" panose="02020603050405020304" pitchFamily="18" charset="0"/>
              </a:rPr>
              <a:t>Le </a:t>
            </a:r>
            <a:r>
              <a:rPr lang="it-IT" sz="4000" dirty="0" err="1" smtClean="0">
                <a:solidFill>
                  <a:schemeClr val="accent2">
                    <a:lumMod val="75000"/>
                  </a:schemeClr>
                </a:solidFill>
                <a:latin typeface="Times New Roman" panose="02020603050405020304" pitchFamily="18" charset="0"/>
                <a:cs typeface="Times New Roman" panose="02020603050405020304" pitchFamily="18" charset="0"/>
              </a:rPr>
              <a:t>château</a:t>
            </a:r>
            <a:r>
              <a:rPr lang="it-IT" sz="4000" dirty="0" smtClean="0">
                <a:solidFill>
                  <a:schemeClr val="accent2">
                    <a:lumMod val="75000"/>
                  </a:schemeClr>
                </a:solidFill>
                <a:latin typeface="Times New Roman" panose="02020603050405020304" pitchFamily="18" charset="0"/>
                <a:cs typeface="Times New Roman" panose="02020603050405020304" pitchFamily="18" charset="0"/>
              </a:rPr>
              <a:t> d'</a:t>
            </a:r>
            <a:r>
              <a:rPr lang="it-IT" sz="4000" dirty="0" err="1" smtClean="0">
                <a:solidFill>
                  <a:schemeClr val="accent2">
                    <a:lumMod val="75000"/>
                  </a:schemeClr>
                </a:solidFill>
                <a:latin typeface="Times New Roman" panose="02020603050405020304" pitchFamily="18" charset="0"/>
                <a:cs typeface="Times New Roman" panose="02020603050405020304" pitchFamily="18" charset="0"/>
              </a:rPr>
              <a:t>Amboise</a:t>
            </a:r>
            <a:endParaRPr lang="it-IT"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1994262" y="3248297"/>
            <a:ext cx="7724503" cy="3216265"/>
          </a:xfrm>
          <a:prstGeom prst="rect">
            <a:avLst/>
          </a:prstGeom>
          <a:noFill/>
        </p:spPr>
        <p:txBody>
          <a:bodyPr wrap="square" rtlCol="0">
            <a:spAutoFit/>
          </a:bodyPr>
          <a:lstStyle/>
          <a:p>
            <a:pPr algn="ctr"/>
            <a:r>
              <a:rPr lang="fr-FR" sz="2800" dirty="0" smtClean="0">
                <a:solidFill>
                  <a:schemeClr val="bg1"/>
                </a:solidFill>
                <a:latin typeface="Times New Roman" panose="02020603050405020304" pitchFamily="18" charset="0"/>
                <a:cs typeface="Times New Roman" panose="02020603050405020304" pitchFamily="18" charset="0"/>
              </a:rPr>
              <a:t>Le </a:t>
            </a:r>
            <a:r>
              <a:rPr lang="fr-FR" sz="2900" dirty="0" smtClean="0">
                <a:solidFill>
                  <a:schemeClr val="bg1"/>
                </a:solidFill>
                <a:latin typeface="Times New Roman" panose="02020603050405020304" pitchFamily="18" charset="0"/>
                <a:cs typeface="Times New Roman" panose="02020603050405020304" pitchFamily="18" charset="0"/>
              </a:rPr>
              <a:t>Château d'Amboise, ancienne forteresse, est situé dans la région Centre Val de Loire dans la ville d'Amboise le long du cours de la Loire.  De nombreux savants et artistes européens ont visité la cour d'Amboise, comme Léonard de Vinci reposant dans la chapelle du château. Amboise compte 100 000 habitants</a:t>
            </a:r>
            <a:r>
              <a:rPr lang="fr-FR" dirty="0" smtClean="0"/>
              <a:t>. </a:t>
            </a:r>
            <a:endParaRPr lang="fr-FR" dirty="0"/>
          </a:p>
        </p:txBody>
      </p:sp>
    </p:spTree>
    <p:extLst>
      <p:ext uri="{BB962C8B-B14F-4D97-AF65-F5344CB8AC3E}">
        <p14:creationId xmlns:p14="http://schemas.microsoft.com/office/powerpoint/2010/main" val="33937338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1854925" y="269965"/>
            <a:ext cx="9126583" cy="707886"/>
          </a:xfrm>
          <a:prstGeom prst="rect">
            <a:avLst/>
          </a:prstGeom>
          <a:noFill/>
        </p:spPr>
        <p:txBody>
          <a:bodyPr wrap="square" rtlCol="0">
            <a:spAutoFit/>
          </a:bodyPr>
          <a:lstStyle/>
          <a:p>
            <a:r>
              <a:rPr lang="it-IT" sz="4000" dirty="0" smtClean="0">
                <a:solidFill>
                  <a:schemeClr val="accent2">
                    <a:lumMod val="75000"/>
                  </a:schemeClr>
                </a:solidFill>
                <a:latin typeface="Times New Roman" panose="02020603050405020304" pitchFamily="18" charset="0"/>
                <a:cs typeface="Times New Roman" panose="02020603050405020304" pitchFamily="18" charset="0"/>
              </a:rPr>
              <a:t>Eccoci arrivati all’interno del castello!!</a:t>
            </a:r>
            <a:endParaRPr lang="it-IT"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391883" y="1358538"/>
            <a:ext cx="6139546" cy="738664"/>
          </a:xfrm>
          <a:prstGeom prst="rect">
            <a:avLst/>
          </a:prstGeom>
          <a:noFill/>
        </p:spPr>
        <p:txBody>
          <a:bodyPr wrap="square" rtlCol="0">
            <a:spAutoFit/>
          </a:bodyPr>
          <a:lstStyle/>
          <a:p>
            <a:r>
              <a:rPr lang="fr-FR" sz="2100" dirty="0" smtClean="0">
                <a:latin typeface="Times New Roman" panose="02020603050405020304" pitchFamily="18" charset="0"/>
                <a:cs typeface="Times New Roman" panose="02020603050405020304" pitchFamily="18" charset="0"/>
              </a:rPr>
              <a:t>Le château est relié à un passage souterrain au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«close </a:t>
            </a:r>
            <a:r>
              <a:rPr lang="fr-FR" sz="2100" dirty="0" err="1" smtClean="0">
                <a:solidFill>
                  <a:schemeClr val="accent2">
                    <a:lumMod val="75000"/>
                  </a:schemeClr>
                </a:solidFill>
                <a:latin typeface="Times New Roman" panose="02020603050405020304" pitchFamily="18" charset="0"/>
                <a:cs typeface="Times New Roman" panose="02020603050405020304" pitchFamily="18" charset="0"/>
              </a:rPr>
              <a:t>lucé</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a:t>
            </a:r>
            <a:r>
              <a:rPr lang="fr-FR" sz="2100" dirty="0" smtClean="0">
                <a:latin typeface="Times New Roman" panose="02020603050405020304" pitchFamily="18" charset="0"/>
                <a:cs typeface="Times New Roman" panose="02020603050405020304" pitchFamily="18" charset="0"/>
              </a:rPr>
              <a:t> et est la dernière maison où le poète a vécu</a:t>
            </a:r>
            <a:endParaRPr lang="it-IT" sz="2100"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6278877" y="977851"/>
            <a:ext cx="3152506" cy="2096275"/>
          </a:xfrm>
          <a:prstGeom prst="rect">
            <a:avLst/>
          </a:prstGeom>
        </p:spPr>
      </p:pic>
      <p:sp>
        <p:nvSpPr>
          <p:cNvPr id="8" name="CasellaDiTesto 7"/>
          <p:cNvSpPr txBox="1"/>
          <p:nvPr/>
        </p:nvSpPr>
        <p:spPr>
          <a:xfrm>
            <a:off x="7358743" y="3199594"/>
            <a:ext cx="4833257" cy="1708160"/>
          </a:xfrm>
          <a:prstGeom prst="rect">
            <a:avLst/>
          </a:prstGeom>
          <a:noFill/>
        </p:spPr>
        <p:txBody>
          <a:bodyPr wrap="square" rtlCol="0">
            <a:spAutoFit/>
          </a:bodyPr>
          <a:lstStyle/>
          <a:p>
            <a:r>
              <a:rPr lang="fr-FR" sz="2100" dirty="0" smtClean="0">
                <a:latin typeface="Times New Roman" panose="02020603050405020304" pitchFamily="18" charset="0"/>
                <a:cs typeface="Times New Roman" panose="02020603050405020304" pitchFamily="18" charset="0"/>
              </a:rPr>
              <a:t>À l'extérieur du château vous pouvez visiter la chapelle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Saint-Hubert, </a:t>
            </a:r>
            <a:r>
              <a:rPr lang="fr-FR" sz="2100" dirty="0" smtClean="0">
                <a:latin typeface="Times New Roman" panose="02020603050405020304" pitchFamily="18" charset="0"/>
                <a:cs typeface="Times New Roman" panose="02020603050405020304" pitchFamily="18" charset="0"/>
              </a:rPr>
              <a:t>de style gothique. Aujourd'hui c'est la chapelle qui conserve les reliques de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Leonardo Da Vinci</a:t>
            </a:r>
            <a:r>
              <a:rPr lang="fr-FR" sz="2100" dirty="0" smtClean="0">
                <a:latin typeface="Times New Roman" panose="02020603050405020304" pitchFamily="18" charset="0"/>
                <a:cs typeface="Times New Roman" panose="02020603050405020304" pitchFamily="18" charset="0"/>
              </a:rPr>
              <a:t>, poète et artiste italien</a:t>
            </a:r>
          </a:p>
        </p:txBody>
      </p:sp>
      <p:pic>
        <p:nvPicPr>
          <p:cNvPr id="9" name="Immagine 8"/>
          <p:cNvPicPr>
            <a:picLocks noChangeAspect="1"/>
          </p:cNvPicPr>
          <p:nvPr/>
        </p:nvPicPr>
        <p:blipFill>
          <a:blip r:embed="rId3"/>
          <a:stretch>
            <a:fillRect/>
          </a:stretch>
        </p:blipFill>
        <p:spPr>
          <a:xfrm>
            <a:off x="4332860" y="3074126"/>
            <a:ext cx="2951516" cy="2228851"/>
          </a:xfrm>
          <a:prstGeom prst="rect">
            <a:avLst/>
          </a:prstGeom>
        </p:spPr>
      </p:pic>
      <p:pic>
        <p:nvPicPr>
          <p:cNvPr id="10" name="Immagine 9"/>
          <p:cNvPicPr>
            <a:picLocks noChangeAspect="1"/>
          </p:cNvPicPr>
          <p:nvPr/>
        </p:nvPicPr>
        <p:blipFill>
          <a:blip r:embed="rId4"/>
          <a:stretch>
            <a:fillRect/>
          </a:stretch>
        </p:blipFill>
        <p:spPr>
          <a:xfrm>
            <a:off x="617257" y="2281215"/>
            <a:ext cx="2909714" cy="3147360"/>
          </a:xfrm>
          <a:prstGeom prst="rect">
            <a:avLst/>
          </a:prstGeom>
        </p:spPr>
      </p:pic>
      <p:sp>
        <p:nvSpPr>
          <p:cNvPr id="11" name="CasellaDiTesto 10"/>
          <p:cNvSpPr txBox="1"/>
          <p:nvPr/>
        </p:nvSpPr>
        <p:spPr>
          <a:xfrm>
            <a:off x="648263" y="5236214"/>
            <a:ext cx="2878708" cy="384721"/>
          </a:xfrm>
          <a:prstGeom prst="rect">
            <a:avLst/>
          </a:prstGeom>
          <a:solidFill>
            <a:schemeClr val="accent1">
              <a:lumMod val="75000"/>
            </a:schemeClr>
          </a:solidFill>
        </p:spPr>
        <p:txBody>
          <a:bodyPr wrap="square" rtlCol="0">
            <a:spAutoFit/>
          </a:bodyPr>
          <a:lstStyle/>
          <a:p>
            <a:r>
              <a:rPr lang="it-IT" sz="1900" dirty="0" smtClean="0">
                <a:solidFill>
                  <a:schemeClr val="accent2">
                    <a:lumMod val="75000"/>
                  </a:schemeClr>
                </a:solidFill>
                <a:latin typeface="Times New Roman" panose="02020603050405020304" pitchFamily="18" charset="0"/>
                <a:cs typeface="Times New Roman" panose="02020603050405020304" pitchFamily="18" charset="0"/>
              </a:rPr>
              <a:t>Tomba Leonardo Da Vinci</a:t>
            </a:r>
            <a:endParaRPr lang="it-IT" sz="19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3642530" y="5388681"/>
            <a:ext cx="5412031" cy="1061829"/>
          </a:xfrm>
          <a:prstGeom prst="rect">
            <a:avLst/>
          </a:prstGeom>
          <a:noFill/>
        </p:spPr>
        <p:txBody>
          <a:bodyPr wrap="square" rtlCol="0">
            <a:spAutoFit/>
          </a:bodyPr>
          <a:lstStyle/>
          <a:p>
            <a:r>
              <a:rPr lang="fr-FR" sz="2100" dirty="0" smtClean="0">
                <a:latin typeface="Times New Roman" panose="02020603050405020304" pitchFamily="18" charset="0"/>
                <a:cs typeface="Times New Roman" panose="02020603050405020304" pitchFamily="18" charset="0"/>
              </a:rPr>
              <a:t>Le château a de nombreuses caractéristiques italiennes, en fait il est connu pour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ses jardins italiens </a:t>
            </a:r>
            <a:r>
              <a:rPr lang="fr-FR" sz="2100" dirty="0" smtClean="0">
                <a:latin typeface="Times New Roman" panose="02020603050405020304" pitchFamily="18" charset="0"/>
                <a:cs typeface="Times New Roman" panose="02020603050405020304" pitchFamily="18" charset="0"/>
              </a:rPr>
              <a:t>et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ses terrasses </a:t>
            </a:r>
            <a:r>
              <a:rPr lang="fr-FR" sz="2100" dirty="0" smtClean="0">
                <a:latin typeface="Times New Roman" panose="02020603050405020304" pitchFamily="18" charset="0"/>
                <a:cs typeface="Times New Roman" panose="02020603050405020304" pitchFamily="18" charset="0"/>
              </a:rPr>
              <a:t>surplombant la rivière</a:t>
            </a:r>
            <a:endParaRPr lang="it-IT" sz="2100" dirty="0">
              <a:latin typeface="Times New Roman" panose="02020603050405020304" pitchFamily="18" charset="0"/>
              <a:cs typeface="Times New Roman" panose="02020603050405020304" pitchFamily="18" charset="0"/>
            </a:endParaRPr>
          </a:p>
        </p:txBody>
      </p:sp>
      <p:pic>
        <p:nvPicPr>
          <p:cNvPr id="13" name="Immagine 12"/>
          <p:cNvPicPr>
            <a:picLocks noChangeAspect="1"/>
          </p:cNvPicPr>
          <p:nvPr/>
        </p:nvPicPr>
        <p:blipFill>
          <a:blip r:embed="rId5"/>
          <a:stretch>
            <a:fillRect/>
          </a:stretch>
        </p:blipFill>
        <p:spPr>
          <a:xfrm>
            <a:off x="8984892" y="4981192"/>
            <a:ext cx="2623634" cy="1876808"/>
          </a:xfrm>
          <a:prstGeom prst="rect">
            <a:avLst/>
          </a:prstGeom>
        </p:spPr>
      </p:pic>
    </p:spTree>
    <p:extLst>
      <p:ext uri="{BB962C8B-B14F-4D97-AF65-F5344CB8AC3E}">
        <p14:creationId xmlns:p14="http://schemas.microsoft.com/office/powerpoint/2010/main" val="2380474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17714" y="276183"/>
            <a:ext cx="7289074" cy="707886"/>
          </a:xfrm>
          <a:prstGeom prst="rect">
            <a:avLst/>
          </a:prstGeom>
          <a:noFill/>
        </p:spPr>
        <p:txBody>
          <a:bodyPr wrap="square" rtlCol="0">
            <a:spAutoFit/>
          </a:bodyPr>
          <a:lstStyle/>
          <a:p>
            <a:r>
              <a:rPr lang="it-IT" sz="4000" dirty="0">
                <a:solidFill>
                  <a:schemeClr val="accent2">
                    <a:lumMod val="75000"/>
                  </a:schemeClr>
                </a:solidFill>
                <a:latin typeface="Times New Roman" panose="02020603050405020304" pitchFamily="18" charset="0"/>
                <a:cs typeface="Times New Roman" panose="02020603050405020304" pitchFamily="18" charset="0"/>
              </a:rPr>
              <a:t>L</a:t>
            </a:r>
            <a:r>
              <a:rPr lang="it-IT" sz="4000" dirty="0" smtClean="0">
                <a:solidFill>
                  <a:schemeClr val="accent2">
                    <a:lumMod val="75000"/>
                  </a:schemeClr>
                </a:solidFill>
                <a:latin typeface="Times New Roman" panose="02020603050405020304" pitchFamily="18" charset="0"/>
                <a:cs typeface="Times New Roman" panose="02020603050405020304" pitchFamily="18" charset="0"/>
              </a:rPr>
              <a:t>e </a:t>
            </a:r>
            <a:r>
              <a:rPr lang="it-IT" sz="4000" dirty="0" err="1" smtClean="0">
                <a:solidFill>
                  <a:schemeClr val="accent2">
                    <a:lumMod val="75000"/>
                  </a:schemeClr>
                </a:solidFill>
                <a:latin typeface="Times New Roman" panose="02020603050405020304" pitchFamily="18" charset="0"/>
                <a:cs typeface="Times New Roman" panose="02020603050405020304" pitchFamily="18" charset="0"/>
              </a:rPr>
              <a:t>château</a:t>
            </a:r>
            <a:r>
              <a:rPr lang="it-IT" sz="4000" dirty="0" smtClean="0">
                <a:solidFill>
                  <a:schemeClr val="accent2">
                    <a:lumMod val="75000"/>
                  </a:schemeClr>
                </a:solidFill>
                <a:latin typeface="Times New Roman" panose="02020603050405020304" pitchFamily="18" charset="0"/>
                <a:cs typeface="Times New Roman" panose="02020603050405020304" pitchFamily="18" charset="0"/>
              </a:rPr>
              <a:t> de </a:t>
            </a:r>
            <a:r>
              <a:rPr lang="it-IT" sz="4000" dirty="0" err="1" smtClean="0">
                <a:solidFill>
                  <a:schemeClr val="accent2">
                    <a:lumMod val="75000"/>
                  </a:schemeClr>
                </a:solidFill>
                <a:latin typeface="Times New Roman" panose="02020603050405020304" pitchFamily="18" charset="0"/>
                <a:cs typeface="Times New Roman" panose="02020603050405020304" pitchFamily="18" charset="0"/>
              </a:rPr>
              <a:t>Valençay</a:t>
            </a:r>
            <a:endParaRPr lang="it-IT"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217714" y="914401"/>
            <a:ext cx="4606834" cy="2354491"/>
          </a:xfrm>
          <a:prstGeom prst="rect">
            <a:avLst/>
          </a:prstGeom>
          <a:noFill/>
        </p:spPr>
        <p:txBody>
          <a:bodyPr wrap="square" rtlCol="0">
            <a:spAutoFit/>
          </a:bodyPr>
          <a:lstStyle/>
          <a:p>
            <a:pPr algn="ctr"/>
            <a:r>
              <a:rPr lang="fr-FR" sz="2100" dirty="0" smtClean="0">
                <a:latin typeface="Times New Roman" panose="02020603050405020304" pitchFamily="18" charset="0"/>
                <a:cs typeface="Times New Roman" panose="02020603050405020304" pitchFamily="18" charset="0"/>
              </a:rPr>
              <a:t>Maintenant, nous sommes ici pour vous montrer le château de Valençay, en français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Château de Valençay</a:t>
            </a:r>
            <a:r>
              <a:rPr lang="fr-FR" sz="2100" dirty="0" smtClean="0">
                <a:latin typeface="Times New Roman" panose="02020603050405020304" pitchFamily="18" charset="0"/>
                <a:cs typeface="Times New Roman" panose="02020603050405020304" pitchFamily="18" charset="0"/>
              </a:rPr>
              <a:t>.</a:t>
            </a:r>
          </a:p>
          <a:p>
            <a:pPr algn="ctr"/>
            <a:r>
              <a:rPr lang="fr-FR" sz="2100" dirty="0" smtClean="0">
                <a:latin typeface="Times New Roman" panose="02020603050405020304" pitchFamily="18" charset="0"/>
                <a:cs typeface="Times New Roman" panose="02020603050405020304" pitchFamily="18" charset="0"/>
              </a:rPr>
              <a:t>  c'est l'ancienne résidence des princes de Talleyrand. Il est situé à Valençay, dans la région Centre de la France, et fait partie des Châteaux de la Loire</a:t>
            </a:r>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9428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6452779" y="319222"/>
            <a:ext cx="7029450" cy="677108"/>
          </a:xfrm>
          <a:prstGeom prst="rect">
            <a:avLst/>
          </a:prstGeom>
          <a:noFill/>
        </p:spPr>
        <p:txBody>
          <a:bodyPr wrap="square" rtlCol="0">
            <a:spAutoFit/>
          </a:bodyPr>
          <a:lstStyle/>
          <a:p>
            <a:r>
              <a:rPr lang="it-IT" sz="3800" dirty="0" smtClean="0">
                <a:solidFill>
                  <a:schemeClr val="accent2">
                    <a:lumMod val="75000"/>
                  </a:schemeClr>
                </a:solidFill>
                <a:latin typeface="Times New Roman" panose="02020603050405020304" pitchFamily="18" charset="0"/>
                <a:cs typeface="Times New Roman" panose="02020603050405020304" pitchFamily="18" charset="0"/>
              </a:rPr>
              <a:t>L’interno del Castello</a:t>
            </a:r>
            <a:endParaRPr lang="it-IT" sz="3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5442857" y="1175655"/>
            <a:ext cx="5521235" cy="1384995"/>
          </a:xfrm>
          <a:prstGeom prst="rect">
            <a:avLst/>
          </a:prstGeom>
          <a:noFill/>
        </p:spPr>
        <p:txBody>
          <a:bodyPr wrap="square" rtlCol="0">
            <a:spAutoFit/>
          </a:bodyPr>
          <a:lstStyle/>
          <a:p>
            <a:r>
              <a:rPr lang="fr-FR" sz="2100" dirty="0" smtClean="0">
                <a:latin typeface="Times New Roman" panose="02020603050405020304" pitchFamily="18" charset="0"/>
                <a:cs typeface="Times New Roman" panose="02020603050405020304" pitchFamily="18" charset="0"/>
              </a:rPr>
              <a:t>Ancienne propriété du prince de Talleyrand. la maison compte une centaine de chambres organisées en 25 appartements. Il y a, au premier étage,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une galerie </a:t>
            </a:r>
            <a:r>
              <a:rPr lang="fr-FR" sz="2100" dirty="0" smtClean="0">
                <a:latin typeface="Times New Roman" panose="02020603050405020304" pitchFamily="18" charset="0"/>
                <a:cs typeface="Times New Roman" panose="02020603050405020304" pitchFamily="18" charset="0"/>
              </a:rPr>
              <a:t>d'environ 80 mètres de long </a:t>
            </a:r>
            <a:endParaRPr lang="it-IT" sz="2100"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66" y="490566"/>
            <a:ext cx="4034301" cy="250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asellaDiTesto 6"/>
          <p:cNvSpPr txBox="1"/>
          <p:nvPr/>
        </p:nvSpPr>
        <p:spPr>
          <a:xfrm>
            <a:off x="275707" y="3206181"/>
            <a:ext cx="5229498" cy="1384995"/>
          </a:xfrm>
          <a:prstGeom prst="rect">
            <a:avLst/>
          </a:prstGeom>
          <a:noFill/>
        </p:spPr>
        <p:txBody>
          <a:bodyPr wrap="square" rtlCol="0">
            <a:spAutoFit/>
          </a:bodyPr>
          <a:lstStyle/>
          <a:p>
            <a:r>
              <a:rPr lang="fr-FR" sz="2100" dirty="0" smtClean="0">
                <a:latin typeface="Times New Roman" panose="02020603050405020304" pitchFamily="18" charset="0"/>
                <a:cs typeface="Times New Roman" panose="02020603050405020304" pitchFamily="18" charset="0"/>
              </a:rPr>
              <a:t>Un incontournable est le </a:t>
            </a:r>
            <a:r>
              <a:rPr lang="fr-FR" sz="2100" dirty="0" smtClean="0">
                <a:solidFill>
                  <a:schemeClr val="accent2">
                    <a:lumMod val="75000"/>
                  </a:schemeClr>
                </a:solidFill>
                <a:latin typeface="Times New Roman" panose="02020603050405020304" pitchFamily="18" charset="0"/>
                <a:cs typeface="Times New Roman" panose="02020603050405020304" pitchFamily="18" charset="0"/>
              </a:rPr>
              <a:t>parc </a:t>
            </a:r>
            <a:r>
              <a:rPr lang="fr-FR" sz="2100" dirty="0" smtClean="0">
                <a:latin typeface="Times New Roman" panose="02020603050405020304" pitchFamily="18" charset="0"/>
                <a:cs typeface="Times New Roman" panose="02020603050405020304" pitchFamily="18" charset="0"/>
              </a:rPr>
              <a:t>de 53 hectares de terrain qui abrite de nombreux jardins fleuris et aussi la forêt des princes avec une grotte attenante</a:t>
            </a:r>
            <a:endParaRPr lang="it-IT" sz="2100"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325" y="2860765"/>
            <a:ext cx="3762103" cy="282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ttangolo 8"/>
          <p:cNvSpPr/>
          <p:nvPr/>
        </p:nvSpPr>
        <p:spPr>
          <a:xfrm>
            <a:off x="2960125" y="5982458"/>
            <a:ext cx="6131624" cy="461665"/>
          </a:xfrm>
          <a:prstGeom prst="rect">
            <a:avLst/>
          </a:prstGeom>
        </p:spPr>
        <p:txBody>
          <a:bodyPr wrap="square">
            <a:spAutoFit/>
          </a:bodyPr>
          <a:lstStyle/>
          <a:p>
            <a:r>
              <a:rPr lang="fr-FR" sz="2400" dirty="0" smtClean="0">
                <a:latin typeface="Times New Roman" panose="02020603050405020304" pitchFamily="18" charset="0"/>
                <a:cs typeface="Times New Roman" panose="02020603050405020304" pitchFamily="18" charset="0"/>
              </a:rPr>
              <a:t>Merci de nous écouter, c'est tout de Valençay</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529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5582192" y="339633"/>
            <a:ext cx="8917577" cy="769441"/>
          </a:xfrm>
          <a:prstGeom prst="rect">
            <a:avLst/>
          </a:prstGeom>
          <a:noFill/>
        </p:spPr>
        <p:txBody>
          <a:bodyPr wrap="square" rtlCol="0">
            <a:spAutoFit/>
          </a:bodyPr>
          <a:lstStyle/>
          <a:p>
            <a:r>
              <a:rPr lang="it-IT" sz="4400" dirty="0" smtClean="0">
                <a:solidFill>
                  <a:schemeClr val="accent2">
                    <a:lumMod val="75000"/>
                  </a:schemeClr>
                </a:solidFill>
                <a:latin typeface="Times New Roman" panose="02020603050405020304" pitchFamily="18" charset="0"/>
                <a:cs typeface="Times New Roman" panose="02020603050405020304" pitchFamily="18" charset="0"/>
              </a:rPr>
              <a:t>Le </a:t>
            </a:r>
            <a:r>
              <a:rPr lang="it-IT" sz="4400" dirty="0" err="1" smtClean="0">
                <a:solidFill>
                  <a:schemeClr val="accent2">
                    <a:lumMod val="75000"/>
                  </a:schemeClr>
                </a:solidFill>
                <a:latin typeface="Times New Roman" panose="02020603050405020304" pitchFamily="18" charset="0"/>
                <a:cs typeface="Times New Roman" panose="02020603050405020304" pitchFamily="18" charset="0"/>
              </a:rPr>
              <a:t>château</a:t>
            </a:r>
            <a:r>
              <a:rPr lang="it-IT" sz="4400" dirty="0" smtClean="0">
                <a:solidFill>
                  <a:schemeClr val="accent2">
                    <a:lumMod val="75000"/>
                  </a:schemeClr>
                </a:solidFill>
                <a:latin typeface="Times New Roman" panose="02020603050405020304" pitchFamily="18" charset="0"/>
                <a:cs typeface="Times New Roman" panose="02020603050405020304" pitchFamily="18" charset="0"/>
              </a:rPr>
              <a:t> de </a:t>
            </a:r>
            <a:r>
              <a:rPr lang="it-IT" sz="4400" dirty="0" err="1" smtClean="0">
                <a:solidFill>
                  <a:schemeClr val="accent2">
                    <a:lumMod val="75000"/>
                  </a:schemeClr>
                </a:solidFill>
                <a:latin typeface="Times New Roman" panose="02020603050405020304" pitchFamily="18" charset="0"/>
                <a:cs typeface="Times New Roman" panose="02020603050405020304" pitchFamily="18" charset="0"/>
              </a:rPr>
              <a:t>Beauregard</a:t>
            </a:r>
            <a:endParaRPr lang="it-IT" sz="4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1199606" y="4894217"/>
            <a:ext cx="10169435" cy="16312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dirty="0">
                <a:solidFill>
                  <a:schemeClr val="bg1"/>
                </a:solidFill>
                <a:latin typeface="Times New Roman" panose="02020603050405020304" pitchFamily="18" charset="0"/>
                <a:cs typeface="Times New Roman" panose="02020603050405020304" pitchFamily="18" charset="0"/>
              </a:rPr>
              <a:t>Le château de Beauregard, est situé sur la commune de </a:t>
            </a:r>
            <a:r>
              <a:rPr lang="fr-FR" sz="2000" dirty="0" err="1">
                <a:solidFill>
                  <a:schemeClr val="bg1"/>
                </a:solidFill>
                <a:latin typeface="Times New Roman" panose="02020603050405020304" pitchFamily="18" charset="0"/>
                <a:cs typeface="Times New Roman" panose="02020603050405020304" pitchFamily="18" charset="0"/>
              </a:rPr>
              <a:t>Cellettes</a:t>
            </a:r>
            <a:r>
              <a:rPr lang="fr-FR" sz="2000" dirty="0">
                <a:solidFill>
                  <a:schemeClr val="bg1"/>
                </a:solidFill>
                <a:latin typeface="Times New Roman" panose="02020603050405020304" pitchFamily="18" charset="0"/>
                <a:cs typeface="Times New Roman" panose="02020603050405020304" pitchFamily="18" charset="0"/>
              </a:rPr>
              <a:t> dans le département du Loir-et-Cher et fait partie des châteaux de la Loire et est célèbre pour sa "galerie des Illustres", et est présent dans la liste du patrimoine historique français.</a:t>
            </a:r>
          </a:p>
          <a:p>
            <a:pPr algn="ctr"/>
            <a:r>
              <a:rPr lang="fr-FR" sz="2000" dirty="0">
                <a:solidFill>
                  <a:schemeClr val="bg1"/>
                </a:solidFill>
                <a:latin typeface="Times New Roman" panose="02020603050405020304" pitchFamily="18" charset="0"/>
                <a:cs typeface="Times New Roman" panose="02020603050405020304" pitchFamily="18" charset="0"/>
              </a:rPr>
              <a:t>Le château a été construit à l'orée de la forêt de </a:t>
            </a:r>
            <a:r>
              <a:rPr lang="fr-FR" sz="2000" dirty="0" err="1">
                <a:solidFill>
                  <a:schemeClr val="bg1"/>
                </a:solidFill>
                <a:latin typeface="Times New Roman" panose="02020603050405020304" pitchFamily="18" charset="0"/>
                <a:cs typeface="Times New Roman" panose="02020603050405020304" pitchFamily="18" charset="0"/>
              </a:rPr>
              <a:t>Russy</a:t>
            </a:r>
            <a:r>
              <a:rPr lang="fr-FR" sz="2000" dirty="0">
                <a:solidFill>
                  <a:schemeClr val="bg1"/>
                </a:solidFill>
                <a:latin typeface="Times New Roman" panose="02020603050405020304" pitchFamily="18" charset="0"/>
                <a:cs typeface="Times New Roman" panose="02020603050405020304" pitchFamily="18" charset="0"/>
              </a:rPr>
              <a:t>, les ruines d'une chapelle avant sont toujours visibles dans le parc du château</a:t>
            </a:r>
            <a:endParaRPr lang="it-IT" sz="2000" dirty="0">
              <a:solidFill>
                <a:schemeClr val="bg1"/>
              </a:solidFill>
              <a:latin typeface="Times New Roman" panose="02020603050405020304" pitchFamily="18" charset="0"/>
              <a:cs typeface="Times New Roman" panose="02020603050405020304" pitchFamily="18" charset="0"/>
            </a:endParaRPr>
          </a:p>
        </p:txBody>
      </p:sp>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95" y="1238159"/>
            <a:ext cx="3344091" cy="2050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2576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631</Words>
  <Application>Microsoft Office PowerPoint</Application>
  <PresentationFormat>Widescreen</PresentationFormat>
  <Paragraphs>26</Paragraphs>
  <Slides>9</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22</cp:revision>
  <dcterms:created xsi:type="dcterms:W3CDTF">2021-01-05T10:51:28Z</dcterms:created>
  <dcterms:modified xsi:type="dcterms:W3CDTF">2021-01-14T16:16:03Z</dcterms:modified>
</cp:coreProperties>
</file>