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mp3" ContentType="audio/m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sldIdLst>
    <p:sldId id="256" r:id="rId2"/>
    <p:sldId id="258" r:id="rId3"/>
    <p:sldId id="259" r:id="rId4"/>
    <p:sldId id="260" r:id="rId5"/>
    <p:sldId id="261" r:id="rId6"/>
    <p:sldId id="262" r:id="rId7"/>
    <p:sldId id="263" r:id="rId8"/>
    <p:sldId id="264" r:id="rId9"/>
    <p:sldId id="265" r:id="rId10"/>
    <p:sldId id="266" r:id="rId11"/>
    <p:sldId id="268"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35" autoAdjust="0"/>
    <p:restoredTop sz="94660"/>
  </p:normalViewPr>
  <p:slideViewPr>
    <p:cSldViewPr snapToGrid="0">
      <p:cViewPr varScale="1">
        <p:scale>
          <a:sx n="69" d="100"/>
          <a:sy n="69" d="100"/>
        </p:scale>
        <p:origin x="510"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7249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3733580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794225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6275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287663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276707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2320297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1612762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361629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3458935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3363468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223820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1836757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7" name="Date Placeholder 2"/>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936572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286127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7" name="Date Placeholder 4"/>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360768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2983403-3818-4195-8E54-27F354738E2D}" type="datetimeFigureOut">
              <a:rPr lang="it-IT" smtClean="0"/>
              <a:pPr/>
              <a:t>06/12/2020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504B798-CA91-489F-A14E-AC47922D2CA1}" type="slidenum">
              <a:rPr lang="it-IT" smtClean="0"/>
              <a:pPr/>
              <a:t>‹N›</a:t>
            </a:fld>
            <a:endParaRPr lang="it-IT"/>
          </a:p>
        </p:txBody>
      </p:sp>
    </p:spTree>
    <p:extLst>
      <p:ext uri="{BB962C8B-B14F-4D97-AF65-F5344CB8AC3E}">
        <p14:creationId xmlns:p14="http://schemas.microsoft.com/office/powerpoint/2010/main" val="393475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2983403-3818-4195-8E54-27F354738E2D}" type="datetimeFigureOut">
              <a:rPr lang="it-IT" smtClean="0"/>
              <a:pPr/>
              <a:t>06/12/2020</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504B798-CA91-489F-A14E-AC47922D2CA1}" type="slidenum">
              <a:rPr lang="it-IT" smtClean="0"/>
              <a:pPr/>
              <a:t>‹N›</a:t>
            </a:fld>
            <a:endParaRPr lang="it-IT"/>
          </a:p>
        </p:txBody>
      </p:sp>
    </p:spTree>
    <p:extLst>
      <p:ext uri="{BB962C8B-B14F-4D97-AF65-F5344CB8AC3E}">
        <p14:creationId xmlns:p14="http://schemas.microsoft.com/office/powerpoint/2010/main" val="480041896"/>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p3"/><Relationship Id="rId7" Type="http://schemas.openxmlformats.org/officeDocument/2006/relationships/image" Target="../media/image6.jpe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4a"/><Relationship Id="rId4" Type="http://schemas.microsoft.com/office/2007/relationships/media" Target="../media/media2.m4a"/><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22.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4a"/><Relationship Id="rId7" Type="http://schemas.openxmlformats.org/officeDocument/2006/relationships/image" Target="../media/image13.emf"/><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7.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Users\xxxtrx\Desktop\Lanzara\25 de novembre\3 A\Perrotta Francesco.jpg"/>
          <p:cNvPicPr>
            <a:picLocks noChangeAspect="1" noChangeArrowheads="1"/>
          </p:cNvPicPr>
          <p:nvPr/>
        </p:nvPicPr>
        <p:blipFill>
          <a:blip r:embed="rId7" cstate="print"/>
          <a:srcRect/>
          <a:stretch>
            <a:fillRect/>
          </a:stretch>
        </p:blipFill>
        <p:spPr bwMode="auto">
          <a:xfrm>
            <a:off x="0" y="-68239"/>
            <a:ext cx="12314464" cy="7010198"/>
          </a:xfrm>
          <a:prstGeom prst="rect">
            <a:avLst/>
          </a:prstGeom>
          <a:noFill/>
        </p:spPr>
      </p:pic>
      <p:pic>
        <p:nvPicPr>
          <p:cNvPr id="4" name="Les_voix_des_femmes_No_Woman_No_C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11764370" y="-68239"/>
            <a:ext cx="54591" cy="54591"/>
          </a:xfrm>
          <a:prstGeom prst="rect">
            <a:avLst/>
          </a:prstGeom>
        </p:spPr>
      </p:pic>
      <p:sp>
        <p:nvSpPr>
          <p:cNvPr id="6" name="CasellaDiTesto 5"/>
          <p:cNvSpPr txBox="1"/>
          <p:nvPr/>
        </p:nvSpPr>
        <p:spPr>
          <a:xfrm>
            <a:off x="1689316" y="2944678"/>
            <a:ext cx="6602278" cy="369332"/>
          </a:xfrm>
          <a:prstGeom prst="rect">
            <a:avLst/>
          </a:prstGeom>
          <a:noFill/>
        </p:spPr>
        <p:txBody>
          <a:bodyPr wrap="square" rtlCol="0">
            <a:spAutoFit/>
          </a:bodyPr>
          <a:lstStyle/>
          <a:p>
            <a:endParaRPr lang="it-IT" b="1" dirty="0">
              <a:solidFill>
                <a:srgbClr val="FF0000"/>
              </a:solidFill>
            </a:endParaRPr>
          </a:p>
        </p:txBody>
      </p:sp>
      <p:sp>
        <p:nvSpPr>
          <p:cNvPr id="8" name="Rettangolo 7"/>
          <p:cNvSpPr/>
          <p:nvPr/>
        </p:nvSpPr>
        <p:spPr>
          <a:xfrm>
            <a:off x="1281793" y="1403236"/>
            <a:ext cx="10115550" cy="3416320"/>
          </a:xfrm>
          <a:prstGeom prst="rect">
            <a:avLst/>
          </a:prstGeom>
          <a:noFill/>
        </p:spPr>
        <p:txBody>
          <a:bodyPr wrap="square" lIns="91440" tIns="45720" rIns="91440" bIns="45720">
            <a:spAutoFit/>
          </a:bodyPr>
          <a:lstStyle/>
          <a:p>
            <a:pPr algn="ctr"/>
            <a:r>
              <a:rPr lang="it-IT" sz="5400" b="1" cap="none" spc="50" dirty="0" err="1">
                <a:ln w="12700" cmpd="sng">
                  <a:solidFill>
                    <a:schemeClr val="bg1"/>
                  </a:solidFill>
                  <a:prstDash val="solid"/>
                </a:ln>
                <a:solidFill>
                  <a:schemeClr val="accent6">
                    <a:tint val="1000"/>
                  </a:schemeClr>
                </a:solidFill>
                <a:effectLst>
                  <a:glow rad="53100">
                    <a:schemeClr val="accent6">
                      <a:satMod val="180000"/>
                      <a:alpha val="30000"/>
                    </a:schemeClr>
                  </a:glow>
                </a:effectLst>
              </a:rPr>
              <a:t>Journée</a:t>
            </a:r>
            <a:r>
              <a:rPr lang="it-IT" sz="5400" b="1" cap="none"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it-IT" sz="5400" b="1" cap="none" spc="50" dirty="0" err="1">
                <a:ln w="12700" cmpd="sng">
                  <a:solidFill>
                    <a:schemeClr val="bg1"/>
                  </a:solidFill>
                  <a:prstDash val="solid"/>
                </a:ln>
                <a:solidFill>
                  <a:schemeClr val="accent6">
                    <a:tint val="1000"/>
                  </a:schemeClr>
                </a:solidFill>
                <a:effectLst>
                  <a:glow rad="53100">
                    <a:schemeClr val="accent6">
                      <a:satMod val="180000"/>
                      <a:alpha val="30000"/>
                    </a:schemeClr>
                  </a:glow>
                </a:effectLst>
              </a:rPr>
              <a:t>internationale</a:t>
            </a:r>
            <a:r>
              <a:rPr lang="it-IT" sz="5400" b="1" cap="none"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pour l’</a:t>
            </a:r>
            <a:r>
              <a:rPr lang="it-IT" sz="5400" b="1" cap="none" spc="50" dirty="0" err="1">
                <a:ln w="12700" cmpd="sng">
                  <a:solidFill>
                    <a:schemeClr val="bg1"/>
                  </a:solidFill>
                  <a:prstDash val="solid"/>
                </a:ln>
                <a:solidFill>
                  <a:schemeClr val="accent6">
                    <a:tint val="1000"/>
                  </a:schemeClr>
                </a:solidFill>
                <a:effectLst>
                  <a:glow rad="53100">
                    <a:schemeClr val="accent6">
                      <a:satMod val="180000"/>
                      <a:alpha val="30000"/>
                    </a:schemeClr>
                  </a:glow>
                </a:effectLst>
              </a:rPr>
              <a:t>élimination</a:t>
            </a:r>
            <a:r>
              <a:rPr lang="it-IT" sz="5400" b="1" cap="none"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de la </a:t>
            </a:r>
            <a:r>
              <a:rPr lang="it-IT" sz="5400" b="1" cap="none" spc="50" dirty="0" err="1">
                <a:ln w="12700" cmpd="sng">
                  <a:solidFill>
                    <a:schemeClr val="bg1"/>
                  </a:solidFill>
                  <a:prstDash val="solid"/>
                </a:ln>
                <a:solidFill>
                  <a:schemeClr val="accent6">
                    <a:tint val="1000"/>
                  </a:schemeClr>
                </a:solidFill>
                <a:effectLst>
                  <a:glow rad="53100">
                    <a:schemeClr val="accent6">
                      <a:satMod val="180000"/>
                      <a:alpha val="30000"/>
                    </a:schemeClr>
                  </a:glow>
                </a:effectLst>
              </a:rPr>
              <a:t>violence</a:t>
            </a:r>
            <a:r>
              <a:rPr lang="it-IT" sz="5400" b="1" cap="none"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à l’</a:t>
            </a:r>
            <a:r>
              <a:rPr lang="it-IT" sz="5400" b="1" cap="none" spc="50" dirty="0" err="1">
                <a:ln w="12700" cmpd="sng">
                  <a:solidFill>
                    <a:schemeClr val="bg1"/>
                  </a:solidFill>
                  <a:prstDash val="solid"/>
                </a:ln>
                <a:solidFill>
                  <a:schemeClr val="accent6">
                    <a:tint val="1000"/>
                  </a:schemeClr>
                </a:solidFill>
                <a:effectLst>
                  <a:glow rad="53100">
                    <a:schemeClr val="accent6">
                      <a:satMod val="180000"/>
                      <a:alpha val="30000"/>
                    </a:schemeClr>
                  </a:glow>
                </a:effectLst>
              </a:rPr>
              <a:t>égard</a:t>
            </a:r>
            <a:r>
              <a:rPr lang="it-IT" sz="5400" b="1" cap="none"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it-IT" sz="5400" b="1" cap="none" spc="50" dirty="0" err="1">
                <a:ln w="12700" cmpd="sng">
                  <a:solidFill>
                    <a:schemeClr val="bg1"/>
                  </a:solidFill>
                  <a:prstDash val="solid"/>
                </a:ln>
                <a:solidFill>
                  <a:schemeClr val="accent6">
                    <a:tint val="1000"/>
                  </a:schemeClr>
                </a:solidFill>
                <a:effectLst>
                  <a:glow rad="53100">
                    <a:schemeClr val="accent6">
                      <a:satMod val="180000"/>
                      <a:alpha val="30000"/>
                    </a:schemeClr>
                  </a:glow>
                </a:effectLst>
              </a:rPr>
              <a:t>des</a:t>
            </a:r>
            <a:r>
              <a:rPr lang="it-IT" sz="5400" b="1" cap="none"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it-IT" sz="5400" b="1" cap="none" spc="50" dirty="0" err="1">
                <a:ln w="12700" cmpd="sng">
                  <a:solidFill>
                    <a:schemeClr val="bg1"/>
                  </a:solidFill>
                  <a:prstDash val="solid"/>
                </a:ln>
                <a:solidFill>
                  <a:schemeClr val="accent6">
                    <a:tint val="1000"/>
                  </a:schemeClr>
                </a:solidFill>
                <a:effectLst>
                  <a:glow rad="53100">
                    <a:schemeClr val="accent6">
                      <a:satMod val="180000"/>
                      <a:alpha val="30000"/>
                    </a:schemeClr>
                  </a:glow>
                </a:effectLst>
              </a:rPr>
              <a:t>femmes</a:t>
            </a:r>
            <a:endParaRPr lang="it-IT" sz="5400" b="1" cap="none" spc="50" dirty="0">
              <a:ln w="12700" cmpd="sng">
                <a:solidFill>
                  <a:schemeClr val="bg1"/>
                </a:solidFill>
                <a:prstDash val="solid"/>
              </a:ln>
              <a:solidFill>
                <a:schemeClr val="accent6">
                  <a:tint val="1000"/>
                </a:schemeClr>
              </a:solidFill>
              <a:effectLst>
                <a:glow rad="53100">
                  <a:schemeClr val="accent6">
                    <a:satMod val="180000"/>
                    <a:alpha val="30000"/>
                  </a:schemeClr>
                </a:glow>
              </a:effectLst>
            </a:endParaRPr>
          </a:p>
          <a:p>
            <a:pPr algn="ctr"/>
            <a:r>
              <a:rPr lang="it-IT" sz="5400" b="1" cap="none"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25 novembre</a:t>
            </a: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cstate="print"/>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7702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4809">
        <p15:prstTrans prst="curtains"/>
      </p:transition>
    </mc:Choice>
    <mc:Fallback xmlns="">
      <p:transition spd="slow" advTm="48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4"/>
                </p:tgtEl>
              </p:cMediaNode>
            </p:audio>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8" grpId="0"/>
    </p:bldLst>
  </p:timing>
  <p:extLst>
    <p:ext uri="{E180D4A7-C9FB-4DFB-919C-405C955672EB}">
      <p14:showEvtLst xmlns:p14="http://schemas.microsoft.com/office/powerpoint/2010/main">
        <p14:playEvt time="315"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5" cstate="print"/>
          <a:stretch>
            <a:fillRect/>
          </a:stretch>
        </p:blipFill>
        <p:spPr>
          <a:xfrm>
            <a:off x="6319519" y="2926081"/>
            <a:ext cx="4511041" cy="3434080"/>
          </a:xfrm>
          <a:prstGeom prst="rect">
            <a:avLst/>
          </a:prstGeom>
        </p:spPr>
      </p:pic>
      <p:pic>
        <p:nvPicPr>
          <p:cNvPr id="6" name="Immagine 5"/>
          <p:cNvPicPr>
            <a:picLocks noChangeAspect="1"/>
          </p:cNvPicPr>
          <p:nvPr/>
        </p:nvPicPr>
        <p:blipFill>
          <a:blip r:embed="rId6" cstate="print"/>
          <a:stretch>
            <a:fillRect/>
          </a:stretch>
        </p:blipFill>
        <p:spPr>
          <a:xfrm>
            <a:off x="833120" y="650240"/>
            <a:ext cx="4368800" cy="3271520"/>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advTm="11724">
        <p14:vortex dir="r"/>
      </p:transition>
    </mc:Choice>
    <mc:Fallback xmlns="">
      <p:transition spd="slow" advTm="11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4" cstate="print"/>
          <a:stretch>
            <a:fillRect/>
          </a:stretch>
        </p:blipFill>
        <p:spPr>
          <a:xfrm>
            <a:off x="0" y="3454400"/>
            <a:ext cx="12192000" cy="3403599"/>
          </a:xfrm>
          <a:prstGeom prst="rect">
            <a:avLst/>
          </a:prstGeom>
        </p:spPr>
      </p:pic>
      <p:pic>
        <p:nvPicPr>
          <p:cNvPr id="3" name="Immagine 2"/>
          <p:cNvPicPr>
            <a:picLocks noChangeAspect="1"/>
          </p:cNvPicPr>
          <p:nvPr/>
        </p:nvPicPr>
        <p:blipFill>
          <a:blip r:embed="rId5" cstate="print"/>
          <a:stretch>
            <a:fillRect/>
          </a:stretch>
        </p:blipFill>
        <p:spPr>
          <a:xfrm>
            <a:off x="0" y="0"/>
            <a:ext cx="12192000" cy="34544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9922046"/>
      </p:ext>
    </p:extLst>
  </p:cSld>
  <p:clrMapOvr>
    <a:masterClrMapping/>
  </p:clrMapOvr>
  <mc:AlternateContent xmlns:mc="http://schemas.openxmlformats.org/markup-compatibility/2006" xmlns:p14="http://schemas.microsoft.com/office/powerpoint/2010/main">
    <mc:Choice Requires="p14">
      <p:transition spd="slow" p14:dur="3000" advTm="36458">
        <p14:shred/>
      </p:transition>
    </mc:Choice>
    <mc:Fallback xmlns="">
      <p:transition spd="slow" advTm="36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ttangolo 5"/>
          <p:cNvSpPr/>
          <p:nvPr/>
        </p:nvSpPr>
        <p:spPr>
          <a:xfrm>
            <a:off x="0" y="0"/>
            <a:ext cx="10952480" cy="2031325"/>
          </a:xfrm>
          <a:prstGeom prst="rect">
            <a:avLst/>
          </a:prstGeom>
        </p:spPr>
        <p:txBody>
          <a:bodyPr wrap="square">
            <a:spAutoFit/>
          </a:bodyPr>
          <a:lstStyle/>
          <a:p>
            <a:r>
              <a:rPr lang="fr-FR" sz="7200" dirty="0"/>
              <a:t>Les élèves de </a:t>
            </a:r>
            <a:r>
              <a:rPr lang="fr-FR" sz="7200"/>
              <a:t>la III </a:t>
            </a:r>
            <a:r>
              <a:rPr lang="fr-FR" sz="7200" dirty="0"/>
              <a:t>A</a:t>
            </a:r>
          </a:p>
          <a:p>
            <a:endParaRPr lang="fr-FR" dirty="0"/>
          </a:p>
          <a:p>
            <a:endParaRPr lang="fr-FR" dirty="0"/>
          </a:p>
          <a:p>
            <a:endParaRPr lang="it-IT"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83457262"/>
      </p:ext>
    </p:extLst>
  </p:cSld>
  <p:clrMapOvr>
    <a:masterClrMapping/>
  </p:clrMapOvr>
  <p:transition spd="slow" advTm="4952">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C:\Users\xxxtrx\Desktop\Lanzara\25 de novembre\3 A\Borriello Vincenzo.jpg"/>
          <p:cNvPicPr>
            <a:picLocks noChangeAspect="1" noChangeArrowheads="1"/>
          </p:cNvPicPr>
          <p:nvPr/>
        </p:nvPicPr>
        <p:blipFill>
          <a:blip r:embed="rId5" cstate="print"/>
          <a:srcRect/>
          <a:stretch>
            <a:fillRect/>
          </a:stretch>
        </p:blipFill>
        <p:spPr bwMode="auto">
          <a:xfrm>
            <a:off x="0" y="0"/>
            <a:ext cx="12191999" cy="6858000"/>
          </a:xfrm>
          <a:prstGeom prst="rect">
            <a:avLst/>
          </a:prstGeom>
          <a:noFill/>
        </p:spPr>
      </p:pic>
      <p:sp>
        <p:nvSpPr>
          <p:cNvPr id="5" name="Fumetto 4 4"/>
          <p:cNvSpPr/>
          <p:nvPr/>
        </p:nvSpPr>
        <p:spPr>
          <a:xfrm>
            <a:off x="316872" y="897303"/>
            <a:ext cx="3238051" cy="1656678"/>
          </a:xfrm>
          <a:prstGeom prst="cloudCallout">
            <a:avLst>
              <a:gd name="adj1" fmla="val 41764"/>
              <a:gd name="adj2" fmla="val 7103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CC6600"/>
                </a:solidFill>
              </a:rPr>
              <a:t>Voilà </a:t>
            </a:r>
            <a:r>
              <a:rPr lang="it-IT" sz="1600" b="1" dirty="0" err="1">
                <a:solidFill>
                  <a:srgbClr val="CC6600"/>
                </a:solidFill>
              </a:rPr>
              <a:t>comment</a:t>
            </a:r>
            <a:r>
              <a:rPr lang="it-IT" sz="1600" b="1" dirty="0">
                <a:solidFill>
                  <a:srgbClr val="CC6600"/>
                </a:solidFill>
              </a:rPr>
              <a:t> un </a:t>
            </a:r>
            <a:r>
              <a:rPr lang="it-IT" sz="1600" b="1" dirty="0" err="1">
                <a:solidFill>
                  <a:srgbClr val="CC6600"/>
                </a:solidFill>
              </a:rPr>
              <a:t>homme</a:t>
            </a:r>
            <a:r>
              <a:rPr lang="it-IT" sz="1600" b="1" dirty="0">
                <a:solidFill>
                  <a:srgbClr val="CC6600"/>
                </a:solidFill>
              </a:rPr>
              <a:t> </a:t>
            </a:r>
            <a:r>
              <a:rPr lang="it-IT" sz="1600" b="1" dirty="0" err="1">
                <a:solidFill>
                  <a:srgbClr val="CC6600"/>
                </a:solidFill>
              </a:rPr>
              <a:t>fait</a:t>
            </a:r>
            <a:r>
              <a:rPr lang="it-IT" sz="1600" b="1" dirty="0">
                <a:solidFill>
                  <a:srgbClr val="CC6600"/>
                </a:solidFill>
              </a:rPr>
              <a:t> </a:t>
            </a:r>
            <a:r>
              <a:rPr lang="it-IT" sz="1600" b="1" dirty="0" err="1">
                <a:solidFill>
                  <a:srgbClr val="CC6600"/>
                </a:solidFill>
              </a:rPr>
              <a:t>taire</a:t>
            </a:r>
            <a:r>
              <a:rPr lang="it-IT" sz="1600" b="1" dirty="0">
                <a:solidFill>
                  <a:srgbClr val="CC6600"/>
                </a:solidFill>
              </a:rPr>
              <a:t> une femme!</a:t>
            </a:r>
          </a:p>
        </p:txBody>
      </p:sp>
      <p:sp>
        <p:nvSpPr>
          <p:cNvPr id="8" name="Rettangolo 7"/>
          <p:cNvSpPr/>
          <p:nvPr/>
        </p:nvSpPr>
        <p:spPr>
          <a:xfrm>
            <a:off x="9221492" y="2461804"/>
            <a:ext cx="2805193" cy="369332"/>
          </a:xfrm>
          <a:prstGeom prst="rect">
            <a:avLst/>
          </a:prstGeom>
        </p:spPr>
        <p:txBody>
          <a:bodyPr wrap="square">
            <a:spAutoFit/>
          </a:bodyPr>
          <a:lstStyle/>
          <a:p>
            <a:r>
              <a:rPr lang="it-IT" dirty="0"/>
              <a:t> </a:t>
            </a:r>
          </a:p>
        </p:txBody>
      </p:sp>
      <p:sp>
        <p:nvSpPr>
          <p:cNvPr id="3" name="Rettangolo 2"/>
          <p:cNvSpPr/>
          <p:nvPr/>
        </p:nvSpPr>
        <p:spPr>
          <a:xfrm>
            <a:off x="7607300" y="2032836"/>
            <a:ext cx="4712992" cy="2585323"/>
          </a:xfrm>
          <a:prstGeom prst="rect">
            <a:avLst/>
          </a:prstGeom>
        </p:spPr>
        <p:txBody>
          <a:bodyPr wrap="square">
            <a:spAutoFit/>
          </a:bodyPr>
          <a:lstStyle/>
          <a:p>
            <a:r>
              <a:rPr lang="fr-FR" dirty="0">
                <a:solidFill>
                  <a:srgbClr val="FF0000"/>
                </a:solidFill>
                <a:latin typeface="Roboto"/>
              </a:rPr>
              <a:t>William Shakespeare dit “La femme a été créée d'une côte de l'homme: pas avec la tête pour être au-dessus de lui, ni avec ses pieds pour être piétinée, mais à ses côtés pour être son égale, sous son bras pour être protégée, et près de son </a:t>
            </a:r>
            <a:r>
              <a:rPr lang="fr-FR" dirty="0" err="1">
                <a:solidFill>
                  <a:srgbClr val="FF0000"/>
                </a:solidFill>
                <a:latin typeface="Roboto"/>
              </a:rPr>
              <a:t>coeur</a:t>
            </a:r>
            <a:r>
              <a:rPr lang="fr-FR" dirty="0">
                <a:solidFill>
                  <a:srgbClr val="FF0000"/>
                </a:solidFill>
                <a:latin typeface="Roboto"/>
              </a:rPr>
              <a:t> pour être aimée” </a:t>
            </a:r>
          </a:p>
          <a:p>
            <a:r>
              <a:rPr lang="fr-FR" dirty="0">
                <a:solidFill>
                  <a:srgbClr val="FF0000"/>
                </a:solidFill>
                <a:latin typeface="Roboto"/>
              </a:rPr>
              <a:t>JE PENSE QUE TOUT LE MONDE DEVRAIT PENSER COMME LUI!</a:t>
            </a:r>
            <a:endParaRPr lang="it-IT" dirty="0">
              <a:solidFill>
                <a:srgbClr val="FF000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0404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463">
        <p15:prstTrans prst="fracture"/>
      </p:transition>
    </mc:Choice>
    <mc:Fallback xmlns="">
      <p:transition spd="slow" advTm="15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5" cstate="print"/>
          <a:srcRect/>
          <a:stretch>
            <a:fillRect/>
          </a:stretch>
        </p:blipFill>
        <p:spPr bwMode="auto">
          <a:xfrm>
            <a:off x="6230320" y="0"/>
            <a:ext cx="5961680" cy="6832600"/>
          </a:xfrm>
          <a:prstGeom prst="rect">
            <a:avLst/>
          </a:prstGeom>
          <a:noFill/>
          <a:ln w="9525">
            <a:noFill/>
            <a:miter lim="800000"/>
            <a:headEnd/>
            <a:tailEnd/>
          </a:ln>
          <a:effectLst/>
        </p:spPr>
      </p:pic>
      <p:sp>
        <p:nvSpPr>
          <p:cNvPr id="5" name="Fumetto 3 4"/>
          <p:cNvSpPr/>
          <p:nvPr/>
        </p:nvSpPr>
        <p:spPr>
          <a:xfrm>
            <a:off x="-139484" y="395208"/>
            <a:ext cx="6501538" cy="4897464"/>
          </a:xfrm>
          <a:prstGeom prst="wedgeEllipseCallout">
            <a:avLst>
              <a:gd name="adj1" fmla="val 63883"/>
              <a:gd name="adj2" fmla="val 43680"/>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latin typeface="Book Antiqua" pitchFamily="18" charset="0"/>
              </a:rPr>
              <a:t>Il m’a </a:t>
            </a:r>
            <a:r>
              <a:rPr lang="it-IT" dirty="0" err="1">
                <a:solidFill>
                  <a:srgbClr val="FF0000"/>
                </a:solidFill>
                <a:latin typeface="Book Antiqua" pitchFamily="18" charset="0"/>
              </a:rPr>
              <a:t>dévalorisé</a:t>
            </a:r>
            <a:r>
              <a:rPr lang="it-IT" dirty="0">
                <a:solidFill>
                  <a:srgbClr val="FF0000"/>
                </a:solidFill>
                <a:latin typeface="Book Antiqua" pitchFamily="18" charset="0"/>
              </a:rPr>
              <a:t> et il a </a:t>
            </a:r>
            <a:r>
              <a:rPr lang="it-IT" dirty="0" err="1">
                <a:solidFill>
                  <a:srgbClr val="FF0000"/>
                </a:solidFill>
                <a:latin typeface="Book Antiqua" pitchFamily="18" charset="0"/>
              </a:rPr>
              <a:t>critiqué</a:t>
            </a:r>
            <a:r>
              <a:rPr lang="it-IT" dirty="0">
                <a:solidFill>
                  <a:srgbClr val="FF0000"/>
                </a:solidFill>
                <a:latin typeface="Book Antiqua" pitchFamily="18" charset="0"/>
              </a:rPr>
              <a:t> tout ce </a:t>
            </a:r>
            <a:r>
              <a:rPr lang="it-IT" dirty="0" err="1">
                <a:solidFill>
                  <a:srgbClr val="FF0000"/>
                </a:solidFill>
                <a:latin typeface="Book Antiqua" pitchFamily="18" charset="0"/>
              </a:rPr>
              <a:t>que</a:t>
            </a:r>
            <a:r>
              <a:rPr lang="it-IT" dirty="0">
                <a:solidFill>
                  <a:srgbClr val="FF0000"/>
                </a:solidFill>
                <a:latin typeface="Book Antiqua" pitchFamily="18" charset="0"/>
              </a:rPr>
              <a:t> je </a:t>
            </a:r>
            <a:r>
              <a:rPr lang="it-IT" dirty="0" err="1">
                <a:solidFill>
                  <a:srgbClr val="FF0000"/>
                </a:solidFill>
                <a:latin typeface="Book Antiqua" pitchFamily="18" charset="0"/>
              </a:rPr>
              <a:t>fais</a:t>
            </a:r>
            <a:r>
              <a:rPr lang="it-IT" dirty="0">
                <a:solidFill>
                  <a:srgbClr val="FF0000"/>
                </a:solidFill>
                <a:latin typeface="Book Antiqua" pitchFamily="18" charset="0"/>
              </a:rPr>
              <a:t>.</a:t>
            </a:r>
          </a:p>
          <a:p>
            <a:pPr algn="ctr"/>
            <a:r>
              <a:rPr lang="it-IT" dirty="0">
                <a:solidFill>
                  <a:srgbClr val="FF0000"/>
                </a:solidFill>
                <a:latin typeface="Book Antiqua" pitchFamily="18" charset="0"/>
              </a:rPr>
              <a:t>Je ne </a:t>
            </a:r>
            <a:r>
              <a:rPr lang="it-IT" dirty="0" err="1">
                <a:solidFill>
                  <a:srgbClr val="FF0000"/>
                </a:solidFill>
                <a:latin typeface="Book Antiqua" pitchFamily="18" charset="0"/>
              </a:rPr>
              <a:t>peux</a:t>
            </a:r>
            <a:r>
              <a:rPr lang="it-IT" dirty="0">
                <a:solidFill>
                  <a:srgbClr val="FF0000"/>
                </a:solidFill>
                <a:latin typeface="Book Antiqua" pitchFamily="18" charset="0"/>
              </a:rPr>
              <a:t> </a:t>
            </a:r>
            <a:r>
              <a:rPr lang="it-IT" dirty="0" err="1">
                <a:solidFill>
                  <a:srgbClr val="FF0000"/>
                </a:solidFill>
                <a:latin typeface="Book Antiqua" pitchFamily="18" charset="0"/>
              </a:rPr>
              <a:t>pas</a:t>
            </a:r>
            <a:r>
              <a:rPr lang="it-IT" dirty="0">
                <a:solidFill>
                  <a:srgbClr val="FF0000"/>
                </a:solidFill>
                <a:latin typeface="Book Antiqua" pitchFamily="18" charset="0"/>
              </a:rPr>
              <a:t> me </a:t>
            </a:r>
            <a:r>
              <a:rPr lang="it-IT" dirty="0" err="1">
                <a:solidFill>
                  <a:srgbClr val="FF0000"/>
                </a:solidFill>
                <a:latin typeface="Book Antiqua" pitchFamily="18" charset="0"/>
              </a:rPr>
              <a:t>maquiller</a:t>
            </a:r>
            <a:r>
              <a:rPr lang="it-IT" dirty="0">
                <a:solidFill>
                  <a:srgbClr val="FF0000"/>
                </a:solidFill>
                <a:latin typeface="Book Antiqua" pitchFamily="18" charset="0"/>
              </a:rPr>
              <a:t> et il a </a:t>
            </a:r>
            <a:r>
              <a:rPr lang="it-IT" dirty="0" err="1">
                <a:solidFill>
                  <a:srgbClr val="FF0000"/>
                </a:solidFill>
                <a:latin typeface="Book Antiqua" pitchFamily="18" charset="0"/>
              </a:rPr>
              <a:t>dit</a:t>
            </a:r>
            <a:r>
              <a:rPr lang="it-IT" dirty="0">
                <a:solidFill>
                  <a:srgbClr val="FF0000"/>
                </a:solidFill>
                <a:latin typeface="Book Antiqua" pitchFamily="18" charset="0"/>
              </a:rPr>
              <a:t> </a:t>
            </a:r>
            <a:r>
              <a:rPr lang="it-IT" dirty="0" err="1">
                <a:solidFill>
                  <a:srgbClr val="FF0000"/>
                </a:solidFill>
                <a:latin typeface="Book Antiqua" pitchFamily="18" charset="0"/>
              </a:rPr>
              <a:t>que</a:t>
            </a:r>
            <a:r>
              <a:rPr lang="it-IT" dirty="0">
                <a:solidFill>
                  <a:srgbClr val="FF0000"/>
                </a:solidFill>
                <a:latin typeface="Book Antiqua" pitchFamily="18" charset="0"/>
              </a:rPr>
              <a:t> je n’</a:t>
            </a:r>
            <a:r>
              <a:rPr lang="it-IT" dirty="0" err="1">
                <a:solidFill>
                  <a:srgbClr val="FF0000"/>
                </a:solidFill>
                <a:latin typeface="Book Antiqua" pitchFamily="18" charset="0"/>
              </a:rPr>
              <a:t>existe</a:t>
            </a:r>
            <a:r>
              <a:rPr lang="it-IT" dirty="0">
                <a:solidFill>
                  <a:srgbClr val="FF0000"/>
                </a:solidFill>
                <a:latin typeface="Book Antiqua" pitchFamily="18" charset="0"/>
              </a:rPr>
              <a:t> </a:t>
            </a:r>
            <a:r>
              <a:rPr lang="it-IT" dirty="0" err="1">
                <a:solidFill>
                  <a:srgbClr val="FF0000"/>
                </a:solidFill>
                <a:latin typeface="Book Antiqua" pitchFamily="18" charset="0"/>
              </a:rPr>
              <a:t>pas</a:t>
            </a:r>
            <a:r>
              <a:rPr lang="it-IT" dirty="0">
                <a:solidFill>
                  <a:srgbClr val="FF0000"/>
                </a:solidFill>
                <a:latin typeface="Book Antiqua" pitchFamily="18" charset="0"/>
              </a:rPr>
              <a:t>!</a:t>
            </a:r>
          </a:p>
          <a:p>
            <a:pPr algn="ctr"/>
            <a:r>
              <a:rPr lang="it-IT" dirty="0">
                <a:solidFill>
                  <a:srgbClr val="FF0000"/>
                </a:solidFill>
                <a:latin typeface="Book Antiqua" pitchFamily="18" charset="0"/>
              </a:rPr>
              <a:t>Nous, </a:t>
            </a:r>
            <a:r>
              <a:rPr lang="it-IT" dirty="0" err="1">
                <a:solidFill>
                  <a:srgbClr val="FF0000"/>
                </a:solidFill>
                <a:latin typeface="Book Antiqua" pitchFamily="18" charset="0"/>
              </a:rPr>
              <a:t>les</a:t>
            </a:r>
            <a:r>
              <a:rPr lang="it-IT" dirty="0">
                <a:solidFill>
                  <a:srgbClr val="FF0000"/>
                </a:solidFill>
                <a:latin typeface="Book Antiqua" pitchFamily="18" charset="0"/>
              </a:rPr>
              <a:t> femmes, nous </a:t>
            </a:r>
            <a:r>
              <a:rPr lang="it-IT" dirty="0" err="1">
                <a:solidFill>
                  <a:srgbClr val="FF0000"/>
                </a:solidFill>
                <a:latin typeface="Book Antiqua" pitchFamily="18" charset="0"/>
              </a:rPr>
              <a:t>devons</a:t>
            </a:r>
            <a:r>
              <a:rPr lang="it-IT" dirty="0">
                <a:solidFill>
                  <a:srgbClr val="FF0000"/>
                </a:solidFill>
                <a:latin typeface="Book Antiqua" pitchFamily="18" charset="0"/>
              </a:rPr>
              <a:t> </a:t>
            </a:r>
            <a:r>
              <a:rPr lang="it-IT" dirty="0" err="1">
                <a:solidFill>
                  <a:srgbClr val="FF0000"/>
                </a:solidFill>
                <a:latin typeface="Book Antiqua" pitchFamily="18" charset="0"/>
              </a:rPr>
              <a:t>voir</a:t>
            </a:r>
            <a:r>
              <a:rPr lang="it-IT" dirty="0">
                <a:solidFill>
                  <a:srgbClr val="FF0000"/>
                </a:solidFill>
                <a:latin typeface="Book Antiqua" pitchFamily="18" charset="0"/>
              </a:rPr>
              <a:t> à quel point nous </a:t>
            </a:r>
            <a:r>
              <a:rPr lang="it-IT" dirty="0" err="1">
                <a:solidFill>
                  <a:srgbClr val="FF0000"/>
                </a:solidFill>
                <a:latin typeface="Book Antiqua" pitchFamily="18" charset="0"/>
              </a:rPr>
              <a:t>sommes</a:t>
            </a:r>
            <a:r>
              <a:rPr lang="it-IT" dirty="0">
                <a:solidFill>
                  <a:srgbClr val="FF0000"/>
                </a:solidFill>
                <a:latin typeface="Book Antiqua" pitchFamily="18" charset="0"/>
              </a:rPr>
              <a:t> </a:t>
            </a:r>
            <a:r>
              <a:rPr lang="it-IT" dirty="0" err="1">
                <a:solidFill>
                  <a:srgbClr val="FF0000"/>
                </a:solidFill>
                <a:latin typeface="Book Antiqua" pitchFamily="18" charset="0"/>
              </a:rPr>
              <a:t>fortes</a:t>
            </a:r>
            <a:r>
              <a:rPr lang="it-IT" dirty="0">
                <a:solidFill>
                  <a:srgbClr val="FF0000"/>
                </a:solidFill>
                <a:latin typeface="Book Antiqua" pitchFamily="18" charset="0"/>
              </a:rPr>
              <a:t> et ce </a:t>
            </a:r>
            <a:r>
              <a:rPr lang="it-IT" dirty="0" err="1">
                <a:solidFill>
                  <a:srgbClr val="FF0000"/>
                </a:solidFill>
                <a:latin typeface="Book Antiqua" pitchFamily="18" charset="0"/>
              </a:rPr>
              <a:t>que</a:t>
            </a:r>
            <a:r>
              <a:rPr lang="it-IT" dirty="0">
                <a:solidFill>
                  <a:srgbClr val="FF0000"/>
                </a:solidFill>
                <a:latin typeface="Book Antiqua" pitchFamily="18" charset="0"/>
              </a:rPr>
              <a:t> nous </a:t>
            </a:r>
            <a:r>
              <a:rPr lang="it-IT" dirty="0" err="1">
                <a:solidFill>
                  <a:srgbClr val="FF0000"/>
                </a:solidFill>
                <a:latin typeface="Book Antiqua" pitchFamily="18" charset="0"/>
              </a:rPr>
              <a:t>voulons</a:t>
            </a:r>
            <a:r>
              <a:rPr lang="it-IT" dirty="0">
                <a:solidFill>
                  <a:srgbClr val="FF0000"/>
                </a:solidFill>
                <a:latin typeface="Book Antiqua" pitchFamily="18" charset="0"/>
              </a:rPr>
              <a:t>.</a:t>
            </a:r>
          </a:p>
          <a:p>
            <a:pPr algn="ctr"/>
            <a:r>
              <a:rPr lang="it-IT" dirty="0">
                <a:solidFill>
                  <a:srgbClr val="FF0000"/>
                </a:solidFill>
                <a:latin typeface="Book Antiqua" pitchFamily="18" charset="0"/>
              </a:rPr>
              <a:t>C’est difficile mais </a:t>
            </a:r>
            <a:r>
              <a:rPr lang="it-IT" dirty="0" err="1">
                <a:solidFill>
                  <a:srgbClr val="FF0000"/>
                </a:solidFill>
                <a:latin typeface="Book Antiqua" pitchFamily="18" charset="0"/>
              </a:rPr>
              <a:t>nous</a:t>
            </a:r>
            <a:r>
              <a:rPr lang="it-IT" dirty="0">
                <a:solidFill>
                  <a:srgbClr val="FF0000"/>
                </a:solidFill>
                <a:latin typeface="Book Antiqua" pitchFamily="18" charset="0"/>
              </a:rPr>
              <a:t> </a:t>
            </a:r>
            <a:r>
              <a:rPr lang="it-IT" dirty="0" err="1">
                <a:solidFill>
                  <a:srgbClr val="FF0000"/>
                </a:solidFill>
                <a:latin typeface="Book Antiqua" pitchFamily="18" charset="0"/>
              </a:rPr>
              <a:t>devons</a:t>
            </a:r>
            <a:r>
              <a:rPr lang="it-IT" dirty="0">
                <a:solidFill>
                  <a:srgbClr val="FF0000"/>
                </a:solidFill>
                <a:latin typeface="Book Antiqua" pitchFamily="18" charset="0"/>
              </a:rPr>
              <a:t> </a:t>
            </a:r>
            <a:r>
              <a:rPr lang="it-IT" dirty="0" err="1">
                <a:solidFill>
                  <a:srgbClr val="FF0000"/>
                </a:solidFill>
                <a:latin typeface="Book Antiqua" pitchFamily="18" charset="0"/>
              </a:rPr>
              <a:t>tenir</a:t>
            </a:r>
            <a:r>
              <a:rPr lang="it-IT" dirty="0">
                <a:solidFill>
                  <a:srgbClr val="FF0000"/>
                </a:solidFill>
                <a:latin typeface="Book Antiqua" pitchFamily="18" charset="0"/>
              </a:rPr>
              <a:t> la </a:t>
            </a:r>
            <a:r>
              <a:rPr lang="it-IT" dirty="0" err="1">
                <a:solidFill>
                  <a:srgbClr val="FF0000"/>
                </a:solidFill>
                <a:latin typeface="Book Antiqua" pitchFamily="18" charset="0"/>
              </a:rPr>
              <a:t>tête</a:t>
            </a:r>
            <a:r>
              <a:rPr lang="it-IT" dirty="0">
                <a:solidFill>
                  <a:srgbClr val="FF0000"/>
                </a:solidFill>
                <a:latin typeface="Book Antiqua" pitchFamily="18" charset="0"/>
              </a:rPr>
              <a:t> haute.</a:t>
            </a:r>
          </a:p>
          <a:p>
            <a:pPr algn="ctr"/>
            <a:r>
              <a:rPr lang="it-IT" b="1" dirty="0">
                <a:solidFill>
                  <a:srgbClr val="FF0000"/>
                </a:solidFill>
                <a:latin typeface="Book Antiqua" pitchFamily="18" charset="0"/>
              </a:rPr>
              <a:t>MAINTENANT </a:t>
            </a:r>
            <a:r>
              <a:rPr lang="it-IT" b="1" dirty="0" err="1">
                <a:solidFill>
                  <a:srgbClr val="FF0000"/>
                </a:solidFill>
                <a:latin typeface="Book Antiqua" pitchFamily="18" charset="0"/>
              </a:rPr>
              <a:t>C’EST</a:t>
            </a:r>
            <a:r>
              <a:rPr lang="it-IT" b="1" dirty="0">
                <a:solidFill>
                  <a:srgbClr val="FF0000"/>
                </a:solidFill>
                <a:latin typeface="Book Antiqua" pitchFamily="18" charset="0"/>
              </a:rPr>
              <a:t> MOI QUI DECIDE!</a:t>
            </a:r>
          </a:p>
          <a:p>
            <a:pPr algn="ctr"/>
            <a:r>
              <a:rPr lang="it-IT" b="1" dirty="0">
                <a:solidFill>
                  <a:srgbClr val="FF0000"/>
                </a:solidFill>
                <a:latin typeface="Book Antiqua" pitchFamily="18" charset="0"/>
              </a:rPr>
              <a:t>MAINTENANT PERSONNE  DOIT  ME DIRE QUOI FAIRE!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2714">
        <p15:prstTrans prst="wind"/>
      </p:transition>
    </mc:Choice>
    <mc:Fallback xmlns="">
      <p:transition spd="slow" advTm="227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a:stretch>
            <a:fillRect/>
          </a:stretch>
        </p:blipFill>
        <p:spPr bwMode="auto">
          <a:xfrm>
            <a:off x="0" y="0"/>
            <a:ext cx="6834753" cy="6858000"/>
          </a:xfrm>
          <a:prstGeom prst="rect">
            <a:avLst/>
          </a:prstGeom>
          <a:noFill/>
          <a:ln w="9525">
            <a:noFill/>
            <a:miter lim="800000"/>
            <a:headEnd/>
            <a:tailEnd/>
          </a:ln>
          <a:effectLst/>
        </p:spPr>
      </p:pic>
      <p:sp>
        <p:nvSpPr>
          <p:cNvPr id="3" name="Unità di visualizzazione grafica 2"/>
          <p:cNvSpPr/>
          <p:nvPr/>
        </p:nvSpPr>
        <p:spPr>
          <a:xfrm>
            <a:off x="5718876" y="581187"/>
            <a:ext cx="6473124" cy="5439906"/>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POUR TOUTE LA VIOLENCE CONSOMMÉE SUR ELLE, </a:t>
            </a:r>
          </a:p>
          <a:p>
            <a:pPr algn="ctr"/>
            <a:r>
              <a:rPr lang="it-IT" dirty="0"/>
              <a:t>POUR TOUTES LES HUMILIATIONS QU’ELLE A SUBIE,</a:t>
            </a:r>
          </a:p>
          <a:p>
            <a:pPr algn="ctr"/>
            <a:r>
              <a:rPr lang="it-IT" dirty="0"/>
              <a:t>POUR SON CORPS QUE VOUS AVEZ EXPLOITÉ,</a:t>
            </a:r>
          </a:p>
          <a:p>
            <a:pPr algn="ctr"/>
            <a:r>
              <a:rPr lang="it-IT" dirty="0"/>
              <a:t>POUR SON INTELLIGENCE QUE VOUS AVEZ PIÉTINÉE, </a:t>
            </a:r>
          </a:p>
          <a:p>
            <a:pPr algn="ctr"/>
            <a:r>
              <a:rPr lang="it-IT" dirty="0"/>
              <a:t>POUR L’IGNORANCE DANS LAQUELLE VOUS L’AVEZ LAISSÉE,</a:t>
            </a:r>
          </a:p>
          <a:p>
            <a:pPr algn="ctr"/>
            <a:r>
              <a:rPr lang="it-IT" dirty="0"/>
              <a:t>POUR LA LIBERTÉ QUE VOUS AVEZ REPUSÉE,</a:t>
            </a:r>
          </a:p>
          <a:p>
            <a:pPr algn="ctr"/>
            <a:r>
              <a:rPr lang="it-IT" dirty="0"/>
              <a:t>POUR LA BOUCHE QUE VOUS AVEZ BOUCHÉE,</a:t>
            </a:r>
          </a:p>
          <a:p>
            <a:pPr algn="ctr"/>
            <a:r>
              <a:rPr lang="it-IT" dirty="0"/>
              <a:t>POUR LES AILES QUE VOUS AVEZ COUPÉE,</a:t>
            </a:r>
          </a:p>
          <a:p>
            <a:pPr algn="ctr"/>
            <a:r>
              <a:rPr lang="it-IT" dirty="0"/>
              <a:t>POUR TOUT CELA:</a:t>
            </a:r>
          </a:p>
          <a:p>
            <a:pPr algn="ctr"/>
            <a:r>
              <a:rPr lang="it-IT" dirty="0"/>
              <a:t>DEBOUT MESSIEURS DEVANT UNE FEMME!!!</a:t>
            </a:r>
          </a:p>
          <a:p>
            <a:pPr algn="ctr"/>
            <a:endParaRPr lang="it-IT"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946">
        <p15:prstTrans prst="crush"/>
      </p:transition>
    </mc:Choice>
    <mc:Fallback xmlns="">
      <p:transition spd="slow" advTm="25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cstate="print"/>
          <a:srcRect/>
          <a:stretch>
            <a:fillRect/>
          </a:stretch>
        </p:blipFill>
        <p:spPr bwMode="auto">
          <a:xfrm>
            <a:off x="5206181" y="0"/>
            <a:ext cx="6993886" cy="6857999"/>
          </a:xfrm>
          <a:prstGeom prst="rect">
            <a:avLst/>
          </a:prstGeom>
          <a:noFill/>
          <a:ln w="9525">
            <a:noFill/>
            <a:miter lim="800000"/>
            <a:headEnd/>
            <a:tailEnd/>
          </a:ln>
          <a:effectLst/>
        </p:spPr>
      </p:pic>
      <p:sp>
        <p:nvSpPr>
          <p:cNvPr id="2" name="Rettangolo 1"/>
          <p:cNvSpPr/>
          <p:nvPr/>
        </p:nvSpPr>
        <p:spPr>
          <a:xfrm>
            <a:off x="0" y="0"/>
            <a:ext cx="5206181" cy="685799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Un jour un homme,</a:t>
            </a:r>
          </a:p>
          <a:p>
            <a:pPr algn="ctr"/>
            <a:r>
              <a:rPr lang="fr-FR" sz="2400" dirty="0"/>
              <a:t>Il était très beau,</a:t>
            </a:r>
          </a:p>
          <a:p>
            <a:pPr algn="ctr"/>
            <a:r>
              <a:rPr lang="fr-FR" sz="2400" dirty="0"/>
              <a:t>Il était pour moi le monde.</a:t>
            </a:r>
          </a:p>
          <a:p>
            <a:pPr algn="ctr"/>
            <a:r>
              <a:rPr lang="fr-FR" sz="2400" dirty="0"/>
              <a:t>Un jour un homme</a:t>
            </a:r>
          </a:p>
          <a:p>
            <a:pPr algn="ctr"/>
            <a:r>
              <a:rPr lang="fr-FR" sz="2400" dirty="0"/>
              <a:t>M’a pris dans ses bras.</a:t>
            </a:r>
          </a:p>
          <a:p>
            <a:pPr algn="ctr"/>
            <a:r>
              <a:rPr lang="fr-FR" sz="2400" dirty="0"/>
              <a:t>Je l’aimais</a:t>
            </a:r>
          </a:p>
          <a:p>
            <a:pPr algn="ctr"/>
            <a:r>
              <a:rPr lang="fr-FR" sz="2400" dirty="0"/>
              <a:t>Mais il a cassé mes bras.</a:t>
            </a:r>
          </a:p>
          <a:p>
            <a:pPr algn="ctr"/>
            <a:r>
              <a:rPr lang="fr-FR" sz="2400" dirty="0"/>
              <a:t>Je suis femme</a:t>
            </a:r>
          </a:p>
          <a:p>
            <a:pPr algn="ctr"/>
            <a:r>
              <a:rPr lang="fr-FR" sz="2400" dirty="0"/>
              <a:t>Je suis fière</a:t>
            </a:r>
          </a:p>
          <a:p>
            <a:pPr algn="ctr"/>
            <a:r>
              <a:rPr lang="fr-FR" sz="2400" dirty="0"/>
              <a:t>Je ne suis pas un jeu.</a:t>
            </a:r>
          </a:p>
          <a:p>
            <a:pPr algn="ctr"/>
            <a:r>
              <a:rPr lang="fr-FR" sz="2400" dirty="0"/>
              <a:t>Je veux vivre pour être heureuse</a:t>
            </a:r>
          </a:p>
          <a:p>
            <a:pPr algn="ctr"/>
            <a:r>
              <a:rPr lang="fr-FR" sz="2400" dirty="0"/>
              <a:t>Je veux vivre libre et sans peur. </a:t>
            </a:r>
            <a:endParaRPr lang="it-IT" sz="24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advTm="29303">
        <p14:honeycomb/>
      </p:transition>
    </mc:Choice>
    <mc:Fallback xmlns="">
      <p:transition spd="slow" advTm="293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val="627993533"/>
              </p:ext>
            </p:extLst>
          </p:nvPr>
        </p:nvGraphicFramePr>
        <p:xfrm>
          <a:off x="6577781" y="0"/>
          <a:ext cx="5614219" cy="6857998"/>
        </p:xfrm>
        <a:graphic>
          <a:graphicData uri="http://schemas.openxmlformats.org/presentationml/2006/ole">
            <mc:AlternateContent xmlns:mc="http://schemas.openxmlformats.org/markup-compatibility/2006">
              <mc:Choice xmlns:v="urn:schemas-microsoft-com:vml" Requires="v">
                <p:oleObj spid="_x0000_s5134" name="Acrobat Document" r:id="rId6" imgW="5381544" imgH="6858000" progId="AcroExch.Document.DC">
                  <p:embed/>
                </p:oleObj>
              </mc:Choice>
              <mc:Fallback>
                <p:oleObj name="Acrobat Document" r:id="rId6" imgW="5381544" imgH="6858000" progId="AcroExch.Document.DC">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781" y="0"/>
                        <a:ext cx="5614219" cy="68579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ttangolo 9"/>
          <p:cNvSpPr/>
          <p:nvPr/>
        </p:nvSpPr>
        <p:spPr>
          <a:xfrm>
            <a:off x="0" y="1"/>
            <a:ext cx="6577781" cy="685799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0" y="1"/>
            <a:ext cx="6577781"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ON TOUCHE PAS AUX FEMMES</a:t>
            </a:r>
          </a:p>
          <a:p>
            <a:pPr algn="ctr"/>
            <a:endParaRPr lang="fr-FR" sz="2800" dirty="0"/>
          </a:p>
          <a:p>
            <a:pPr algn="ctr"/>
            <a:r>
              <a:rPr lang="fr-FR" sz="2800" dirty="0"/>
              <a:t>On touche pas aux femmes,</a:t>
            </a:r>
          </a:p>
          <a:p>
            <a:pPr algn="ctr"/>
            <a:r>
              <a:rPr lang="fr-FR" sz="2800" dirty="0"/>
              <a:t>On touche pas qui t’aime,</a:t>
            </a:r>
          </a:p>
          <a:p>
            <a:pPr algn="ctr"/>
            <a:r>
              <a:rPr lang="fr-FR" sz="2800" dirty="0"/>
              <a:t>On touche pas la vie</a:t>
            </a:r>
          </a:p>
          <a:p>
            <a:pPr algn="ctr"/>
            <a:r>
              <a:rPr lang="fr-FR" sz="2800" dirty="0"/>
              <a:t>De qui a choisi l’amour.</a:t>
            </a:r>
          </a:p>
          <a:p>
            <a:pPr algn="ctr"/>
            <a:r>
              <a:rPr lang="fr-FR" sz="2800" dirty="0"/>
              <a:t>L’amour que touche le cœur,</a:t>
            </a:r>
          </a:p>
          <a:p>
            <a:pPr algn="ctr"/>
            <a:r>
              <a:rPr lang="fr-FR" sz="2800" dirty="0"/>
              <a:t>L’amour que vois loin</a:t>
            </a:r>
          </a:p>
          <a:p>
            <a:pPr algn="ctr"/>
            <a:r>
              <a:rPr lang="fr-FR" sz="2800" dirty="0"/>
              <a:t>L’amour que donne l’honneur</a:t>
            </a:r>
          </a:p>
          <a:p>
            <a:pPr algn="ctr"/>
            <a:r>
              <a:rPr lang="fr-FR" sz="2800" dirty="0"/>
              <a:t>A qui n’as jamais de peur!</a:t>
            </a:r>
            <a:endParaRPr lang="it-IT" sz="2800" dirty="0"/>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11366500" y="6032500"/>
            <a:ext cx="609600" cy="609600"/>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3900" advTm="18083">
        <p14:glitter pattern="hexagon"/>
      </p:transition>
    </mc:Choice>
    <mc:Fallback xmlns="">
      <p:transition spd="slow" advTm="180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30459" y="0"/>
          <a:ext cx="12192000" cy="6832643"/>
        </p:xfrm>
        <a:graphic>
          <a:graphicData uri="http://schemas.openxmlformats.org/presentationml/2006/ole">
            <mc:AlternateContent xmlns:mc="http://schemas.openxmlformats.org/markup-compatibility/2006">
              <mc:Choice xmlns:v="urn:schemas-microsoft-com:vml" Requires="v">
                <p:oleObj spid="_x0000_s6154" name="Acrobat Document" r:id="rId5" imgW="8019888" imgH="5667375" progId="AcroExch.Document.DC">
                  <p:embed/>
                </p:oleObj>
              </mc:Choice>
              <mc:Fallback>
                <p:oleObj name="Acrobat Document" r:id="rId5" imgW="8019888" imgH="5667375" progId="AcroExch.Document.DC">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59" y="0"/>
                        <a:ext cx="12192000" cy="6832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Fumetto 2 2"/>
          <p:cNvSpPr/>
          <p:nvPr/>
        </p:nvSpPr>
        <p:spPr>
          <a:xfrm>
            <a:off x="6725265" y="2448232"/>
            <a:ext cx="5336276" cy="4409768"/>
          </a:xfrm>
          <a:prstGeom prst="wedgeRoundRectCallout">
            <a:avLst>
              <a:gd name="adj1" fmla="val -23102"/>
              <a:gd name="adj2" fmla="val -4375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Le 25 novembre on </a:t>
            </a:r>
            <a:r>
              <a:rPr lang="it-IT" sz="2000" dirty="0" err="1"/>
              <a:t>célèbre</a:t>
            </a:r>
            <a:r>
              <a:rPr lang="it-IT" sz="2000" dirty="0"/>
              <a:t> la </a:t>
            </a:r>
            <a:r>
              <a:rPr lang="it-IT" sz="2000" dirty="0" err="1"/>
              <a:t>Journée</a:t>
            </a:r>
            <a:r>
              <a:rPr lang="it-IT" sz="2000" dirty="0"/>
              <a:t> de la </a:t>
            </a:r>
            <a:r>
              <a:rPr lang="it-IT" sz="2000" dirty="0" err="1"/>
              <a:t>violence</a:t>
            </a:r>
            <a:r>
              <a:rPr lang="it-IT" sz="2000" dirty="0"/>
              <a:t> </a:t>
            </a:r>
            <a:r>
              <a:rPr lang="it-IT" sz="2000" dirty="0" err="1"/>
              <a:t>contre</a:t>
            </a:r>
            <a:r>
              <a:rPr lang="it-IT" sz="2000" dirty="0"/>
              <a:t> </a:t>
            </a:r>
            <a:r>
              <a:rPr lang="it-IT" sz="2000" dirty="0" err="1"/>
              <a:t>les</a:t>
            </a:r>
            <a:r>
              <a:rPr lang="it-IT" sz="2000" dirty="0"/>
              <a:t> femmes, une </a:t>
            </a:r>
            <a:r>
              <a:rPr lang="it-IT" sz="2000" dirty="0" err="1"/>
              <a:t>journée</a:t>
            </a:r>
            <a:r>
              <a:rPr lang="it-IT" sz="2000" dirty="0"/>
              <a:t> spéciale </a:t>
            </a:r>
            <a:r>
              <a:rPr lang="it-IT" sz="2000" dirty="0" err="1"/>
              <a:t>où</a:t>
            </a:r>
            <a:r>
              <a:rPr lang="it-IT" sz="2000" dirty="0"/>
              <a:t> </a:t>
            </a:r>
            <a:r>
              <a:rPr lang="it-IT" sz="2000" dirty="0" err="1"/>
              <a:t>malheureusement</a:t>
            </a:r>
            <a:r>
              <a:rPr lang="it-IT" sz="2000" dirty="0"/>
              <a:t> on se </a:t>
            </a:r>
            <a:r>
              <a:rPr lang="it-IT" sz="2000" dirty="0" err="1"/>
              <a:t>souvient</a:t>
            </a:r>
            <a:r>
              <a:rPr lang="it-IT" sz="2000" dirty="0"/>
              <a:t> </a:t>
            </a:r>
            <a:r>
              <a:rPr lang="it-IT" sz="2000" dirty="0" err="1"/>
              <a:t>des</a:t>
            </a:r>
            <a:r>
              <a:rPr lang="it-IT" sz="2000" dirty="0"/>
              <a:t> </a:t>
            </a:r>
            <a:r>
              <a:rPr lang="it-IT" sz="2000" dirty="0" err="1"/>
              <a:t>nombreuses</a:t>
            </a:r>
            <a:r>
              <a:rPr lang="it-IT" sz="2000" dirty="0"/>
              <a:t>  </a:t>
            </a:r>
            <a:r>
              <a:rPr lang="it-IT" sz="2000" dirty="0" err="1"/>
              <a:t>victimes</a:t>
            </a:r>
            <a:r>
              <a:rPr lang="it-IT" sz="2000" dirty="0"/>
              <a:t> qui n’</a:t>
            </a:r>
            <a:r>
              <a:rPr lang="it-IT" sz="2000" dirty="0" err="1"/>
              <a:t>ayant</a:t>
            </a:r>
            <a:r>
              <a:rPr lang="it-IT" sz="2000" dirty="0"/>
              <a:t> </a:t>
            </a:r>
            <a:r>
              <a:rPr lang="it-IT" sz="2000" dirty="0" err="1"/>
              <a:t>pas</a:t>
            </a:r>
            <a:r>
              <a:rPr lang="it-IT" sz="2000" dirty="0"/>
              <a:t> le </a:t>
            </a:r>
            <a:r>
              <a:rPr lang="it-IT" sz="2000" dirty="0" err="1"/>
              <a:t>courage</a:t>
            </a:r>
            <a:r>
              <a:rPr lang="it-IT" sz="2000" dirty="0"/>
              <a:t> de </a:t>
            </a:r>
            <a:r>
              <a:rPr lang="it-IT" sz="2000" dirty="0" err="1"/>
              <a:t>dénoncer</a:t>
            </a:r>
            <a:r>
              <a:rPr lang="it-IT" sz="2000" dirty="0"/>
              <a:t> </a:t>
            </a:r>
            <a:r>
              <a:rPr lang="it-IT" sz="2000" dirty="0" err="1"/>
              <a:t>leurs</a:t>
            </a:r>
            <a:r>
              <a:rPr lang="it-IT" sz="2000" dirty="0"/>
              <a:t> </a:t>
            </a:r>
            <a:r>
              <a:rPr lang="it-IT" sz="2000" dirty="0" err="1"/>
              <a:t>hommes</a:t>
            </a:r>
            <a:r>
              <a:rPr lang="it-IT" sz="2000" dirty="0"/>
              <a:t>. Elles </a:t>
            </a:r>
            <a:r>
              <a:rPr lang="it-IT" sz="2000" dirty="0" err="1"/>
              <a:t>ont</a:t>
            </a:r>
            <a:r>
              <a:rPr lang="it-IT" sz="2000" dirty="0"/>
              <a:t> </a:t>
            </a:r>
            <a:r>
              <a:rPr lang="it-IT" sz="2000" dirty="0" err="1"/>
              <a:t>perdu</a:t>
            </a:r>
            <a:r>
              <a:rPr lang="it-IT" sz="2000" dirty="0"/>
              <a:t> </a:t>
            </a:r>
            <a:r>
              <a:rPr lang="it-IT" sz="2000" dirty="0" err="1"/>
              <a:t>leur</a:t>
            </a:r>
            <a:r>
              <a:rPr lang="it-IT" sz="2000" dirty="0"/>
              <a:t> vie pour </a:t>
            </a:r>
            <a:r>
              <a:rPr lang="it-IT" sz="2000" dirty="0" err="1"/>
              <a:t>amour</a:t>
            </a:r>
            <a:r>
              <a:rPr lang="it-IT" sz="2000" dirty="0"/>
              <a:t>.</a:t>
            </a:r>
          </a:p>
          <a:p>
            <a:pPr algn="ctr"/>
            <a:r>
              <a:rPr lang="it-IT" sz="2000" dirty="0"/>
              <a:t>“FEMME SOUVIENS-TOI QU’IL A TOUJOURS UNE ISSUE.</a:t>
            </a:r>
          </a:p>
          <a:p>
            <a:pPr algn="ctr"/>
            <a:r>
              <a:rPr lang="it-IT" sz="2000" dirty="0"/>
              <a:t>SI TU NE LA TROUVES PAS,</a:t>
            </a:r>
          </a:p>
          <a:p>
            <a:pPr algn="ctr"/>
            <a:r>
              <a:rPr lang="it-IT" sz="2000" dirty="0"/>
              <a:t>BRISE LE MUR”</a:t>
            </a:r>
          </a:p>
          <a:p>
            <a:pPr algn="ctr"/>
            <a:r>
              <a:rPr lang="it-IT" sz="2000" dirty="0"/>
              <a:t> </a:t>
            </a:r>
            <a:endParaRPr lang="it-IT"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20380">
        <p14:switch dir="r"/>
      </p:transition>
    </mc:Choice>
    <mc:Fallback xmlns="">
      <p:transition spd="slow" advTm="20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4" cstate="print"/>
          <a:stretch>
            <a:fillRect/>
          </a:stretch>
        </p:blipFill>
        <p:spPr>
          <a:xfrm>
            <a:off x="-104501" y="0"/>
            <a:ext cx="6039394" cy="6858000"/>
          </a:xfrm>
          <a:prstGeom prst="rect">
            <a:avLst/>
          </a:prstGeom>
        </p:spPr>
      </p:pic>
      <p:pic>
        <p:nvPicPr>
          <p:cNvPr id="4" name="Immagine 3"/>
          <p:cNvPicPr>
            <a:picLocks noChangeAspect="1"/>
          </p:cNvPicPr>
          <p:nvPr/>
        </p:nvPicPr>
        <p:blipFill>
          <a:blip r:embed="rId5" cstate="print"/>
          <a:stretch>
            <a:fillRect/>
          </a:stretch>
        </p:blipFill>
        <p:spPr>
          <a:xfrm>
            <a:off x="5934893" y="0"/>
            <a:ext cx="6257107" cy="6858000"/>
          </a:xfrm>
          <a:prstGeom prst="rect">
            <a:avLst/>
          </a:prstGeom>
          <a:solidFill>
            <a:srgbClr val="FF0000">
              <a:alpha val="85000"/>
            </a:srgbClr>
          </a:solid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102">
        <p15:prstTrans prst="airplane"/>
      </p:transition>
    </mc:Choice>
    <mc:Fallback xmlns="">
      <p:transition spd="slow" advTm="361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a:stretch>
            <a:fillRect/>
          </a:stretch>
        </p:blipFill>
        <p:spPr bwMode="auto">
          <a:xfrm>
            <a:off x="0" y="0"/>
            <a:ext cx="6357769" cy="6858000"/>
          </a:xfrm>
          <a:prstGeom prst="rect">
            <a:avLst/>
          </a:prstGeom>
          <a:noFill/>
          <a:ln w="9525">
            <a:noFill/>
            <a:miter lim="800000"/>
            <a:headEnd/>
            <a:tailEnd/>
          </a:ln>
          <a:effectLst/>
        </p:spPr>
      </p:pic>
      <p:sp>
        <p:nvSpPr>
          <p:cNvPr id="2" name="Telaio 1"/>
          <p:cNvSpPr/>
          <p:nvPr/>
        </p:nvSpPr>
        <p:spPr>
          <a:xfrm>
            <a:off x="3819832" y="0"/>
            <a:ext cx="8372168" cy="6858000"/>
          </a:xfrm>
          <a:prstGeom prst="bevel">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202124"/>
                </a:solidFill>
                <a:latin typeface="Roboto"/>
              </a:rPr>
              <a:t>Je ne suis pas d’accord avec la violence faite aux femmes et j’espère que les femmes dénoncent ces actes lorsqu’elles en sont les victimes. Les hommes commettent trois types de violence contre les femmes : physique, verbale et sexuelle. Malheureusement les femmes son victimes de cette violence aussi sur le lieu de travail, parce que selon les hommes elles sont le sexe faible et en profitent. Le femmes victimes de violence ne sont pas libres de s’habiller, de parler, de sortir, de travailler. </a:t>
            </a:r>
          </a:p>
          <a:p>
            <a:r>
              <a:rPr lang="fr-FR" dirty="0">
                <a:solidFill>
                  <a:srgbClr val="202124"/>
                </a:solidFill>
                <a:latin typeface="Roboto"/>
              </a:rPr>
              <a:t>Je ne considère pas le vrais homme comme celui qui batte, insulte, abuse ou détruit la peau de sa femme avec de l’acide.</a:t>
            </a:r>
            <a:endParaRPr lang="fr-FR" b="0" i="0" dirty="0">
              <a:solidFill>
                <a:srgbClr val="202124"/>
              </a:solidFill>
              <a:effectLst/>
              <a:latin typeface="Roboto"/>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6474">
        <p:split orient="vert"/>
      </p:transition>
    </mc:Choice>
    <mc:Fallback xmlns="">
      <p:transition spd="slow" advTm="3647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3.4|2.2"/>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ags/tag6.xml><?xml version="1.0" encoding="utf-8"?>
<p:tagLst xmlns:a="http://schemas.openxmlformats.org/drawingml/2006/main" xmlns:r="http://schemas.openxmlformats.org/officeDocument/2006/relationships" xmlns:p="http://schemas.openxmlformats.org/presentationml/2006/main">
  <p:tag name="TIMING" val="|0.6|1"/>
</p:tagLst>
</file>

<file path=ppt/tags/tag7.xml><?xml version="1.0" encoding="utf-8"?>
<p:tagLst xmlns:a="http://schemas.openxmlformats.org/drawingml/2006/main" xmlns:r="http://schemas.openxmlformats.org/officeDocument/2006/relationships" xmlns:p="http://schemas.openxmlformats.org/presentationml/2006/main">
  <p:tag name="TIMING" val="|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e">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391</TotalTime>
  <Words>537</Words>
  <Application>Microsoft Office PowerPoint</Application>
  <PresentationFormat>Widescreen</PresentationFormat>
  <Paragraphs>53</Paragraphs>
  <Slides>12</Slides>
  <Notes>0</Notes>
  <HiddenSlides>0</HiddenSlides>
  <MMClips>13</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12</vt:i4>
      </vt:variant>
    </vt:vector>
  </HeadingPairs>
  <TitlesOfParts>
    <vt:vector size="19" baseType="lpstr">
      <vt:lpstr>Arial</vt:lpstr>
      <vt:lpstr>Book Antiqua</vt:lpstr>
      <vt:lpstr>Century Gothic</vt:lpstr>
      <vt:lpstr>Roboto</vt:lpstr>
      <vt:lpstr>Wingdings 3</vt:lpstr>
      <vt:lpstr>Ione</vt:lpstr>
      <vt:lpstr>Acrobat 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Acer</dc:creator>
  <cp:lastModifiedBy>Francesco Avallone</cp:lastModifiedBy>
  <cp:revision>41</cp:revision>
  <dcterms:created xsi:type="dcterms:W3CDTF">2020-12-02T07:18:46Z</dcterms:created>
  <dcterms:modified xsi:type="dcterms:W3CDTF">2020-12-06T16:43:07Z</dcterms:modified>
</cp:coreProperties>
</file>