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64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4"/>
    <p:restoredTop sz="50000"/>
  </p:normalViewPr>
  <p:slideViewPr>
    <p:cSldViewPr snapToGrid="0" snapToObjects="1">
      <p:cViewPr varScale="1">
        <p:scale>
          <a:sx n="88" d="100"/>
          <a:sy n="88" d="100"/>
        </p:scale>
        <p:origin x="2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FDBA-8BB2-0344-A93E-D569C6D0AE79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96239-F95B-B045-8BF8-1B4500CAD41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24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F9FE-0788-4D16-B660-DC22B44669B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72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23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27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25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38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85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63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9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0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39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BC14-63A9-644C-AF3F-7123B29A3E5E}" type="datetimeFigureOut">
              <a:rPr lang="it-IT" smtClean="0"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BD0C-CF8A-3043-B8FC-2D5999E188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07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169" y="1340768"/>
            <a:ext cx="5956300" cy="2260600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85418" y="435770"/>
            <a:ext cx="7543800" cy="4238327"/>
          </a:xfrm>
        </p:spPr>
        <p:txBody>
          <a:bodyPr/>
          <a:lstStyle/>
          <a:p>
            <a:pPr algn="ctr"/>
            <a:r>
              <a:rPr lang="it-IT" sz="2400" b="1" dirty="0"/>
              <a:t>ISTITUTO COMPRENSIVO AUTONOMIA 84</a:t>
            </a:r>
            <a:br>
              <a:rPr lang="it-IT" sz="2400" b="1" dirty="0"/>
            </a:br>
            <a:r>
              <a:rPr lang="it-IT" sz="2400" b="1" dirty="0"/>
              <a:t>LANZARA</a:t>
            </a:r>
            <a:br>
              <a:rPr lang="it-IT" sz="2400" b="1" dirty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i="1" dirty="0"/>
              <a:t/>
            </a:r>
            <a:br>
              <a:rPr lang="it-IT" sz="2400" i="1" dirty="0"/>
            </a:br>
            <a:r>
              <a:rPr lang="it-IT" sz="2400" i="1" dirty="0"/>
              <a:t/>
            </a:r>
            <a:br>
              <a:rPr lang="it-IT" sz="2400" i="1" dirty="0"/>
            </a:br>
            <a:r>
              <a:rPr lang="it-IT" sz="2400" i="1" dirty="0"/>
              <a:t/>
            </a:r>
            <a:br>
              <a:rPr lang="it-IT" sz="2400" i="1" dirty="0"/>
            </a:br>
            <a:r>
              <a:rPr lang="it-IT" sz="2400" i="1" dirty="0"/>
              <a:t/>
            </a:r>
            <a:br>
              <a:rPr lang="it-IT" sz="2400" i="1" dirty="0"/>
            </a:br>
            <a:r>
              <a:rPr lang="it-IT" sz="2400" i="1" dirty="0"/>
              <a:t/>
            </a:r>
            <a:br>
              <a:rPr lang="it-IT" sz="2400" i="1" dirty="0"/>
            </a:br>
            <a:r>
              <a:rPr lang="it-IT" sz="2400" b="1" i="1" dirty="0">
                <a:solidFill>
                  <a:srgbClr val="FF0000"/>
                </a:solidFill>
              </a:rPr>
              <a:t>Lettura dati </a:t>
            </a:r>
            <a:r>
              <a:rPr lang="it-IT" sz="2400" b="1" i="1" dirty="0" smtClean="0">
                <a:solidFill>
                  <a:srgbClr val="FF0000"/>
                </a:solidFill>
              </a:rPr>
              <a:t>EFFETTO SCUOLA</a:t>
            </a:r>
            <a:br>
              <a:rPr lang="it-IT" sz="2400" b="1" i="1" dirty="0" smtClean="0">
                <a:solidFill>
                  <a:srgbClr val="FF0000"/>
                </a:solidFill>
              </a:rPr>
            </a:br>
            <a:r>
              <a:rPr lang="it-IT" sz="2400" b="1" i="1" dirty="0" smtClean="0">
                <a:solidFill>
                  <a:srgbClr val="FF0000"/>
                </a:solidFill>
              </a:rPr>
              <a:t>INVALSI</a:t>
            </a:r>
            <a:r>
              <a:rPr lang="it-IT" sz="2400" i="1" dirty="0"/>
              <a:t/>
            </a:r>
            <a:br>
              <a:rPr lang="it-IT" sz="2400" i="1" dirty="0"/>
            </a:br>
            <a:r>
              <a:rPr lang="it-IT" sz="2400" i="1" dirty="0" err="1"/>
              <a:t>a.s.</a:t>
            </a:r>
            <a:r>
              <a:rPr lang="it-IT" sz="2400" i="1" dirty="0"/>
              <a:t> </a:t>
            </a:r>
            <a:r>
              <a:rPr lang="it-IT" sz="2400" i="1" dirty="0" smtClean="0"/>
              <a:t>2018 </a:t>
            </a:r>
            <a:r>
              <a:rPr lang="it-IT" sz="2400" i="1" dirty="0"/>
              <a:t>– </a:t>
            </a:r>
            <a:r>
              <a:rPr lang="it-IT" sz="2400" i="1" dirty="0" smtClean="0"/>
              <a:t>2019			dicembre 2019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95600" y="4653136"/>
            <a:ext cx="6461760" cy="864096"/>
          </a:xfrm>
        </p:spPr>
        <p:txBody>
          <a:bodyPr>
            <a:normAutofit/>
          </a:bodyPr>
          <a:lstStyle/>
          <a:p>
            <a:pPr algn="r"/>
            <a:r>
              <a:rPr lang="it-IT" sz="1600" dirty="0"/>
              <a:t>Funzione strumentale area 1: Valutazione degli Apprendimenti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391" y="4967027"/>
            <a:ext cx="434185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566577" y="340690"/>
            <a:ext cx="2806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EFFETTO </a:t>
            </a:r>
            <a:r>
              <a:rPr lang="it-IT" dirty="0" smtClean="0"/>
              <a:t>SCUOLA PRIMARIA</a:t>
            </a:r>
            <a:endParaRPr lang="it-IT" dirty="0"/>
          </a:p>
          <a:p>
            <a:r>
              <a:rPr lang="it-IT" dirty="0"/>
              <a:t>Prova di Italiano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30301" y="5657671"/>
            <a:ext cx="6086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Dai risultati delle prove di Italiano si evince che l’efficacia complessiva della Scuola è </a:t>
            </a:r>
            <a:r>
              <a:rPr lang="it-IT" dirty="0" smtClean="0"/>
              <a:t>superiore a quella media </a:t>
            </a:r>
            <a:r>
              <a:rPr lang="it-IT" dirty="0"/>
              <a:t>nazionale. L’apporto della Scuola è </a:t>
            </a:r>
            <a:r>
              <a:rPr lang="it-IT" dirty="0" smtClean="0"/>
              <a:t>positivo </a:t>
            </a:r>
            <a:r>
              <a:rPr lang="it-IT" dirty="0"/>
              <a:t>e i Risultati sono buoni.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70337"/>
              </p:ext>
            </p:extLst>
          </p:nvPr>
        </p:nvGraphicFramePr>
        <p:xfrm>
          <a:off x="415413" y="340690"/>
          <a:ext cx="4596264" cy="6517310"/>
        </p:xfrm>
        <a:graphic>
          <a:graphicData uri="http://schemas.openxmlformats.org/drawingml/2006/table">
            <a:tbl>
              <a:tblPr/>
              <a:tblGrid>
                <a:gridCol w="1080720"/>
                <a:gridCol w="598027"/>
                <a:gridCol w="841509"/>
                <a:gridCol w="636472"/>
                <a:gridCol w="841509"/>
                <a:gridCol w="598027"/>
              </a:tblGrid>
              <a:tr h="26386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Restituzione dati 2019 per l'Istituzione scolastica SAIC84600R. Scuola Primaria - Classi quinte. Ruolo: Referente per la valutazione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526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Tavola 9A - Effetto scuola Italiano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526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Istituto nel suo complesso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354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regione Campania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26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354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 Sud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26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068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 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75358"/>
              </p:ext>
            </p:extLst>
          </p:nvPr>
        </p:nvGraphicFramePr>
        <p:xfrm>
          <a:off x="5632143" y="1127463"/>
          <a:ext cx="1434483" cy="4515977"/>
        </p:xfrm>
        <a:graphic>
          <a:graphicData uri="http://schemas.openxmlformats.org/drawingml/2006/table">
            <a:tbl>
              <a:tblPr/>
              <a:tblGrid>
                <a:gridCol w="1434483"/>
              </a:tblGrid>
              <a:tr h="49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Regione</a:t>
                      </a:r>
                      <a:endParaRPr lang="it-IT" sz="900" baseline="30000" dirty="0" smtClean="0">
                        <a:solidFill>
                          <a:srgbClr val="2D455A"/>
                        </a:solidFill>
                        <a:effectLst/>
                        <a:latin typeface="Geneva" charset="0"/>
                        <a:ea typeface="ＭＳ 明朝" charset="-128"/>
                        <a:cs typeface="Geneva" charset="0"/>
                      </a:endParaRPr>
                    </a:p>
                  </a:txBody>
                  <a:tcPr marL="61388" marR="613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B"/>
                    </a:solidFill>
                  </a:tcPr>
                </a:tc>
              </a:tr>
              <a:tr h="66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positivo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C726"/>
                    </a:solidFill>
                  </a:tcPr>
                </a:tc>
              </a:tr>
              <a:tr h="80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positivo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F08"/>
                    </a:solidFill>
                  </a:tcPr>
                </a:tc>
              </a:tr>
              <a:tr h="969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pari alla media della regione Campania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negativo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409"/>
                    </a:solidFill>
                  </a:tcPr>
                </a:tc>
              </a:tr>
              <a:tr h="66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negativo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000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03190"/>
              </p:ext>
            </p:extLst>
          </p:nvPr>
        </p:nvGraphicFramePr>
        <p:xfrm>
          <a:off x="7811987" y="1146205"/>
          <a:ext cx="1489968" cy="4478492"/>
        </p:xfrm>
        <a:graphic>
          <a:graphicData uri="http://schemas.openxmlformats.org/drawingml/2006/table">
            <a:tbl>
              <a:tblPr/>
              <a:tblGrid>
                <a:gridCol w="1489968"/>
              </a:tblGrid>
              <a:tr h="518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Macroarea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B"/>
                    </a:solidFill>
                  </a:tcPr>
                </a:tc>
              </a:tr>
              <a:tr h="704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positivo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C726"/>
                    </a:solidFill>
                  </a:tcPr>
                </a:tc>
              </a:tr>
              <a:tr h="850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positivo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F08"/>
                    </a:solidFill>
                  </a:tcPr>
                </a:tc>
              </a:tr>
              <a:tr h="850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pari alla media della </a:t>
                      </a:r>
                      <a:r>
                        <a:rPr lang="it-IT" sz="1100" dirty="0" err="1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macroarea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0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negativo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409"/>
                    </a:solidFill>
                  </a:tcPr>
                </a:tc>
              </a:tr>
              <a:tr h="704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negativo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000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02726"/>
              </p:ext>
            </p:extLst>
          </p:nvPr>
        </p:nvGraphicFramePr>
        <p:xfrm>
          <a:off x="10082828" y="1136336"/>
          <a:ext cx="1333869" cy="4310853"/>
        </p:xfrm>
        <a:graphic>
          <a:graphicData uri="http://schemas.openxmlformats.org/drawingml/2006/table">
            <a:tbl>
              <a:tblPr/>
              <a:tblGrid>
                <a:gridCol w="1333869"/>
              </a:tblGrid>
              <a:tr h="40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Italia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B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positivo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C726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positivo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F08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pari alla media </a:t>
                      </a:r>
                      <a:r>
                        <a:rPr lang="it-IT" sz="1100" dirty="0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nazionale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negativo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409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negativo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0007"/>
                    </a:solidFill>
                  </a:tcPr>
                </a:tc>
              </a:tr>
            </a:tbl>
          </a:graphicData>
        </a:graphic>
      </p:graphicFrame>
      <p:pic>
        <p:nvPicPr>
          <p:cNvPr id="15" name="Immagin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54" y="1600293"/>
            <a:ext cx="507877" cy="59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653" y="1600292"/>
            <a:ext cx="507877" cy="59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97" y="2526530"/>
            <a:ext cx="507877" cy="592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7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632143" y="1127463"/>
          <a:ext cx="1434483" cy="4515977"/>
        </p:xfrm>
        <a:graphic>
          <a:graphicData uri="http://schemas.openxmlformats.org/drawingml/2006/table">
            <a:tbl>
              <a:tblPr/>
              <a:tblGrid>
                <a:gridCol w="1434483"/>
              </a:tblGrid>
              <a:tr h="49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Regione</a:t>
                      </a:r>
                      <a:endParaRPr lang="it-IT" sz="900" baseline="30000" dirty="0" smtClean="0">
                        <a:solidFill>
                          <a:srgbClr val="2D455A"/>
                        </a:solidFill>
                        <a:effectLst/>
                        <a:latin typeface="Geneva" charset="0"/>
                        <a:ea typeface="ＭＳ 明朝" charset="-128"/>
                        <a:cs typeface="Geneva" charset="0"/>
                      </a:endParaRPr>
                    </a:p>
                  </a:txBody>
                  <a:tcPr marL="61388" marR="613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B"/>
                    </a:solidFill>
                  </a:tcPr>
                </a:tc>
              </a:tr>
              <a:tr h="66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positivo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C726"/>
                    </a:solidFill>
                  </a:tcPr>
                </a:tc>
              </a:tr>
              <a:tr h="80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positivo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F08"/>
                    </a:solidFill>
                  </a:tcPr>
                </a:tc>
              </a:tr>
              <a:tr h="969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pari alla media della regione Campania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negativo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409"/>
                    </a:solidFill>
                  </a:tcPr>
                </a:tc>
              </a:tr>
              <a:tr h="66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negativo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000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770"/>
              </p:ext>
            </p:extLst>
          </p:nvPr>
        </p:nvGraphicFramePr>
        <p:xfrm>
          <a:off x="7811987" y="1146205"/>
          <a:ext cx="1489968" cy="4478492"/>
        </p:xfrm>
        <a:graphic>
          <a:graphicData uri="http://schemas.openxmlformats.org/drawingml/2006/table">
            <a:tbl>
              <a:tblPr/>
              <a:tblGrid>
                <a:gridCol w="1489968"/>
              </a:tblGrid>
              <a:tr h="518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Macroarea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B"/>
                    </a:solidFill>
                  </a:tcPr>
                </a:tc>
              </a:tr>
              <a:tr h="704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positivo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C726"/>
                    </a:solidFill>
                  </a:tcPr>
                </a:tc>
              </a:tr>
              <a:tr h="850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positivo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F08"/>
                    </a:solidFill>
                  </a:tcPr>
                </a:tc>
              </a:tr>
              <a:tr h="850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pari alla media della </a:t>
                      </a:r>
                      <a:r>
                        <a:rPr lang="it-IT" sz="1100" dirty="0" err="1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macroarea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0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negativo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409"/>
                    </a:solidFill>
                  </a:tcPr>
                </a:tc>
              </a:tr>
              <a:tr h="704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negativo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000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39214"/>
              </p:ext>
            </p:extLst>
          </p:nvPr>
        </p:nvGraphicFramePr>
        <p:xfrm>
          <a:off x="10082828" y="1136336"/>
          <a:ext cx="1333869" cy="4310853"/>
        </p:xfrm>
        <a:graphic>
          <a:graphicData uri="http://schemas.openxmlformats.org/drawingml/2006/table">
            <a:tbl>
              <a:tblPr/>
              <a:tblGrid>
                <a:gridCol w="1333869"/>
              </a:tblGrid>
              <a:tr h="40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Italia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B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positivo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C726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positivo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F08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pari alla media </a:t>
                      </a:r>
                      <a:r>
                        <a:rPr lang="it-IT" sz="1100" dirty="0" smtClean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nazionale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leggermente negativo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409"/>
                    </a:solidFill>
                  </a:tcPr>
                </a:tc>
              </a:tr>
              <a:tr h="6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Effetto scuola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negativo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2D455A"/>
                          </a:solidFill>
                          <a:effectLst/>
                          <a:latin typeface="Geneva" charset="0"/>
                          <a:ea typeface="ＭＳ 明朝" charset="-128"/>
                          <a:cs typeface="Geneva" charset="0"/>
                        </a:rPr>
                        <a:t> </a:t>
                      </a:r>
                      <a:endParaRPr lang="it-IT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1388" marR="61388" marT="0" marB="0" anchor="ctr">
                    <a:lnL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0007"/>
                    </a:solidFill>
                  </a:tcPr>
                </a:tc>
              </a:tr>
            </a:tbl>
          </a:graphicData>
        </a:graphic>
      </p:graphicFrame>
      <p:pic>
        <p:nvPicPr>
          <p:cNvPr id="15" name="Immagin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30" y="2468099"/>
            <a:ext cx="507877" cy="59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68" y="2420375"/>
            <a:ext cx="507877" cy="59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97" y="2526530"/>
            <a:ext cx="507877" cy="5924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5087888" y="87745"/>
            <a:ext cx="2806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EFFETTO </a:t>
            </a:r>
            <a:r>
              <a:rPr lang="it-IT" dirty="0" smtClean="0"/>
              <a:t>SCUOLA PRIMARIA</a:t>
            </a:r>
            <a:endParaRPr lang="it-IT" dirty="0"/>
          </a:p>
          <a:p>
            <a:r>
              <a:rPr lang="it-IT" dirty="0"/>
              <a:t>Prova di Matematica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3666"/>
              </p:ext>
            </p:extLst>
          </p:nvPr>
        </p:nvGraphicFramePr>
        <p:xfrm>
          <a:off x="518352" y="410904"/>
          <a:ext cx="4000383" cy="5203924"/>
        </p:xfrm>
        <a:graphic>
          <a:graphicData uri="http://schemas.openxmlformats.org/drawingml/2006/table">
            <a:tbl>
              <a:tblPr/>
              <a:tblGrid>
                <a:gridCol w="940610"/>
                <a:gridCol w="520496"/>
                <a:gridCol w="732412"/>
                <a:gridCol w="553957"/>
                <a:gridCol w="732412"/>
                <a:gridCol w="520496"/>
              </a:tblGrid>
              <a:tr h="27341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Restituzione dati 2019 per l'Istituzione scolastica SAIC84600R. Scuola Primaria - Classi quinte. Ruolo: Referente per la valutazione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9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Tavola 9B - Effetto scuola Matematica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9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Istituto nel suo complesso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83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regione Campania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09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83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 Sud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09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83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 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1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1500328" y="5643440"/>
            <a:ext cx="933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Anche dai risultati delle prove di Matematica si evince che l’efficacia complessiva della Scuola è </a:t>
            </a:r>
            <a:r>
              <a:rPr lang="it-IT" dirty="0" smtClean="0"/>
              <a:t>superiore a quella media </a:t>
            </a:r>
            <a:r>
              <a:rPr lang="it-IT" dirty="0"/>
              <a:t>nazionale. L’apporto della Scuola è </a:t>
            </a:r>
            <a:r>
              <a:rPr lang="it-IT" dirty="0" smtClean="0"/>
              <a:t>positivo e </a:t>
            </a:r>
            <a:r>
              <a:rPr lang="it-IT" dirty="0"/>
              <a:t>i Risultati sono buoni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I risultati sono in linea con quelli dell’anno 2017/2018.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2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832741" y="188640"/>
            <a:ext cx="529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EFFETTO SCUOLA </a:t>
            </a:r>
            <a:r>
              <a:rPr lang="it-IT" dirty="0" smtClean="0"/>
              <a:t>SECONDARIA             Prove </a:t>
            </a:r>
            <a:r>
              <a:rPr lang="it-IT" dirty="0"/>
              <a:t>di Italiano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620094"/>
              </p:ext>
            </p:extLst>
          </p:nvPr>
        </p:nvGraphicFramePr>
        <p:xfrm>
          <a:off x="4560159" y="1068519"/>
          <a:ext cx="5698075" cy="2895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o" r:id="rId3" imgW="9296400" imgH="4724400" progId="Word.Document.12">
                  <p:embed/>
                </p:oleObj>
              </mc:Choice>
              <mc:Fallback>
                <p:oleObj name="Documento" r:id="rId3" imgW="9296400" imgH="472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0159" y="1068519"/>
                        <a:ext cx="5698075" cy="2895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02376" y="4252806"/>
            <a:ext cx="5584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Dai risultati delle prove di Italiano si evince che l’efficacia complessiva della Scuola è pari a quella media nazionale. L’apporto della Scuola è nella media e i Risultati sono da </a:t>
            </a:r>
            <a:r>
              <a:rPr lang="it-IT" dirty="0" smtClean="0"/>
              <a:t>superiori  </a:t>
            </a:r>
            <a:r>
              <a:rPr lang="it-IT" dirty="0"/>
              <a:t>a quelli </a:t>
            </a:r>
            <a:r>
              <a:rPr lang="it-IT" dirty="0" smtClean="0"/>
              <a:t>nazionali.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80710"/>
              </p:ext>
            </p:extLst>
          </p:nvPr>
        </p:nvGraphicFramePr>
        <p:xfrm>
          <a:off x="832741" y="557972"/>
          <a:ext cx="3422018" cy="5328600"/>
        </p:xfrm>
        <a:graphic>
          <a:graphicData uri="http://schemas.openxmlformats.org/drawingml/2006/table">
            <a:tbl>
              <a:tblPr/>
              <a:tblGrid>
                <a:gridCol w="804619"/>
                <a:gridCol w="445244"/>
                <a:gridCol w="626522"/>
                <a:gridCol w="473867"/>
                <a:gridCol w="626522"/>
                <a:gridCol w="445244"/>
              </a:tblGrid>
              <a:tr h="1243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Restituzione dati 2019 per l'Istituzione scolastica SAIC84600R. Scuola Secondaria di Primo Grado - Classi terze. Ruolo: Referente per la valutazione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243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Tavola 9A - Effetto scuola Italiano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243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Istituto nel suo complesso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7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regione Campania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43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7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 Sud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43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7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 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486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47529" y="188640"/>
            <a:ext cx="518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EFFETTO SCUOLA </a:t>
            </a:r>
            <a:r>
              <a:rPr lang="it-IT" dirty="0" smtClean="0"/>
              <a:t>SECONDARIA   Prove </a:t>
            </a:r>
            <a:r>
              <a:rPr lang="it-IT" dirty="0"/>
              <a:t>di Matematica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65115"/>
              </p:ext>
            </p:extLst>
          </p:nvPr>
        </p:nvGraphicFramePr>
        <p:xfrm>
          <a:off x="4696070" y="831351"/>
          <a:ext cx="588327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o" r:id="rId3" imgW="11950700" imgH="6134100" progId="Word.Document.12">
                  <p:embed/>
                </p:oleObj>
              </mc:Choice>
              <mc:Fallback>
                <p:oleObj name="Documento" r:id="rId3" imgW="11950700" imgH="613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6070" y="831351"/>
                        <a:ext cx="5883275" cy="301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952168" y="4308068"/>
            <a:ext cx="5869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Dai risultati delle prove di Matematica si evince che l’efficacia complessiva della Scuola è pari a quella media nazionale. L’apporto della Scuola è nella media e i Risultati sono </a:t>
            </a:r>
            <a:r>
              <a:rPr lang="it-IT" dirty="0" smtClean="0"/>
              <a:t>in linea con quelli nazionali. I </a:t>
            </a:r>
            <a:r>
              <a:rPr lang="it-IT" dirty="0"/>
              <a:t>r</a:t>
            </a:r>
            <a:r>
              <a:rPr lang="it-IT" dirty="0" smtClean="0"/>
              <a:t>isultati sono di gran lunga migliori rispetto a quelli dell’anno 2017/2018.</a:t>
            </a:r>
            <a:endParaRPr lang="it-IT" dirty="0"/>
          </a:p>
        </p:txBody>
      </p:sp>
      <p:sp>
        <p:nvSpPr>
          <p:cNvPr id="8" name="Anello 7"/>
          <p:cNvSpPr/>
          <p:nvPr/>
        </p:nvSpPr>
        <p:spPr>
          <a:xfrm>
            <a:off x="8393572" y="2751920"/>
            <a:ext cx="773150" cy="729133"/>
          </a:xfrm>
          <a:prstGeom prst="donut">
            <a:avLst>
              <a:gd name="adj" fmla="val 44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393572" y="2839487"/>
            <a:ext cx="735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dirty="0" smtClean="0">
                <a:solidFill>
                  <a:srgbClr val="FF0000"/>
                </a:solidFill>
                <a:effectLst/>
                <a:latin typeface="Geneva" charset="0"/>
                <a:ea typeface="ＭＳ 明朝" charset="-128"/>
                <a:cs typeface="Geneva" charset="0"/>
              </a:rPr>
              <a:t>risultato anno 2016</a:t>
            </a:r>
            <a:endParaRPr lang="it-IT" sz="1000" dirty="0">
              <a:solidFill>
                <a:srgbClr val="FF0000"/>
              </a:solidFill>
              <a:effectLst/>
              <a:latin typeface="Calibri" charset="0"/>
              <a:ea typeface="ＭＳ 明朝" charset="-128"/>
              <a:cs typeface="Times New Roman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39940" y="2285489"/>
            <a:ext cx="735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dirty="0" smtClean="0">
                <a:solidFill>
                  <a:srgbClr val="FF0000"/>
                </a:solidFill>
                <a:effectLst/>
                <a:latin typeface="Geneva" charset="0"/>
                <a:ea typeface="ＭＳ 明朝" charset="-128"/>
                <a:cs typeface="Geneva" charset="0"/>
              </a:rPr>
              <a:t>risultato anno 2018</a:t>
            </a:r>
            <a:endParaRPr lang="it-IT" sz="1000" dirty="0">
              <a:solidFill>
                <a:srgbClr val="FF0000"/>
              </a:solidFill>
              <a:effectLst/>
              <a:latin typeface="Calibri" charset="0"/>
              <a:ea typeface="ＭＳ 明朝" charset="-128"/>
              <a:cs typeface="Times New Roman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7069"/>
              </p:ext>
            </p:extLst>
          </p:nvPr>
        </p:nvGraphicFramePr>
        <p:xfrm>
          <a:off x="433396" y="557972"/>
          <a:ext cx="3286347" cy="5909063"/>
        </p:xfrm>
        <a:graphic>
          <a:graphicData uri="http://schemas.openxmlformats.org/drawingml/2006/table">
            <a:tbl>
              <a:tblPr/>
              <a:tblGrid>
                <a:gridCol w="772719"/>
                <a:gridCol w="427592"/>
                <a:gridCol w="601682"/>
                <a:gridCol w="455080"/>
                <a:gridCol w="601682"/>
                <a:gridCol w="427592"/>
              </a:tblGrid>
              <a:tr h="3356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Restituzione dati 2019 per l'Istituzione scolastica SAIC84600R. Scuola Secondaria di Primo Grado - Classi terze. Ruolo: Referente per la valutazione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270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Tavola 9B - Effetto scuola Matematica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270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Istituto nel suo complesso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80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regione Campania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541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6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541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70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80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 Sud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541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6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541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della macroarea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70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717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Confronto tra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osservato dell'istituzione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scolastica e il punteggio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 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positivo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pari alla media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leggermente 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Effetto scuola</a:t>
                      </a:r>
                      <a:b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negativo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2541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Sopra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6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Intorno alla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541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Sotto la media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nazionale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621</Words>
  <Application>Microsoft Macintosh PowerPoint</Application>
  <PresentationFormat>Widescreen</PresentationFormat>
  <Paragraphs>450</Paragraphs>
  <Slides>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Calibri</vt:lpstr>
      <vt:lpstr>Calibri Light</vt:lpstr>
      <vt:lpstr>Geneva</vt:lpstr>
      <vt:lpstr>ＭＳ 明朝</vt:lpstr>
      <vt:lpstr>Times New Roman</vt:lpstr>
      <vt:lpstr>Arial</vt:lpstr>
      <vt:lpstr>Tema di Office</vt:lpstr>
      <vt:lpstr>Documento</vt:lpstr>
      <vt:lpstr>ISTITUTO COMPRENSIVO AUTONOMIA 84 LANZARA        Lettura dati EFFETTO SCUOLA INVALSI a.s. 2018 – 2019   dicembre 2019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AUTONOMIA 84 LANZARA        Lettura dati EFFETTO SCUOLA INVALSI a.s. 2017 – 2018   novembre 2018</dc:title>
  <dc:creator>Utente di Microsoft Office</dc:creator>
  <cp:lastModifiedBy>Utente di Microsoft Office</cp:lastModifiedBy>
  <cp:revision>11</cp:revision>
  <dcterms:created xsi:type="dcterms:W3CDTF">2018-11-13T22:30:04Z</dcterms:created>
  <dcterms:modified xsi:type="dcterms:W3CDTF">2019-12-20T17:54:31Z</dcterms:modified>
</cp:coreProperties>
</file>