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1" r:id="rId1"/>
  </p:sldMasterIdLst>
  <p:notesMasterIdLst>
    <p:notesMasterId r:id="rId55"/>
  </p:notesMasterIdLst>
  <p:sldIdLst>
    <p:sldId id="256" r:id="rId2"/>
    <p:sldId id="341" r:id="rId3"/>
    <p:sldId id="286" r:id="rId4"/>
    <p:sldId id="293" r:id="rId5"/>
    <p:sldId id="287" r:id="rId6"/>
    <p:sldId id="294" r:id="rId7"/>
    <p:sldId id="332" r:id="rId8"/>
    <p:sldId id="295" r:id="rId9"/>
    <p:sldId id="297" r:id="rId10"/>
    <p:sldId id="355" r:id="rId11"/>
    <p:sldId id="299" r:id="rId12"/>
    <p:sldId id="301" r:id="rId13"/>
    <p:sldId id="338" r:id="rId14"/>
    <p:sldId id="304" r:id="rId15"/>
    <p:sldId id="302" r:id="rId16"/>
    <p:sldId id="305" r:id="rId17"/>
    <p:sldId id="262" r:id="rId18"/>
    <p:sldId id="333" r:id="rId19"/>
    <p:sldId id="356" r:id="rId20"/>
    <p:sldId id="266" r:id="rId21"/>
    <p:sldId id="306" r:id="rId22"/>
    <p:sldId id="357" r:id="rId23"/>
    <p:sldId id="358" r:id="rId24"/>
    <p:sldId id="307" r:id="rId25"/>
    <p:sldId id="326" r:id="rId26"/>
    <p:sldId id="339" r:id="rId27"/>
    <p:sldId id="310" r:id="rId28"/>
    <p:sldId id="359" r:id="rId29"/>
    <p:sldId id="311" r:id="rId30"/>
    <p:sldId id="312" r:id="rId31"/>
    <p:sldId id="313" r:id="rId32"/>
    <p:sldId id="360" r:id="rId33"/>
    <p:sldId id="314" r:id="rId34"/>
    <p:sldId id="370" r:id="rId35"/>
    <p:sldId id="315" r:id="rId36"/>
    <p:sldId id="343" r:id="rId37"/>
    <p:sldId id="334" r:id="rId38"/>
    <p:sldId id="361" r:id="rId39"/>
    <p:sldId id="318" r:id="rId40"/>
    <p:sldId id="319" r:id="rId41"/>
    <p:sldId id="362" r:id="rId42"/>
    <p:sldId id="363" r:id="rId43"/>
    <p:sldId id="340" r:id="rId44"/>
    <p:sldId id="364" r:id="rId45"/>
    <p:sldId id="327" r:id="rId46"/>
    <p:sldId id="365" r:id="rId47"/>
    <p:sldId id="366" r:id="rId48"/>
    <p:sldId id="330" r:id="rId49"/>
    <p:sldId id="371" r:id="rId50"/>
    <p:sldId id="336" r:id="rId51"/>
    <p:sldId id="349" r:id="rId52"/>
    <p:sldId id="350" r:id="rId53"/>
    <p:sldId id="337" r:id="rId5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15" autoAdjust="0"/>
    <p:restoredTop sz="50000" autoAdjust="0"/>
  </p:normalViewPr>
  <p:slideViewPr>
    <p:cSldViewPr>
      <p:cViewPr>
        <p:scale>
          <a:sx n="177" d="100"/>
          <a:sy n="177" d="100"/>
        </p:scale>
        <p:origin x="1288" y="-28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C15F9F-0CA9-4A48-B070-C9CF49A58218}" type="datetimeFigureOut">
              <a:rPr lang="it-IT" smtClean="0"/>
              <a:t>20/12/19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6AF9FE-0788-4D16-B660-DC22B44669B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1061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AF9FE-0788-4D16-B660-DC22B44669BA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68294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AF9FE-0788-4D16-B660-DC22B44669BA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1638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AF9FE-0788-4D16-B660-DC22B44669BA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5792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AF9FE-0788-4D16-B660-DC22B44669BA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7228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AF9FE-0788-4D16-B660-DC22B44669BA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8340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AF9FE-0788-4D16-B660-DC22B44669BA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85855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AF9FE-0788-4D16-B660-DC22B44669BA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26485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AF9FE-0788-4D16-B660-DC22B44669BA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17006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AF9FE-0788-4D16-B660-DC22B44669BA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97654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AF9FE-0788-4D16-B660-DC22B44669BA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59603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AF9FE-0788-4D16-B660-DC22B44669BA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9348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ctr" latinLnBrk="0" hangingPunct="1"/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Istituto</a:t>
            </a:r>
          </a:p>
          <a:p>
            <a:pPr rtl="0" eaLnBrk="1" fontAlgn="auto" latinLnBrk="0" hangingPunct="1"/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SAIC84600R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AF9FE-0788-4D16-B660-DC22B44669BA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8367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AF9FE-0788-4D16-B660-DC22B44669BA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2132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AF9FE-0788-4D16-B660-DC22B44669BA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40794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AF9FE-0788-4D16-B660-DC22B44669BA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68026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AF9FE-0788-4D16-B660-DC22B44669BA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0418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1" dirty="0" smtClean="0">
                <a:latin typeface="Times" charset="0"/>
                <a:ea typeface="Times" charset="0"/>
                <a:cs typeface="Times" charset="0"/>
              </a:rPr>
              <a:t>I dati restituiti</a:t>
            </a:r>
            <a:r>
              <a:rPr lang="it-IT" sz="1200" dirty="0" smtClean="0">
                <a:latin typeface="Times" charset="0"/>
                <a:ea typeface="Times" charset="0"/>
                <a:cs typeface="Times" charset="0"/>
              </a:rPr>
              <a:t/>
            </a:r>
            <a:br>
              <a:rPr lang="it-IT" sz="1200" dirty="0" smtClean="0">
                <a:latin typeface="Times" charset="0"/>
                <a:ea typeface="Times" charset="0"/>
                <a:cs typeface="Times" charset="0"/>
              </a:rPr>
            </a:br>
            <a:r>
              <a:rPr lang="it-IT" sz="1200" dirty="0" smtClean="0">
                <a:latin typeface="Times" charset="0"/>
                <a:ea typeface="Times" charset="0"/>
                <a:cs typeface="Times" charset="0"/>
              </a:rPr>
              <a:t>I dati restituiti dall'INVALSI riguardano fondamentalmente tre aspetti:</a:t>
            </a:r>
            <a:br>
              <a:rPr lang="it-IT" sz="1200" dirty="0" smtClean="0">
                <a:latin typeface="Times" charset="0"/>
                <a:ea typeface="Times" charset="0"/>
                <a:cs typeface="Times" charset="0"/>
              </a:rPr>
            </a:br>
            <a:r>
              <a:rPr lang="it-IT" sz="1200" dirty="0" smtClean="0">
                <a:latin typeface="Times" charset="0"/>
                <a:ea typeface="Times" charset="0"/>
                <a:cs typeface="Times" charset="0"/>
              </a:rPr>
              <a:t>- l'andamento complessivo dei livelli di apprendimento</a:t>
            </a:r>
            <a:r>
              <a:rPr lang="it-IT" sz="1200" baseline="30000" dirty="0" smtClean="0">
                <a:latin typeface="Times" charset="0"/>
                <a:ea typeface="Times" charset="0"/>
                <a:cs typeface="Times" charset="0"/>
              </a:rPr>
              <a:t>1</a:t>
            </a:r>
            <a:r>
              <a:rPr lang="it-IT" sz="1200" dirty="0" smtClean="0">
                <a:latin typeface="Times" charset="0"/>
                <a:ea typeface="Times" charset="0"/>
                <a:cs typeface="Times" charset="0"/>
              </a:rPr>
              <a:t> degli studenti della scuola rispetto alla media dell'Italia, dell'area geografica e della regione di appartenenza;</a:t>
            </a:r>
            <a:br>
              <a:rPr lang="it-IT" sz="1200" dirty="0" smtClean="0">
                <a:latin typeface="Times" charset="0"/>
                <a:ea typeface="Times" charset="0"/>
                <a:cs typeface="Times" charset="0"/>
              </a:rPr>
            </a:br>
            <a:r>
              <a:rPr lang="it-IT" sz="1200" dirty="0" smtClean="0">
                <a:latin typeface="Times" charset="0"/>
                <a:ea typeface="Times" charset="0"/>
                <a:cs typeface="Times" charset="0"/>
              </a:rPr>
              <a:t>- l'andamento delle singole classi nelle prove di Italiano e di Matematica nel loro complesso;</a:t>
            </a:r>
            <a:br>
              <a:rPr lang="it-IT" sz="1200" dirty="0" smtClean="0">
                <a:latin typeface="Times" charset="0"/>
                <a:ea typeface="Times" charset="0"/>
                <a:cs typeface="Times" charset="0"/>
              </a:rPr>
            </a:br>
            <a:r>
              <a:rPr lang="it-IT" sz="1200" dirty="0" smtClean="0">
                <a:latin typeface="Times" charset="0"/>
                <a:ea typeface="Times" charset="0"/>
                <a:cs typeface="Times" charset="0"/>
              </a:rPr>
              <a:t>- l'andamento della singola classe e del singolo studente analizzato nel dettaglio di ogni singola prova.</a:t>
            </a:r>
            <a:br>
              <a:rPr lang="it-IT" sz="1200" dirty="0" smtClean="0">
                <a:latin typeface="Times" charset="0"/>
                <a:ea typeface="Times" charset="0"/>
                <a:cs typeface="Times" charset="0"/>
              </a:rPr>
            </a:br>
            <a:r>
              <a:rPr lang="it-IT" sz="1200" dirty="0" smtClean="0">
                <a:latin typeface="Times" charset="0"/>
                <a:ea typeface="Times" charset="0"/>
                <a:cs typeface="Times" charset="0"/>
              </a:rPr>
              <a:t>La lettura e l'interpretazione delle tavole e dei grafici possono essere quindi sia un utile strumento di diagnosi per migliorare l'offerta formativa all'interno della scuola, sia un mezzo per individuare aree di eccellenza e aree di criticità al fine di potenziare e migliorare l'azione didattica.</a:t>
            </a:r>
            <a:br>
              <a:rPr lang="it-IT" sz="1200" dirty="0" smtClean="0">
                <a:latin typeface="Times" charset="0"/>
                <a:ea typeface="Times" charset="0"/>
                <a:cs typeface="Times" charset="0"/>
              </a:rPr>
            </a:b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AF9FE-0788-4D16-B660-DC22B44669BA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7926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AF9FE-0788-4D16-B660-DC22B44669BA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1635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AF9FE-0788-4D16-B660-DC22B44669BA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7469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AF9FE-0788-4D16-B660-DC22B44669BA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0321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%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AF9FE-0788-4D16-B660-DC22B44669BA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2943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AF9FE-0788-4D16-B660-DC22B44669BA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6929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AF9FE-0788-4D16-B660-DC22B44669BA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4688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407E6-420E-4BB7-90FB-4721ECA58AC1}" type="datetimeFigureOut">
              <a:rPr lang="it-IT" smtClean="0"/>
              <a:t>20/12/19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F30F0E85-F5E8-4979-8982-5262A1E9A7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9708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407E6-420E-4BB7-90FB-4721ECA58AC1}" type="datetimeFigureOut">
              <a:rPr lang="it-IT" smtClean="0"/>
              <a:t>20/12/19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F0E85-F5E8-4979-8982-5262A1E9A7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5624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407E6-420E-4BB7-90FB-4721ECA58AC1}" type="datetimeFigureOut">
              <a:rPr lang="it-IT" smtClean="0"/>
              <a:t>20/12/19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F0E85-F5E8-4979-8982-5262A1E9A7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02183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407E6-420E-4BB7-90FB-4721ECA58AC1}" type="datetimeFigureOut">
              <a:rPr lang="it-IT" smtClean="0"/>
              <a:t>20/12/19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F0E85-F5E8-4979-8982-5262A1E9A7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029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8C407E6-420E-4BB7-90FB-4721ECA58AC1}" type="datetimeFigureOut">
              <a:rPr lang="it-IT" smtClean="0"/>
              <a:t>20/12/19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F30F0E85-F5E8-4979-8982-5262A1E9A7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2604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407E6-420E-4BB7-90FB-4721ECA58AC1}" type="datetimeFigureOut">
              <a:rPr lang="it-IT" smtClean="0"/>
              <a:t>20/12/19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F0E85-F5E8-4979-8982-5262A1E9A7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4321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407E6-420E-4BB7-90FB-4721ECA58AC1}" type="datetimeFigureOut">
              <a:rPr lang="it-IT" smtClean="0"/>
              <a:t>20/12/19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F0E85-F5E8-4979-8982-5262A1E9A759}" type="slidenum">
              <a:rPr lang="it-IT" smtClean="0"/>
              <a:t>‹n.›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992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8C407E6-420E-4BB7-90FB-4721ECA58AC1}" type="datetimeFigureOut">
              <a:rPr lang="it-IT" smtClean="0"/>
              <a:t>20/12/19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F0E85-F5E8-4979-8982-5262A1E9A759}" type="slidenum">
              <a:rPr lang="it-IT" smtClean="0"/>
              <a:t>‹n.›</a:t>
            </a:fld>
            <a:endParaRPr lang="it-IT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26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407E6-420E-4BB7-90FB-4721ECA58AC1}" type="datetimeFigureOut">
              <a:rPr lang="it-IT" smtClean="0"/>
              <a:t>20/12/19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F0E85-F5E8-4979-8982-5262A1E9A7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2366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407E6-420E-4BB7-90FB-4721ECA58AC1}" type="datetimeFigureOut">
              <a:rPr lang="it-IT" smtClean="0"/>
              <a:t>20/12/19</a:t>
            </a:fld>
            <a:endParaRPr lang="it-I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F0E85-F5E8-4979-8982-5262A1E9A7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42108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407E6-420E-4BB7-90FB-4721ECA58AC1}" type="datetimeFigureOut">
              <a:rPr lang="it-IT" smtClean="0"/>
              <a:t>20/12/19</a:t>
            </a:fld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F0E85-F5E8-4979-8982-5262A1E9A7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660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microsoft.com/office/2007/relationships/hdphoto" Target="../media/hdphoto1.wdp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8C407E6-420E-4BB7-90FB-4721ECA58AC1}" type="datetimeFigureOut">
              <a:rPr lang="it-IT" smtClean="0"/>
              <a:t>20/12/19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F30F0E85-F5E8-4979-8982-5262A1E9A7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45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Relationship Id="rId3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slide" Target="slide5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9.png"/><Relationship Id="rId5" Type="http://schemas.openxmlformats.org/officeDocument/2006/relationships/slide" Target="slide5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9.png"/><Relationship Id="rId5" Type="http://schemas.openxmlformats.org/officeDocument/2006/relationships/slide" Target="slide5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Relationship Id="rId3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51.xml"/><Relationship Id="rId4" Type="http://schemas.openxmlformats.org/officeDocument/2006/relationships/image" Target="../media/image9.png"/><Relationship Id="rId5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slide" Target="slide5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Relationship Id="rId3" Type="http://schemas.openxmlformats.org/officeDocument/2006/relationships/image" Target="../media/image28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slide" Target="slide5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Relationship Id="rId3" Type="http://schemas.openxmlformats.org/officeDocument/2006/relationships/image" Target="../media/image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5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7.xml"/><Relationship Id="rId3" Type="http://schemas.openxmlformats.org/officeDocument/2006/relationships/slide" Target="slide1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18.xml"/><Relationship Id="rId3" Type="http://schemas.openxmlformats.org/officeDocument/2006/relationships/slide" Target="slide3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slide" Target="slide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slide" Target="slide50.xml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169" y="1340768"/>
            <a:ext cx="5956300" cy="2260600"/>
          </a:xfrm>
          <a:prstGeom prst="rect">
            <a:avLst/>
          </a:prstGeom>
          <a:effectLst>
            <a:softEdge rad="495300"/>
          </a:effec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61418" y="435769"/>
            <a:ext cx="7543800" cy="4238327"/>
          </a:xfrm>
        </p:spPr>
        <p:txBody>
          <a:bodyPr/>
          <a:lstStyle/>
          <a:p>
            <a:pPr algn="ctr"/>
            <a:r>
              <a:rPr lang="it-IT" sz="2400" b="1" dirty="0"/>
              <a:t>ISTITUTO COMPRENSIVO AUTONOMIA 84</a:t>
            </a:r>
            <a:br>
              <a:rPr lang="it-IT" sz="2400" b="1" dirty="0"/>
            </a:br>
            <a:r>
              <a:rPr lang="it-IT" sz="2400" b="1" dirty="0" smtClean="0"/>
              <a:t>LANZARA</a:t>
            </a:r>
            <a:r>
              <a:rPr lang="it-IT" sz="2400" b="1" dirty="0"/>
              <a:t/>
            </a:r>
            <a:br>
              <a:rPr lang="it-IT" sz="2400" b="1" dirty="0"/>
            </a:br>
            <a:r>
              <a:rPr lang="it-IT" sz="2400" b="1" dirty="0" smtClean="0"/>
              <a:t/>
            </a:r>
            <a:br>
              <a:rPr lang="it-IT" sz="2400" b="1" dirty="0" smtClean="0"/>
            </a:br>
            <a:r>
              <a:rPr lang="it-IT" sz="2400" b="1" dirty="0"/>
              <a:t/>
            </a:r>
            <a:br>
              <a:rPr lang="it-IT" sz="2400" b="1" dirty="0"/>
            </a:br>
            <a:r>
              <a:rPr lang="it-IT" sz="2400" i="1" dirty="0"/>
              <a:t/>
            </a:r>
            <a:br>
              <a:rPr lang="it-IT" sz="2400" i="1" dirty="0"/>
            </a:br>
            <a:r>
              <a:rPr lang="it-IT" sz="2400" i="1" dirty="0" smtClean="0"/>
              <a:t/>
            </a:r>
            <a:br>
              <a:rPr lang="it-IT" sz="2400" i="1" dirty="0" smtClean="0"/>
            </a:br>
            <a:r>
              <a:rPr lang="it-IT" sz="2400" i="1" dirty="0" smtClean="0"/>
              <a:t/>
            </a:r>
            <a:br>
              <a:rPr lang="it-IT" sz="2400" i="1" dirty="0" smtClean="0"/>
            </a:br>
            <a:r>
              <a:rPr lang="it-IT" sz="2400" i="1" dirty="0"/>
              <a:t/>
            </a:r>
            <a:br>
              <a:rPr lang="it-IT" sz="2400" i="1" dirty="0"/>
            </a:br>
            <a:r>
              <a:rPr lang="it-IT" sz="2400" i="1" dirty="0" smtClean="0"/>
              <a:t/>
            </a:r>
            <a:br>
              <a:rPr lang="it-IT" sz="2400" i="1" dirty="0" smtClean="0"/>
            </a:br>
            <a:r>
              <a:rPr lang="it-IT" sz="2400" b="1" i="1" dirty="0" smtClean="0">
                <a:solidFill>
                  <a:srgbClr val="FF0000"/>
                </a:solidFill>
              </a:rPr>
              <a:t>Lettura dati INVALSI</a:t>
            </a:r>
            <a:r>
              <a:rPr lang="it-IT" sz="2400" i="1" dirty="0"/>
              <a:t/>
            </a:r>
            <a:br>
              <a:rPr lang="it-IT" sz="2400" i="1" dirty="0"/>
            </a:br>
            <a:r>
              <a:rPr lang="it-IT" sz="2400" i="1" dirty="0" err="1"/>
              <a:t>a.s.</a:t>
            </a:r>
            <a:r>
              <a:rPr lang="it-IT" sz="2400" i="1" dirty="0"/>
              <a:t> </a:t>
            </a:r>
            <a:r>
              <a:rPr lang="it-IT" sz="2400" i="1" dirty="0" smtClean="0"/>
              <a:t>2018 </a:t>
            </a:r>
            <a:r>
              <a:rPr lang="it-IT" sz="2400" i="1" dirty="0"/>
              <a:t>– </a:t>
            </a:r>
            <a:r>
              <a:rPr lang="it-IT" sz="2400" i="1" dirty="0" smtClean="0"/>
              <a:t>2019</a:t>
            </a:r>
            <a:endParaRPr lang="it-IT" sz="2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971600" y="4653136"/>
            <a:ext cx="6461760" cy="864096"/>
          </a:xfrm>
        </p:spPr>
        <p:txBody>
          <a:bodyPr>
            <a:normAutofit/>
          </a:bodyPr>
          <a:lstStyle/>
          <a:p>
            <a:pPr algn="r"/>
            <a:r>
              <a:rPr lang="it-IT" sz="1600" dirty="0" smtClean="0"/>
              <a:t>Funzione strumentale area 1: Valutazione degli Apprendimenti</a:t>
            </a:r>
            <a:endParaRPr lang="it-IT" sz="16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390" y="4967027"/>
            <a:ext cx="4341857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4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939811"/>
              </p:ext>
            </p:extLst>
          </p:nvPr>
        </p:nvGraphicFramePr>
        <p:xfrm>
          <a:off x="690871" y="2996952"/>
          <a:ext cx="7772400" cy="2274976"/>
        </p:xfrm>
        <a:graphic>
          <a:graphicData uri="http://schemas.openxmlformats.org/drawingml/2006/table">
            <a:tbl>
              <a:tblPr/>
              <a:tblGrid>
                <a:gridCol w="836164"/>
                <a:gridCol w="836164"/>
                <a:gridCol w="897895"/>
                <a:gridCol w="836164"/>
                <a:gridCol w="897895"/>
                <a:gridCol w="836164"/>
                <a:gridCol w="897895"/>
                <a:gridCol w="836164"/>
                <a:gridCol w="897895"/>
              </a:tblGrid>
              <a:tr h="112102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Tavola 3A - Ambiti Matematica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85314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Istituzione scolastica nel suo complesso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10985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Numeri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Dati e previsioni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Spazio e figure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Prova complessiva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12102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Classi/Istituto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Punteggio medio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Punteggio Italia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Punteggio medio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Punteggio Italia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Punteggio medio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Punteggio Italia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Punteggio medio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Punteggio Italia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</a:tr>
              <a:tr h="112102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415051460201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60,1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56,0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48,2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52,1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66,2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61,6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58,9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56,6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102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415051460202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69,9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67,8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67,6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68,7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12102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415051460203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67,9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58,9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56,7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62,2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12102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SAIC84600R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65,6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58,2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64,8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63,4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25210"/>
              </p:ext>
            </p:extLst>
          </p:nvPr>
        </p:nvGraphicFramePr>
        <p:xfrm>
          <a:off x="683568" y="1052736"/>
          <a:ext cx="7772401" cy="1539992"/>
        </p:xfrm>
        <a:graphic>
          <a:graphicData uri="http://schemas.openxmlformats.org/drawingml/2006/table">
            <a:tbl>
              <a:tblPr/>
              <a:tblGrid>
                <a:gridCol w="1076290"/>
                <a:gridCol w="1076290"/>
                <a:gridCol w="1155747"/>
                <a:gridCol w="1076290"/>
                <a:gridCol w="1155747"/>
                <a:gridCol w="1076290"/>
                <a:gridCol w="1155747"/>
              </a:tblGrid>
              <a:tr h="144290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Tavola 2A - Parti della prova Italiano</a:t>
                      </a:r>
                    </a:p>
                  </a:txBody>
                  <a:tcPr marL="9619" marR="9619" marT="96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44290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Istituzione scolastica nel suo complesso</a:t>
                      </a:r>
                    </a:p>
                  </a:txBody>
                  <a:tcPr marL="9619" marR="9619" marT="96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4429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619" marR="9619" marT="96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Comprensione del testo</a:t>
                      </a:r>
                    </a:p>
                  </a:txBody>
                  <a:tcPr marL="9619" marR="9619" marT="96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Esercizi linguistici</a:t>
                      </a:r>
                    </a:p>
                  </a:txBody>
                  <a:tcPr marL="9619" marR="9619" marT="96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Prova complessiva</a:t>
                      </a:r>
                    </a:p>
                  </a:txBody>
                  <a:tcPr marL="9619" marR="9619" marT="96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4429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Classi/Istituto</a:t>
                      </a:r>
                    </a:p>
                  </a:txBody>
                  <a:tcPr marL="9619" marR="9619" marT="96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Punteggio medio</a:t>
                      </a:r>
                    </a:p>
                  </a:txBody>
                  <a:tcPr marL="9619" marR="9619" marT="96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Punteggio Italia</a:t>
                      </a:r>
                    </a:p>
                  </a:txBody>
                  <a:tcPr marL="9619" marR="9619" marT="96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Punteggio medio</a:t>
                      </a:r>
                    </a:p>
                  </a:txBody>
                  <a:tcPr marL="9619" marR="9619" marT="96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Punteggio Italia</a:t>
                      </a:r>
                    </a:p>
                  </a:txBody>
                  <a:tcPr marL="9619" marR="9619" marT="96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Punteggio medio</a:t>
                      </a:r>
                    </a:p>
                  </a:txBody>
                  <a:tcPr marL="9619" marR="9619" marT="96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Punteggio Italia</a:t>
                      </a:r>
                    </a:p>
                  </a:txBody>
                  <a:tcPr marL="9619" marR="9619" marT="96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</a:tr>
              <a:tr h="14429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415051460201</a:t>
                      </a:r>
                    </a:p>
                  </a:txBody>
                  <a:tcPr marL="9619" marR="9619" marT="96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65,3</a:t>
                      </a:r>
                    </a:p>
                  </a:txBody>
                  <a:tcPr marL="9619" marR="9619" marT="96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56,5</a:t>
                      </a:r>
                    </a:p>
                  </a:txBody>
                  <a:tcPr marL="9619" marR="9619" marT="96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42,5</a:t>
                      </a:r>
                    </a:p>
                  </a:txBody>
                  <a:tcPr marL="9619" marR="9619" marT="96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32,5</a:t>
                      </a:r>
                    </a:p>
                  </a:txBody>
                  <a:tcPr marL="9619" marR="9619" marT="96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62,6</a:t>
                      </a:r>
                    </a:p>
                  </a:txBody>
                  <a:tcPr marL="9619" marR="9619" marT="96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53,7</a:t>
                      </a:r>
                    </a:p>
                  </a:txBody>
                  <a:tcPr marL="9619" marR="9619" marT="96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29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415051460202</a:t>
                      </a:r>
                    </a:p>
                  </a:txBody>
                  <a:tcPr marL="9619" marR="9619" marT="96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69,4</a:t>
                      </a:r>
                    </a:p>
                  </a:txBody>
                  <a:tcPr marL="9619" marR="9619" marT="96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41,9</a:t>
                      </a:r>
                    </a:p>
                  </a:txBody>
                  <a:tcPr marL="9619" marR="9619" marT="96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66,2</a:t>
                      </a:r>
                    </a:p>
                  </a:txBody>
                  <a:tcPr marL="9619" marR="9619" marT="96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4429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415051460203</a:t>
                      </a:r>
                    </a:p>
                  </a:txBody>
                  <a:tcPr marL="9619" marR="9619" marT="96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73,7</a:t>
                      </a:r>
                    </a:p>
                  </a:txBody>
                  <a:tcPr marL="9619" marR="9619" marT="96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46,5</a:t>
                      </a:r>
                    </a:p>
                  </a:txBody>
                  <a:tcPr marL="9619" marR="9619" marT="96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70,5</a:t>
                      </a:r>
                    </a:p>
                  </a:txBody>
                  <a:tcPr marL="9619" marR="9619" marT="96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4429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SAIC84600R</a:t>
                      </a:r>
                    </a:p>
                  </a:txBody>
                  <a:tcPr marL="9619" marR="9619" marT="96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68,7</a:t>
                      </a:r>
                    </a:p>
                  </a:txBody>
                  <a:tcPr marL="9619" marR="9619" marT="96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43,1</a:t>
                      </a:r>
                    </a:p>
                  </a:txBody>
                  <a:tcPr marL="9619" marR="9619" marT="96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65,7</a:t>
                      </a:r>
                    </a:p>
                  </a:txBody>
                  <a:tcPr marL="9619" marR="9619" marT="96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ttangolo 4"/>
          <p:cNvSpPr/>
          <p:nvPr/>
        </p:nvSpPr>
        <p:spPr>
          <a:xfrm>
            <a:off x="827584" y="548680"/>
            <a:ext cx="57790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Dettagli delle prove - Parti del testo e ambiti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6" name="Freccia su 5"/>
          <p:cNvSpPr/>
          <p:nvPr/>
        </p:nvSpPr>
        <p:spPr>
          <a:xfrm>
            <a:off x="3059832" y="1916833"/>
            <a:ext cx="216024" cy="601020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Freccia su 6"/>
          <p:cNvSpPr/>
          <p:nvPr/>
        </p:nvSpPr>
        <p:spPr>
          <a:xfrm>
            <a:off x="5220072" y="1916834"/>
            <a:ext cx="216024" cy="602404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Freccia su 8"/>
          <p:cNvSpPr/>
          <p:nvPr/>
        </p:nvSpPr>
        <p:spPr>
          <a:xfrm>
            <a:off x="7596336" y="4336004"/>
            <a:ext cx="216024" cy="779620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Freccia su 9"/>
          <p:cNvSpPr/>
          <p:nvPr/>
        </p:nvSpPr>
        <p:spPr>
          <a:xfrm>
            <a:off x="5906987" y="4514604"/>
            <a:ext cx="216024" cy="601020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Freccia su 10"/>
          <p:cNvSpPr/>
          <p:nvPr/>
        </p:nvSpPr>
        <p:spPr>
          <a:xfrm>
            <a:off x="4158106" y="4514604"/>
            <a:ext cx="190567" cy="643928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Freccia su 11"/>
          <p:cNvSpPr/>
          <p:nvPr/>
        </p:nvSpPr>
        <p:spPr>
          <a:xfrm>
            <a:off x="2411760" y="4336004"/>
            <a:ext cx="216024" cy="822528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Freccia su 12"/>
          <p:cNvSpPr/>
          <p:nvPr/>
        </p:nvSpPr>
        <p:spPr>
          <a:xfrm>
            <a:off x="7380312" y="1905492"/>
            <a:ext cx="216024" cy="602404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8109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45975"/>
              </p:ext>
            </p:extLst>
          </p:nvPr>
        </p:nvGraphicFramePr>
        <p:xfrm>
          <a:off x="578613" y="1002096"/>
          <a:ext cx="7772400" cy="2071464"/>
        </p:xfrm>
        <a:graphic>
          <a:graphicData uri="http://schemas.openxmlformats.org/drawingml/2006/table">
            <a:tbl>
              <a:tblPr/>
              <a:tblGrid>
                <a:gridCol w="836164"/>
                <a:gridCol w="836164"/>
                <a:gridCol w="897895"/>
                <a:gridCol w="836164"/>
                <a:gridCol w="897895"/>
                <a:gridCol w="836164"/>
                <a:gridCol w="897895"/>
                <a:gridCol w="836164"/>
                <a:gridCol w="897895"/>
              </a:tblGrid>
              <a:tr h="112102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Tavola 3B - Dimensioni Matematica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12102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Istituzione scolastica nel suo complesso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12102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Conoscere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Risolvere problemi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Argomentare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Prova complessiva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12102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Classi/Istituto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medio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Italia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medio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Italia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medio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Italia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medio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Italia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</a:tr>
              <a:tr h="112102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415051460201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66,5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63,0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47,6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49,1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66,9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53,2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58,9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uk-U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56,6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102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415051460202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74,9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63,2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55,2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68,7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12102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415051460203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63,3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61,9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56,7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62,2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12102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69,2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56,8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60,2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63,4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ttangolo 4"/>
          <p:cNvSpPr/>
          <p:nvPr/>
        </p:nvSpPr>
        <p:spPr>
          <a:xfrm>
            <a:off x="611560" y="188640"/>
            <a:ext cx="75848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Dettagli delle prove </a:t>
            </a:r>
            <a:r>
              <a:rPr lang="it-IT" b="1" dirty="0" smtClean="0">
                <a:solidFill>
                  <a:srgbClr val="FF0000"/>
                </a:solidFill>
              </a:rPr>
              <a:t>– Processi Cognitivi MATEMATICA : Competenze di Base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6" name="Freccia su 5"/>
          <p:cNvSpPr/>
          <p:nvPr/>
        </p:nvSpPr>
        <p:spPr>
          <a:xfrm>
            <a:off x="5813288" y="2132856"/>
            <a:ext cx="198871" cy="844342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70297" y="3429000"/>
            <a:ext cx="79059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 smtClean="0"/>
              <a:t>I risultati ottenuti nella valutazione delle competenze di base promosse dalle prove INVALSI sono per l’Istituto nel complesso sempre positivi e superiori alle altre aree territoriali, nel dettaglio questi dati e i </a:t>
            </a:r>
            <a:r>
              <a:rPr lang="it-IT" sz="1400" b="1" dirty="0" smtClean="0"/>
              <a:t>grafici allegati </a:t>
            </a:r>
            <a:r>
              <a:rPr lang="it-IT" sz="1400" dirty="0" smtClean="0"/>
              <a:t>sono un interessante </a:t>
            </a:r>
            <a:r>
              <a:rPr lang="it-IT" sz="1400" dirty="0"/>
              <a:t>momento di riflessione </a:t>
            </a:r>
            <a:r>
              <a:rPr lang="it-IT" sz="1400" dirty="0" smtClean="0"/>
              <a:t>per </a:t>
            </a:r>
            <a:r>
              <a:rPr lang="it-IT" sz="1400" dirty="0"/>
              <a:t>agire sulle competenze all’interno degli ambiti.</a:t>
            </a:r>
          </a:p>
          <a:p>
            <a:pPr algn="just"/>
            <a:endParaRPr lang="it-IT" sz="1400" dirty="0"/>
          </a:p>
        </p:txBody>
      </p:sp>
      <p:sp>
        <p:nvSpPr>
          <p:cNvPr id="11" name="Freccia su 10"/>
          <p:cNvSpPr/>
          <p:nvPr/>
        </p:nvSpPr>
        <p:spPr>
          <a:xfrm>
            <a:off x="4001196" y="2132856"/>
            <a:ext cx="171707" cy="844342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Freccia su 11"/>
          <p:cNvSpPr/>
          <p:nvPr/>
        </p:nvSpPr>
        <p:spPr>
          <a:xfrm>
            <a:off x="2259433" y="2348881"/>
            <a:ext cx="216024" cy="628317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Freccia su 9"/>
          <p:cNvSpPr/>
          <p:nvPr/>
        </p:nvSpPr>
        <p:spPr>
          <a:xfrm>
            <a:off x="7500242" y="2132856"/>
            <a:ext cx="190488" cy="844342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3" name="Immagine 12"/>
          <p:cNvPicPr/>
          <p:nvPr/>
        </p:nvPicPr>
        <p:blipFill>
          <a:blip r:embed="rId3"/>
          <a:stretch>
            <a:fillRect/>
          </a:stretch>
        </p:blipFill>
        <p:spPr>
          <a:xfrm>
            <a:off x="1331640" y="4327431"/>
            <a:ext cx="5904170" cy="224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5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640" y="332656"/>
            <a:ext cx="7772400" cy="4050792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Distribuzione degli studenti per livelli di </a:t>
            </a:r>
            <a:r>
              <a:rPr lang="it-IT" dirty="0" smtClean="0"/>
              <a:t>apprendimento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67544" y="5733256"/>
            <a:ext cx="76885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it-IT" sz="1600" dirty="0" smtClean="0"/>
              <a:t>La percentuale di studenti del livello 5 è superiore a quella nazionale;</a:t>
            </a:r>
          </a:p>
          <a:p>
            <a:pPr marL="285750" indent="-285750">
              <a:buFont typeface="Arial" charset="0"/>
              <a:buChar char="•"/>
            </a:pPr>
            <a:r>
              <a:rPr lang="it-IT" sz="1600" dirty="0" smtClean="0"/>
              <a:t>La percentuale di studenti nel livello 1 è inferiore a quella nazionale</a:t>
            </a:r>
          </a:p>
          <a:p>
            <a:pPr marL="285750" indent="-285750">
              <a:buFont typeface="Arial" charset="0"/>
              <a:buChar char="•"/>
            </a:pPr>
            <a:r>
              <a:rPr lang="it-IT" sz="1600" dirty="0"/>
              <a:t>La quota di studenti collocata nei livelli 1 e 2 </a:t>
            </a:r>
            <a:r>
              <a:rPr lang="it-IT" sz="1600" dirty="0" smtClean="0"/>
              <a:t>è inferiore </a:t>
            </a:r>
            <a:r>
              <a:rPr lang="it-IT" sz="1600" dirty="0"/>
              <a:t>alla media nazionale.</a:t>
            </a:r>
          </a:p>
          <a:p>
            <a:endParaRPr lang="it-IT" sz="1600" dirty="0"/>
          </a:p>
        </p:txBody>
      </p:sp>
      <p:pic>
        <p:nvPicPr>
          <p:cNvPr id="8" name="Immagin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733256"/>
            <a:ext cx="473328" cy="40132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98285"/>
              </p:ext>
            </p:extLst>
          </p:nvPr>
        </p:nvGraphicFramePr>
        <p:xfrm>
          <a:off x="594166" y="783149"/>
          <a:ext cx="7772402" cy="2316269"/>
        </p:xfrm>
        <a:graphic>
          <a:graphicData uri="http://schemas.openxmlformats.org/drawingml/2006/table">
            <a:tbl>
              <a:tblPr/>
              <a:tblGrid>
                <a:gridCol w="1260502"/>
                <a:gridCol w="1302380"/>
                <a:gridCol w="1302380"/>
                <a:gridCol w="1302380"/>
                <a:gridCol w="1302380"/>
                <a:gridCol w="1302380"/>
              </a:tblGrid>
              <a:tr h="248709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Tavola 4A - Italiano - Distribuzione degli studenti per categorie di punteggio (12a)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70718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Istituzione scolastica nel suo complesso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35928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Classi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Numero studenti categoria 1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Numero studenti categoria 2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Numero studenti categoria 3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Numero studenti categoria 4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Numero studenti categoria 5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</a:tr>
              <a:tr h="170718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415051460201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718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415051460202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718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415051460203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928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Istituto/Dettaglio territoriale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studenti categoria 1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studenti categoria 2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studenti categoria 3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studenti categoria 4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studenti categoria 5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</a:tr>
              <a:tr h="170718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14,3%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9,5%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16,7%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9,5%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50,0%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70718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Campania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31,4%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15,7%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18,4%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8,8%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25,8%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718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Sud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28,0%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16,1%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18,1%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8,8%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29,0%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718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Italia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27,4%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16,5%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17,3%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8,6%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30,3%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585795"/>
              </p:ext>
            </p:extLst>
          </p:nvPr>
        </p:nvGraphicFramePr>
        <p:xfrm>
          <a:off x="594166" y="3328832"/>
          <a:ext cx="7772402" cy="2240788"/>
        </p:xfrm>
        <a:graphic>
          <a:graphicData uri="http://schemas.openxmlformats.org/drawingml/2006/table">
            <a:tbl>
              <a:tblPr/>
              <a:tblGrid>
                <a:gridCol w="1260502"/>
                <a:gridCol w="1302380"/>
                <a:gridCol w="1302380"/>
                <a:gridCol w="1302380"/>
                <a:gridCol w="1302380"/>
                <a:gridCol w="1302380"/>
              </a:tblGrid>
              <a:tr h="83815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Tavola 4B - Matematica - Distribuzione degli studenti per categorie di punteggio (12a)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83815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Istituzione scolastica nel suo complesso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8381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Classi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Numero studenti categoria 1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Numero studenti categoria 2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Numero studenti categoria 3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Numero studenti categoria 4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Numero studenti categoria 5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</a:tr>
              <a:tr h="83815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415051460201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15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415051460202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15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415051460203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1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Istituto/Dettaglio territoriale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studenti categoria 1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studenti categoria 2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studenti categoria 3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studenti categoria 4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studenti categoria 5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</a:tr>
              <a:tr h="83815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11,6%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14,0%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25,6%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11,6%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37,2%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8381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Campania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33,8%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17,0%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9,8%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14,7%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24,7%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1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Sud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30,2%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17,3%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10,8%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15,7%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26,0%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1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Italia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27,4%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17,2%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12,2%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17,5%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25,7%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22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631491"/>
              </p:ext>
            </p:extLst>
          </p:nvPr>
        </p:nvGraphicFramePr>
        <p:xfrm>
          <a:off x="832049" y="1617419"/>
          <a:ext cx="7772399" cy="2072881"/>
        </p:xfrm>
        <a:graphic>
          <a:graphicData uri="http://schemas.openxmlformats.org/drawingml/2006/table">
            <a:tbl>
              <a:tblPr/>
              <a:tblGrid>
                <a:gridCol w="1243584"/>
                <a:gridCol w="1660067"/>
                <a:gridCol w="1660067"/>
                <a:gridCol w="1548614"/>
                <a:gridCol w="1660067"/>
              </a:tblGrid>
              <a:tr h="180242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Tavola 5 - Distribuzione degli studenti per categorie di punteggio - Italiano/Matematica - numerosità (11) (12a)</a:t>
                      </a:r>
                    </a:p>
                  </a:txBody>
                  <a:tcPr marL="8743" marR="8743" marT="8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31143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Istituzione scolastica nel suo complesso</a:t>
                      </a:r>
                    </a:p>
                  </a:txBody>
                  <a:tcPr marL="8743" marR="8743" marT="8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31143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Istituzione scolastica</a:t>
                      </a:r>
                    </a:p>
                  </a:txBody>
                  <a:tcPr marL="8743" marR="8743" marT="8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Prova di Matematica</a:t>
                      </a:r>
                    </a:p>
                  </a:txBody>
                  <a:tcPr marL="8743" marR="8743" marT="8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31143">
                <a:tc gridSpan="2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Numero studenti categoria 1-2</a:t>
                      </a:r>
                    </a:p>
                  </a:txBody>
                  <a:tcPr marL="8743" marR="8743" marT="8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Numero studenti categoria 3</a:t>
                      </a:r>
                    </a:p>
                  </a:txBody>
                  <a:tcPr marL="8743" marR="8743" marT="8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Numero studenti categoria 4-5</a:t>
                      </a:r>
                    </a:p>
                  </a:txBody>
                  <a:tcPr marL="8743" marR="8743" marT="8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</a:tr>
              <a:tr h="13114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Prova di Italiano</a:t>
                      </a:r>
                    </a:p>
                  </a:txBody>
                  <a:tcPr marL="8743" marR="8743" marT="8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Numero studenti categoria 1-2</a:t>
                      </a:r>
                    </a:p>
                  </a:txBody>
                  <a:tcPr marL="8743" marR="8743" marT="8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</a:t>
                      </a:r>
                    </a:p>
                  </a:txBody>
                  <a:tcPr marL="8743" marR="8743" marT="8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L="8743" marR="8743" marT="8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L="8743" marR="8743" marT="8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31143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Numero studenti categoria 3</a:t>
                      </a:r>
                    </a:p>
                  </a:txBody>
                  <a:tcPr marL="8743" marR="8743" marT="8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L="8743" marR="8743" marT="8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</a:t>
                      </a:r>
                    </a:p>
                  </a:txBody>
                  <a:tcPr marL="8743" marR="8743" marT="8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L="8743" marR="8743" marT="8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31143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Numero studenti categoria 4-5</a:t>
                      </a:r>
                    </a:p>
                  </a:txBody>
                  <a:tcPr marL="8743" marR="8743" marT="8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</a:t>
                      </a:r>
                    </a:p>
                  </a:txBody>
                  <a:tcPr marL="8743" marR="8743" marT="8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</a:t>
                      </a:r>
                    </a:p>
                  </a:txBody>
                  <a:tcPr marL="8743" marR="8743" marT="8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16</a:t>
                      </a:r>
                    </a:p>
                  </a:txBody>
                  <a:tcPr marL="8743" marR="8743" marT="8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5" name="Rettangolo 4"/>
          <p:cNvSpPr/>
          <p:nvPr/>
        </p:nvSpPr>
        <p:spPr>
          <a:xfrm>
            <a:off x="683568" y="3875562"/>
            <a:ext cx="79208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latin typeface="Arial" charset="0"/>
                <a:ea typeface="Arial" charset="0"/>
                <a:cs typeface="Arial" charset="0"/>
              </a:rPr>
              <a:t>I dati </a:t>
            </a:r>
            <a:r>
              <a:rPr lang="it-IT" sz="1200" dirty="0">
                <a:latin typeface="Arial" charset="0"/>
                <a:ea typeface="Arial" charset="0"/>
                <a:cs typeface="Arial" charset="0"/>
              </a:rPr>
              <a:t>riportati in questa </a:t>
            </a:r>
            <a:r>
              <a:rPr lang="it-IT" sz="1200" dirty="0" smtClean="0">
                <a:latin typeface="Arial" charset="0"/>
                <a:ea typeface="Arial" charset="0"/>
                <a:cs typeface="Arial" charset="0"/>
              </a:rPr>
              <a:t>tavola consentono </a:t>
            </a:r>
            <a:r>
              <a:rPr lang="it-IT" sz="1200" dirty="0">
                <a:latin typeface="Arial" charset="0"/>
                <a:ea typeface="Arial" charset="0"/>
                <a:cs typeface="Arial" charset="0"/>
              </a:rPr>
              <a:t>di confrontare </a:t>
            </a:r>
            <a:r>
              <a:rPr lang="it-IT" sz="1200" dirty="0" smtClean="0">
                <a:latin typeface="Arial" charset="0"/>
                <a:ea typeface="Arial" charset="0"/>
                <a:cs typeface="Arial" charset="0"/>
              </a:rPr>
              <a:t>direttamente le </a:t>
            </a:r>
            <a:r>
              <a:rPr lang="it-IT" sz="1200" dirty="0">
                <a:latin typeface="Arial" charset="0"/>
                <a:ea typeface="Arial" charset="0"/>
                <a:cs typeface="Arial" charset="0"/>
              </a:rPr>
              <a:t>performance degli studenti nelle due discipline oggetto della rilevazione. In questo caso, per semplificare la rappresentazione, i cinque livelli sono </a:t>
            </a:r>
            <a:r>
              <a:rPr lang="it-IT" sz="1200" dirty="0" smtClean="0">
                <a:latin typeface="Arial" charset="0"/>
                <a:ea typeface="Arial" charset="0"/>
                <a:cs typeface="Arial" charset="0"/>
              </a:rPr>
              <a:t>stati organizzati </a:t>
            </a:r>
            <a:r>
              <a:rPr lang="it-IT" sz="1200" dirty="0">
                <a:latin typeface="Arial" charset="0"/>
                <a:ea typeface="Arial" charset="0"/>
                <a:cs typeface="Arial" charset="0"/>
              </a:rPr>
              <a:t>in </a:t>
            </a:r>
            <a:r>
              <a:rPr lang="it-IT" sz="1200" dirty="0" smtClean="0">
                <a:latin typeface="Arial" charset="0"/>
                <a:ea typeface="Arial" charset="0"/>
                <a:cs typeface="Arial" charset="0"/>
              </a:rPr>
              <a:t>tr</a:t>
            </a:r>
            <a:r>
              <a:rPr lang="it-IT" sz="1200" dirty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it-IT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200" dirty="0">
                <a:latin typeface="Arial" charset="0"/>
                <a:ea typeface="Arial" charset="0"/>
                <a:cs typeface="Arial" charset="0"/>
              </a:rPr>
              <a:t>raggruppamenti: il primo raggruppamento comprende il numero di studenti di livello 1 e 2, il secondo quelli di livello 3 e il terzo quelli di livello 4 e 5. </a:t>
            </a:r>
            <a:endParaRPr lang="it-IT" sz="1200" dirty="0" smtClean="0">
              <a:latin typeface="Arial" charset="0"/>
              <a:ea typeface="Arial" charset="0"/>
              <a:cs typeface="Arial" charset="0"/>
            </a:endParaRPr>
          </a:p>
          <a:p>
            <a:endParaRPr lang="it-IT" sz="12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it-IT" sz="1200" dirty="0" smtClean="0">
                <a:latin typeface="Arial" charset="0"/>
                <a:ea typeface="Arial" charset="0"/>
                <a:cs typeface="Arial" charset="0"/>
              </a:rPr>
              <a:t>Osservando </a:t>
            </a:r>
            <a:r>
              <a:rPr lang="it-IT" sz="1200" dirty="0">
                <a:latin typeface="Arial" charset="0"/>
                <a:ea typeface="Arial" charset="0"/>
                <a:cs typeface="Arial" charset="0"/>
              </a:rPr>
              <a:t>le intersezioni tra righe e colonne  possibile </a:t>
            </a:r>
            <a:r>
              <a:rPr lang="it-IT" sz="12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verificare se </a:t>
            </a:r>
            <a:r>
              <a:rPr lang="it-IT" sz="12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gli studenti </a:t>
            </a:r>
            <a:r>
              <a:rPr lang="it-IT" sz="12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con risultati positivi nella prova di italiano confermano un buon livello di apprendimento anche in quella di matematica e viceversa</a:t>
            </a:r>
            <a:r>
              <a:rPr lang="it-IT" sz="1200" dirty="0">
                <a:latin typeface="Arial" charset="0"/>
                <a:ea typeface="Arial" charset="0"/>
                <a:cs typeface="Arial" charset="0"/>
              </a:rPr>
              <a:t>. </a:t>
            </a:r>
            <a:endParaRPr lang="it-IT" sz="12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it-IT" sz="1200" dirty="0" smtClean="0">
                <a:latin typeface="Arial" charset="0"/>
                <a:ea typeface="Arial" charset="0"/>
                <a:cs typeface="Arial" charset="0"/>
              </a:rPr>
              <a:t>Per le classi seconde è evidente la correlazione tra le due discipline.</a:t>
            </a:r>
            <a:endParaRPr lang="it-IT" sz="12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6516216" y="2819585"/>
            <a:ext cx="1080120" cy="652102"/>
            <a:chOff x="6804248" y="4289066"/>
            <a:chExt cx="1080120" cy="652102"/>
          </a:xfrm>
        </p:grpSpPr>
        <p:cxnSp>
          <p:nvCxnSpPr>
            <p:cNvPr id="9" name="Connettore 2 8"/>
            <p:cNvCxnSpPr/>
            <p:nvPr/>
          </p:nvCxnSpPr>
          <p:spPr>
            <a:xfrm>
              <a:off x="7884368" y="4289066"/>
              <a:ext cx="0" cy="6521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2 9"/>
            <p:cNvCxnSpPr/>
            <p:nvPr/>
          </p:nvCxnSpPr>
          <p:spPr>
            <a:xfrm>
              <a:off x="6804248" y="4941168"/>
              <a:ext cx="80047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801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216024" y="5373216"/>
            <a:ext cx="8748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1600" b="1" dirty="0" smtClean="0">
                <a:solidFill>
                  <a:prstClr val="black"/>
                </a:solidFill>
              </a:rPr>
              <a:t>Grande spunto di riflessione </a:t>
            </a:r>
            <a:r>
              <a:rPr lang="it-IT" sz="1600" dirty="0" smtClean="0">
                <a:solidFill>
                  <a:prstClr val="black"/>
                </a:solidFill>
              </a:rPr>
              <a:t>tra </a:t>
            </a:r>
            <a:r>
              <a:rPr lang="it-IT" sz="1600" dirty="0">
                <a:solidFill>
                  <a:prstClr val="black"/>
                </a:solidFill>
              </a:rPr>
              <a:t>risultati delle prove INVALSI e i </a:t>
            </a:r>
            <a:r>
              <a:rPr lang="it-IT" sz="1600" dirty="0" smtClean="0">
                <a:solidFill>
                  <a:prstClr val="black"/>
                </a:solidFill>
              </a:rPr>
              <a:t>voti dati </a:t>
            </a:r>
            <a:r>
              <a:rPr lang="it-IT" sz="1600" dirty="0">
                <a:solidFill>
                  <a:prstClr val="black"/>
                </a:solidFill>
              </a:rPr>
              <a:t>nel primo quadrimestre .</a:t>
            </a:r>
          </a:p>
          <a:p>
            <a:pPr lvl="0"/>
            <a:r>
              <a:rPr lang="it-IT" sz="1600" b="1" dirty="0">
                <a:solidFill>
                  <a:prstClr val="black"/>
                </a:solidFill>
              </a:rPr>
              <a:t>N.B. Più la correlazione è alta, più la valutazione del docente risulta in linea con il risultato conseguito nelle prove. Il grado </a:t>
            </a:r>
            <a:r>
              <a:rPr lang="it-IT" sz="1600" b="1" dirty="0" smtClean="0">
                <a:solidFill>
                  <a:prstClr val="black"/>
                </a:solidFill>
              </a:rPr>
              <a:t>di correlazione</a:t>
            </a:r>
            <a:r>
              <a:rPr lang="it-IT" sz="1600" b="1" dirty="0">
                <a:solidFill>
                  <a:prstClr val="black"/>
                </a:solidFill>
              </a:rPr>
              <a:t>, se significativo, può essere debole, medio-basso, medio, medio-alto o forte</a:t>
            </a:r>
            <a:endParaRPr lang="it-IT" sz="1600" dirty="0">
              <a:solidFill>
                <a:prstClr val="black"/>
              </a:solidFill>
            </a:endParaRPr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241081"/>
              </p:ext>
            </p:extLst>
          </p:nvPr>
        </p:nvGraphicFramePr>
        <p:xfrm>
          <a:off x="1835696" y="332657"/>
          <a:ext cx="5816600" cy="1717868"/>
        </p:xfrm>
        <a:graphic>
          <a:graphicData uri="http://schemas.openxmlformats.org/drawingml/2006/table">
            <a:tbl>
              <a:tblPr/>
              <a:tblGrid>
                <a:gridCol w="1170936"/>
                <a:gridCol w="2322832"/>
                <a:gridCol w="2322832"/>
              </a:tblGrid>
              <a:tr h="193868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Tavola 6 - Correlazione tra risultati nelle prove INVALSI e voto di classe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9050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Istituzione scolastica nel suo complesso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Classi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Correlazione tra</a:t>
                      </a:r>
                      <a:b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voto della classe</a:t>
                      </a:r>
                      <a:b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e punteggio di Italiano</a:t>
                      </a:r>
                      <a:b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alla Prova INVALSI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Correlazione tra</a:t>
                      </a:r>
                      <a:b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voto della classe</a:t>
                      </a:r>
                      <a:b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e punteggio di Matematica</a:t>
                      </a:r>
                      <a:b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alla Prova INVALSI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415051460201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scarsamente significativa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medio-bassa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415051460202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medio-bassa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medio-bassa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415051460203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medio-bassa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scarsamente significativa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Immagine 6"/>
          <p:cNvPicPr/>
          <p:nvPr/>
        </p:nvPicPr>
        <p:blipFill>
          <a:blip r:embed="rId3"/>
          <a:stretch>
            <a:fillRect/>
          </a:stretch>
        </p:blipFill>
        <p:spPr>
          <a:xfrm>
            <a:off x="216024" y="2178033"/>
            <a:ext cx="4283968" cy="2907151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4"/>
          <a:stretch>
            <a:fillRect/>
          </a:stretch>
        </p:blipFill>
        <p:spPr>
          <a:xfrm>
            <a:off x="4465915" y="2162322"/>
            <a:ext cx="4464496" cy="293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4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/>
          <p:nvPr/>
        </p:nvPicPr>
        <p:blipFill>
          <a:blip r:embed="rId2"/>
          <a:stretch>
            <a:fillRect/>
          </a:stretch>
        </p:blipFill>
        <p:spPr>
          <a:xfrm>
            <a:off x="1115616" y="1254599"/>
            <a:ext cx="6590938" cy="3963328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611560" y="4941168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b="1" dirty="0">
                <a:latin typeface="Arial" charset="0"/>
                <a:ea typeface="Arial" charset="0"/>
                <a:cs typeface="Arial" charset="0"/>
              </a:rPr>
              <a:t>L’alto livello di variabilità </a:t>
            </a:r>
            <a:r>
              <a:rPr lang="it-IT" sz="1200" b="1" dirty="0" smtClean="0">
                <a:latin typeface="Arial" charset="0"/>
                <a:ea typeface="Arial" charset="0"/>
                <a:cs typeface="Arial" charset="0"/>
              </a:rPr>
              <a:t>(97,5%) </a:t>
            </a:r>
            <a:r>
              <a:rPr lang="it-IT" sz="1200" b="1" dirty="0">
                <a:latin typeface="Arial" charset="0"/>
                <a:ea typeface="Arial" charset="0"/>
                <a:cs typeface="Arial" charset="0"/>
              </a:rPr>
              <a:t>( </a:t>
            </a:r>
            <a:r>
              <a:rPr lang="it-IT" sz="1200" b="1" dirty="0" smtClean="0">
                <a:latin typeface="Arial" charset="0"/>
                <a:ea typeface="Arial" charset="0"/>
                <a:cs typeface="Arial" charset="0"/>
              </a:rPr>
              <a:t>II secondo grafico</a:t>
            </a:r>
            <a:r>
              <a:rPr lang="it-IT" sz="1200" b="1" dirty="0">
                <a:latin typeface="Arial" charset="0"/>
                <a:ea typeface="Arial" charset="0"/>
                <a:cs typeface="Arial" charset="0"/>
              </a:rPr>
              <a:t>) è indice di un alto tasso di disomogeneità e di non equilibrio </a:t>
            </a:r>
            <a:r>
              <a:rPr lang="it-IT" sz="1200" b="1" dirty="0" smtClean="0">
                <a:latin typeface="Arial" charset="0"/>
                <a:ea typeface="Arial" charset="0"/>
                <a:cs typeface="Arial" charset="0"/>
              </a:rPr>
              <a:t>tra gli elementi all’interno delle classi</a:t>
            </a:r>
            <a:r>
              <a:rPr lang="it-IT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200" b="1" dirty="0" smtClean="0">
                <a:latin typeface="Arial" charset="0"/>
                <a:ea typeface="Arial" charset="0"/>
                <a:cs typeface="Arial" charset="0"/>
              </a:rPr>
              <a:t>anche se </a:t>
            </a:r>
            <a:r>
              <a:rPr lang="it-IT" sz="12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il dato è in linea con quello nazionale</a:t>
            </a:r>
            <a:r>
              <a:rPr lang="it-IT" sz="1200" b="1" dirty="0" smtClean="0">
                <a:latin typeface="Arial" charset="0"/>
                <a:ea typeface="Arial" charset="0"/>
                <a:cs typeface="Arial" charset="0"/>
              </a:rPr>
              <a:t>.</a:t>
            </a:r>
            <a:endParaRPr lang="it-IT" sz="1200" b="1" dirty="0">
              <a:latin typeface="Arial" charset="0"/>
              <a:ea typeface="Arial" charset="0"/>
              <a:cs typeface="Arial" charset="0"/>
            </a:endParaRPr>
          </a:p>
          <a:p>
            <a:pPr algn="just"/>
            <a:r>
              <a:rPr lang="it-IT" sz="1200" b="1" dirty="0">
                <a:latin typeface="Arial" charset="0"/>
                <a:ea typeface="Arial" charset="0"/>
                <a:cs typeface="Arial" charset="0"/>
              </a:rPr>
              <a:t>Il </a:t>
            </a:r>
            <a:r>
              <a:rPr lang="it-IT" sz="1200" b="1" dirty="0" smtClean="0">
                <a:latin typeface="Arial" charset="0"/>
                <a:ea typeface="Arial" charset="0"/>
                <a:cs typeface="Arial" charset="0"/>
              </a:rPr>
              <a:t>primo </a:t>
            </a:r>
            <a:r>
              <a:rPr lang="it-IT" sz="1200" b="1" dirty="0">
                <a:latin typeface="Arial" charset="0"/>
                <a:ea typeface="Arial" charset="0"/>
                <a:cs typeface="Arial" charset="0"/>
              </a:rPr>
              <a:t>grafico invece, indica la variabilità dei risultati della prova di Italiano </a:t>
            </a:r>
            <a:r>
              <a:rPr lang="it-IT" sz="1200" b="1" dirty="0" smtClean="0">
                <a:latin typeface="Arial" charset="0"/>
                <a:ea typeface="Arial" charset="0"/>
                <a:cs typeface="Arial" charset="0"/>
              </a:rPr>
              <a:t>tra </a:t>
            </a:r>
            <a:r>
              <a:rPr lang="it-IT" sz="1200" b="1" dirty="0">
                <a:latin typeface="Arial" charset="0"/>
                <a:ea typeface="Arial" charset="0"/>
                <a:cs typeface="Arial" charset="0"/>
              </a:rPr>
              <a:t>le </a:t>
            </a:r>
            <a:r>
              <a:rPr lang="it-IT" sz="1200" b="1" dirty="0" smtClean="0">
                <a:latin typeface="Arial" charset="0"/>
                <a:ea typeface="Arial" charset="0"/>
                <a:cs typeface="Arial" charset="0"/>
              </a:rPr>
              <a:t>diverse classi </a:t>
            </a:r>
            <a:r>
              <a:rPr lang="it-IT" sz="1200" b="1" dirty="0">
                <a:latin typeface="Arial" charset="0"/>
                <a:ea typeface="Arial" charset="0"/>
                <a:cs typeface="Arial" charset="0"/>
              </a:rPr>
              <a:t>della scuola, </a:t>
            </a:r>
            <a:r>
              <a:rPr lang="it-IT" sz="1200" b="1" dirty="0" smtClean="0">
                <a:latin typeface="Arial" charset="0"/>
                <a:ea typeface="Arial" charset="0"/>
                <a:cs typeface="Arial" charset="0"/>
              </a:rPr>
              <a:t>(2,5 </a:t>
            </a:r>
            <a:r>
              <a:rPr lang="it-IT" sz="1200" b="1" dirty="0">
                <a:latin typeface="Arial" charset="0"/>
                <a:ea typeface="Arial" charset="0"/>
                <a:cs typeface="Arial" charset="0"/>
              </a:rPr>
              <a:t>%) </a:t>
            </a:r>
            <a:r>
              <a:rPr lang="it-IT" sz="1200" b="1" dirty="0" smtClean="0">
                <a:latin typeface="Arial" charset="0"/>
                <a:ea typeface="Arial" charset="0"/>
                <a:cs typeface="Arial" charset="0"/>
              </a:rPr>
              <a:t>rispetto alla </a:t>
            </a:r>
            <a:r>
              <a:rPr lang="it-IT" sz="1200" b="1" dirty="0">
                <a:latin typeface="Arial" charset="0"/>
                <a:ea typeface="Arial" charset="0"/>
                <a:cs typeface="Arial" charset="0"/>
              </a:rPr>
              <a:t>variabilità dei risultati </a:t>
            </a:r>
            <a:r>
              <a:rPr lang="it-IT" sz="1200" b="1" dirty="0" smtClean="0">
                <a:latin typeface="Arial" charset="0"/>
                <a:ea typeface="Arial" charset="0"/>
                <a:cs typeface="Arial" charset="0"/>
              </a:rPr>
              <a:t>tra </a:t>
            </a:r>
            <a:r>
              <a:rPr lang="it-IT" sz="1200" b="1" dirty="0">
                <a:latin typeface="Arial" charset="0"/>
                <a:ea typeface="Arial" charset="0"/>
                <a:cs typeface="Arial" charset="0"/>
              </a:rPr>
              <a:t>le classi campione </a:t>
            </a:r>
            <a:r>
              <a:rPr lang="it-IT" sz="1200" b="1" dirty="0" smtClean="0">
                <a:latin typeface="Arial" charset="0"/>
                <a:ea typeface="Arial" charset="0"/>
                <a:cs typeface="Arial" charset="0"/>
              </a:rPr>
              <a:t>(6,9%), in </a:t>
            </a:r>
            <a:r>
              <a:rPr lang="it-IT" sz="1200" b="1" dirty="0">
                <a:latin typeface="Arial" charset="0"/>
                <a:ea typeface="Arial" charset="0"/>
                <a:cs typeface="Arial" charset="0"/>
              </a:rPr>
              <a:t>questo caso </a:t>
            </a:r>
            <a:r>
              <a:rPr lang="it-IT" sz="1200" b="1" dirty="0" smtClean="0">
                <a:latin typeface="Arial" charset="0"/>
                <a:ea typeface="Arial" charset="0"/>
                <a:cs typeface="Arial" charset="0"/>
              </a:rPr>
              <a:t>il dato indica una buona omogeneità tra le tre classi rispetto </a:t>
            </a:r>
            <a:r>
              <a:rPr lang="it-IT" sz="1200" b="1" dirty="0">
                <a:latin typeface="Arial" charset="0"/>
                <a:ea typeface="Arial" charset="0"/>
                <a:cs typeface="Arial" charset="0"/>
              </a:rPr>
              <a:t>al </a:t>
            </a:r>
            <a:r>
              <a:rPr lang="it-IT" sz="1200" b="1" dirty="0" smtClean="0">
                <a:latin typeface="Arial" charset="0"/>
                <a:ea typeface="Arial" charset="0"/>
                <a:cs typeface="Arial" charset="0"/>
              </a:rPr>
              <a:t>campione, </a:t>
            </a:r>
            <a:r>
              <a:rPr lang="it-IT" sz="1200" b="1" dirty="0">
                <a:latin typeface="Arial" charset="0"/>
                <a:ea typeface="Arial" charset="0"/>
                <a:cs typeface="Arial" charset="0"/>
              </a:rPr>
              <a:t>variabilità </a:t>
            </a:r>
            <a:r>
              <a:rPr lang="it-IT" sz="1200" b="1" dirty="0" smtClean="0">
                <a:latin typeface="Arial" charset="0"/>
                <a:ea typeface="Arial" charset="0"/>
                <a:cs typeface="Arial" charset="0"/>
              </a:rPr>
              <a:t>interclasse che </a:t>
            </a:r>
            <a:r>
              <a:rPr lang="it-IT" sz="1200" b="1" dirty="0">
                <a:latin typeface="Arial" charset="0"/>
                <a:ea typeface="Arial" charset="0"/>
                <a:cs typeface="Arial" charset="0"/>
              </a:rPr>
              <a:t>risulta inferiore allo scorso anno </a:t>
            </a:r>
            <a:r>
              <a:rPr lang="it-IT" sz="1200" b="1" dirty="0" smtClean="0">
                <a:latin typeface="Arial" charset="0"/>
                <a:ea typeface="Arial" charset="0"/>
                <a:cs typeface="Arial" charset="0"/>
              </a:rPr>
              <a:t>(4%). </a:t>
            </a:r>
            <a:endParaRPr lang="it-IT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835696" y="719815"/>
            <a:ext cx="5355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b="1" dirty="0">
                <a:solidFill>
                  <a:srgbClr val="2D455A"/>
                </a:solidFill>
                <a:latin typeface="Geneva" charset="0"/>
                <a:ea typeface="ＭＳ 明朝" charset="-128"/>
                <a:cs typeface="Geneva" charset="0"/>
              </a:rPr>
              <a:t>Incidenza della </a:t>
            </a:r>
            <a:r>
              <a:rPr lang="it-IT" b="1" dirty="0" smtClean="0">
                <a:solidFill>
                  <a:srgbClr val="2D455A"/>
                </a:solidFill>
                <a:latin typeface="Geneva" charset="0"/>
                <a:ea typeface="ＭＳ 明朝" charset="-128"/>
                <a:cs typeface="Geneva" charset="0"/>
              </a:rPr>
              <a:t>variabilità: PROVE DI ITALIANO </a:t>
            </a:r>
            <a:endParaRPr lang="it-IT" sz="1600" dirty="0">
              <a:effectLst/>
              <a:latin typeface="Calibri" charset="0"/>
              <a:ea typeface="ＭＳ 明朝" charset="-128"/>
              <a:cs typeface="Times New Roman" charset="0"/>
            </a:endParaRPr>
          </a:p>
        </p:txBody>
      </p:sp>
      <p:pic>
        <p:nvPicPr>
          <p:cNvPr id="11" name="Immagine 10">
            <a:hlinkClick r:id="" action="ppaction://hlinkshowjump?jump=lastslide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05064"/>
            <a:ext cx="473328" cy="401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674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/>
          <p:nvPr/>
        </p:nvPicPr>
        <p:blipFill>
          <a:blip r:embed="rId2"/>
          <a:stretch>
            <a:fillRect/>
          </a:stretch>
        </p:blipFill>
        <p:spPr>
          <a:xfrm>
            <a:off x="1691267" y="1628800"/>
            <a:ext cx="5545455" cy="358013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605680" y="1052736"/>
            <a:ext cx="5716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b="1" dirty="0">
                <a:solidFill>
                  <a:srgbClr val="2D455A"/>
                </a:solidFill>
                <a:latin typeface="Geneva" charset="0"/>
                <a:ea typeface="ＭＳ 明朝" charset="-128"/>
                <a:cs typeface="Geneva" charset="0"/>
              </a:rPr>
              <a:t>Incidenza della </a:t>
            </a:r>
            <a:r>
              <a:rPr lang="it-IT" b="1" dirty="0" smtClean="0">
                <a:solidFill>
                  <a:srgbClr val="2D455A"/>
                </a:solidFill>
                <a:latin typeface="Geneva" charset="0"/>
                <a:ea typeface="ＭＳ 明朝" charset="-128"/>
                <a:cs typeface="Geneva" charset="0"/>
              </a:rPr>
              <a:t>variabilità: PROVE DI MATEMATICA</a:t>
            </a:r>
            <a:endParaRPr lang="it-IT" sz="1600" dirty="0">
              <a:effectLst/>
              <a:latin typeface="Calibri" charset="0"/>
              <a:ea typeface="ＭＳ 明朝" charset="-128"/>
              <a:cs typeface="Times New Roman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67544" y="5013176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dirty="0" smtClean="0">
                <a:latin typeface="Arial" charset="0"/>
                <a:ea typeface="Arial" charset="0"/>
                <a:cs typeface="Arial" charset="0"/>
              </a:rPr>
              <a:t>Anche dalla prova di matematica si evidenzia un alto </a:t>
            </a:r>
            <a:r>
              <a:rPr lang="it-IT" sz="1200" dirty="0">
                <a:latin typeface="Arial" charset="0"/>
                <a:ea typeface="Arial" charset="0"/>
                <a:cs typeface="Arial" charset="0"/>
              </a:rPr>
              <a:t>livello di </a:t>
            </a:r>
            <a:r>
              <a:rPr lang="it-IT" sz="1200" dirty="0" smtClean="0">
                <a:latin typeface="Arial" charset="0"/>
                <a:ea typeface="Arial" charset="0"/>
                <a:cs typeface="Arial" charset="0"/>
              </a:rPr>
              <a:t>variabilità (grafico II) che è </a:t>
            </a:r>
            <a:r>
              <a:rPr lang="it-IT" sz="1200" dirty="0">
                <a:latin typeface="Arial" charset="0"/>
                <a:ea typeface="Arial" charset="0"/>
                <a:cs typeface="Arial" charset="0"/>
              </a:rPr>
              <a:t>indice di un alto tasso di disomogeneità e di non equilibrio </a:t>
            </a:r>
            <a:r>
              <a:rPr lang="it-IT" sz="1200" b="1" dirty="0" smtClean="0">
                <a:latin typeface="Arial" charset="0"/>
                <a:ea typeface="Arial" charset="0"/>
                <a:cs typeface="Arial" charset="0"/>
              </a:rPr>
              <a:t>all’interno delle classi</a:t>
            </a:r>
            <a:r>
              <a:rPr lang="it-IT" sz="1200" dirty="0" smtClean="0">
                <a:latin typeface="Arial" charset="0"/>
                <a:ea typeface="Arial" charset="0"/>
                <a:cs typeface="Arial" charset="0"/>
              </a:rPr>
              <a:t>, in questo caso la variabilità </a:t>
            </a:r>
            <a:r>
              <a:rPr lang="it-IT" sz="12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è in linea con il dato nazionale.</a:t>
            </a:r>
            <a:endParaRPr lang="it-IT" sz="12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pPr algn="just"/>
            <a:r>
              <a:rPr lang="it-IT" sz="1200" dirty="0">
                <a:latin typeface="Arial" charset="0"/>
                <a:ea typeface="Arial" charset="0"/>
                <a:cs typeface="Arial" charset="0"/>
              </a:rPr>
              <a:t>Il </a:t>
            </a:r>
            <a:r>
              <a:rPr lang="it-IT" sz="1200" dirty="0" smtClean="0">
                <a:latin typeface="Arial" charset="0"/>
                <a:ea typeface="Arial" charset="0"/>
                <a:cs typeface="Arial" charset="0"/>
              </a:rPr>
              <a:t>primo </a:t>
            </a:r>
            <a:r>
              <a:rPr lang="it-IT" sz="1200" dirty="0">
                <a:latin typeface="Arial" charset="0"/>
                <a:ea typeface="Arial" charset="0"/>
                <a:cs typeface="Arial" charset="0"/>
              </a:rPr>
              <a:t>grafico invece, indica la variabilità dei risultati della prova di </a:t>
            </a:r>
            <a:r>
              <a:rPr lang="it-IT" sz="1200" dirty="0" smtClean="0">
                <a:latin typeface="Arial" charset="0"/>
                <a:ea typeface="Arial" charset="0"/>
                <a:cs typeface="Arial" charset="0"/>
              </a:rPr>
              <a:t>Matematica </a:t>
            </a:r>
            <a:r>
              <a:rPr lang="it-IT" sz="1200" b="1" dirty="0" smtClean="0">
                <a:latin typeface="Arial" charset="0"/>
                <a:ea typeface="Arial" charset="0"/>
                <a:cs typeface="Arial" charset="0"/>
              </a:rPr>
              <a:t>tra</a:t>
            </a:r>
            <a:r>
              <a:rPr lang="it-IT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200" dirty="0">
                <a:latin typeface="Arial" charset="0"/>
                <a:ea typeface="Arial" charset="0"/>
                <a:cs typeface="Arial" charset="0"/>
              </a:rPr>
              <a:t>le </a:t>
            </a:r>
            <a:r>
              <a:rPr lang="it-IT" sz="1200" dirty="0" smtClean="0">
                <a:latin typeface="Arial" charset="0"/>
                <a:ea typeface="Arial" charset="0"/>
                <a:cs typeface="Arial" charset="0"/>
              </a:rPr>
              <a:t>tre classi </a:t>
            </a:r>
            <a:r>
              <a:rPr lang="it-IT" sz="1200" dirty="0">
                <a:latin typeface="Arial" charset="0"/>
                <a:ea typeface="Arial" charset="0"/>
                <a:cs typeface="Arial" charset="0"/>
              </a:rPr>
              <a:t>della </a:t>
            </a:r>
            <a:r>
              <a:rPr lang="it-IT" sz="1200" dirty="0" smtClean="0">
                <a:latin typeface="Arial" charset="0"/>
                <a:ea typeface="Arial" charset="0"/>
                <a:cs typeface="Arial" charset="0"/>
              </a:rPr>
              <a:t>Scuola, il risultato di 8,7% è superiore rispetto alle classi campione scelte a livello nazionale e inferiore allo scorso anno.(5%)</a:t>
            </a:r>
            <a:endParaRPr lang="it-IT" sz="1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Immagin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992607"/>
            <a:ext cx="473328" cy="401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206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9513899"/>
              </p:ext>
            </p:extLst>
          </p:nvPr>
        </p:nvGraphicFramePr>
        <p:xfrm>
          <a:off x="467544" y="69314"/>
          <a:ext cx="8315201" cy="3143662"/>
        </p:xfrm>
        <a:graphic>
          <a:graphicData uri="http://schemas.openxmlformats.org/drawingml/2006/table">
            <a:tbl>
              <a:tblPr/>
              <a:tblGrid>
                <a:gridCol w="598271"/>
                <a:gridCol w="936369"/>
                <a:gridCol w="677761"/>
                <a:gridCol w="1778754"/>
                <a:gridCol w="1149891"/>
                <a:gridCol w="1231149"/>
                <a:gridCol w="1224276"/>
                <a:gridCol w="718730"/>
              </a:tblGrid>
              <a:tr h="105377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Tavola 7A - Italiano - Andamento negli ultimi anni scolastici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05377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Istituzione scolastica nel suo complesso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80885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Anno scolastico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Classi/Istituto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Media del punteggio</a:t>
                      </a:r>
                      <a:b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</a:t>
                      </a:r>
                      <a:b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 netto del </a:t>
                      </a:r>
                      <a:r>
                        <a:rPr lang="it-IT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cheating</a:t>
                      </a:r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Esiti degli studenti</a:t>
                      </a:r>
                      <a:b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 netto del </a:t>
                      </a:r>
                      <a:r>
                        <a:rPr lang="it-IT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cheating</a:t>
                      </a:r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/>
                      </a:r>
                      <a:b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nella stessa scala del rapporto nazionale (1d)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Campania (5)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Sud (5)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Italia (5)</a:t>
                      </a:r>
                      <a:b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Cheating</a:t>
                      </a:r>
                      <a:r>
                        <a:rPr lang="it-IT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/>
                      </a:r>
                      <a:br>
                        <a:rPr lang="it-IT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in percentuale 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0767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2013-14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65,5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209,0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2,0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0767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2014-15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69,0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221,1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7,0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0767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2015-16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62,0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216,7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10,3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73848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2016-17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43,1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201,3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non significativamente differente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2,0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07670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2017-18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58,7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207,2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2,3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0767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2018-19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65,7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226,9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4,6</a:t>
                      </a:r>
                    </a:p>
                  </a:txBody>
                  <a:tcPr marL="4594" marR="4594" marT="45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628700" y="6119336"/>
            <a:ext cx="79928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Dalle Tabelle si evince che nonostante il punteggio sia superiore a quello NAZIONALE, rispetto ai precedenti anni scolastici c’è un miglioramento della media in italiano e in matematica.</a:t>
            </a:r>
          </a:p>
          <a:p>
            <a:r>
              <a:rPr lang="it-IT" sz="1400" b="1" dirty="0" smtClean="0">
                <a:solidFill>
                  <a:srgbClr val="FF0000"/>
                </a:solidFill>
                <a:hlinkClick r:id="rId3" action="ppaction://hlinksldjump"/>
              </a:rPr>
              <a:t>Punto di forza</a:t>
            </a:r>
            <a:r>
              <a:rPr lang="it-IT" sz="1400" b="1" dirty="0" smtClean="0">
                <a:solidFill>
                  <a:srgbClr val="FF0000"/>
                </a:solidFill>
              </a:rPr>
              <a:t>:</a:t>
            </a:r>
            <a:r>
              <a:rPr lang="it-IT" sz="1400" dirty="0"/>
              <a:t> </a:t>
            </a:r>
            <a:r>
              <a:rPr lang="it-IT" sz="1400" b="1" dirty="0" smtClean="0"/>
              <a:t>Punteggio superiore </a:t>
            </a:r>
            <a:r>
              <a:rPr lang="it-IT" sz="1400" b="1" dirty="0"/>
              <a:t>a quello </a:t>
            </a:r>
            <a:r>
              <a:rPr lang="it-IT" sz="1400" b="1" dirty="0" smtClean="0"/>
              <a:t>NAZIONALE da più di un triennio</a:t>
            </a:r>
            <a:endParaRPr lang="it-IT" sz="1400" b="1" dirty="0"/>
          </a:p>
        </p:txBody>
      </p:sp>
      <p:sp>
        <p:nvSpPr>
          <p:cNvPr id="9" name="Freccia su 8"/>
          <p:cNvSpPr/>
          <p:nvPr/>
        </p:nvSpPr>
        <p:spPr>
          <a:xfrm>
            <a:off x="179512" y="2389909"/>
            <a:ext cx="288032" cy="779610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Freccia su 9"/>
          <p:cNvSpPr/>
          <p:nvPr/>
        </p:nvSpPr>
        <p:spPr>
          <a:xfrm>
            <a:off x="116074" y="5385694"/>
            <a:ext cx="288032" cy="779610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aphicFrame>
        <p:nvGraphicFramePr>
          <p:cNvPr id="11" name="Tabel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458743"/>
              </p:ext>
            </p:extLst>
          </p:nvPr>
        </p:nvGraphicFramePr>
        <p:xfrm>
          <a:off x="467544" y="3227485"/>
          <a:ext cx="8315202" cy="2937819"/>
        </p:xfrm>
        <a:graphic>
          <a:graphicData uri="http://schemas.openxmlformats.org/drawingml/2006/table">
            <a:tbl>
              <a:tblPr/>
              <a:tblGrid>
                <a:gridCol w="621970"/>
                <a:gridCol w="818190"/>
                <a:gridCol w="859876"/>
                <a:gridCol w="1849214"/>
                <a:gridCol w="1139584"/>
                <a:gridCol w="1139584"/>
                <a:gridCol w="1139584"/>
                <a:gridCol w="747200"/>
              </a:tblGrid>
              <a:tr h="70360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Tavola 7B - Matematica - Andamento negli ultimi anni scolastici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70360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Istituzione scolastica nel suo complesso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11079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Anno scolastico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Classi/Istituto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Media del punteggio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 netto del cheating (1a)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Esiti degli studenti</a:t>
                      </a:r>
                      <a:b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 netto del </a:t>
                      </a:r>
                      <a:r>
                        <a:rPr lang="it-IT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cheating</a:t>
                      </a:r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/>
                      </a:r>
                      <a:b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nella stessa scala del rapporto nazionale (1d)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Campania (5)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Sud (5)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Italia (5)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Cheating</a:t>
                      </a:r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/>
                      </a:r>
                      <a:b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in percentuale (7)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036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2013-14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58,2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204,7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1,0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036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2014-15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61,3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215,5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2,0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036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2015-16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63,6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218,3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14,6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036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2016-17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59,9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209,9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3,5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0360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2017-18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61,5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224,4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3,1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036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2018-19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63,4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213,5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4,4</a:t>
                      </a:r>
                    </a:p>
                  </a:txBody>
                  <a:tcPr marL="4691" marR="4691" marT="46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20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/>
          <p:cNvPicPr/>
          <p:nvPr/>
        </p:nvPicPr>
        <p:blipFill>
          <a:blip r:embed="rId2"/>
          <a:stretch>
            <a:fillRect/>
          </a:stretch>
        </p:blipFill>
        <p:spPr>
          <a:xfrm>
            <a:off x="1475656" y="3376416"/>
            <a:ext cx="7054314" cy="2903270"/>
          </a:xfrm>
          <a:prstGeom prst="rect">
            <a:avLst/>
          </a:prstGeom>
        </p:spPr>
      </p:pic>
      <p:pic>
        <p:nvPicPr>
          <p:cNvPr id="17" name="Immagine 16"/>
          <p:cNvPicPr/>
          <p:nvPr/>
        </p:nvPicPr>
        <p:blipFill>
          <a:blip r:embed="rId3"/>
          <a:stretch>
            <a:fillRect/>
          </a:stretch>
        </p:blipFill>
        <p:spPr>
          <a:xfrm>
            <a:off x="-19473" y="298902"/>
            <a:ext cx="7848872" cy="293740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876256" y="1031213"/>
            <a:ext cx="1251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ITALIANO</a:t>
            </a:r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552466" y="4222479"/>
            <a:ext cx="1716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MATEMATICA</a:t>
            </a:r>
            <a:endParaRPr lang="it-IT" dirty="0"/>
          </a:p>
        </p:txBody>
      </p:sp>
      <p:sp>
        <p:nvSpPr>
          <p:cNvPr id="2" name="Ovale 1"/>
          <p:cNvSpPr/>
          <p:nvPr/>
        </p:nvSpPr>
        <p:spPr>
          <a:xfrm>
            <a:off x="3688939" y="1721332"/>
            <a:ext cx="432048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Connettore 1 3"/>
          <p:cNvCxnSpPr/>
          <p:nvPr/>
        </p:nvCxnSpPr>
        <p:spPr>
          <a:xfrm flipH="1">
            <a:off x="1905524" y="2132856"/>
            <a:ext cx="51125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 flipH="1">
            <a:off x="2389468" y="5246261"/>
            <a:ext cx="51125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e 14"/>
          <p:cNvSpPr/>
          <p:nvPr/>
        </p:nvSpPr>
        <p:spPr>
          <a:xfrm>
            <a:off x="4786789" y="4744157"/>
            <a:ext cx="432048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5633155" y="181411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chemeClr val="accent1">
                    <a:lumMod val="75000"/>
                  </a:schemeClr>
                </a:solidFill>
              </a:rPr>
              <a:t>CLASSI QUINTE </a:t>
            </a:r>
          </a:p>
          <a:p>
            <a:pPr algn="ctr"/>
            <a:r>
              <a:rPr lang="it-IT" sz="2000" dirty="0" smtClean="0">
                <a:solidFill>
                  <a:schemeClr val="accent1">
                    <a:lumMod val="75000"/>
                  </a:schemeClr>
                </a:solidFill>
              </a:rPr>
              <a:t>SCUOLA PRIMARIA </a:t>
            </a:r>
            <a:endParaRPr lang="it-IT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9" name="Immagine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479" y="972313"/>
            <a:ext cx="473328" cy="401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magine 19">
            <a:hlinkClick r:id="rId5" action="ppaction://hlinksldjump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8" y="4167692"/>
            <a:ext cx="473328" cy="401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176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/>
          <p:cNvPicPr/>
          <p:nvPr/>
        </p:nvPicPr>
        <p:blipFill>
          <a:blip r:embed="rId2"/>
          <a:stretch>
            <a:fillRect/>
          </a:stretch>
        </p:blipFill>
        <p:spPr>
          <a:xfrm>
            <a:off x="1907704" y="3155409"/>
            <a:ext cx="7056784" cy="3168352"/>
          </a:xfrm>
          <a:prstGeom prst="rect">
            <a:avLst/>
          </a:prstGeom>
        </p:spPr>
      </p:pic>
      <p:pic>
        <p:nvPicPr>
          <p:cNvPr id="13" name="Immagine 12"/>
          <p:cNvPicPr/>
          <p:nvPr/>
        </p:nvPicPr>
        <p:blipFill>
          <a:blip r:embed="rId3"/>
          <a:stretch>
            <a:fillRect/>
          </a:stretch>
        </p:blipFill>
        <p:spPr>
          <a:xfrm>
            <a:off x="249592" y="84693"/>
            <a:ext cx="7081988" cy="3181227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444208" y="1408482"/>
            <a:ext cx="2183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INGLESE LETTURA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67544" y="3759276"/>
            <a:ext cx="2273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INGLESE ASCOLTO</a:t>
            </a:r>
            <a:endParaRPr lang="it-IT" dirty="0"/>
          </a:p>
        </p:txBody>
      </p:sp>
      <p:sp>
        <p:nvSpPr>
          <p:cNvPr id="2" name="Ovale 1"/>
          <p:cNvSpPr/>
          <p:nvPr/>
        </p:nvSpPr>
        <p:spPr>
          <a:xfrm>
            <a:off x="3574562" y="1764187"/>
            <a:ext cx="432048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Connettore 1 3"/>
          <p:cNvCxnSpPr/>
          <p:nvPr/>
        </p:nvCxnSpPr>
        <p:spPr>
          <a:xfrm flipH="1">
            <a:off x="875492" y="2184181"/>
            <a:ext cx="5830188" cy="40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 flipH="1">
            <a:off x="2341354" y="4797152"/>
            <a:ext cx="58325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e 14"/>
          <p:cNvSpPr/>
          <p:nvPr/>
        </p:nvSpPr>
        <p:spPr>
          <a:xfrm>
            <a:off x="5220072" y="4451553"/>
            <a:ext cx="432048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5257615" y="211660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chemeClr val="accent1">
                    <a:lumMod val="75000"/>
                  </a:schemeClr>
                </a:solidFill>
              </a:rPr>
              <a:t>CLASSI QUINTE </a:t>
            </a:r>
          </a:p>
          <a:p>
            <a:pPr algn="ctr"/>
            <a:r>
              <a:rPr lang="it-IT" sz="2000" dirty="0" smtClean="0">
                <a:solidFill>
                  <a:schemeClr val="accent1">
                    <a:lumMod val="75000"/>
                  </a:schemeClr>
                </a:solidFill>
              </a:rPr>
              <a:t>SCUOLA PRIMARIA </a:t>
            </a:r>
            <a:endParaRPr lang="it-IT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9" name="Immagine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556" y="976599"/>
            <a:ext cx="473328" cy="401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magine 19">
            <a:hlinkClick r:id="rId5" action="ppaction://hlinksldjump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7" y="3743282"/>
            <a:ext cx="473328" cy="401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08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1560" y="836712"/>
            <a:ext cx="7772400" cy="405079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it-IT" sz="1600" dirty="0" smtClean="0">
                <a:latin typeface="Times" charset="0"/>
                <a:ea typeface="Times" charset="0"/>
                <a:cs typeface="Times" charset="0"/>
              </a:rPr>
              <a:t>Anche quest’anno, l'INVALSI </a:t>
            </a:r>
            <a:r>
              <a:rPr lang="it-IT" sz="1600" dirty="0">
                <a:latin typeface="Times" charset="0"/>
                <a:ea typeface="Times" charset="0"/>
                <a:cs typeface="Times" charset="0"/>
              </a:rPr>
              <a:t>nell'intento di fornire informazioni affidabili e utili per la progettazione didattica, </a:t>
            </a:r>
            <a:r>
              <a:rPr lang="it-IT" sz="1600" dirty="0" smtClean="0">
                <a:latin typeface="Times" charset="0"/>
                <a:ea typeface="Times" charset="0"/>
                <a:cs typeface="Times" charset="0"/>
              </a:rPr>
              <a:t>ha restituito alla nostra Scuola, </a:t>
            </a:r>
            <a:r>
              <a:rPr lang="it-IT" sz="1600" dirty="0">
                <a:latin typeface="Times" charset="0"/>
                <a:ea typeface="Times" charset="0"/>
                <a:cs typeface="Times" charset="0"/>
              </a:rPr>
              <a:t>in forma riservata, i dati delle rilevazioni sugli apprendimenti, </a:t>
            </a:r>
            <a:r>
              <a:rPr lang="it-IT" sz="1600" b="1" dirty="0">
                <a:latin typeface="Times" charset="0"/>
                <a:ea typeface="Times" charset="0"/>
                <a:cs typeface="Times" charset="0"/>
              </a:rPr>
              <a:t>mettendo a confronto </a:t>
            </a:r>
            <a:r>
              <a:rPr lang="it-IT" sz="1600" dirty="0">
                <a:latin typeface="Times" charset="0"/>
                <a:ea typeface="Times" charset="0"/>
                <a:cs typeface="Times" charset="0"/>
              </a:rPr>
              <a:t>i risultati delle singole classi e della </a:t>
            </a:r>
            <a:r>
              <a:rPr lang="it-IT" sz="1600" dirty="0" smtClean="0">
                <a:latin typeface="Times" charset="0"/>
                <a:ea typeface="Times" charset="0"/>
                <a:cs typeface="Times" charset="0"/>
              </a:rPr>
              <a:t>Scuola </a:t>
            </a:r>
            <a:r>
              <a:rPr lang="it-IT" sz="1600" dirty="0">
                <a:latin typeface="Times" charset="0"/>
                <a:ea typeface="Times" charset="0"/>
                <a:cs typeface="Times" charset="0"/>
              </a:rPr>
              <a:t>con quelli di classi e scuole con pari condizioni sociali o vicine geograficamente e con l'Italia nel suo complesso</a:t>
            </a:r>
            <a:r>
              <a:rPr lang="it-IT" sz="1600" dirty="0" smtClean="0">
                <a:latin typeface="Times" charset="0"/>
                <a:ea typeface="Times" charset="0"/>
                <a:cs typeface="Times" charset="0"/>
              </a:rPr>
              <a:t>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it-IT" sz="1600" dirty="0" smtClean="0">
                <a:latin typeface="Times" charset="0"/>
                <a:ea typeface="Times" charset="0"/>
                <a:cs typeface="Times" charset="0"/>
              </a:rPr>
              <a:t>La </a:t>
            </a:r>
            <a:r>
              <a:rPr lang="it-IT" sz="1600" dirty="0">
                <a:latin typeface="Times" charset="0"/>
                <a:ea typeface="Times" charset="0"/>
                <a:cs typeface="Times" charset="0"/>
              </a:rPr>
              <a:t>lettura di questi dati permette di ottenere importanti informazioni per il miglioramento e il potenziamento dell'offerta formativa e delle pratiche didattiche.</a:t>
            </a:r>
            <a:br>
              <a:rPr lang="it-IT" sz="1600" dirty="0">
                <a:latin typeface="Times" charset="0"/>
                <a:ea typeface="Times" charset="0"/>
                <a:cs typeface="Times" charset="0"/>
              </a:rPr>
            </a:br>
            <a:r>
              <a:rPr lang="it-IT" sz="1600" dirty="0">
                <a:latin typeface="Times" charset="0"/>
                <a:ea typeface="Times" charset="0"/>
                <a:cs typeface="Times" charset="0"/>
              </a:rPr>
              <a:t/>
            </a:r>
            <a:br>
              <a:rPr lang="it-IT" sz="1600" dirty="0">
                <a:latin typeface="Times" charset="0"/>
                <a:ea typeface="Times" charset="0"/>
                <a:cs typeface="Times" charset="0"/>
              </a:rPr>
            </a:br>
            <a:endParaRPr lang="it-IT" sz="16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39552" y="204609"/>
            <a:ext cx="1808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Introduzione</a:t>
            </a:r>
            <a:endParaRPr lang="it-IT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10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5445224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539552" y="4707721"/>
            <a:ext cx="81369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it-IT" sz="1400" dirty="0"/>
              <a:t>Il punteggio conseguito dagli alunni nella prova di Italiano supera di </a:t>
            </a:r>
            <a:r>
              <a:rPr lang="it-IT" sz="1400" dirty="0" smtClean="0"/>
              <a:t>16,5 punti </a:t>
            </a:r>
            <a:r>
              <a:rPr lang="it-IT" sz="1400" dirty="0"/>
              <a:t>il punteggio medio della regione, di </a:t>
            </a:r>
            <a:r>
              <a:rPr lang="it-IT" sz="1400" dirty="0" smtClean="0"/>
              <a:t>14,6 </a:t>
            </a:r>
            <a:r>
              <a:rPr lang="it-IT" sz="1400" dirty="0"/>
              <a:t>punti </a:t>
            </a:r>
            <a:r>
              <a:rPr lang="it-IT" sz="1400" dirty="0" smtClean="0"/>
              <a:t>quello del </a:t>
            </a:r>
            <a:r>
              <a:rPr lang="it-IT" sz="1400" dirty="0"/>
              <a:t>Sud </a:t>
            </a:r>
            <a:r>
              <a:rPr lang="it-IT" sz="1400" dirty="0" smtClean="0"/>
              <a:t>e di 13,1 punti quello nazionale.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it-IT" sz="1400" dirty="0" smtClean="0"/>
              <a:t>Il </a:t>
            </a:r>
            <a:r>
              <a:rPr lang="it-IT" sz="1400" dirty="0" err="1" smtClean="0"/>
              <a:t>cheating</a:t>
            </a:r>
            <a:r>
              <a:rPr lang="it-IT" sz="1400" dirty="0" smtClean="0"/>
              <a:t> è basso</a:t>
            </a:r>
            <a:r>
              <a:rPr lang="it-IT" sz="1400" dirty="0"/>
              <a:t>.</a:t>
            </a:r>
            <a:endParaRPr lang="it-IT" sz="1400" dirty="0" smtClean="0"/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19017"/>
              </p:ext>
            </p:extLst>
          </p:nvPr>
        </p:nvGraphicFramePr>
        <p:xfrm>
          <a:off x="0" y="631163"/>
          <a:ext cx="9036495" cy="3528783"/>
        </p:xfrm>
        <a:graphic>
          <a:graphicData uri="http://schemas.openxmlformats.org/drawingml/2006/table">
            <a:tbl>
              <a:tblPr/>
              <a:tblGrid>
                <a:gridCol w="853457"/>
                <a:gridCol w="604043"/>
                <a:gridCol w="655875"/>
                <a:gridCol w="1004583"/>
                <a:gridCol w="884547"/>
                <a:gridCol w="858099"/>
                <a:gridCol w="608310"/>
                <a:gridCol w="802265"/>
                <a:gridCol w="943443"/>
                <a:gridCol w="661088"/>
                <a:gridCol w="634759"/>
                <a:gridCol w="526026"/>
              </a:tblGrid>
              <a:tr h="50536"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Tavola  1A - Punteggi Italiano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50536"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Istituto nel suo complesso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02143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Classi/Istituto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Media del punteggio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 netto del cheating (1a)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di</a:t>
                      </a:r>
                      <a:b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partecipazione alla</a:t>
                      </a:r>
                      <a:b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prova di Italiano (1b)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Esiti degli studenti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 netto del cheating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nella stessa scala del rapporto nazionale (1d)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Differenza nei risultati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(punteggio percentuale)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rispetto a classi/scuole con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background familiare simile (2)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Background familiare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mediano degli studenti (3) (4)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copertura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background (1c)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Campania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58,0 (5)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Sud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59,9 (5)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Italia</a:t>
                      </a:r>
                      <a:b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61,4 (5)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percentuale 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osservato (6)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Cheating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in percentuale (7)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</a:tr>
              <a:tr h="50536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415051460501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74,6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96,2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227,4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+9,6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medio-alto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100,0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78,9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5,5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36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415051460502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77,1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96,2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234,0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+12,4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medio-alto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96,2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82,5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6,5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36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415051460503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62,8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75,0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201,9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+4,7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basso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75,0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64,2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2,3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36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74,5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93,3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227,6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+10,3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medio-alto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95,0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78,9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5,6</a:t>
                      </a:r>
                    </a:p>
                  </a:txBody>
                  <a:tcPr marL="3369" marR="3369" marT="33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032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5445224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445933" y="4546587"/>
            <a:ext cx="8136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it-IT" sz="1600" dirty="0"/>
              <a:t>Il punteggio conseguito dagli alunni nella prova di </a:t>
            </a:r>
            <a:r>
              <a:rPr lang="it-IT" sz="1600" dirty="0" smtClean="0"/>
              <a:t>Matematica </a:t>
            </a:r>
            <a:r>
              <a:rPr lang="it-IT" sz="1600" dirty="0"/>
              <a:t>supera di </a:t>
            </a:r>
            <a:r>
              <a:rPr lang="it-IT" sz="1600" dirty="0" smtClean="0"/>
              <a:t>15,8 punti </a:t>
            </a:r>
            <a:r>
              <a:rPr lang="it-IT" sz="1600" dirty="0"/>
              <a:t>il punteggio medio della regione, di </a:t>
            </a:r>
            <a:r>
              <a:rPr lang="it-IT" sz="1600" dirty="0" smtClean="0"/>
              <a:t>14,3 </a:t>
            </a:r>
            <a:r>
              <a:rPr lang="it-IT" sz="1600" dirty="0"/>
              <a:t>punti </a:t>
            </a:r>
            <a:r>
              <a:rPr lang="it-IT" sz="1600" dirty="0" smtClean="0"/>
              <a:t>quello del </a:t>
            </a:r>
            <a:r>
              <a:rPr lang="it-IT" sz="1600" dirty="0"/>
              <a:t>Sud </a:t>
            </a:r>
            <a:r>
              <a:rPr lang="it-IT" sz="1600" dirty="0" smtClean="0"/>
              <a:t>e di 12,6 punti quello nazionale.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it-IT" sz="1600" dirty="0" smtClean="0"/>
              <a:t>Il </a:t>
            </a:r>
            <a:r>
              <a:rPr lang="it-IT" sz="1600" dirty="0" err="1" smtClean="0"/>
              <a:t>cheating</a:t>
            </a:r>
            <a:r>
              <a:rPr lang="it-IT" sz="1600" dirty="0" smtClean="0"/>
              <a:t> è basso.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it-IT" sz="1600" dirty="0" smtClean="0"/>
              <a:t>Una classe riporta un punteggio in linea con quello regionale ma al di sotto di quello nazionale.</a:t>
            </a:r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352346"/>
              </p:ext>
            </p:extLst>
          </p:nvPr>
        </p:nvGraphicFramePr>
        <p:xfrm>
          <a:off x="0" y="692696"/>
          <a:ext cx="9028771" cy="3456383"/>
        </p:xfrm>
        <a:graphic>
          <a:graphicData uri="http://schemas.openxmlformats.org/drawingml/2006/table">
            <a:tbl>
              <a:tblPr/>
              <a:tblGrid>
                <a:gridCol w="807449"/>
                <a:gridCol w="513833"/>
                <a:gridCol w="512059"/>
                <a:gridCol w="956034"/>
                <a:gridCol w="880856"/>
                <a:gridCol w="880856"/>
                <a:gridCol w="660642"/>
                <a:gridCol w="954261"/>
                <a:gridCol w="1070306"/>
                <a:gridCol w="792088"/>
                <a:gridCol w="486018"/>
                <a:gridCol w="514369"/>
              </a:tblGrid>
              <a:tr h="166947"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Tavola  1B - Punteggi Matematica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66947"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Istituto nel suo complesso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63764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Classi/Istituto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Media del punteggio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 netto del cheating (1a)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di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partecipazione alla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prova di Matematica (1b)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Esiti degli studenti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 netto del cheating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nella stessa scala del rapporto nazionale (1d)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Differenza nei risultati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(punteggio percentuale)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rispetto a classi/scuole con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background familiare simile (2)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Background familiare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mediano degli studenti (3) (4)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copertura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background (1c)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Campania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54,7 (5)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Sud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56,2 (5)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Italia</a:t>
                      </a:r>
                      <a:b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57,9 (5)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percentuale 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osservato (6)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Cheating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in percentuale (7)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</a:tr>
              <a:tr h="330358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415051460501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74,8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100,0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233,9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+13,0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medio-alto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100,0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79,5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5,9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358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415051460502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70,3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92,3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226,0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+8,3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medio-alto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96,2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73,3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4,1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769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415051460503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52,5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75,0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190,4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-4,5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basso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75,0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non significativamente differente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inferiore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inferiore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56,0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6,3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358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70,5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93,3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225,8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+9,4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medio-alto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95,0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74,3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5,2</a:t>
                      </a:r>
                    </a:p>
                  </a:txBody>
                  <a:tcPr marL="3298" marR="3298" marT="3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40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5445224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503548" y="4537283"/>
            <a:ext cx="81369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it-IT" sz="1600" dirty="0"/>
              <a:t>Il punteggio conseguito dagli alunni nella prova di </a:t>
            </a:r>
            <a:r>
              <a:rPr lang="it-IT" sz="1600" dirty="0" smtClean="0"/>
              <a:t>Inglese LETTURA </a:t>
            </a:r>
            <a:r>
              <a:rPr lang="it-IT" sz="1600" dirty="0"/>
              <a:t>supera di </a:t>
            </a:r>
            <a:r>
              <a:rPr lang="it-IT" sz="1600" dirty="0" smtClean="0"/>
              <a:t>12,9 punti </a:t>
            </a:r>
            <a:r>
              <a:rPr lang="it-IT" sz="1600" dirty="0"/>
              <a:t>il punteggio medio della regione, di </a:t>
            </a:r>
            <a:r>
              <a:rPr lang="it-IT" sz="1600" dirty="0" smtClean="0"/>
              <a:t>11,7 punti quello del </a:t>
            </a:r>
            <a:r>
              <a:rPr lang="it-IT" sz="1600" dirty="0"/>
              <a:t>Sud </a:t>
            </a:r>
            <a:r>
              <a:rPr lang="it-IT" sz="1600" dirty="0" smtClean="0"/>
              <a:t>e di 10,9 punti quello nazionale.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it-IT" sz="1600" dirty="0" smtClean="0"/>
              <a:t>Il </a:t>
            </a:r>
            <a:r>
              <a:rPr lang="it-IT" sz="1600" dirty="0" err="1" smtClean="0"/>
              <a:t>cheating</a:t>
            </a:r>
            <a:r>
              <a:rPr lang="it-IT" sz="1600" dirty="0" smtClean="0"/>
              <a:t> è molto basso.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it-IT" sz="1600" dirty="0"/>
              <a:t>Solo il </a:t>
            </a:r>
            <a:r>
              <a:rPr lang="it-IT" sz="1600" dirty="0" smtClean="0"/>
              <a:t>3,5% </a:t>
            </a:r>
            <a:r>
              <a:rPr lang="it-IT" sz="1600" dirty="0"/>
              <a:t>degli alunni delle classi quinte possiede un livello Pre-A1 di competenze di ascolto.</a:t>
            </a:r>
          </a:p>
          <a:p>
            <a:pPr marL="285750" indent="-285750" algn="just">
              <a:buFont typeface="Arial" charset="0"/>
              <a:buChar char="•"/>
            </a:pPr>
            <a:endParaRPr lang="it-IT" sz="1600" dirty="0" smtClean="0"/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828826"/>
              </p:ext>
            </p:extLst>
          </p:nvPr>
        </p:nvGraphicFramePr>
        <p:xfrm>
          <a:off x="251520" y="260648"/>
          <a:ext cx="8640961" cy="3816424"/>
        </p:xfrm>
        <a:graphic>
          <a:graphicData uri="http://schemas.openxmlformats.org/drawingml/2006/table">
            <a:tbl>
              <a:tblPr/>
              <a:tblGrid>
                <a:gridCol w="828929"/>
                <a:gridCol w="583366"/>
                <a:gridCol w="531921"/>
                <a:gridCol w="792088"/>
                <a:gridCol w="720080"/>
                <a:gridCol w="432048"/>
                <a:gridCol w="576064"/>
                <a:gridCol w="792088"/>
                <a:gridCol w="792088"/>
                <a:gridCol w="864096"/>
                <a:gridCol w="404666"/>
                <a:gridCol w="412738"/>
                <a:gridCol w="498051"/>
                <a:gridCol w="412738"/>
              </a:tblGrid>
              <a:tr h="161171">
                <a:tc gridSpan="14"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Tavola  1C - Punteggi Inglese Reading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61171">
                <a:tc gridSpan="14"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Istituto nel suo complesso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58435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Classi/Istituto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Media del punteggio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 netto del cheating (1a)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di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partecipazione alla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prova di Inglese Reading (1b)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Esiti degli studenti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 netto del cheating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nella stessa scala del rapporto nazionale (1d)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Differenza nei risultati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(punteggio percentuale)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rispetto a classi/scuole con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background familiare simile (2)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Background familiare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mediano degli studenti (3) (4)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copertura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background (1c)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Campania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73,9 (5)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Sud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75,1 (5)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Italia</a:t>
                      </a:r>
                      <a:b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75,9 (5)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percentuale </a:t>
                      </a:r>
                      <a:b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osservato (6)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Cheating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in percentuale (7)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Pre-A1 (Italia: 11,7%)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A1 (Italia: 88,3%)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77433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415051460501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85,9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100,0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224,8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+6,5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medio-alto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100,0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86,9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1,2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0,0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100,0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433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415051460502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86,6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100,0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230,2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+7,1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medio-alto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96,2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87,6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1,2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7,7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92,3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433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415051460503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91,9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75,0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243,4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+15,2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basso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75,0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95,1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3,3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0,0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100,0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433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86,8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96,7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229,1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+8,3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medio-alto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95,0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88,1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1,4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3,5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96,6</a:t>
                      </a:r>
                    </a:p>
                  </a:txBody>
                  <a:tcPr marL="2930" marR="2930" marT="29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900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5445224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531828" y="4437112"/>
            <a:ext cx="81369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it-IT" sz="1600" dirty="0"/>
              <a:t>Il punteggio conseguito dagli alunni nella prova di </a:t>
            </a:r>
            <a:r>
              <a:rPr lang="it-IT" sz="1600" dirty="0" smtClean="0"/>
              <a:t>Inglese Ascolto </a:t>
            </a:r>
            <a:r>
              <a:rPr lang="it-IT" sz="1600" dirty="0"/>
              <a:t>supera di </a:t>
            </a:r>
            <a:r>
              <a:rPr lang="it-IT" sz="1600" dirty="0" smtClean="0"/>
              <a:t>15,7 punti </a:t>
            </a:r>
            <a:r>
              <a:rPr lang="it-IT" sz="1600" dirty="0"/>
              <a:t>il punteggio medio della regione, di </a:t>
            </a:r>
            <a:r>
              <a:rPr lang="it-IT" sz="1600" dirty="0" smtClean="0"/>
              <a:t>14,6 </a:t>
            </a:r>
            <a:r>
              <a:rPr lang="it-IT" sz="1600" dirty="0"/>
              <a:t>punti </a:t>
            </a:r>
            <a:r>
              <a:rPr lang="it-IT" sz="1600" dirty="0" smtClean="0"/>
              <a:t>quello del </a:t>
            </a:r>
            <a:r>
              <a:rPr lang="it-IT" sz="1600" dirty="0"/>
              <a:t>Sud </a:t>
            </a:r>
            <a:r>
              <a:rPr lang="it-IT" sz="1600" dirty="0" smtClean="0"/>
              <a:t>e di 13,1 punti quello nazionale.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it-IT" sz="1600" dirty="0" smtClean="0"/>
              <a:t>Il </a:t>
            </a:r>
            <a:r>
              <a:rPr lang="it-IT" sz="1600" dirty="0" err="1" smtClean="0"/>
              <a:t>cheating</a:t>
            </a:r>
            <a:r>
              <a:rPr lang="it-IT" sz="1600" dirty="0" smtClean="0"/>
              <a:t> è molto basso.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it-IT" sz="1600" dirty="0" smtClean="0"/>
              <a:t>Solo il 5,2% degli alunni delle classi quinte possiede un livello Pre-A1 di competenze di ascolto.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it-IT" sz="1600" dirty="0"/>
              <a:t>Una classe riporta un punteggio </a:t>
            </a:r>
            <a:r>
              <a:rPr lang="it-IT" sz="1600" dirty="0" smtClean="0"/>
              <a:t>al </a:t>
            </a:r>
            <a:r>
              <a:rPr lang="it-IT" sz="1600" dirty="0"/>
              <a:t>di sotto di quello </a:t>
            </a:r>
            <a:r>
              <a:rPr lang="it-IT" sz="1600" dirty="0" smtClean="0"/>
              <a:t>nazionale, di macro e micro area</a:t>
            </a:r>
          </a:p>
          <a:p>
            <a:pPr marL="285750" indent="-285750" algn="just">
              <a:buFont typeface="Arial" charset="0"/>
              <a:buChar char="•"/>
            </a:pPr>
            <a:endParaRPr lang="it-IT" sz="1600" dirty="0" smtClean="0"/>
          </a:p>
          <a:p>
            <a:pPr marL="285750" indent="-285750" algn="just">
              <a:buFont typeface="Arial" charset="0"/>
              <a:buChar char="•"/>
            </a:pPr>
            <a:endParaRPr lang="it-IT" sz="1600" dirty="0" smtClean="0"/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402293"/>
              </p:ext>
            </p:extLst>
          </p:nvPr>
        </p:nvGraphicFramePr>
        <p:xfrm>
          <a:off x="251520" y="475614"/>
          <a:ext cx="8417212" cy="3677998"/>
        </p:xfrm>
        <a:graphic>
          <a:graphicData uri="http://schemas.openxmlformats.org/drawingml/2006/table">
            <a:tbl>
              <a:tblPr/>
              <a:tblGrid>
                <a:gridCol w="970575"/>
                <a:gridCol w="553141"/>
                <a:gridCol w="564516"/>
                <a:gridCol w="648072"/>
                <a:gridCol w="720080"/>
                <a:gridCol w="576064"/>
                <a:gridCol w="432048"/>
                <a:gridCol w="792088"/>
                <a:gridCol w="864096"/>
                <a:gridCol w="648072"/>
                <a:gridCol w="393507"/>
                <a:gridCol w="391353"/>
                <a:gridCol w="472247"/>
                <a:gridCol w="391353"/>
              </a:tblGrid>
              <a:tr h="43714">
                <a:tc gridSpan="14"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Tavola  1D - Punteggi Inglese Listening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43714">
                <a:tc gridSpan="14"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Istituto nel suo complesso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74857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Classi/Istituto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Media del punteggio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 netto del cheating (1a)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di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partecipazione alla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prova di Inglese Listening (1b)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Esiti degli studenti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 netto del cheating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nella stessa scala del rapporto nazionale (1d)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Differenza nei risultati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(punteggio percentuale)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rispetto a classi/scuole con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background familiare simile (2)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Background familiare</a:t>
                      </a:r>
                      <a:b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mediano degli studenti (3) (4)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copertura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background (1c)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Campania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64,6 (5)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Sud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65,7 (5)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Italia</a:t>
                      </a:r>
                      <a:b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67,2 (5)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percentuale 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osservato (6)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Cheating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in percentuale (7)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Pre-A1 (Italia: 16,0%)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A1 (Italia: 84,0%)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3714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415051460501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83,7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100,0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240,3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+13,5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medio-alto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100,0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86,2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2,9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0,0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100,0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14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415051460502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83,2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100,0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243,7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+14,3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medio-alto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96,2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84,9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2,1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11,5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88,5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14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415051460503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53,7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75,0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176,1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-12,3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basso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75,0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inferiore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inferiore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inferiore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70,4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23,7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0,0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100,0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14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80,3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96,7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235,2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+10,8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medio-alto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95,0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84,0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4,7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5,2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94,8</a:t>
                      </a:r>
                    </a:p>
                  </a:txBody>
                  <a:tcPr marL="2914" marR="2914" marT="2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0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738097"/>
              </p:ext>
            </p:extLst>
          </p:nvPr>
        </p:nvGraphicFramePr>
        <p:xfrm>
          <a:off x="731157" y="3698438"/>
          <a:ext cx="7772401" cy="2228200"/>
        </p:xfrm>
        <a:graphic>
          <a:graphicData uri="http://schemas.openxmlformats.org/drawingml/2006/table">
            <a:tbl>
              <a:tblPr/>
              <a:tblGrid>
                <a:gridCol w="683641"/>
                <a:gridCol w="683641"/>
                <a:gridCol w="734111"/>
                <a:gridCol w="683641"/>
                <a:gridCol w="734111"/>
                <a:gridCol w="683641"/>
                <a:gridCol w="734111"/>
                <a:gridCol w="683641"/>
                <a:gridCol w="734111"/>
                <a:gridCol w="683641"/>
                <a:gridCol w="734111"/>
              </a:tblGrid>
              <a:tr h="91656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Tavola 3A - Ambiti Matematica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91656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Istituzione scolastica nel suo complesso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91656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Numeri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Dati e previsioni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Spazio e figure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Relazioni e funzioni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Prova complessiva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9165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Classi/Istituto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medio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Italia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medio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Italia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medio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Italia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medio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Italia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medio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Italia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</a:tr>
              <a:tr h="91656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415051460501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79,6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62,7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67,8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61,2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79,6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uk-U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58,6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71,4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44,7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74,8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57,9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656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415051460502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74,3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66,5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71,9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67,9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70,3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91656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415051460503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67,2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48,3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58,2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29,0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52,5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91656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76,0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65,1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74,0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65,3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70,5</a:t>
                      </a:r>
                    </a:p>
                  </a:txBody>
                  <a:tcPr marL="6110" marR="6110" marT="6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947739"/>
              </p:ext>
            </p:extLst>
          </p:nvPr>
        </p:nvGraphicFramePr>
        <p:xfrm>
          <a:off x="621676" y="1159835"/>
          <a:ext cx="7772400" cy="2071464"/>
        </p:xfrm>
        <a:graphic>
          <a:graphicData uri="http://schemas.openxmlformats.org/drawingml/2006/table">
            <a:tbl>
              <a:tblPr/>
              <a:tblGrid>
                <a:gridCol w="836164"/>
                <a:gridCol w="836164"/>
                <a:gridCol w="897895"/>
                <a:gridCol w="836164"/>
                <a:gridCol w="897895"/>
                <a:gridCol w="836164"/>
                <a:gridCol w="897895"/>
                <a:gridCol w="836164"/>
                <a:gridCol w="897895"/>
              </a:tblGrid>
              <a:tr h="112102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Tavola 2A - Parti della prova Italiano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12102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Istituzione scolastica nel suo complesso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12102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Testo narrativo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Testo espositivo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Riflessione sulla lingua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Prova complessiva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12102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Classi/Istituto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medio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Italia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medio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Italia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medio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Italia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medio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Italia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</a:tr>
              <a:tr h="112102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415051460501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74,5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63,6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68,4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uk-U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57,4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80,9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62,5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74,6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61,4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102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415051460502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76,2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73,0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82,7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77,1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12102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415051460503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55,9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50,5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84,7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62,8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12102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73,2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68,5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82,1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74,5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8" y="692696"/>
            <a:ext cx="7772400" cy="4050792"/>
          </a:xfrm>
          <a:noFill/>
        </p:spPr>
        <p:txBody>
          <a:bodyPr/>
          <a:lstStyle/>
          <a:p>
            <a:pPr marL="0" indent="0">
              <a:buNone/>
            </a:pPr>
            <a:r>
              <a:rPr lang="it-IT" b="1" dirty="0">
                <a:solidFill>
                  <a:srgbClr val="FF0000"/>
                </a:solidFill>
              </a:rPr>
              <a:t>Dettagli delle prove - Parti del testo e </a:t>
            </a:r>
            <a:r>
              <a:rPr lang="it-IT" b="1" dirty="0" smtClean="0">
                <a:solidFill>
                  <a:srgbClr val="FF0000"/>
                </a:solidFill>
              </a:rPr>
              <a:t>ambiti</a:t>
            </a:r>
          </a:p>
          <a:p>
            <a:pPr marL="0" indent="0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28" name="Freccia su 27"/>
          <p:cNvSpPr/>
          <p:nvPr/>
        </p:nvSpPr>
        <p:spPr>
          <a:xfrm>
            <a:off x="2312393" y="2132856"/>
            <a:ext cx="171375" cy="576064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Freccia su 28"/>
          <p:cNvSpPr/>
          <p:nvPr/>
        </p:nvSpPr>
        <p:spPr>
          <a:xfrm>
            <a:off x="4112593" y="2132856"/>
            <a:ext cx="171375" cy="538932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0" name="Freccia su 29"/>
          <p:cNvSpPr/>
          <p:nvPr/>
        </p:nvSpPr>
        <p:spPr>
          <a:xfrm>
            <a:off x="5800630" y="2060848"/>
            <a:ext cx="211530" cy="1179702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6" name="Freccia su 15"/>
          <p:cNvSpPr/>
          <p:nvPr/>
        </p:nvSpPr>
        <p:spPr>
          <a:xfrm>
            <a:off x="2096369" y="4644822"/>
            <a:ext cx="106567" cy="1160442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reccia su 30"/>
          <p:cNvSpPr/>
          <p:nvPr/>
        </p:nvSpPr>
        <p:spPr>
          <a:xfrm>
            <a:off x="3527933" y="4644822"/>
            <a:ext cx="152613" cy="565806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Freccia su 31"/>
          <p:cNvSpPr/>
          <p:nvPr/>
        </p:nvSpPr>
        <p:spPr>
          <a:xfrm>
            <a:off x="6389517" y="4562670"/>
            <a:ext cx="126700" cy="647957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Freccia su 32"/>
          <p:cNvSpPr/>
          <p:nvPr/>
        </p:nvSpPr>
        <p:spPr>
          <a:xfrm>
            <a:off x="4940735" y="4581128"/>
            <a:ext cx="123785" cy="629499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su 14"/>
          <p:cNvSpPr/>
          <p:nvPr/>
        </p:nvSpPr>
        <p:spPr>
          <a:xfrm>
            <a:off x="7497991" y="2036304"/>
            <a:ext cx="211530" cy="1179702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7" name="Freccia su 16"/>
          <p:cNvSpPr/>
          <p:nvPr/>
        </p:nvSpPr>
        <p:spPr>
          <a:xfrm>
            <a:off x="7756402" y="4581128"/>
            <a:ext cx="133722" cy="629499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603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Segnaposto contenuto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8792350"/>
              </p:ext>
            </p:extLst>
          </p:nvPr>
        </p:nvGraphicFramePr>
        <p:xfrm>
          <a:off x="634229" y="1557198"/>
          <a:ext cx="7772400" cy="2071464"/>
        </p:xfrm>
        <a:graphic>
          <a:graphicData uri="http://schemas.openxmlformats.org/drawingml/2006/table">
            <a:tbl>
              <a:tblPr/>
              <a:tblGrid>
                <a:gridCol w="836164"/>
                <a:gridCol w="836164"/>
                <a:gridCol w="897895"/>
                <a:gridCol w="836164"/>
                <a:gridCol w="897895"/>
                <a:gridCol w="836164"/>
                <a:gridCol w="897895"/>
                <a:gridCol w="836164"/>
                <a:gridCol w="897895"/>
              </a:tblGrid>
              <a:tr h="112102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Tavola 3B - Dimensioni Matematica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12102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Istituzione scolastica nel suo complesso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12102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Conoscere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Risolvere problemi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Argomentare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Prova complessiva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12102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Classi/Istituto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medio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Italia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medio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Italia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medio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Italia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medio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Italia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</a:tr>
              <a:tr h="112102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415051460501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72,2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56,7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78,4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58,7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77,5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61,3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74,8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57,9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102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415051460502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69,6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71,3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71,1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70,3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12102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415051460503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56,1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40,4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65,6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52,5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12102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69,4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71,3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73,5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70,5</a:t>
                      </a:r>
                    </a:p>
                  </a:txBody>
                  <a:tcPr marL="7473" marR="7473" marT="7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ttangolo 4"/>
          <p:cNvSpPr/>
          <p:nvPr/>
        </p:nvSpPr>
        <p:spPr>
          <a:xfrm>
            <a:off x="659564" y="404664"/>
            <a:ext cx="75848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Dettagli delle prove </a:t>
            </a:r>
            <a:r>
              <a:rPr lang="it-IT" b="1" dirty="0" smtClean="0">
                <a:solidFill>
                  <a:srgbClr val="FF0000"/>
                </a:solidFill>
              </a:rPr>
              <a:t>– Processi Cognitivi MATEMATICA : Competenze di Base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500718" y="3933056"/>
            <a:ext cx="79059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 smtClean="0"/>
              <a:t>I risultati ottenuti nella valutazione delle competenze di base promosse dalle prove INVALSI sono per l’Istituto sempre positivi e superiori alle altre aree territoriali, nel dettaglio questi dati e i </a:t>
            </a:r>
            <a:r>
              <a:rPr lang="it-IT" sz="1400" b="1" dirty="0" smtClean="0"/>
              <a:t>grafici allegati </a:t>
            </a:r>
            <a:r>
              <a:rPr lang="it-IT" sz="1400" dirty="0" smtClean="0"/>
              <a:t>riportano un punto di debolezza relativo ai risultati ottenuti da una singola classe quinta.</a:t>
            </a:r>
            <a:endParaRPr lang="it-IT" sz="1400" dirty="0"/>
          </a:p>
          <a:p>
            <a:pPr algn="just"/>
            <a:endParaRPr lang="it-IT" sz="1400" dirty="0"/>
          </a:p>
        </p:txBody>
      </p:sp>
      <p:sp>
        <p:nvSpPr>
          <p:cNvPr id="9" name="Freccia su 8"/>
          <p:cNvSpPr/>
          <p:nvPr/>
        </p:nvSpPr>
        <p:spPr>
          <a:xfrm>
            <a:off x="2339753" y="2406769"/>
            <a:ext cx="144016" cy="734199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Freccia su 9"/>
          <p:cNvSpPr/>
          <p:nvPr/>
        </p:nvSpPr>
        <p:spPr>
          <a:xfrm>
            <a:off x="4048116" y="2441658"/>
            <a:ext cx="141178" cy="699310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Freccia su 11"/>
          <p:cNvSpPr/>
          <p:nvPr/>
        </p:nvSpPr>
        <p:spPr>
          <a:xfrm>
            <a:off x="5868144" y="2441658"/>
            <a:ext cx="144016" cy="1187004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Freccia su 12"/>
          <p:cNvSpPr/>
          <p:nvPr/>
        </p:nvSpPr>
        <p:spPr>
          <a:xfrm>
            <a:off x="7546994" y="2426647"/>
            <a:ext cx="144016" cy="714321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3699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67544" y="620688"/>
            <a:ext cx="66247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Distribuzione degli studenti per livelli di apprendimento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86311" y="5879013"/>
            <a:ext cx="7946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it-IT" sz="1600" dirty="0" smtClean="0"/>
              <a:t>La percentuale di studenti del livello 5 è superiore a quella nazionale;</a:t>
            </a:r>
          </a:p>
          <a:p>
            <a:pPr marL="285750" indent="-285750">
              <a:buFont typeface="Arial" charset="0"/>
              <a:buChar char="•"/>
            </a:pPr>
            <a:r>
              <a:rPr lang="it-IT" sz="1600" dirty="0"/>
              <a:t>La quota di studenti collocata nei livelli 1 e 2 </a:t>
            </a:r>
            <a:r>
              <a:rPr lang="it-IT" sz="1600" dirty="0" smtClean="0"/>
              <a:t>è inferiore </a:t>
            </a:r>
            <a:r>
              <a:rPr lang="it-IT" sz="1600" dirty="0"/>
              <a:t>alla media nazionale.</a:t>
            </a:r>
          </a:p>
          <a:p>
            <a:pPr marL="285750" indent="-285750">
              <a:buFont typeface="Arial" charset="0"/>
              <a:buChar char="•"/>
            </a:pPr>
            <a:endParaRPr lang="it-IT" sz="1600" dirty="0" smtClean="0"/>
          </a:p>
        </p:txBody>
      </p:sp>
      <p:pic>
        <p:nvPicPr>
          <p:cNvPr id="8" name="Immagin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32" y="5980008"/>
            <a:ext cx="473328" cy="40132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151432"/>
              </p:ext>
            </p:extLst>
          </p:nvPr>
        </p:nvGraphicFramePr>
        <p:xfrm>
          <a:off x="364141" y="1169160"/>
          <a:ext cx="7772402" cy="2042668"/>
        </p:xfrm>
        <a:graphic>
          <a:graphicData uri="http://schemas.openxmlformats.org/drawingml/2006/table">
            <a:tbl>
              <a:tblPr/>
              <a:tblGrid>
                <a:gridCol w="1260502"/>
                <a:gridCol w="1302380"/>
                <a:gridCol w="1302380"/>
                <a:gridCol w="1302380"/>
                <a:gridCol w="1302380"/>
                <a:gridCol w="1302380"/>
              </a:tblGrid>
              <a:tr h="83815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Tavola 4A - Italiano - Distribuzione degli studenti per categorie di punteggio (12a)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83815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Istituzione scolastica nel suo complesso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8381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Classi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Numero studenti categoria 1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Numero studenti categoria 2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Numero studenti categoria 3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Numero studenti categoria 4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Numero studenti categoria 5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</a:tr>
              <a:tr h="83815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415051460501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14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15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415051460502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17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15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415051460503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1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Istituto/Dettaglio territoriale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studenti categoria 1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studenti categoria 2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studenti categoria 3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studenti categoria 4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studenti categoria 5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</a:tr>
              <a:tr h="83815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8,9%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5,4%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10,7%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19,6%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55,4%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8381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Campania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30,6%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15,1%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14,0%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20,0%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20,3%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1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Sud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27,7%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14,9%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13,7%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20,1%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23,5%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1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Italia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25,2%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14,6%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13,4%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20,4%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26,5%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0573793"/>
              </p:ext>
            </p:extLst>
          </p:nvPr>
        </p:nvGraphicFramePr>
        <p:xfrm>
          <a:off x="364141" y="3473589"/>
          <a:ext cx="7772402" cy="2042668"/>
        </p:xfrm>
        <a:graphic>
          <a:graphicData uri="http://schemas.openxmlformats.org/drawingml/2006/table">
            <a:tbl>
              <a:tblPr/>
              <a:tblGrid>
                <a:gridCol w="1260502"/>
                <a:gridCol w="1302380"/>
                <a:gridCol w="1302380"/>
                <a:gridCol w="1302380"/>
                <a:gridCol w="1302380"/>
                <a:gridCol w="1302380"/>
              </a:tblGrid>
              <a:tr h="83815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Tavola 4B - Matematica - Distribuzione degli studenti per categorie di punteggio (12a)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83815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Istituzione scolastica nel suo complesso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8381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Classi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Numero studenti categoria 1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Numero studenti categoria 2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Numero studenti categoria 3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Numero studenti categoria 4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Numero studenti categoria 5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</a:tr>
              <a:tr h="83815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415051460501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15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415051460502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14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15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415051460503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1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Istituto/Dettaglio territoriale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studenti categoria 1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studenti categoria 2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studenti categoria 3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studenti categoria 4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studenti categoria 5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</a:tr>
              <a:tr h="83815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7,1%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8,9%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16,1%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7,1%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60,7%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8381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Campania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28,0%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21,4%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14,3%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15,9%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20,4%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1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Sud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26,7%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20,5%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13,8%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16,1%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22,9%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1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Italia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24,1%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19,7%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13,1%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17,1%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25,9%</a:t>
                      </a:r>
                    </a:p>
                  </a:txBody>
                  <a:tcPr marL="5588" marR="5588" marT="55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19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118606"/>
              </p:ext>
            </p:extLst>
          </p:nvPr>
        </p:nvGraphicFramePr>
        <p:xfrm>
          <a:off x="704969" y="908720"/>
          <a:ext cx="7772399" cy="1737601"/>
        </p:xfrm>
        <a:graphic>
          <a:graphicData uri="http://schemas.openxmlformats.org/drawingml/2006/table">
            <a:tbl>
              <a:tblPr/>
              <a:tblGrid>
                <a:gridCol w="1243584"/>
                <a:gridCol w="1660067"/>
                <a:gridCol w="1660067"/>
                <a:gridCol w="1548614"/>
                <a:gridCol w="1660067"/>
              </a:tblGrid>
              <a:tr h="131143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Tavola 5A - Distribuzione degli studenti per categorie di punteggio - Italiano/Matematica - numerosità (11) (12a)</a:t>
                      </a:r>
                    </a:p>
                  </a:txBody>
                  <a:tcPr marL="8743" marR="8743" marT="8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31143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Istituzione scolastica nel suo complesso</a:t>
                      </a:r>
                    </a:p>
                  </a:txBody>
                  <a:tcPr marL="8743" marR="8743" marT="8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31143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Istituzione scolastica</a:t>
                      </a:r>
                    </a:p>
                  </a:txBody>
                  <a:tcPr marL="8743" marR="8743" marT="8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Prova di Matematica</a:t>
                      </a:r>
                    </a:p>
                  </a:txBody>
                  <a:tcPr marL="8743" marR="8743" marT="8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31143">
                <a:tc gridSpan="2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Numero studenti categoria 1-2</a:t>
                      </a:r>
                    </a:p>
                  </a:txBody>
                  <a:tcPr marL="8743" marR="8743" marT="8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Numero studenti categoria 3</a:t>
                      </a:r>
                    </a:p>
                  </a:txBody>
                  <a:tcPr marL="8743" marR="8743" marT="8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Numero studenti categoria 4-5</a:t>
                      </a:r>
                    </a:p>
                  </a:txBody>
                  <a:tcPr marL="8743" marR="8743" marT="8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</a:tr>
              <a:tr h="13114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Prova di Italiano</a:t>
                      </a:r>
                    </a:p>
                  </a:txBody>
                  <a:tcPr marL="8743" marR="8743" marT="8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Numero studenti categoria 1-2</a:t>
                      </a:r>
                    </a:p>
                  </a:txBody>
                  <a:tcPr marL="8743" marR="8743" marT="8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</a:t>
                      </a:r>
                    </a:p>
                  </a:txBody>
                  <a:tcPr marL="8743" marR="8743" marT="8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L="8743" marR="8743" marT="8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L="8743" marR="8743" marT="8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31143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Numero studenti categoria 3</a:t>
                      </a:r>
                    </a:p>
                  </a:txBody>
                  <a:tcPr marL="8743" marR="8743" marT="8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</a:t>
                      </a:r>
                    </a:p>
                  </a:txBody>
                  <a:tcPr marL="8743" marR="8743" marT="8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</a:t>
                      </a:r>
                    </a:p>
                  </a:txBody>
                  <a:tcPr marL="8743" marR="8743" marT="8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8743" marR="8743" marT="8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31143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Numero studenti categoria 4-5</a:t>
                      </a:r>
                    </a:p>
                  </a:txBody>
                  <a:tcPr marL="8743" marR="8743" marT="8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L="8743" marR="8743" marT="8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</a:t>
                      </a:r>
                    </a:p>
                  </a:txBody>
                  <a:tcPr marL="8743" marR="8743" marT="8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36</a:t>
                      </a:r>
                    </a:p>
                  </a:txBody>
                  <a:tcPr marL="8743" marR="8743" marT="8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640" y="332656"/>
            <a:ext cx="7772400" cy="4050792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Distribuzione degli studenti per livelli di </a:t>
            </a:r>
            <a:r>
              <a:rPr lang="it-IT" dirty="0" smtClean="0"/>
              <a:t>apprendimento</a:t>
            </a:r>
          </a:p>
        </p:txBody>
      </p:sp>
      <p:cxnSp>
        <p:nvCxnSpPr>
          <p:cNvPr id="6" name="Connettore 2 5"/>
          <p:cNvCxnSpPr/>
          <p:nvPr/>
        </p:nvCxnSpPr>
        <p:spPr>
          <a:xfrm>
            <a:off x="7956376" y="1978529"/>
            <a:ext cx="1" cy="500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>
            <a:off x="6372200" y="2478979"/>
            <a:ext cx="8004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tangolo 11"/>
          <p:cNvSpPr/>
          <p:nvPr/>
        </p:nvSpPr>
        <p:spPr>
          <a:xfrm>
            <a:off x="594117" y="2561236"/>
            <a:ext cx="7994104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1000" dirty="0" smtClean="0">
              <a:latin typeface=""/>
            </a:endParaRPr>
          </a:p>
          <a:p>
            <a:endParaRPr lang="it-IT" sz="1000" dirty="0">
              <a:latin typeface=""/>
            </a:endParaRPr>
          </a:p>
          <a:p>
            <a:pPr algn="just"/>
            <a:r>
              <a:rPr lang="it-IT" sz="1400" dirty="0" smtClean="0"/>
              <a:t>I dati </a:t>
            </a:r>
            <a:r>
              <a:rPr lang="it-IT" sz="1400" dirty="0"/>
              <a:t>riportati in questa </a:t>
            </a:r>
            <a:r>
              <a:rPr lang="it-IT" sz="1400" dirty="0" smtClean="0"/>
              <a:t>tavola consentono </a:t>
            </a:r>
            <a:r>
              <a:rPr lang="it-IT" sz="1400" dirty="0"/>
              <a:t>di confrontare </a:t>
            </a:r>
            <a:r>
              <a:rPr lang="it-IT" sz="1400" dirty="0" smtClean="0"/>
              <a:t>direttamente le </a:t>
            </a:r>
            <a:r>
              <a:rPr lang="it-IT" sz="1400" dirty="0"/>
              <a:t>performance degli studenti nelle due discipline oggetto della rilevazione. In questo caso, per semplificare la rappresentazione, i cinque livelli sono </a:t>
            </a:r>
            <a:r>
              <a:rPr lang="it-IT" sz="1400" dirty="0" smtClean="0"/>
              <a:t>stati organizzati </a:t>
            </a:r>
            <a:r>
              <a:rPr lang="it-IT" sz="1400" dirty="0"/>
              <a:t>in </a:t>
            </a:r>
            <a:r>
              <a:rPr lang="it-IT" sz="1400" dirty="0" smtClean="0"/>
              <a:t>tr</a:t>
            </a:r>
            <a:r>
              <a:rPr lang="it-IT" sz="1400" dirty="0"/>
              <a:t>e</a:t>
            </a:r>
            <a:r>
              <a:rPr lang="it-IT" sz="1400" dirty="0" smtClean="0"/>
              <a:t> </a:t>
            </a:r>
            <a:r>
              <a:rPr lang="it-IT" sz="1400" dirty="0"/>
              <a:t>raggruppamenti: il primo raggruppamento comprende il numero di studenti di livello 1 e 2, il secondo quelli di livello 3 e il terzo quelli di livello 4 e 5. </a:t>
            </a:r>
            <a:endParaRPr lang="it-IT" sz="1400" dirty="0" smtClean="0"/>
          </a:p>
          <a:p>
            <a:pPr algn="just"/>
            <a:endParaRPr lang="it-IT" sz="1400" dirty="0" smtClean="0"/>
          </a:p>
          <a:p>
            <a:pPr algn="just"/>
            <a:r>
              <a:rPr lang="it-IT" sz="1400" dirty="0" smtClean="0"/>
              <a:t>Osservando </a:t>
            </a:r>
            <a:r>
              <a:rPr lang="it-IT" sz="1400" dirty="0"/>
              <a:t>le intersezioni tra righe e </a:t>
            </a:r>
            <a:r>
              <a:rPr lang="it-IT" sz="1400" dirty="0" smtClean="0"/>
              <a:t>colonne è possibile </a:t>
            </a:r>
            <a:r>
              <a:rPr lang="it-IT" sz="1400" b="1" dirty="0">
                <a:solidFill>
                  <a:srgbClr val="FF0000"/>
                </a:solidFill>
              </a:rPr>
              <a:t>verificare se </a:t>
            </a:r>
            <a:r>
              <a:rPr lang="it-IT" sz="1400" b="1" dirty="0" smtClean="0">
                <a:solidFill>
                  <a:srgbClr val="FF0000"/>
                </a:solidFill>
              </a:rPr>
              <a:t>gli studenti </a:t>
            </a:r>
            <a:r>
              <a:rPr lang="it-IT" sz="1400" b="1" dirty="0">
                <a:solidFill>
                  <a:srgbClr val="FF0000"/>
                </a:solidFill>
              </a:rPr>
              <a:t>con risultati positivi nella prova di italiano confermano un buon livello di apprendimento anche in quella di matematica e viceversa</a:t>
            </a:r>
            <a:r>
              <a:rPr lang="it-IT" sz="1400" dirty="0"/>
              <a:t>. </a:t>
            </a:r>
            <a:endParaRPr lang="it-IT" sz="1400" dirty="0" smtClean="0"/>
          </a:p>
          <a:p>
            <a:pPr algn="just"/>
            <a:endParaRPr lang="it-IT" sz="1400" dirty="0" smtClean="0"/>
          </a:p>
          <a:p>
            <a:pPr algn="just"/>
            <a:r>
              <a:rPr lang="it-IT" sz="1400" dirty="0" smtClean="0"/>
              <a:t>Per le classi quinte  è evidente la correlazione tra le due discipline.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34694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640" y="332656"/>
            <a:ext cx="7772400" cy="4050792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Distribuzione degli studenti per livelli di </a:t>
            </a:r>
            <a:r>
              <a:rPr lang="it-IT" dirty="0" smtClean="0"/>
              <a:t>apprendimento INGLESE</a:t>
            </a:r>
          </a:p>
        </p:txBody>
      </p:sp>
      <p:cxnSp>
        <p:nvCxnSpPr>
          <p:cNvPr id="6" name="Connettore 2 5"/>
          <p:cNvCxnSpPr/>
          <p:nvPr/>
        </p:nvCxnSpPr>
        <p:spPr>
          <a:xfrm>
            <a:off x="7956376" y="1978529"/>
            <a:ext cx="1" cy="500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>
            <a:off x="6372200" y="2478979"/>
            <a:ext cx="8004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tangolo 11"/>
          <p:cNvSpPr/>
          <p:nvPr/>
        </p:nvSpPr>
        <p:spPr>
          <a:xfrm>
            <a:off x="594117" y="2561236"/>
            <a:ext cx="7994104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1000" dirty="0" smtClean="0">
              <a:latin typeface=""/>
            </a:endParaRPr>
          </a:p>
          <a:p>
            <a:endParaRPr lang="it-IT" sz="1000" dirty="0">
              <a:latin typeface=""/>
            </a:endParaRPr>
          </a:p>
          <a:p>
            <a:pPr algn="just"/>
            <a:r>
              <a:rPr lang="it-IT" sz="1400" dirty="0" smtClean="0"/>
              <a:t>I dati </a:t>
            </a:r>
            <a:r>
              <a:rPr lang="it-IT" sz="1400" dirty="0"/>
              <a:t>riportati in questa </a:t>
            </a:r>
            <a:r>
              <a:rPr lang="it-IT" sz="1400" dirty="0" smtClean="0"/>
              <a:t>tavola consentono </a:t>
            </a:r>
            <a:r>
              <a:rPr lang="it-IT" sz="1400" dirty="0"/>
              <a:t>di confrontare </a:t>
            </a:r>
            <a:r>
              <a:rPr lang="it-IT" sz="1400" dirty="0" smtClean="0"/>
              <a:t>direttamente le </a:t>
            </a:r>
            <a:r>
              <a:rPr lang="it-IT" sz="1400" dirty="0"/>
              <a:t>performance degli studenti nelle due discipline oggetto della rilevazione. </a:t>
            </a:r>
            <a:endParaRPr lang="it-IT" sz="1400" dirty="0" smtClean="0"/>
          </a:p>
          <a:p>
            <a:pPr algn="just"/>
            <a:r>
              <a:rPr lang="it-IT" sz="1400" dirty="0" smtClean="0"/>
              <a:t>Osservando </a:t>
            </a:r>
            <a:r>
              <a:rPr lang="it-IT" sz="1400" dirty="0"/>
              <a:t>le intersezioni tra righe e </a:t>
            </a:r>
            <a:r>
              <a:rPr lang="it-IT" sz="1400" dirty="0" smtClean="0"/>
              <a:t>colonne è possibile </a:t>
            </a:r>
            <a:r>
              <a:rPr lang="it-IT" sz="1400" b="1" dirty="0">
                <a:solidFill>
                  <a:srgbClr val="FF0000"/>
                </a:solidFill>
              </a:rPr>
              <a:t>verificare se </a:t>
            </a:r>
            <a:r>
              <a:rPr lang="it-IT" sz="1400" b="1" dirty="0" smtClean="0">
                <a:solidFill>
                  <a:srgbClr val="FF0000"/>
                </a:solidFill>
              </a:rPr>
              <a:t>gli studenti </a:t>
            </a:r>
            <a:r>
              <a:rPr lang="it-IT" sz="1400" b="1" dirty="0">
                <a:solidFill>
                  <a:srgbClr val="FF0000"/>
                </a:solidFill>
              </a:rPr>
              <a:t>con risultati positivi nella prova di </a:t>
            </a:r>
            <a:r>
              <a:rPr lang="it-IT" sz="1400" b="1" dirty="0" smtClean="0">
                <a:solidFill>
                  <a:srgbClr val="FF0000"/>
                </a:solidFill>
              </a:rPr>
              <a:t>lettura </a:t>
            </a:r>
            <a:r>
              <a:rPr lang="it-IT" sz="1400" b="1" dirty="0">
                <a:solidFill>
                  <a:srgbClr val="FF0000"/>
                </a:solidFill>
              </a:rPr>
              <a:t>confermano un buon livello di apprendimento anche </a:t>
            </a:r>
            <a:r>
              <a:rPr lang="it-IT" sz="1400" b="1" dirty="0" smtClean="0">
                <a:solidFill>
                  <a:srgbClr val="FF0000"/>
                </a:solidFill>
              </a:rPr>
              <a:t>in quella di ascolto</a:t>
            </a:r>
            <a:r>
              <a:rPr lang="it-IT" sz="1400" dirty="0" smtClean="0"/>
              <a:t>. </a:t>
            </a:r>
          </a:p>
          <a:p>
            <a:pPr algn="just"/>
            <a:endParaRPr lang="it-IT" sz="1400" dirty="0" smtClean="0"/>
          </a:p>
          <a:p>
            <a:pPr algn="just"/>
            <a:r>
              <a:rPr lang="it-IT" sz="1400" dirty="0" smtClean="0"/>
              <a:t>Per le classi quinte  è evidente la correlazione tra i due ambiti disciplinari.</a:t>
            </a:r>
            <a:endParaRPr lang="it-IT" sz="1400" dirty="0"/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466996"/>
              </p:ext>
            </p:extLst>
          </p:nvPr>
        </p:nvGraphicFramePr>
        <p:xfrm>
          <a:off x="704969" y="1277186"/>
          <a:ext cx="7772400" cy="1431736"/>
        </p:xfrm>
        <a:graphic>
          <a:graphicData uri="http://schemas.openxmlformats.org/drawingml/2006/table">
            <a:tbl>
              <a:tblPr/>
              <a:tblGrid>
                <a:gridCol w="1603529"/>
                <a:gridCol w="2138039"/>
                <a:gridCol w="2138039"/>
                <a:gridCol w="1892793"/>
              </a:tblGrid>
              <a:tr h="195237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Tavola 5B - Distribuzione degli studenti per livelli di apprendimento - Inglese Reading/Listening - numerosità (11) (12b)</a:t>
                      </a:r>
                    </a:p>
                  </a:txBody>
                  <a:tcPr marL="9826" marR="9826" marT="98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95237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Istituzione scolastica nel suo complesso</a:t>
                      </a:r>
                    </a:p>
                  </a:txBody>
                  <a:tcPr marL="9826" marR="9826" marT="98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95237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Istituzione scolastica</a:t>
                      </a:r>
                    </a:p>
                  </a:txBody>
                  <a:tcPr marL="9826" marR="9826" marT="98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Prova di Inglese Listening</a:t>
                      </a:r>
                    </a:p>
                  </a:txBody>
                  <a:tcPr marL="9826" marR="9826" marT="98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95237">
                <a:tc gridSpan="2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studenti livello Pre-A1</a:t>
                      </a:r>
                    </a:p>
                  </a:txBody>
                  <a:tcPr marL="9826" marR="9826" marT="98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studenti livello A1</a:t>
                      </a:r>
                    </a:p>
                  </a:txBody>
                  <a:tcPr marL="9826" marR="9826" marT="98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</a:tr>
              <a:tr h="3253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Prova di Inglese Reading</a:t>
                      </a:r>
                    </a:p>
                  </a:txBody>
                  <a:tcPr marL="9826" marR="9826" marT="98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studenti livello Pre-A1</a:t>
                      </a:r>
                    </a:p>
                  </a:txBody>
                  <a:tcPr marL="9826" marR="9826" marT="98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3,4</a:t>
                      </a:r>
                    </a:p>
                  </a:txBody>
                  <a:tcPr marL="9826" marR="9826" marT="98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0,0</a:t>
                      </a:r>
                    </a:p>
                  </a:txBody>
                  <a:tcPr marL="9826" marR="9826" marT="98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39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studenti livello A1</a:t>
                      </a:r>
                    </a:p>
                  </a:txBody>
                  <a:tcPr marL="9826" marR="9826" marT="98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1,7</a:t>
                      </a:r>
                    </a:p>
                  </a:txBody>
                  <a:tcPr marL="9826" marR="9826" marT="98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94,8</a:t>
                      </a:r>
                    </a:p>
                  </a:txBody>
                  <a:tcPr marL="9826" marR="9826" marT="98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900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/>
          <p:nvPr/>
        </p:nvPicPr>
        <p:blipFill>
          <a:blip r:embed="rId3"/>
          <a:stretch>
            <a:fillRect/>
          </a:stretch>
        </p:blipFill>
        <p:spPr>
          <a:xfrm>
            <a:off x="4590256" y="2139056"/>
            <a:ext cx="3943986" cy="3120571"/>
          </a:xfrm>
          <a:prstGeom prst="rect">
            <a:avLst/>
          </a:prstGeom>
        </p:spPr>
      </p:pic>
      <p:pic>
        <p:nvPicPr>
          <p:cNvPr id="13" name="Immagine 12"/>
          <p:cNvPicPr/>
          <p:nvPr/>
        </p:nvPicPr>
        <p:blipFill>
          <a:blip r:embed="rId4"/>
          <a:stretch>
            <a:fillRect/>
          </a:stretch>
        </p:blipFill>
        <p:spPr>
          <a:xfrm>
            <a:off x="428980" y="2171815"/>
            <a:ext cx="4168653" cy="317829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16024" y="5489937"/>
            <a:ext cx="8748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1600" b="1" dirty="0" smtClean="0">
                <a:solidFill>
                  <a:prstClr val="black"/>
                </a:solidFill>
              </a:rPr>
              <a:t>Grande spunto di riflessione </a:t>
            </a:r>
            <a:r>
              <a:rPr lang="it-IT" sz="1600" dirty="0" smtClean="0">
                <a:solidFill>
                  <a:prstClr val="black"/>
                </a:solidFill>
              </a:rPr>
              <a:t>tra </a:t>
            </a:r>
            <a:r>
              <a:rPr lang="it-IT" sz="1600" dirty="0">
                <a:solidFill>
                  <a:prstClr val="black"/>
                </a:solidFill>
              </a:rPr>
              <a:t>risultati delle prove INVALSI e i </a:t>
            </a:r>
            <a:r>
              <a:rPr lang="it-IT" sz="1600" dirty="0" smtClean="0">
                <a:solidFill>
                  <a:prstClr val="black"/>
                </a:solidFill>
              </a:rPr>
              <a:t>voti dati </a:t>
            </a:r>
            <a:r>
              <a:rPr lang="it-IT" sz="1600" dirty="0">
                <a:solidFill>
                  <a:prstClr val="black"/>
                </a:solidFill>
              </a:rPr>
              <a:t>nel primo quadrimestre </a:t>
            </a:r>
          </a:p>
          <a:p>
            <a:pPr lvl="0"/>
            <a:r>
              <a:rPr lang="it-IT" sz="1600" b="1" dirty="0">
                <a:solidFill>
                  <a:prstClr val="black"/>
                </a:solidFill>
              </a:rPr>
              <a:t>N.B. Più la correlazione è alta, più la valutazione del docente risulta in linea con il risultato conseguito nelle prove. Il grado </a:t>
            </a:r>
            <a:r>
              <a:rPr lang="it-IT" sz="1600" b="1" dirty="0" smtClean="0">
                <a:solidFill>
                  <a:prstClr val="black"/>
                </a:solidFill>
              </a:rPr>
              <a:t>di correlazione</a:t>
            </a:r>
            <a:r>
              <a:rPr lang="it-IT" sz="1600" b="1" dirty="0">
                <a:solidFill>
                  <a:prstClr val="black"/>
                </a:solidFill>
              </a:rPr>
              <a:t>, se significativo, può essere debole, medio-basso, medio, medio-alto o forte</a:t>
            </a:r>
            <a:endParaRPr lang="it-IT" sz="1600" dirty="0">
              <a:solidFill>
                <a:prstClr val="black"/>
              </a:solidFill>
            </a:endParaRPr>
          </a:p>
        </p:txBody>
      </p:sp>
      <p:cxnSp>
        <p:nvCxnSpPr>
          <p:cNvPr id="26" name="Connettore 2 25"/>
          <p:cNvCxnSpPr/>
          <p:nvPr/>
        </p:nvCxnSpPr>
        <p:spPr>
          <a:xfrm>
            <a:off x="7013021" y="4005064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po 4"/>
          <p:cNvGrpSpPr/>
          <p:nvPr/>
        </p:nvGrpSpPr>
        <p:grpSpPr>
          <a:xfrm>
            <a:off x="6522178" y="2996953"/>
            <a:ext cx="2095279" cy="2125697"/>
            <a:chOff x="3087482" y="2442797"/>
            <a:chExt cx="2835466" cy="1691875"/>
          </a:xfrm>
        </p:grpSpPr>
        <p:cxnSp>
          <p:nvCxnSpPr>
            <p:cNvPr id="22" name="Connettore 2 21"/>
            <p:cNvCxnSpPr/>
            <p:nvPr/>
          </p:nvCxnSpPr>
          <p:spPr>
            <a:xfrm>
              <a:off x="3087482" y="2442797"/>
              <a:ext cx="1" cy="10917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ttangolo 17"/>
            <p:cNvSpPr/>
            <p:nvPr/>
          </p:nvSpPr>
          <p:spPr>
            <a:xfrm>
              <a:off x="4141002" y="2934343"/>
              <a:ext cx="1781946" cy="120032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it-IT" sz="1200" dirty="0"/>
                <a:t>Queste due classi hanno </a:t>
              </a:r>
            </a:p>
            <a:p>
              <a:r>
                <a:rPr lang="it-IT" sz="1200" dirty="0"/>
                <a:t>valutazioni medie simili dalla scuola, ma rilevante differenza nelle prove Invalsi </a:t>
              </a:r>
              <a:endParaRPr lang="it-IT" sz="1200" dirty="0">
                <a:effectLst/>
              </a:endParaRPr>
            </a:p>
          </p:txBody>
        </p:sp>
        <p:cxnSp>
          <p:nvCxnSpPr>
            <p:cNvPr id="24" name="Connettore 2 23"/>
            <p:cNvCxnSpPr/>
            <p:nvPr/>
          </p:nvCxnSpPr>
          <p:spPr>
            <a:xfrm flipH="1" flipV="1">
              <a:off x="3087482" y="3534507"/>
              <a:ext cx="820789" cy="3257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044878"/>
              </p:ext>
            </p:extLst>
          </p:nvPr>
        </p:nvGraphicFramePr>
        <p:xfrm>
          <a:off x="1770856" y="424556"/>
          <a:ext cx="5638800" cy="1714500"/>
        </p:xfrm>
        <a:graphic>
          <a:graphicData uri="http://schemas.openxmlformats.org/drawingml/2006/table">
            <a:tbl>
              <a:tblPr/>
              <a:tblGrid>
                <a:gridCol w="1171575"/>
                <a:gridCol w="2143125"/>
                <a:gridCol w="2324100"/>
              </a:tblGrid>
              <a:tr h="19050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Tavola 6 - Correlazione tra risultati nelle prove INVALSI e voto di classe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9050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Istituzione scolastica nel suo complesso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Classi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Correlazione tra</a:t>
                      </a:r>
                      <a:b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voto della classe</a:t>
                      </a:r>
                      <a:b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e punteggio di Italiano</a:t>
                      </a:r>
                      <a:b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alla Prova INVALSI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Correlazione tra</a:t>
                      </a:r>
                      <a:b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voto della classe</a:t>
                      </a:r>
                      <a:b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e punteggio di Matematica</a:t>
                      </a:r>
                      <a:b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alla Prova INVALSI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415051460501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415051460502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forte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415051460503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medio-bassa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898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519850" y="671210"/>
            <a:ext cx="813450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latin typeface="Times" charset="0"/>
              </a:rPr>
              <a:t>L’Istituto Comprensivo Lanzara si compone di due plessi di </a:t>
            </a:r>
            <a:r>
              <a:rPr lang="it-IT" sz="1400" dirty="0" smtClean="0">
                <a:latin typeface="Times" charset="0"/>
              </a:rPr>
              <a:t>Scuola </a:t>
            </a:r>
            <a:r>
              <a:rPr lang="it-IT" sz="1400" dirty="0">
                <a:latin typeface="Times" charset="0"/>
              </a:rPr>
              <a:t>dell’infanzia, due di </a:t>
            </a:r>
            <a:r>
              <a:rPr lang="it-IT" sz="1400" dirty="0" smtClean="0">
                <a:latin typeface="Times" charset="0"/>
              </a:rPr>
              <a:t>Scuola </a:t>
            </a:r>
            <a:r>
              <a:rPr lang="it-IT" sz="1400" dirty="0">
                <a:latin typeface="Times" charset="0"/>
              </a:rPr>
              <a:t>primaria e di un plesso di </a:t>
            </a:r>
            <a:r>
              <a:rPr lang="it-IT" sz="1400" dirty="0" smtClean="0">
                <a:latin typeface="Times" charset="0"/>
              </a:rPr>
              <a:t>Scuola Secondaria </a:t>
            </a:r>
            <a:r>
              <a:rPr lang="it-IT" sz="1400" dirty="0">
                <a:latin typeface="Times" charset="0"/>
              </a:rPr>
              <a:t>di primo grado. </a:t>
            </a:r>
            <a:endParaRPr lang="it-IT" sz="1400" dirty="0" smtClean="0">
              <a:latin typeface="Times" charset="0"/>
            </a:endParaRPr>
          </a:p>
          <a:p>
            <a:pPr algn="just"/>
            <a:r>
              <a:rPr lang="it-IT" sz="1400" dirty="0" smtClean="0">
                <a:latin typeface="Times" charset="0"/>
              </a:rPr>
              <a:t>Nell’anno </a:t>
            </a:r>
            <a:r>
              <a:rPr lang="it-IT" sz="1400" dirty="0">
                <a:latin typeface="Times" charset="0"/>
              </a:rPr>
              <a:t>scolastico </a:t>
            </a:r>
            <a:r>
              <a:rPr lang="it-IT" sz="1400" dirty="0" smtClean="0">
                <a:latin typeface="Times" charset="0"/>
              </a:rPr>
              <a:t>2018-2019 </a:t>
            </a:r>
            <a:r>
              <a:rPr lang="it-IT" sz="1400" dirty="0">
                <a:latin typeface="Times" charset="0"/>
              </a:rPr>
              <a:t>hanno preso parte alla rilevazione nazionale effettuata da INVALSI le classi seconde e quinte di scuola primaria di Lanzara e Trivio e le classi terze della scuola secondaria di primo grado di Lanzara. </a:t>
            </a:r>
          </a:p>
          <a:p>
            <a:pPr algn="just"/>
            <a:endParaRPr lang="it-IT" sz="1600" dirty="0">
              <a:latin typeface="Times" charset="0"/>
            </a:endParaRPr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500291" y="5877272"/>
            <a:ext cx="8024607" cy="78383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just">
              <a:buFont typeface="Wingdings" pitchFamily="2" charset="2"/>
              <a:buNone/>
            </a:pPr>
            <a:r>
              <a:rPr lang="it-IT" sz="1600" dirty="0" smtClean="0">
                <a:latin typeface="Times" charset="0"/>
                <a:ea typeface="Times" charset="0"/>
                <a:cs typeface="Times" charset="0"/>
              </a:rPr>
              <a:t>Per ulteriori approfondimenti in merito al dettaglio delle singole classi coinvolte si rimanda direttamente al sito ufficiale INVALSI, e alla consultazione dell’AREA RISERVATA nella quale sono stati inseriti i file di restituzione dati divisi per classi.</a:t>
            </a:r>
          </a:p>
          <a:p>
            <a:pPr marL="114300" indent="0" algn="just">
              <a:buFont typeface="Wingdings" pitchFamily="2" charset="2"/>
              <a:buNone/>
            </a:pPr>
            <a:endParaRPr lang="it-IT" sz="1600" dirty="0" smtClean="0"/>
          </a:p>
          <a:p>
            <a:pPr marL="114300" indent="0" algn="just">
              <a:buFont typeface="Wingdings" pitchFamily="2" charset="2"/>
              <a:buNone/>
            </a:pPr>
            <a:r>
              <a:rPr lang="it-IT" sz="1600" dirty="0" smtClean="0"/>
              <a:t/>
            </a:r>
            <a:br>
              <a:rPr lang="it-IT" sz="1600" dirty="0" smtClean="0"/>
            </a:br>
            <a:endParaRPr lang="it-IT" sz="16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19850" y="24879"/>
            <a:ext cx="3770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4300" indent="0">
              <a:buNone/>
            </a:pPr>
            <a:r>
              <a:rPr lang="it-IT" dirty="0"/>
              <a:t/>
            </a:r>
            <a:br>
              <a:rPr lang="it-IT" dirty="0"/>
            </a:br>
            <a:r>
              <a:rPr lang="it-IT" b="1" dirty="0">
                <a:solidFill>
                  <a:srgbClr val="FF0000"/>
                </a:solidFill>
              </a:rPr>
              <a:t>Premessa sulla lettura dei dati</a:t>
            </a:r>
          </a:p>
        </p:txBody>
      </p:sp>
      <p:graphicFrame>
        <p:nvGraphicFramePr>
          <p:cNvPr id="9" name="Tabel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4445884"/>
              </p:ext>
            </p:extLst>
          </p:nvPr>
        </p:nvGraphicFramePr>
        <p:xfrm>
          <a:off x="1547664" y="1607575"/>
          <a:ext cx="6375472" cy="4243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3868"/>
                <a:gridCol w="1593868"/>
                <a:gridCol w="1593868"/>
                <a:gridCol w="1593868"/>
              </a:tblGrid>
              <a:tr h="351201">
                <a:tc rowSpan="8">
                  <a:txBody>
                    <a:bodyPr/>
                    <a:lstStyle/>
                    <a:p>
                      <a:endParaRPr lang="it-IT" sz="1200" dirty="0" smtClean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endParaRPr lang="it-IT" sz="1200" dirty="0" smtClean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endParaRPr lang="it-IT" sz="1200" dirty="0" smtClean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endParaRPr lang="it-IT" sz="1200" dirty="0" smtClean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endParaRPr lang="it-IT" sz="1200" dirty="0" smtClean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endParaRPr lang="it-IT" sz="1200" dirty="0" smtClean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endParaRPr lang="it-IT" sz="1200" dirty="0" smtClean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r>
                        <a:rPr lang="it-IT" sz="12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Scuola</a:t>
                      </a:r>
                      <a:r>
                        <a:rPr lang="it-IT" sz="120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Primaria</a:t>
                      </a:r>
                      <a:endParaRPr lang="it-IT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Plesso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Classe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Codice</a:t>
                      </a:r>
                      <a:endParaRPr lang="it-IT" dirty="0"/>
                    </a:p>
                  </a:txBody>
                  <a:tcPr/>
                </a:tc>
              </a:tr>
              <a:tr h="351201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ISTITUTO</a:t>
                      </a:r>
                      <a:endParaRPr lang="it-IT" dirty="0"/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eaLnBrk="1" fontAlgn="auto" latinLnBrk="0" hangingPunct="1"/>
                      <a:r>
                        <a:rPr lang="it-IT" sz="1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SAIC84600R</a:t>
                      </a:r>
                    </a:p>
                  </a:txBody>
                  <a:tcPr/>
                </a:tc>
              </a:tr>
              <a:tr h="351201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SAEE84601V</a:t>
                      </a:r>
                      <a:endParaRPr lang="is-I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2A</a:t>
                      </a:r>
                      <a:endParaRPr lang="it-IT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415051460201</a:t>
                      </a:r>
                      <a:endParaRPr lang="it-IT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51201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SAEE84601V</a:t>
                      </a:r>
                      <a:endParaRPr lang="is-I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2B</a:t>
                      </a:r>
                      <a:endParaRPr lang="it-IT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415051460202</a:t>
                      </a:r>
                      <a:endParaRPr lang="it-IT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51201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SAEE84602X</a:t>
                      </a:r>
                      <a:endParaRPr lang="is-I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2A</a:t>
                      </a:r>
                      <a:endParaRPr lang="it-IT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415051460203</a:t>
                      </a:r>
                      <a:endParaRPr lang="it-IT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51201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SAEE84601V</a:t>
                      </a:r>
                      <a:endParaRPr lang="is-I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5A</a:t>
                      </a:r>
                      <a:endParaRPr lang="it-IT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415051460501</a:t>
                      </a:r>
                    </a:p>
                  </a:txBody>
                  <a:tcPr/>
                </a:tc>
              </a:tr>
              <a:tr h="351201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SAEE84601V</a:t>
                      </a:r>
                      <a:endParaRPr lang="is-I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5B</a:t>
                      </a:r>
                      <a:endParaRPr lang="it-IT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415051460502</a:t>
                      </a:r>
                    </a:p>
                  </a:txBody>
                  <a:tcPr/>
                </a:tc>
              </a:tr>
              <a:tr h="351201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SAEE84602X</a:t>
                      </a:r>
                      <a:endParaRPr lang="is-I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5A</a:t>
                      </a:r>
                      <a:endParaRPr lang="it-IT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415051460503</a:t>
                      </a:r>
                    </a:p>
                  </a:txBody>
                  <a:tcPr/>
                </a:tc>
              </a:tr>
              <a:tr h="351201">
                <a:tc rowSpan="4">
                  <a:txBody>
                    <a:bodyPr/>
                    <a:lstStyle/>
                    <a:p>
                      <a:pPr algn="ctr"/>
                      <a:endParaRPr lang="it-IT" sz="1200" dirty="0" smtClean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endParaRPr lang="it-IT" sz="1200" dirty="0" smtClean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r>
                        <a:rPr lang="it-IT" sz="1200" b="1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Scuola Secondaria</a:t>
                      </a:r>
                      <a:endParaRPr lang="it-IT" sz="1200" b="1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SAMM84601T</a:t>
                      </a:r>
                      <a:endParaRPr lang="is-I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3A</a:t>
                      </a:r>
                      <a:endParaRPr lang="it-IT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415051460801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1201">
                <a:tc vMerge="1">
                  <a:txBody>
                    <a:bodyPr/>
                    <a:lstStyle/>
                    <a:p>
                      <a:endParaRPr lang="it-IT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SAMM84601T</a:t>
                      </a:r>
                      <a:endParaRPr lang="is-I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3B</a:t>
                      </a:r>
                      <a:endParaRPr lang="it-IT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415051460802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1201">
                <a:tc vMerge="1">
                  <a:txBody>
                    <a:bodyPr/>
                    <a:lstStyle/>
                    <a:p>
                      <a:endParaRPr lang="it-IT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SAMM84601T</a:t>
                      </a:r>
                      <a:endParaRPr lang="is-I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3C</a:t>
                      </a:r>
                      <a:endParaRPr lang="it-IT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415051460803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1201">
                <a:tc vMerge="1">
                  <a:txBody>
                    <a:bodyPr/>
                    <a:lstStyle/>
                    <a:p>
                      <a:endParaRPr lang="it-IT" sz="1200" b="1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SAMM84601T</a:t>
                      </a:r>
                      <a:endParaRPr lang="is-I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3D</a:t>
                      </a:r>
                      <a:endParaRPr lang="it-IT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415051460804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413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/>
          <p:nvPr/>
        </p:nvPicPr>
        <p:blipFill>
          <a:blip r:embed="rId2"/>
          <a:stretch>
            <a:fillRect/>
          </a:stretch>
        </p:blipFill>
        <p:spPr>
          <a:xfrm>
            <a:off x="1115616" y="1095319"/>
            <a:ext cx="6556906" cy="3824704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295232" y="4889800"/>
            <a:ext cx="85329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b="1" dirty="0" smtClean="0"/>
              <a:t>Questo grafico mostra quanta parte della variabilità all'interno della scuola </a:t>
            </a:r>
            <a:r>
              <a:rPr lang="it-IT" sz="1200" b="1" dirty="0" err="1" smtClean="0"/>
              <a:t>é</a:t>
            </a:r>
            <a:r>
              <a:rPr lang="it-IT" sz="1200" b="1" dirty="0" smtClean="0"/>
              <a:t> dovuta a differenze tra le classi, sia in termini di punteggio ottenuto alla prova sia rispetto all'indice di background familiare ESCS rispetto alle classi campione: </a:t>
            </a:r>
          </a:p>
          <a:p>
            <a:pPr marL="171450" indent="-171450" algn="just">
              <a:buFont typeface="Arial" charset="0"/>
              <a:buChar char="•"/>
            </a:pPr>
            <a:r>
              <a:rPr lang="it-IT" sz="1200" b="1" dirty="0" smtClean="0"/>
              <a:t>la variabilità tra le classi in termini </a:t>
            </a:r>
            <a:r>
              <a:rPr lang="it-IT" sz="1200" b="1" dirty="0"/>
              <a:t>di </a:t>
            </a:r>
            <a:r>
              <a:rPr lang="it-IT" sz="1200" b="1" dirty="0" smtClean="0"/>
              <a:t>ESCS ed in </a:t>
            </a:r>
            <a:r>
              <a:rPr lang="it-IT" sz="1200" b="1" dirty="0"/>
              <a:t>termini di punteggio </a:t>
            </a:r>
            <a:r>
              <a:rPr lang="it-IT" sz="1200" b="1" dirty="0" smtClean="0"/>
              <a:t>7,3 </a:t>
            </a:r>
            <a:r>
              <a:rPr lang="it-IT" sz="1200" b="1" dirty="0" smtClean="0"/>
              <a:t>% è </a:t>
            </a:r>
            <a:r>
              <a:rPr lang="it-IT" sz="1200" b="1" dirty="0" smtClean="0"/>
              <a:t>inferiore </a:t>
            </a:r>
            <a:r>
              <a:rPr lang="it-IT" sz="1200" b="1" dirty="0" smtClean="0"/>
              <a:t>a quella delle classi campione, le classi sono omogenee. </a:t>
            </a:r>
            <a:endParaRPr lang="it-IT" sz="1200" b="1" dirty="0"/>
          </a:p>
        </p:txBody>
      </p:sp>
      <p:sp>
        <p:nvSpPr>
          <p:cNvPr id="7" name="Rettangolo 6"/>
          <p:cNvSpPr/>
          <p:nvPr/>
        </p:nvSpPr>
        <p:spPr>
          <a:xfrm>
            <a:off x="1883728" y="415485"/>
            <a:ext cx="5355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b="1" dirty="0">
                <a:solidFill>
                  <a:srgbClr val="2D455A"/>
                </a:solidFill>
                <a:latin typeface="Geneva" charset="0"/>
                <a:ea typeface="ＭＳ 明朝" charset="-128"/>
                <a:cs typeface="Geneva" charset="0"/>
              </a:rPr>
              <a:t>Incidenza della </a:t>
            </a:r>
            <a:r>
              <a:rPr lang="it-IT" b="1" dirty="0" smtClean="0">
                <a:solidFill>
                  <a:srgbClr val="2D455A"/>
                </a:solidFill>
                <a:latin typeface="Geneva" charset="0"/>
                <a:ea typeface="ＭＳ 明朝" charset="-128"/>
                <a:cs typeface="Geneva" charset="0"/>
              </a:rPr>
              <a:t>variabilità: PROVE DI ITALIANO </a:t>
            </a:r>
            <a:endParaRPr lang="it-IT" sz="1600" dirty="0">
              <a:effectLst/>
              <a:latin typeface="Calibri" charset="0"/>
              <a:ea typeface="ＭＳ 明朝" charset="-128"/>
              <a:cs typeface="Times New Roman" charset="0"/>
            </a:endParaRPr>
          </a:p>
        </p:txBody>
      </p:sp>
      <p:pic>
        <p:nvPicPr>
          <p:cNvPr id="10" name="Immagin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733125"/>
            <a:ext cx="473328" cy="401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443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/>
          <p:nvPr/>
        </p:nvPicPr>
        <p:blipFill>
          <a:blip r:embed="rId2"/>
          <a:stretch>
            <a:fillRect/>
          </a:stretch>
        </p:blipFill>
        <p:spPr>
          <a:xfrm>
            <a:off x="853123" y="1321435"/>
            <a:ext cx="7319278" cy="3987665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619672" y="758464"/>
            <a:ext cx="5716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b="1" dirty="0">
                <a:solidFill>
                  <a:srgbClr val="2D455A"/>
                </a:solidFill>
                <a:latin typeface="Geneva" charset="0"/>
                <a:ea typeface="ＭＳ 明朝" charset="-128"/>
                <a:cs typeface="Geneva" charset="0"/>
              </a:rPr>
              <a:t>Incidenza della </a:t>
            </a:r>
            <a:r>
              <a:rPr lang="it-IT" b="1" dirty="0" smtClean="0">
                <a:solidFill>
                  <a:srgbClr val="2D455A"/>
                </a:solidFill>
                <a:latin typeface="Geneva" charset="0"/>
                <a:ea typeface="ＭＳ 明朝" charset="-128"/>
                <a:cs typeface="Geneva" charset="0"/>
              </a:rPr>
              <a:t>variabilità: PROVE DI MATEMATICA</a:t>
            </a:r>
            <a:endParaRPr lang="it-IT" sz="1600" dirty="0">
              <a:effectLst/>
              <a:latin typeface="Calibri" charset="0"/>
              <a:ea typeface="ＭＳ 明朝" charset="-128"/>
              <a:cs typeface="Times New Roman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611560" y="5309100"/>
            <a:ext cx="8319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b="1" dirty="0" smtClean="0"/>
              <a:t>La </a:t>
            </a:r>
            <a:r>
              <a:rPr lang="it-IT" sz="1200" b="1" dirty="0"/>
              <a:t>variabilità tra le classi in termini di ESCS </a:t>
            </a:r>
            <a:r>
              <a:rPr lang="it-IT" sz="1200" b="1" dirty="0" smtClean="0"/>
              <a:t>è </a:t>
            </a:r>
            <a:r>
              <a:rPr lang="it-IT" sz="1200" b="1" dirty="0"/>
              <a:t>di molto inferiore a quella delle classi campione, le classi sono omogenee. </a:t>
            </a:r>
          </a:p>
          <a:p>
            <a:pPr algn="just"/>
            <a:r>
              <a:rPr lang="it-IT" sz="1200" b="1" dirty="0" smtClean="0"/>
              <a:t>Nella prova di matematica si evidenzia un livello di variabilità medio (16,5%) tra le classi, superiore a quello tra le classi campione indice di una discreta disomogeneità tra le tre classi.</a:t>
            </a:r>
          </a:p>
        </p:txBody>
      </p:sp>
    </p:spTree>
    <p:extLst>
      <p:ext uri="{BB962C8B-B14F-4D97-AF65-F5344CB8AC3E}">
        <p14:creationId xmlns:p14="http://schemas.microsoft.com/office/powerpoint/2010/main" val="161111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/>
          <p:nvPr/>
        </p:nvPicPr>
        <p:blipFill>
          <a:blip r:embed="rId2"/>
          <a:stretch>
            <a:fillRect/>
          </a:stretch>
        </p:blipFill>
        <p:spPr>
          <a:xfrm>
            <a:off x="656272" y="536017"/>
            <a:ext cx="8010041" cy="2620317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924885" y="166685"/>
            <a:ext cx="5129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b="1" dirty="0">
                <a:solidFill>
                  <a:srgbClr val="2D455A"/>
                </a:solidFill>
                <a:latin typeface="Geneva" charset="0"/>
                <a:ea typeface="ＭＳ 明朝" charset="-128"/>
                <a:cs typeface="Geneva" charset="0"/>
              </a:rPr>
              <a:t>Incidenza della </a:t>
            </a:r>
            <a:r>
              <a:rPr lang="it-IT" b="1" dirty="0" smtClean="0">
                <a:solidFill>
                  <a:srgbClr val="2D455A"/>
                </a:solidFill>
                <a:latin typeface="Geneva" charset="0"/>
                <a:ea typeface="ＭＳ 明朝" charset="-128"/>
                <a:cs typeface="Geneva" charset="0"/>
              </a:rPr>
              <a:t>variabilità: PROVE DI INGLESE</a:t>
            </a:r>
            <a:endParaRPr lang="it-IT" sz="1600" dirty="0">
              <a:effectLst/>
              <a:latin typeface="Calibri" charset="0"/>
              <a:ea typeface="ＭＳ 明朝" charset="-128"/>
              <a:cs typeface="Times New Roman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656272" y="5733256"/>
            <a:ext cx="8319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b="1" dirty="0" smtClean="0"/>
              <a:t>Nella Prova di lettura la </a:t>
            </a:r>
            <a:r>
              <a:rPr lang="it-IT" sz="1200" b="1" dirty="0"/>
              <a:t>variabilità tra le classi in termini di ESCS </a:t>
            </a:r>
            <a:r>
              <a:rPr lang="it-IT" sz="1200" b="1" dirty="0" smtClean="0"/>
              <a:t>ed in termini di punteggio è </a:t>
            </a:r>
            <a:r>
              <a:rPr lang="it-IT" sz="1200" b="1" dirty="0"/>
              <a:t>di molto inferiore a quella delle classi </a:t>
            </a:r>
            <a:r>
              <a:rPr lang="it-IT" sz="1200" b="1" dirty="0" smtClean="0"/>
              <a:t>campione, mentre per la Prova di ascolto la variabilità è di </a:t>
            </a:r>
            <a:r>
              <a:rPr lang="it-IT" sz="1200" b="1" dirty="0" smtClean="0"/>
              <a:t>11,1 punti superiore </a:t>
            </a:r>
            <a:r>
              <a:rPr lang="it-IT" sz="1200" b="1" dirty="0" smtClean="0"/>
              <a:t>a quella delle classi campione.</a:t>
            </a:r>
          </a:p>
          <a:p>
            <a:pPr algn="just"/>
            <a:r>
              <a:rPr lang="it-IT" sz="1200" b="1" dirty="0" smtClean="0"/>
              <a:t> </a:t>
            </a:r>
            <a:r>
              <a:rPr lang="it-IT" sz="1200" b="1" dirty="0"/>
              <a:t>L</a:t>
            </a:r>
            <a:r>
              <a:rPr lang="it-IT" sz="1200" b="1" dirty="0" smtClean="0"/>
              <a:t>e classi sono discretamente disomogenee.</a:t>
            </a:r>
            <a:endParaRPr lang="it-IT" sz="1200" b="1" dirty="0"/>
          </a:p>
        </p:txBody>
      </p:sp>
      <p:pic>
        <p:nvPicPr>
          <p:cNvPr id="9" name="Immagine 8">
            <a:hlinkClick r:id="rId3" action="ppaction://hlinksldjump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338" y="2251439"/>
            <a:ext cx="473328" cy="401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691" y="2271467"/>
            <a:ext cx="473328" cy="401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301949"/>
            <a:ext cx="473328" cy="401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magine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007" y="4339222"/>
            <a:ext cx="455561" cy="401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magine 14"/>
          <p:cNvPicPr/>
          <p:nvPr/>
        </p:nvPicPr>
        <p:blipFill>
          <a:blip r:embed="rId5"/>
          <a:stretch>
            <a:fillRect/>
          </a:stretch>
        </p:blipFill>
        <p:spPr>
          <a:xfrm>
            <a:off x="971600" y="2972802"/>
            <a:ext cx="6753756" cy="265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51520" y="6165304"/>
            <a:ext cx="8856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/>
              <a:t>Dalle Tabelle si evince che rispetto ai precedenti anni scolastici si mantengono i risultati positivi superiori alla </a:t>
            </a:r>
            <a:r>
              <a:rPr lang="it-IT" sz="1200" dirty="0" smtClean="0"/>
              <a:t>media nazionale </a:t>
            </a:r>
            <a:r>
              <a:rPr lang="it-IT" sz="1200" dirty="0"/>
              <a:t>nelle prove di Italiano e </a:t>
            </a:r>
            <a:r>
              <a:rPr lang="it-IT" sz="1200" dirty="0" smtClean="0"/>
              <a:t>matematica.</a:t>
            </a:r>
            <a:endParaRPr lang="it-IT" sz="1200" dirty="0"/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334471"/>
              </p:ext>
            </p:extLst>
          </p:nvPr>
        </p:nvGraphicFramePr>
        <p:xfrm>
          <a:off x="179507" y="44624"/>
          <a:ext cx="8856987" cy="3187413"/>
        </p:xfrm>
        <a:graphic>
          <a:graphicData uri="http://schemas.openxmlformats.org/drawingml/2006/table">
            <a:tbl>
              <a:tblPr/>
              <a:tblGrid>
                <a:gridCol w="463375"/>
                <a:gridCol w="463375"/>
                <a:gridCol w="786803"/>
                <a:gridCol w="1377684"/>
                <a:gridCol w="936079"/>
                <a:gridCol w="908090"/>
                <a:gridCol w="849003"/>
                <a:gridCol w="849003"/>
                <a:gridCol w="995166"/>
                <a:gridCol w="671738"/>
                <a:gridCol w="556671"/>
              </a:tblGrid>
              <a:tr h="54556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Tavola 7A - Italiano - Andamento negli ultimi anni scolastici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54556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Istituzione scolastica nel suo complesso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18224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Anno scolastico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Classi/Istituto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Media del punteggio</a:t>
                      </a:r>
                      <a:b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</a:t>
                      </a:r>
                      <a:b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 netto del cheating (1a)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Esiti degli studenti</a:t>
                      </a:r>
                      <a:b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 netto del cheating</a:t>
                      </a:r>
                      <a:b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nella stessa scala del rapporto nazionale (1d)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Differenza nei risultati</a:t>
                      </a:r>
                      <a:b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(punteggio percentuale)</a:t>
                      </a:r>
                      <a:b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rispetto a classi/scuole con</a:t>
                      </a:r>
                      <a:b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background familiare simile (2)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Background familiare</a:t>
                      </a:r>
                      <a:b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mediano degli studenti (3) (4)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Campania (5)</a:t>
                      </a:r>
                      <a:b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Sud (5)</a:t>
                      </a:r>
                      <a:b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Italia (5)</a:t>
                      </a:r>
                      <a:b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percentuale </a:t>
                      </a:r>
                      <a:b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osservato (6)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Cheating</a:t>
                      </a:r>
                      <a:b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in percentuale (7)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556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2013-14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65,2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211,1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+3,8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medio-basso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71,2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7,2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556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2014-15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56,6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199,2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-0,5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basso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non significativamente differente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57,2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1,0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556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2015-16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65,3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203,8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+3,8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basso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65,8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0,7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556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2016-17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56,9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200,5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-0,1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medio-basso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58,5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2,3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556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2017-18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68,4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210,2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+4,8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medio-alto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69,6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1,6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556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2018-19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74,5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227,6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+10,3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medio-alto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78,9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5,6</a:t>
                      </a:r>
                    </a:p>
                  </a:txBody>
                  <a:tcPr marL="3637" marR="3637" marT="3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502651"/>
              </p:ext>
            </p:extLst>
          </p:nvPr>
        </p:nvGraphicFramePr>
        <p:xfrm>
          <a:off x="107504" y="3284984"/>
          <a:ext cx="8928990" cy="2864128"/>
        </p:xfrm>
        <a:graphic>
          <a:graphicData uri="http://schemas.openxmlformats.org/drawingml/2006/table">
            <a:tbl>
              <a:tblPr/>
              <a:tblGrid>
                <a:gridCol w="459558"/>
                <a:gridCol w="548554"/>
                <a:gridCol w="691326"/>
                <a:gridCol w="1366336"/>
                <a:gridCol w="928369"/>
                <a:gridCol w="900610"/>
                <a:gridCol w="986969"/>
                <a:gridCol w="986969"/>
                <a:gridCol w="842009"/>
                <a:gridCol w="666205"/>
                <a:gridCol w="552085"/>
              </a:tblGrid>
              <a:tr h="135414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Tavola 7B - Matematica - Andamento negli ultimi anni scolastici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35414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Istituzione scolastica nel suo complesso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809292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Anno scolastico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Classi/Istituto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Media del punteggio</a:t>
                      </a:r>
                      <a:b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</a:t>
                      </a:r>
                      <a:b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 netto del cheating (1a)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Esiti degli studenti</a:t>
                      </a:r>
                      <a:b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 netto del </a:t>
                      </a:r>
                      <a:r>
                        <a:rPr lang="it-IT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cheating</a:t>
                      </a:r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/>
                      </a:r>
                      <a:b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nella stessa scala del rapporto nazionale (1d)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Differenza nei risultati</a:t>
                      </a:r>
                      <a:b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(punteggio percentuale)</a:t>
                      </a:r>
                      <a:b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rispetto a classi/scuole con</a:t>
                      </a:r>
                      <a:b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background familiare simile (2)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Background familiare</a:t>
                      </a:r>
                      <a:b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mediano degli studenti (3) (4)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Campania (5)</a:t>
                      </a:r>
                      <a:b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Sud (5)</a:t>
                      </a:r>
                      <a:b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Italia (5)</a:t>
                      </a:r>
                      <a:b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percentuale </a:t>
                      </a:r>
                      <a:b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osservato (6)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Cheating</a:t>
                      </a:r>
                      <a:b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in percentuale (7)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67385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2013-14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53,4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174,6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-10,1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medio-basso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inferiore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inferiore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inferiore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72,8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21,1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99357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2014-15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51,2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191,2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-2,3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basso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non significativamente differente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non significativamente differente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inferiore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52,5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2,0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67385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2015-16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56,0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206,3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+2,0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basso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56,2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0,3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67385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2016-17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57,4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204,4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+1,3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medio-basso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59,5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3,0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6738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2017-18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56,9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210,6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+2,9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medio-alto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58,0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1,7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67385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2018-19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70,5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225,8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+9,4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medio-alto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74,3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5,2</a:t>
                      </a:r>
                    </a:p>
                  </a:txBody>
                  <a:tcPr marL="3578" marR="3578" marT="3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906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51519" y="5925214"/>
            <a:ext cx="8856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/>
              <a:t>Dalle Tabelle si evince che rispetto </a:t>
            </a:r>
            <a:r>
              <a:rPr lang="it-IT" sz="1200" dirty="0" smtClean="0"/>
              <a:t>al precedente anno scolastico migliorano i risultati rispetto </a:t>
            </a:r>
            <a:r>
              <a:rPr lang="it-IT" sz="1200" dirty="0"/>
              <a:t>alla </a:t>
            </a:r>
            <a:r>
              <a:rPr lang="it-IT" sz="1200" dirty="0" smtClean="0"/>
              <a:t>media nazionale sia nella prova </a:t>
            </a:r>
            <a:r>
              <a:rPr lang="it-IT" sz="1200" dirty="0"/>
              <a:t>di </a:t>
            </a:r>
            <a:r>
              <a:rPr lang="it-IT" sz="1200" dirty="0" smtClean="0"/>
              <a:t>lettura che nella prova di ascolto.</a:t>
            </a:r>
            <a:endParaRPr lang="it-IT" sz="1200" dirty="0"/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165193"/>
              </p:ext>
            </p:extLst>
          </p:nvPr>
        </p:nvGraphicFramePr>
        <p:xfrm>
          <a:off x="179512" y="404664"/>
          <a:ext cx="8928991" cy="2540512"/>
        </p:xfrm>
        <a:graphic>
          <a:graphicData uri="http://schemas.openxmlformats.org/drawingml/2006/table">
            <a:tbl>
              <a:tblPr/>
              <a:tblGrid>
                <a:gridCol w="576064"/>
                <a:gridCol w="648072"/>
                <a:gridCol w="532335"/>
                <a:gridCol w="1412190"/>
                <a:gridCol w="959524"/>
                <a:gridCol w="930834"/>
                <a:gridCol w="870265"/>
                <a:gridCol w="870265"/>
                <a:gridCol w="870265"/>
                <a:gridCol w="688563"/>
                <a:gridCol w="570614"/>
              </a:tblGrid>
              <a:tr h="55464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Tavola 7C - Inglese Reading - Andamento negli ultimi anni scolastici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55464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Istituzione scolastica nel suo complesso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21857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Anno scolastico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Classi/Istituto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Media del punteggio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 netto del cheating (1a)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Esiti degli studenti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 netto del cheating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nella stessa scala del rapporto nazionale (1d)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Differenza nei risultati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(punteggio percentuale)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rispetto a classi/scuole con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background familiare simile (2)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Background familiare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mediano degli studenti (3) (4)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Campania (5)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Sud (5)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Italia (5)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percentuale 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osservato (6)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Cheating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in percentuale (7)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00738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2017-18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82,9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213,1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+3,5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medio-alto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83,3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0,5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5228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2018-19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86,8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229,1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+8,3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medio-alto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88,1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1,4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469841"/>
              </p:ext>
            </p:extLst>
          </p:nvPr>
        </p:nvGraphicFramePr>
        <p:xfrm>
          <a:off x="179513" y="3206750"/>
          <a:ext cx="8928990" cy="2456890"/>
        </p:xfrm>
        <a:graphic>
          <a:graphicData uri="http://schemas.openxmlformats.org/drawingml/2006/table">
            <a:tbl>
              <a:tblPr/>
              <a:tblGrid>
                <a:gridCol w="474980"/>
                <a:gridCol w="846029"/>
                <a:gridCol w="435461"/>
                <a:gridCol w="1412190"/>
                <a:gridCol w="959525"/>
                <a:gridCol w="930834"/>
                <a:gridCol w="870265"/>
                <a:gridCol w="870265"/>
                <a:gridCol w="870265"/>
                <a:gridCol w="688562"/>
                <a:gridCol w="570614"/>
              </a:tblGrid>
              <a:tr h="55464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Tavola 7D - Inglese Listening - Andamento negli ultimi anni scolastici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55464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Istituzione scolastica nel suo complesso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21857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Anno scolastico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Classi/Istituto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Media del punteggio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 netto del cheating (1a)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Esiti degli studenti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 netto del cheating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nella stessa scala del rapporto nazionale (1d)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Differenza nei risultati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(punteggio percentuale)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rispetto a classi/scuole con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background familiare simile (2)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Background familiare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mediano degli studenti (3) (4)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Campania (5)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Sud (5)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Italia (5)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percentuale 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osservato (6)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Cheating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in percentuale (7)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5464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2017-18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70,5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197,5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+1,6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medio-alto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74,0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4,6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5464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2018-19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80,3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235,2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+10,8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medio-alto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84,0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4,7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065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9497" y="1052736"/>
            <a:ext cx="7772400" cy="3035784"/>
          </a:xfrm>
        </p:spPr>
        <p:txBody>
          <a:bodyPr/>
          <a:lstStyle/>
          <a:p>
            <a:r>
              <a:rPr lang="it-IT" dirty="0" smtClean="0"/>
              <a:t>Punteggi a Distanza</a:t>
            </a:r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578653" y="4357553"/>
            <a:ext cx="7974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dirty="0" smtClean="0">
                <a:solidFill>
                  <a:srgbClr val="2D455A"/>
                </a:solidFill>
              </a:rPr>
              <a:t>Punteggio </a:t>
            </a:r>
            <a:r>
              <a:rPr lang="it-IT" sz="1200" dirty="0">
                <a:solidFill>
                  <a:srgbClr val="2D455A"/>
                </a:solidFill>
              </a:rPr>
              <a:t>conseguito nelle prove di V primaria del </a:t>
            </a:r>
            <a:r>
              <a:rPr lang="it-IT" sz="1200" dirty="0" smtClean="0">
                <a:solidFill>
                  <a:srgbClr val="2D455A"/>
                </a:solidFill>
              </a:rPr>
              <a:t>2018 </a:t>
            </a:r>
            <a:r>
              <a:rPr lang="it-IT" sz="1200" dirty="0">
                <a:solidFill>
                  <a:srgbClr val="2D455A"/>
                </a:solidFill>
              </a:rPr>
              <a:t>dalle </a:t>
            </a:r>
            <a:r>
              <a:rPr lang="it-IT" sz="1200" dirty="0" smtClean="0">
                <a:solidFill>
                  <a:srgbClr val="2D455A"/>
                </a:solidFill>
              </a:rPr>
              <a:t>classi così </a:t>
            </a:r>
            <a:r>
              <a:rPr lang="it-IT" sz="1200" dirty="0">
                <a:solidFill>
                  <a:srgbClr val="2D455A"/>
                </a:solidFill>
              </a:rPr>
              <a:t>come erano formate nel </a:t>
            </a:r>
            <a:r>
              <a:rPr lang="it-IT" sz="1200" dirty="0" smtClean="0">
                <a:solidFill>
                  <a:srgbClr val="2D455A"/>
                </a:solidFill>
              </a:rPr>
              <a:t>2015. </a:t>
            </a:r>
          </a:p>
          <a:p>
            <a:pPr algn="just"/>
            <a:r>
              <a:rPr lang="it-IT" sz="1200" dirty="0" smtClean="0">
                <a:solidFill>
                  <a:srgbClr val="2D455A"/>
                </a:solidFill>
              </a:rPr>
              <a:t>Si osserva </a:t>
            </a:r>
            <a:r>
              <a:rPr lang="it-IT" sz="1200" dirty="0">
                <a:solidFill>
                  <a:srgbClr val="2D455A"/>
                </a:solidFill>
              </a:rPr>
              <a:t>l’evoluzione degli esiti nel corso di tre anni, dal </a:t>
            </a:r>
            <a:r>
              <a:rPr lang="it-IT" sz="1200" dirty="0" smtClean="0">
                <a:solidFill>
                  <a:srgbClr val="2D455A"/>
                </a:solidFill>
              </a:rPr>
              <a:t>2015 </a:t>
            </a:r>
            <a:r>
              <a:rPr lang="it-IT" sz="1200" dirty="0">
                <a:solidFill>
                  <a:srgbClr val="2D455A"/>
                </a:solidFill>
              </a:rPr>
              <a:t>al </a:t>
            </a:r>
            <a:r>
              <a:rPr lang="it-IT" sz="1200" dirty="0" smtClean="0">
                <a:solidFill>
                  <a:srgbClr val="2D455A"/>
                </a:solidFill>
              </a:rPr>
              <a:t>2018, </a:t>
            </a:r>
            <a:r>
              <a:rPr lang="it-IT" sz="1200" dirty="0">
                <a:solidFill>
                  <a:srgbClr val="2D455A"/>
                </a:solidFill>
              </a:rPr>
              <a:t>ossia nel passaggio dalla II alla V </a:t>
            </a:r>
            <a:r>
              <a:rPr lang="it-IT" sz="1200" dirty="0" smtClean="0">
                <a:solidFill>
                  <a:srgbClr val="2D455A"/>
                </a:solidFill>
              </a:rPr>
              <a:t>primaria.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904761" y="2204136"/>
            <a:ext cx="3321871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RESTITUZIONE A NOVEMBRE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3404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/>
          <p:cNvSpPr txBox="1"/>
          <p:nvPr/>
        </p:nvSpPr>
        <p:spPr>
          <a:xfrm>
            <a:off x="3707904" y="2132856"/>
            <a:ext cx="2149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EFFETTO SCUOLA</a:t>
            </a:r>
            <a:endParaRPr lang="it-IT" dirty="0" smtClean="0"/>
          </a:p>
        </p:txBody>
      </p:sp>
      <p:sp>
        <p:nvSpPr>
          <p:cNvPr id="6" name="CasellaDiTesto 5"/>
          <p:cNvSpPr txBox="1"/>
          <p:nvPr/>
        </p:nvSpPr>
        <p:spPr>
          <a:xfrm>
            <a:off x="2987824" y="3068960"/>
            <a:ext cx="3568797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RESTITUZIONE A fine OTTOBRE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954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/>
          <p:nvPr/>
        </p:nvPicPr>
        <p:blipFill>
          <a:blip r:embed="rId2"/>
          <a:stretch>
            <a:fillRect/>
          </a:stretch>
        </p:blipFill>
        <p:spPr>
          <a:xfrm>
            <a:off x="1410798" y="3049881"/>
            <a:ext cx="7161348" cy="3113290"/>
          </a:xfrm>
          <a:prstGeom prst="rect">
            <a:avLst/>
          </a:prstGeom>
        </p:spPr>
      </p:pic>
      <p:pic>
        <p:nvPicPr>
          <p:cNvPr id="12" name="Immagine 11"/>
          <p:cNvPicPr/>
          <p:nvPr/>
        </p:nvPicPr>
        <p:blipFill>
          <a:blip r:embed="rId3"/>
          <a:stretch>
            <a:fillRect/>
          </a:stretch>
        </p:blipFill>
        <p:spPr>
          <a:xfrm>
            <a:off x="395536" y="422172"/>
            <a:ext cx="7064188" cy="305011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950334" y="834475"/>
            <a:ext cx="1251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hlinkClick r:id="rId4" action="ppaction://hlinksldjump"/>
              </a:rPr>
              <a:t>ITALIANO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77090" y="3102954"/>
            <a:ext cx="1716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MATEMATICA</a:t>
            </a:r>
            <a:endParaRPr lang="it-IT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5292080" y="117853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chemeClr val="accent1">
                    <a:lumMod val="75000"/>
                  </a:schemeClr>
                </a:solidFill>
              </a:rPr>
              <a:t>CLASSI </a:t>
            </a:r>
            <a:r>
              <a:rPr lang="it-IT" sz="2000" smtClean="0">
                <a:solidFill>
                  <a:schemeClr val="accent1">
                    <a:lumMod val="75000"/>
                  </a:schemeClr>
                </a:solidFill>
              </a:rPr>
              <a:t>TERZE </a:t>
            </a:r>
          </a:p>
          <a:p>
            <a:pPr algn="ctr"/>
            <a:r>
              <a:rPr lang="it-IT" sz="2000" dirty="0" smtClean="0">
                <a:solidFill>
                  <a:schemeClr val="accent1">
                    <a:lumMod val="75000"/>
                  </a:schemeClr>
                </a:solidFill>
              </a:rPr>
              <a:t>SCUOLA SECONDARIA </a:t>
            </a:r>
            <a:endParaRPr lang="it-IT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9" name="Connettore 1 8"/>
          <p:cNvCxnSpPr/>
          <p:nvPr/>
        </p:nvCxnSpPr>
        <p:spPr>
          <a:xfrm flipV="1">
            <a:off x="2987824" y="684682"/>
            <a:ext cx="0" cy="25312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>
            <a:off x="6584384" y="3132955"/>
            <a:ext cx="1" cy="24452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/>
          <p:cNvCxnSpPr/>
          <p:nvPr/>
        </p:nvCxnSpPr>
        <p:spPr>
          <a:xfrm flipV="1">
            <a:off x="5652120" y="684682"/>
            <a:ext cx="0" cy="2448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395536" y="6021288"/>
            <a:ext cx="8490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/>
              <a:t>Questo grafico mostra quanta parte degli alunni di ogni classe e dell'intera scuola rientra nei diversi livelli di apprendimento </a:t>
            </a:r>
            <a:r>
              <a:rPr lang="it-IT" sz="1100" dirty="0" smtClean="0"/>
              <a:t>individuati. Si riportano </a:t>
            </a:r>
            <a:r>
              <a:rPr lang="it-IT" sz="1100" dirty="0"/>
              <a:t>come riferimenti territoriali la distribuzione rilevata nel campione per regione, area geografica e nazionale.</a:t>
            </a:r>
          </a:p>
          <a:p>
            <a:endParaRPr lang="it-IT" sz="1100" dirty="0"/>
          </a:p>
        </p:txBody>
      </p:sp>
      <p:cxnSp>
        <p:nvCxnSpPr>
          <p:cNvPr id="29" name="Connettore 1 28"/>
          <p:cNvCxnSpPr/>
          <p:nvPr/>
        </p:nvCxnSpPr>
        <p:spPr>
          <a:xfrm>
            <a:off x="3973688" y="3215937"/>
            <a:ext cx="1" cy="24452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03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/>
          <p:cNvPicPr/>
          <p:nvPr/>
        </p:nvPicPr>
        <p:blipFill>
          <a:blip r:embed="rId2"/>
          <a:stretch>
            <a:fillRect/>
          </a:stretch>
        </p:blipFill>
        <p:spPr>
          <a:xfrm>
            <a:off x="2257978" y="2757697"/>
            <a:ext cx="6500505" cy="3263558"/>
          </a:xfrm>
          <a:prstGeom prst="rect">
            <a:avLst/>
          </a:prstGeom>
        </p:spPr>
      </p:pic>
      <p:pic>
        <p:nvPicPr>
          <p:cNvPr id="15" name="Immagin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159728" y="378230"/>
            <a:ext cx="6769006" cy="263816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950334" y="834475"/>
            <a:ext cx="1172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INGLESE</a:t>
            </a:r>
          </a:p>
          <a:p>
            <a:r>
              <a:rPr lang="it-IT" dirty="0" smtClean="0"/>
              <a:t>LETTURA</a:t>
            </a:r>
            <a:endParaRPr lang="it-IT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5292080" y="117853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chemeClr val="accent1">
                    <a:lumMod val="75000"/>
                  </a:schemeClr>
                </a:solidFill>
              </a:rPr>
              <a:t>CLASSI </a:t>
            </a:r>
            <a:r>
              <a:rPr lang="it-IT" sz="2000" smtClean="0">
                <a:solidFill>
                  <a:schemeClr val="accent1">
                    <a:lumMod val="75000"/>
                  </a:schemeClr>
                </a:solidFill>
              </a:rPr>
              <a:t>TERZE </a:t>
            </a:r>
          </a:p>
          <a:p>
            <a:pPr algn="ctr"/>
            <a:r>
              <a:rPr lang="it-IT" sz="2000" dirty="0" smtClean="0">
                <a:solidFill>
                  <a:schemeClr val="accent1">
                    <a:lumMod val="75000"/>
                  </a:schemeClr>
                </a:solidFill>
              </a:rPr>
              <a:t>SCUOLA SECONDARIA </a:t>
            </a:r>
            <a:endParaRPr lang="it-IT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9" name="Connettore 1 8"/>
          <p:cNvCxnSpPr/>
          <p:nvPr/>
        </p:nvCxnSpPr>
        <p:spPr>
          <a:xfrm flipV="1">
            <a:off x="2987824" y="272872"/>
            <a:ext cx="0" cy="25312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>
            <a:off x="6928733" y="3228009"/>
            <a:ext cx="1" cy="24452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/>
          <p:cNvCxnSpPr/>
          <p:nvPr/>
        </p:nvCxnSpPr>
        <p:spPr>
          <a:xfrm flipV="1">
            <a:off x="5508231" y="355854"/>
            <a:ext cx="0" cy="2448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395536" y="5805264"/>
            <a:ext cx="8490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/>
              <a:t>Questo grafico mostra quanta parte degli alunni di ogni classe e dell'intera scuola rientra nei diversi livelli di apprendimento </a:t>
            </a:r>
            <a:r>
              <a:rPr lang="it-IT" sz="1100" dirty="0" smtClean="0"/>
              <a:t>individuati. Si riportano </a:t>
            </a:r>
            <a:r>
              <a:rPr lang="it-IT" sz="1100" dirty="0"/>
              <a:t>come riferimenti territoriali la distribuzione rilevata nel campione per regione, area geografica e nazionale.</a:t>
            </a:r>
          </a:p>
          <a:p>
            <a:endParaRPr lang="it-IT" sz="1100" dirty="0"/>
          </a:p>
        </p:txBody>
      </p:sp>
      <p:cxnSp>
        <p:nvCxnSpPr>
          <p:cNvPr id="29" name="Connettore 1 28"/>
          <p:cNvCxnSpPr/>
          <p:nvPr/>
        </p:nvCxnSpPr>
        <p:spPr>
          <a:xfrm>
            <a:off x="4571999" y="3198950"/>
            <a:ext cx="1" cy="24452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458215" y="3428122"/>
            <a:ext cx="1261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INGLESE</a:t>
            </a:r>
          </a:p>
          <a:p>
            <a:r>
              <a:rPr lang="it-IT" dirty="0" smtClean="0"/>
              <a:t>ASCOLTO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0296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5445224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395536" y="3861048"/>
            <a:ext cx="8496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it-IT" sz="1600" dirty="0"/>
              <a:t>Il punteggio conseguito dagli alunni </a:t>
            </a:r>
            <a:r>
              <a:rPr lang="it-IT" sz="1600" dirty="0" smtClean="0"/>
              <a:t>nel complesso nella </a:t>
            </a:r>
            <a:r>
              <a:rPr lang="it-IT" sz="1600" dirty="0"/>
              <a:t>prova di Italiano supera di </a:t>
            </a:r>
            <a:r>
              <a:rPr lang="it-IT" sz="1600" dirty="0" smtClean="0"/>
              <a:t>12,6 punti </a:t>
            </a:r>
            <a:r>
              <a:rPr lang="it-IT" sz="1600" dirty="0"/>
              <a:t>il punteggio medio della </a:t>
            </a:r>
            <a:r>
              <a:rPr lang="it-IT" sz="1600" dirty="0" smtClean="0"/>
              <a:t>regione, è superiore di 8,3 a quello del </a:t>
            </a:r>
            <a:r>
              <a:rPr lang="it-IT" sz="1600" dirty="0"/>
              <a:t>Sud </a:t>
            </a:r>
            <a:r>
              <a:rPr lang="it-IT" sz="1600" dirty="0" smtClean="0"/>
              <a:t>ed è superiore di 3,7 punti a quello nazionale.</a:t>
            </a:r>
          </a:p>
          <a:p>
            <a:pPr algn="just"/>
            <a:endParaRPr lang="it-IT" sz="1600" dirty="0" smtClean="0"/>
          </a:p>
          <a:p>
            <a:pPr marL="285750" indent="-285750" algn="just">
              <a:buFont typeface="Arial" charset="0"/>
              <a:buChar char="•"/>
            </a:pPr>
            <a:r>
              <a:rPr lang="it-IT" sz="1600" dirty="0"/>
              <a:t>Nel dettaglio, solo </a:t>
            </a:r>
            <a:r>
              <a:rPr lang="it-IT" sz="1600" dirty="0" smtClean="0"/>
              <a:t>la classe 03, con Background familiare medio-basso, ha </a:t>
            </a:r>
            <a:r>
              <a:rPr lang="it-IT" sz="1600" dirty="0"/>
              <a:t>riportato un punteggio </a:t>
            </a:r>
            <a:r>
              <a:rPr lang="it-IT" sz="1600" dirty="0" smtClean="0"/>
              <a:t>inferiore </a:t>
            </a:r>
            <a:r>
              <a:rPr lang="it-IT" sz="1600" dirty="0"/>
              <a:t>a quello delle medie territoriali.</a:t>
            </a:r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238046"/>
              </p:ext>
            </p:extLst>
          </p:nvPr>
        </p:nvGraphicFramePr>
        <p:xfrm>
          <a:off x="251520" y="343734"/>
          <a:ext cx="8640960" cy="3222848"/>
        </p:xfrm>
        <a:graphic>
          <a:graphicData uri="http://schemas.openxmlformats.org/drawingml/2006/table">
            <a:tbl>
              <a:tblPr/>
              <a:tblGrid>
                <a:gridCol w="720493"/>
                <a:gridCol w="960658"/>
                <a:gridCol w="1784663"/>
                <a:gridCol w="1112048"/>
                <a:gridCol w="585495"/>
                <a:gridCol w="1147413"/>
                <a:gridCol w="1072752"/>
                <a:gridCol w="1257438"/>
              </a:tblGrid>
              <a:tr h="70658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Tavola 7A - Punteggi generali Italiano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70658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Istituto nel suo complesso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1197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Classi/Istituto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Esiti degli studenti</a:t>
                      </a:r>
                      <a:b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nella stessa scala del</a:t>
                      </a:r>
                      <a:b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rapporto nazionale (1d)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Differenza nei risultati rispetto a classi/scuole con</a:t>
                      </a:r>
                      <a:b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background familiare simile (2)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Background familiare</a:t>
                      </a:r>
                      <a:b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mediano degli studenti (3)(4)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</a:t>
                      </a:r>
                      <a:b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copertura</a:t>
                      </a:r>
                      <a:b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background (1c)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Campania (190,2) (5)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Sud (194,3) (5)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Italia (199,1) (5)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0658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415051460801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224,7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21,4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medio-alto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100,0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658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415051460802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198,9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7,9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basso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95,2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non significativamente differente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658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415051460803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182,8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-11,6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medio-basso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94,1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significativamente inferiore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significativamente inferiore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significativamente inferiore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658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415051460804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200,6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9,2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basso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94,1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658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202,8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7,4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medio-basso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96,0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711" marR="4711" marT="47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969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8" y="1268760"/>
            <a:ext cx="7772400" cy="405079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it-IT" sz="1600" dirty="0">
                <a:latin typeface="Times" charset="0"/>
                <a:ea typeface="Times" charset="0"/>
                <a:cs typeface="Times" charset="0"/>
              </a:rPr>
              <a:t/>
            </a:r>
            <a:br>
              <a:rPr lang="it-IT" sz="1600" dirty="0">
                <a:latin typeface="Times" charset="0"/>
                <a:ea typeface="Times" charset="0"/>
                <a:cs typeface="Times" charset="0"/>
              </a:rPr>
            </a:br>
            <a:r>
              <a:rPr lang="it-IT" sz="1600" dirty="0">
                <a:latin typeface="Times" charset="0"/>
                <a:ea typeface="Times" charset="0"/>
                <a:cs typeface="Times" charset="0"/>
              </a:rPr>
              <a:t>I dati restituiti </a:t>
            </a:r>
            <a:r>
              <a:rPr lang="it-IT" sz="1600" dirty="0" smtClean="0">
                <a:latin typeface="Times" charset="0"/>
                <a:ea typeface="Times" charset="0"/>
                <a:cs typeface="Times" charset="0"/>
              </a:rPr>
              <a:t>dall’INVALSI </a:t>
            </a:r>
            <a:r>
              <a:rPr lang="it-IT" sz="1600" dirty="0">
                <a:latin typeface="Times" charset="0"/>
                <a:ea typeface="Times" charset="0"/>
                <a:cs typeface="Times" charset="0"/>
              </a:rPr>
              <a:t>riguardano fondamentalmente tre aspetti:</a:t>
            </a:r>
          </a:p>
          <a:p>
            <a:pPr marL="457200" indent="-342900"/>
            <a:r>
              <a:rPr lang="it-IT" sz="1600" dirty="0">
                <a:latin typeface="Times" charset="0"/>
                <a:ea typeface="Times" charset="0"/>
                <a:cs typeface="Times" charset="0"/>
              </a:rPr>
              <a:t>l’andamento complessivo dei livelli di apprendimento degli studenti della Scuola rispetto alla media regionale di appartenenza, all’area geografica e alla media nazionale;</a:t>
            </a:r>
          </a:p>
          <a:p>
            <a:pPr marL="457200" indent="-342900"/>
            <a:r>
              <a:rPr lang="it-IT" sz="1600" dirty="0">
                <a:latin typeface="Times" charset="0"/>
                <a:ea typeface="Times" charset="0"/>
                <a:cs typeface="Times" charset="0"/>
              </a:rPr>
              <a:t>l’andamento delle singole classi nelle prove di Italiano e Matematica </a:t>
            </a:r>
            <a:r>
              <a:rPr lang="it-IT" sz="1600" dirty="0" smtClean="0">
                <a:latin typeface="Times" charset="0"/>
                <a:ea typeface="Times" charset="0"/>
                <a:cs typeface="Times" charset="0"/>
              </a:rPr>
              <a:t>e Inglese nel </a:t>
            </a:r>
            <a:r>
              <a:rPr lang="it-IT" sz="1600" dirty="0">
                <a:latin typeface="Times" charset="0"/>
                <a:ea typeface="Times" charset="0"/>
                <a:cs typeface="Times" charset="0"/>
              </a:rPr>
              <a:t>loro </a:t>
            </a:r>
            <a:r>
              <a:rPr lang="it-IT" sz="1600" dirty="0" smtClean="0">
                <a:latin typeface="Times" charset="0"/>
                <a:ea typeface="Times" charset="0"/>
                <a:cs typeface="Times" charset="0"/>
              </a:rPr>
              <a:t>complesso;</a:t>
            </a:r>
            <a:endParaRPr lang="it-IT" sz="1600" dirty="0">
              <a:latin typeface="Times" charset="0"/>
              <a:ea typeface="Times" charset="0"/>
              <a:cs typeface="Times" charset="0"/>
            </a:endParaRPr>
          </a:p>
          <a:p>
            <a:pPr marL="457200" indent="-342900"/>
            <a:r>
              <a:rPr lang="it-IT" sz="1600" dirty="0">
                <a:latin typeface="Times" charset="0"/>
                <a:ea typeface="Times" charset="0"/>
                <a:cs typeface="Times" charset="0"/>
              </a:rPr>
              <a:t>l’andamento della singola classe e del singolo studente analizzato nel dettaglio di ogni singola </a:t>
            </a:r>
            <a:r>
              <a:rPr lang="it-IT" sz="1600" dirty="0" smtClean="0">
                <a:latin typeface="Times" charset="0"/>
                <a:ea typeface="Times" charset="0"/>
                <a:cs typeface="Times" charset="0"/>
              </a:rPr>
              <a:t>prova.</a:t>
            </a:r>
          </a:p>
          <a:p>
            <a:pPr marL="457200" indent="-342900"/>
            <a:endParaRPr lang="it-IT" sz="1600" dirty="0">
              <a:latin typeface="Times" charset="0"/>
              <a:ea typeface="Times" charset="0"/>
              <a:cs typeface="Times" charset="0"/>
            </a:endParaRPr>
          </a:p>
          <a:p>
            <a:pPr marL="0" indent="0" algn="just">
              <a:buNone/>
            </a:pPr>
            <a:r>
              <a:rPr lang="it-IT" sz="1600" dirty="0">
                <a:latin typeface="Times" charset="0"/>
                <a:ea typeface="Times" charset="0"/>
                <a:cs typeface="Times" charset="0"/>
              </a:rPr>
              <a:t>La lettura e l’interpretazione delle tavole e dei grafici possono essere quindi un utile strumento di diagnosi per </a:t>
            </a:r>
            <a:r>
              <a:rPr lang="it-IT" sz="1600" u="sng" dirty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migliorare l’offerta formativa all’interno della scuola</a:t>
            </a:r>
            <a:r>
              <a:rPr lang="it-IT" sz="1600" dirty="0">
                <a:latin typeface="Times" charset="0"/>
                <a:ea typeface="Times" charset="0"/>
                <a:cs typeface="Times" charset="0"/>
              </a:rPr>
              <a:t>, un mezzo per </a:t>
            </a:r>
            <a:r>
              <a:rPr lang="it-IT" sz="1600" u="sng" dirty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individuare aree di eccellenza e aree di criticità </a:t>
            </a:r>
            <a:r>
              <a:rPr lang="it-IT" sz="1600" dirty="0">
                <a:latin typeface="Times" charset="0"/>
                <a:ea typeface="Times" charset="0"/>
                <a:cs typeface="Times" charset="0"/>
              </a:rPr>
              <a:t>al fine di potenziare e migliorare l’attività didattica.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4001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5445224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531828" y="4221088"/>
            <a:ext cx="81369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it-IT" sz="1600" dirty="0"/>
              <a:t>Il punteggio conseguito dagli alunni </a:t>
            </a:r>
            <a:r>
              <a:rPr lang="it-IT" sz="1600" dirty="0" smtClean="0"/>
              <a:t>nel complesso nella </a:t>
            </a:r>
            <a:r>
              <a:rPr lang="it-IT" sz="1600" dirty="0"/>
              <a:t>prova di </a:t>
            </a:r>
            <a:r>
              <a:rPr lang="it-IT" sz="1600" dirty="0" smtClean="0"/>
              <a:t>Matematica è superiore di 14,6% al punteggio medio </a:t>
            </a:r>
            <a:r>
              <a:rPr lang="it-IT" sz="1600" dirty="0"/>
              <a:t>della regione, </a:t>
            </a:r>
            <a:r>
              <a:rPr lang="it-IT" sz="1600" dirty="0" smtClean="0"/>
              <a:t>è superiore di 9,3% a quello del </a:t>
            </a:r>
            <a:r>
              <a:rPr lang="it-IT" sz="1600" dirty="0"/>
              <a:t>Sud </a:t>
            </a:r>
            <a:r>
              <a:rPr lang="it-IT" sz="1600" dirty="0" smtClean="0"/>
              <a:t>ed è in paragonabile a quello nazionale.</a:t>
            </a:r>
          </a:p>
          <a:p>
            <a:pPr algn="just"/>
            <a:endParaRPr lang="it-IT" sz="1600" dirty="0" smtClean="0"/>
          </a:p>
          <a:p>
            <a:pPr marL="285750" indent="-285750" algn="just">
              <a:buFont typeface="Arial" charset="0"/>
              <a:buChar char="•"/>
            </a:pPr>
            <a:r>
              <a:rPr lang="it-IT" sz="1600" dirty="0"/>
              <a:t>L</a:t>
            </a:r>
            <a:r>
              <a:rPr lang="it-IT" sz="1600" dirty="0" smtClean="0"/>
              <a:t>a classe 03 ha </a:t>
            </a:r>
            <a:r>
              <a:rPr lang="it-IT" sz="1600" dirty="0"/>
              <a:t>riportato un punteggio </a:t>
            </a:r>
            <a:r>
              <a:rPr lang="it-IT" sz="1600" dirty="0" smtClean="0"/>
              <a:t>inferiore </a:t>
            </a:r>
            <a:r>
              <a:rPr lang="it-IT" sz="1600" dirty="0"/>
              <a:t>a quello </a:t>
            </a:r>
            <a:r>
              <a:rPr lang="it-IT" sz="1600" dirty="0" smtClean="0"/>
              <a:t>nazionale,</a:t>
            </a:r>
          </a:p>
          <a:p>
            <a:pPr marL="285750" indent="-285750" algn="just">
              <a:buFont typeface="Arial" charset="0"/>
              <a:buChar char="•"/>
            </a:pPr>
            <a:endParaRPr lang="it-IT" sz="1600" dirty="0"/>
          </a:p>
          <a:p>
            <a:pPr marL="285750" indent="-285750" algn="just">
              <a:buFont typeface="Arial" charset="0"/>
              <a:buChar char="•"/>
            </a:pPr>
            <a:r>
              <a:rPr lang="it-IT" sz="1600" dirty="0" smtClean="0"/>
              <a:t>La classe 02, con background basso, riporta un punteggio inferiore sia al punteggio nazionale che a quello di </a:t>
            </a:r>
            <a:r>
              <a:rPr lang="it-IT" sz="1600" dirty="0" err="1" smtClean="0"/>
              <a:t>macroarea</a:t>
            </a:r>
            <a:r>
              <a:rPr lang="it-IT" sz="1600" dirty="0" smtClean="0"/>
              <a:t>.</a:t>
            </a:r>
            <a:endParaRPr lang="it-IT" sz="1600" dirty="0"/>
          </a:p>
          <a:p>
            <a:pPr algn="just"/>
            <a:endParaRPr lang="it-IT" sz="1600" dirty="0" smtClean="0"/>
          </a:p>
          <a:p>
            <a:pPr algn="just"/>
            <a:endParaRPr lang="it-IT" sz="1600" dirty="0" smtClean="0"/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387090"/>
              </p:ext>
            </p:extLst>
          </p:nvPr>
        </p:nvGraphicFramePr>
        <p:xfrm>
          <a:off x="251521" y="332656"/>
          <a:ext cx="8401228" cy="3556888"/>
        </p:xfrm>
        <a:graphic>
          <a:graphicData uri="http://schemas.openxmlformats.org/drawingml/2006/table">
            <a:tbl>
              <a:tblPr/>
              <a:tblGrid>
                <a:gridCol w="936103"/>
                <a:gridCol w="864096"/>
                <a:gridCol w="1458325"/>
                <a:gridCol w="1045535"/>
                <a:gridCol w="550476"/>
                <a:gridCol w="1182231"/>
                <a:gridCol w="1182231"/>
                <a:gridCol w="1182231"/>
              </a:tblGrid>
              <a:tr h="68339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Tavola 7B - Punteggi generali Matematica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68339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Istituto nel suo complesso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0501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Classi/Istituto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Esiti degli studenti</a:t>
                      </a:r>
                      <a:b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nella stessa scala del</a:t>
                      </a:r>
                      <a:b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rapporto nazionale (1d)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Differenza nei risultati rispetto a classi/scuole con</a:t>
                      </a:r>
                      <a:b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background familiare simile (2)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Background familiare</a:t>
                      </a:r>
                      <a:b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mediano degli studenti (3)(4)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</a:t>
                      </a:r>
                      <a:b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copertura</a:t>
                      </a:r>
                      <a:b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background (1c)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Campania (186,5) (5)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Sud (191,8) (5)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Italia (200,1) (5)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8339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415051460801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209,5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5,5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medio-alto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100,0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339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415051460802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186,9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-3,5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basso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95,2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non significativamente differente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significativamente inferiore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significativamente inferiore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339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415051460803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191,5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-3,5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medio-basso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94,1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non significativamente differente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significativamente inferiore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339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415051460804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217,6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26,5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basso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94,1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339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201,1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5,6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medio-basso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96,0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non significativamente differente</a:t>
                      </a:r>
                    </a:p>
                  </a:txBody>
                  <a:tcPr marL="4556" marR="4556" marT="45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340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5445224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531828" y="4221088"/>
            <a:ext cx="813690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it-IT" sz="1600" dirty="0"/>
              <a:t>Il punteggio conseguito dagli alunni </a:t>
            </a:r>
            <a:r>
              <a:rPr lang="it-IT" sz="1600" dirty="0" smtClean="0"/>
              <a:t>nel complesso nella </a:t>
            </a:r>
            <a:r>
              <a:rPr lang="it-IT" sz="1600" dirty="0"/>
              <a:t>prova di </a:t>
            </a:r>
            <a:r>
              <a:rPr lang="it-IT" sz="1600" dirty="0" smtClean="0"/>
              <a:t>INGLESE LETTURA è superiore di 12,6 punti al punteggio medio </a:t>
            </a:r>
            <a:r>
              <a:rPr lang="it-IT" sz="1600" dirty="0"/>
              <a:t>della regione, </a:t>
            </a:r>
            <a:r>
              <a:rPr lang="it-IT" sz="1600" dirty="0" smtClean="0"/>
              <a:t>è superiore di 8,8 punti a quello del </a:t>
            </a:r>
            <a:r>
              <a:rPr lang="it-IT" sz="1600" dirty="0"/>
              <a:t>Sud </a:t>
            </a:r>
            <a:r>
              <a:rPr lang="it-IT" sz="1600" dirty="0" smtClean="0"/>
              <a:t>ed è in linea con quello nazionale.</a:t>
            </a:r>
          </a:p>
          <a:p>
            <a:pPr algn="just"/>
            <a:endParaRPr lang="it-IT" sz="1600" dirty="0" smtClean="0"/>
          </a:p>
          <a:p>
            <a:pPr marL="285750" indent="-285750" algn="just">
              <a:buFont typeface="Arial" charset="0"/>
              <a:buChar char="•"/>
            </a:pPr>
            <a:r>
              <a:rPr lang="it-IT" sz="1600" dirty="0"/>
              <a:t>La classe </a:t>
            </a:r>
            <a:r>
              <a:rPr lang="it-IT" sz="1600" dirty="0" smtClean="0"/>
              <a:t>02 </a:t>
            </a:r>
            <a:r>
              <a:rPr lang="it-IT" sz="1600" dirty="0"/>
              <a:t>ha riportato un punteggio inferiore a quello nazionale,</a:t>
            </a:r>
          </a:p>
          <a:p>
            <a:pPr marL="285750" indent="-285750" algn="just">
              <a:buFont typeface="Arial" charset="0"/>
              <a:buChar char="•"/>
            </a:pPr>
            <a:endParaRPr lang="it-IT" sz="1600" dirty="0"/>
          </a:p>
          <a:p>
            <a:pPr marL="285750" indent="-285750" algn="just">
              <a:buFont typeface="Arial" charset="0"/>
              <a:buChar char="•"/>
            </a:pPr>
            <a:r>
              <a:rPr lang="it-IT" sz="1600" dirty="0"/>
              <a:t>La classe </a:t>
            </a:r>
            <a:r>
              <a:rPr lang="it-IT" sz="1600" dirty="0" smtClean="0"/>
              <a:t>03 riporta </a:t>
            </a:r>
            <a:r>
              <a:rPr lang="it-IT" sz="1600" dirty="0"/>
              <a:t>un punteggio inferiore sia al punteggio nazionale che a quello di </a:t>
            </a:r>
            <a:r>
              <a:rPr lang="it-IT" sz="1600" dirty="0" err="1"/>
              <a:t>macroarea</a:t>
            </a:r>
            <a:r>
              <a:rPr lang="it-IT" sz="1600" dirty="0"/>
              <a:t>.</a:t>
            </a:r>
          </a:p>
          <a:p>
            <a:pPr algn="just"/>
            <a:endParaRPr lang="it-IT" sz="1600" dirty="0" smtClean="0"/>
          </a:p>
          <a:p>
            <a:pPr marL="285750" indent="-285750" algn="just">
              <a:buFont typeface="Arial" charset="0"/>
              <a:buChar char="•"/>
            </a:pPr>
            <a:endParaRPr lang="it-IT" sz="1600" dirty="0" smtClean="0"/>
          </a:p>
          <a:p>
            <a:pPr marL="285750" indent="-285750" algn="just">
              <a:buFont typeface="Arial" charset="0"/>
              <a:buChar char="•"/>
            </a:pPr>
            <a:endParaRPr lang="it-IT" sz="1600" dirty="0" smtClean="0"/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539036"/>
              </p:ext>
            </p:extLst>
          </p:nvPr>
        </p:nvGraphicFramePr>
        <p:xfrm>
          <a:off x="251520" y="476672"/>
          <a:ext cx="8568952" cy="3557648"/>
        </p:xfrm>
        <a:graphic>
          <a:graphicData uri="http://schemas.openxmlformats.org/drawingml/2006/table">
            <a:tbl>
              <a:tblPr/>
              <a:tblGrid>
                <a:gridCol w="1022432"/>
                <a:gridCol w="817116"/>
                <a:gridCol w="1844866"/>
                <a:gridCol w="1027750"/>
                <a:gridCol w="541112"/>
                <a:gridCol w="1162121"/>
                <a:gridCol w="991434"/>
                <a:gridCol w="1162121"/>
              </a:tblGrid>
              <a:tr h="69770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Tavola 7C - Punteggi generali Inglese Reading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69770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Istituto nel suo complesso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09311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Classi/Istituto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Esiti degli studenti</a:t>
                      </a:r>
                      <a:b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nella stessa scala del</a:t>
                      </a:r>
                      <a:b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rapporto nazionale (1d)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Differenza nei risultati rispetto a classi/scuole con</a:t>
                      </a:r>
                      <a:b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background familiare simile (2)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Background familiare</a:t>
                      </a:r>
                      <a:b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mediano degli studenti (3)(4)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</a:t>
                      </a:r>
                      <a:b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copertura</a:t>
                      </a:r>
                      <a:b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background (1c)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Campania (191,5) (5)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Sud (195,3) (5)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Italia (203,3) (5)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977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415051460801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219,4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10,4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medio-alto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100,0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77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415051460802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201,2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6,8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basso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95,2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significativamente inferiore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77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415051460803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187,8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-10,4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medio-basso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94,1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non significativamente differente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significativamente inferiore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significativamente inferiore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77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415051460804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204,9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10,6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basso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94,1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77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204,1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5,4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medio-basso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96,0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non significativamente differente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393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5445224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531828" y="4221088"/>
            <a:ext cx="81369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it-IT" sz="1600" dirty="0"/>
              <a:t>Il punteggio conseguito dagli alunni </a:t>
            </a:r>
            <a:r>
              <a:rPr lang="it-IT" sz="1600" dirty="0" smtClean="0"/>
              <a:t>nel complesso nella </a:t>
            </a:r>
            <a:r>
              <a:rPr lang="it-IT" sz="1600" dirty="0"/>
              <a:t>prova di </a:t>
            </a:r>
            <a:r>
              <a:rPr lang="it-IT" sz="1600" dirty="0" smtClean="0"/>
              <a:t>INGLESE </a:t>
            </a:r>
            <a:r>
              <a:rPr lang="it-IT" sz="1600" dirty="0" smtClean="0">
                <a:hlinkClick r:id="rId3" action="ppaction://hlinksldjump"/>
              </a:rPr>
              <a:t>ASCOLTO</a:t>
            </a:r>
            <a:r>
              <a:rPr lang="it-IT" sz="1600" dirty="0" smtClean="0"/>
              <a:t> è </a:t>
            </a:r>
            <a:r>
              <a:rPr lang="it-IT" sz="1600" dirty="0"/>
              <a:t>superiore di </a:t>
            </a:r>
            <a:r>
              <a:rPr lang="it-IT" sz="1600" dirty="0" smtClean="0"/>
              <a:t>5,5 punti al punteggio medio </a:t>
            </a:r>
            <a:r>
              <a:rPr lang="it-IT" sz="1600" dirty="0"/>
              <a:t>della </a:t>
            </a:r>
            <a:r>
              <a:rPr lang="it-IT" sz="1600" dirty="0" smtClean="0"/>
              <a:t>regione, in linea con  quello del </a:t>
            </a:r>
            <a:r>
              <a:rPr lang="it-IT" sz="1600" dirty="0"/>
              <a:t>Sud </a:t>
            </a:r>
            <a:r>
              <a:rPr lang="it-IT" sz="1600" dirty="0" smtClean="0"/>
              <a:t>ed è inferiore di 10,4 punti rispetto a quello nazionale.</a:t>
            </a:r>
          </a:p>
          <a:p>
            <a:pPr algn="just"/>
            <a:endParaRPr lang="it-IT" sz="1600" dirty="0" smtClean="0"/>
          </a:p>
          <a:p>
            <a:pPr marL="285750" indent="-285750" algn="just">
              <a:buFont typeface="Arial" charset="0"/>
              <a:buChar char="•"/>
            </a:pPr>
            <a:r>
              <a:rPr lang="it-IT" sz="1600" dirty="0" smtClean="0"/>
              <a:t>Le classi hanno </a:t>
            </a:r>
            <a:r>
              <a:rPr lang="it-IT" sz="1600" dirty="0"/>
              <a:t>riportato </a:t>
            </a:r>
            <a:r>
              <a:rPr lang="it-IT" sz="1600" dirty="0" smtClean="0"/>
              <a:t>tutte un </a:t>
            </a:r>
            <a:r>
              <a:rPr lang="it-IT" sz="1600" dirty="0"/>
              <a:t>punteggio </a:t>
            </a:r>
            <a:r>
              <a:rPr lang="it-IT" sz="1600" dirty="0" smtClean="0"/>
              <a:t>superiore </a:t>
            </a:r>
            <a:r>
              <a:rPr lang="it-IT" sz="1600" dirty="0"/>
              <a:t>a quello </a:t>
            </a:r>
            <a:r>
              <a:rPr lang="it-IT" sz="1600" dirty="0" smtClean="0"/>
              <a:t>della media regionale.</a:t>
            </a:r>
            <a:endParaRPr lang="it-IT" sz="1600" dirty="0"/>
          </a:p>
          <a:p>
            <a:pPr algn="just"/>
            <a:endParaRPr lang="it-IT" sz="1600" dirty="0" smtClean="0"/>
          </a:p>
          <a:p>
            <a:pPr marL="285750" indent="-285750" algn="just">
              <a:buFont typeface="Arial" charset="0"/>
              <a:buChar char="•"/>
            </a:pPr>
            <a:endParaRPr lang="it-IT" sz="1600" dirty="0" smtClean="0"/>
          </a:p>
          <a:p>
            <a:pPr marL="285750" indent="-285750" algn="just">
              <a:buFont typeface="Arial" charset="0"/>
              <a:buChar char="•"/>
            </a:pPr>
            <a:endParaRPr lang="it-IT" sz="1600" dirty="0" smtClean="0"/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8966950"/>
              </p:ext>
            </p:extLst>
          </p:nvPr>
        </p:nvGraphicFramePr>
        <p:xfrm>
          <a:off x="871964" y="328160"/>
          <a:ext cx="7772400" cy="3892928"/>
        </p:xfrm>
        <a:graphic>
          <a:graphicData uri="http://schemas.openxmlformats.org/drawingml/2006/table">
            <a:tbl>
              <a:tblPr/>
              <a:tblGrid>
                <a:gridCol w="520021"/>
                <a:gridCol w="785267"/>
                <a:gridCol w="1772959"/>
                <a:gridCol w="987691"/>
                <a:gridCol w="520021"/>
                <a:gridCol w="1116825"/>
                <a:gridCol w="1116825"/>
                <a:gridCol w="952791"/>
              </a:tblGrid>
              <a:tr h="69770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Tavola 7D - Punteggi generali Inglese Listening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69770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Istituto nel suo complesso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09311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Classi/Istituto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Esiti degli studenti</a:t>
                      </a:r>
                      <a:b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nella stessa scala del</a:t>
                      </a:r>
                      <a:b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rapporto nazionale (1d)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Differenza nei risultati rispetto a classi/scuole con</a:t>
                      </a:r>
                      <a:b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background familiare simile (2)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Background familiare</a:t>
                      </a:r>
                      <a:b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mediano degli studenti (3)(4)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</a:t>
                      </a:r>
                      <a:b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copertura</a:t>
                      </a:r>
                      <a:b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background (1c)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Campania (185,7) (5)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Sud (190,1) (5)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Punteggio Italia (201,6) (5)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977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415051460801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199,7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-5,7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medio-alto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100,0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significativamente inferiore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77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415051460802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189,1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-2,6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basso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95,2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non significativamente differente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non significativamente differente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significativamente inferiore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77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415051460803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184,0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-11,4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medio-basso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94,1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non significativamente differente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inferiore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significativamente inferiore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77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415051460804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190,7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-1,5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basso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94,1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non significativamente differente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significativamente inferiore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77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191,2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-4,6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medio-basso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96,0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superiore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non significativamente differente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significativamente inferiore</a:t>
                      </a:r>
                    </a:p>
                  </a:txBody>
                  <a:tcPr marL="4651" marR="4651" marT="46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520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827584" y="116632"/>
            <a:ext cx="7772400" cy="4050792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Distribuzione degli studenti per livelli di </a:t>
            </a:r>
            <a:r>
              <a:rPr lang="it-IT" dirty="0" smtClean="0"/>
              <a:t>apprendimento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740719" y="5444554"/>
            <a:ext cx="79461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it-IT" sz="1400" dirty="0" smtClean="0"/>
              <a:t>La percentuale di studenti del livello 5 è superiore di 5,4 punti  rispetto a quella nazionale in italiano e in linea con quella nazionale in matematica.</a:t>
            </a:r>
          </a:p>
          <a:p>
            <a:pPr marL="285750" indent="-285750">
              <a:buFont typeface="Arial" charset="0"/>
              <a:buChar char="•"/>
            </a:pPr>
            <a:r>
              <a:rPr lang="it-IT" sz="1400" dirty="0" smtClean="0"/>
              <a:t>La percentuale di studenti nei livelli 1 e 2 è inferiore in italiano mentre è superiore di 5,6 punti rispetto alla situazione nazionale in matematica.</a:t>
            </a:r>
            <a:endParaRPr lang="it-IT" sz="1400" dirty="0"/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98898"/>
              </p:ext>
            </p:extLst>
          </p:nvPr>
        </p:nvGraphicFramePr>
        <p:xfrm>
          <a:off x="535091" y="620688"/>
          <a:ext cx="7772399" cy="2142468"/>
        </p:xfrm>
        <a:graphic>
          <a:graphicData uri="http://schemas.openxmlformats.org/drawingml/2006/table">
            <a:tbl>
              <a:tblPr/>
              <a:tblGrid>
                <a:gridCol w="3271182"/>
                <a:gridCol w="828937"/>
                <a:gridCol w="918070"/>
                <a:gridCol w="918070"/>
                <a:gridCol w="918070"/>
                <a:gridCol w="918070"/>
              </a:tblGrid>
              <a:tr h="178539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Tavola 1A - Distribuzione degli studenti nei livelli di apprendimento Italiano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78539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Istituto nel suo complesso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57078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Classi/Istituto/Dettaglio territoriale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Studenti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livello 1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Studenti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livello 2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Studenti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livello 3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Studenti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livello 4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Studenti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livello 5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8539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415051460801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 (5,0%)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 (5,0%)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 (30,0%)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 (30,0%)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 (30,0%)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8539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415051460802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 (9,5%)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 (33,3%)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 (19,1%)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 (19,1%)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 (19,1%)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8539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415051460803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 (18,8%)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 (25,0%)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 (37,5%)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 (12,5%)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 (6,3%)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8539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415051460804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 (5,9%)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 (17,7%)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 (35,3%)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 (35,3%)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 (5,9%)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8539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 (9,5%)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15 (20,3%)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22 (29,7%)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18 (24,3%)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12 (16,2%)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78539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Campania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19,2%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25,7%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28,9%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18,1%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8,2%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8539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Sud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16,0%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24,2%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30,0%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20,8%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9,1%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8539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Italia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12,8%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21,6%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31,2%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23,6%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10,8%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323172"/>
              </p:ext>
            </p:extLst>
          </p:nvPr>
        </p:nvGraphicFramePr>
        <p:xfrm>
          <a:off x="535091" y="2976170"/>
          <a:ext cx="7772399" cy="2128232"/>
        </p:xfrm>
        <a:graphic>
          <a:graphicData uri="http://schemas.openxmlformats.org/drawingml/2006/table">
            <a:tbl>
              <a:tblPr/>
              <a:tblGrid>
                <a:gridCol w="3271182"/>
                <a:gridCol w="828937"/>
                <a:gridCol w="918070"/>
                <a:gridCol w="918070"/>
                <a:gridCol w="918070"/>
                <a:gridCol w="918070"/>
              </a:tblGrid>
              <a:tr h="43081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Tavola 1B - Distribuzione degli studenti nei livelli di apprendimento Matematica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78539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Istituto nel suo complesso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57078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Classi/Istituto/Dettaglio territoriale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Studenti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livello 1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Studenti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livello 2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Studenti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livello 3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Studenti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livello 4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Studenti</a:t>
                      </a:r>
                      <a:b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livello 5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78539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415051460801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 (5,0%)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 (35,0%)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 (20,0%)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 (20,0%)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 (20,0%)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78539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415051460802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 (9,5%)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11 (52,4%)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 (23,8%)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 (4,8%)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 (9,5%)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78539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415051460803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 (25,0%)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 (25,0%)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 (18,8%)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 (25,0%)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 (6,3%)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78539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415051460804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 (5,9%)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 (17,7%)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 (29,4%)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 (11,8%)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 (35,3%)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78539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 (10,8%)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25 (33,8%)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17 (23,0%)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11 (14,9%)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13 (17,6%)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78539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Campania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25,9%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27,9%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23,2%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13,4%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9,6%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78539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Sud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21,7%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26,0%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24,5%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16,1%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11,8%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78539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Italia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16,0%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22,7%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25,7%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18,7%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16,9%</a:t>
                      </a:r>
                    </a:p>
                  </a:txBody>
                  <a:tcPr marL="11903" marR="11903" marT="11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288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827584" y="116632"/>
            <a:ext cx="7772400" cy="4050792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Distribuzione degli studenti per livelli di </a:t>
            </a:r>
            <a:r>
              <a:rPr lang="it-IT" dirty="0" smtClean="0"/>
              <a:t>apprendimento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740719" y="5444554"/>
            <a:ext cx="79461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it-IT" sz="1400" dirty="0" smtClean="0"/>
              <a:t>La percentuale di studenti al livello A2 è superiore in lettura rispetto alle medie nazionali.</a:t>
            </a:r>
          </a:p>
          <a:p>
            <a:pPr marL="285750" indent="-285750">
              <a:buFont typeface="Arial" charset="0"/>
              <a:buChar char="•"/>
            </a:pPr>
            <a:r>
              <a:rPr lang="it-IT" sz="1400" dirty="0" smtClean="0"/>
              <a:t>La percentuale di studenti al livello A1 in ascolto è superiore a quella nazionale </a:t>
            </a:r>
          </a:p>
          <a:p>
            <a:pPr marL="285750" indent="-285750">
              <a:buFont typeface="Arial" charset="0"/>
              <a:buChar char="•"/>
            </a:pPr>
            <a:r>
              <a:rPr lang="it-IT" sz="1400" dirty="0" smtClean="0"/>
              <a:t>La percentuale di studenti nel livello Pre-A1 è inferiore sia in lettura che in ascolto.</a:t>
            </a:r>
            <a:endParaRPr lang="it-IT" sz="1400" dirty="0"/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149517"/>
              </p:ext>
            </p:extLst>
          </p:nvPr>
        </p:nvGraphicFramePr>
        <p:xfrm>
          <a:off x="1064670" y="565974"/>
          <a:ext cx="6781800" cy="2295128"/>
        </p:xfrm>
        <a:graphic>
          <a:graphicData uri="http://schemas.openxmlformats.org/drawingml/2006/table">
            <a:tbl>
              <a:tblPr/>
              <a:tblGrid>
                <a:gridCol w="3490772"/>
                <a:gridCol w="1331630"/>
                <a:gridCol w="979699"/>
                <a:gridCol w="979699"/>
              </a:tblGrid>
              <a:tr h="199628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Tavola 1C - Distribuzione degli studenti nei livelli di apprendimento Inglese Reading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905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Istituto nel suo complesso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Classi/Istituto/Dettaglio territoriale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Studenti</a:t>
                      </a:r>
                      <a:b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livello Pre-A1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Studenti</a:t>
                      </a:r>
                      <a:b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livello A1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Studenti</a:t>
                      </a:r>
                      <a:b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livello A2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415051460801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 (0,0%)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 (10,0%)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18 (90,0%)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415051460802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 (0,0%)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 (14,3%)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18 (85,7%)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415051460803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 (6,3%)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 (18,8%)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12 (75,0%)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415051460804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 (0,0%)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 (17,7%)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14 (82,4%)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 (1,4%)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11 (14,9%)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62 (83,8%)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Campania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7,5%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26,2%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66,3%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Sud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5,8%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24,1%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70,1%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Italia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3,8%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18,6%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77,6%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581032"/>
              </p:ext>
            </p:extLst>
          </p:nvPr>
        </p:nvGraphicFramePr>
        <p:xfrm>
          <a:off x="1064670" y="2995232"/>
          <a:ext cx="6781800" cy="2286000"/>
        </p:xfrm>
        <a:graphic>
          <a:graphicData uri="http://schemas.openxmlformats.org/drawingml/2006/table">
            <a:tbl>
              <a:tblPr/>
              <a:tblGrid>
                <a:gridCol w="3490772"/>
                <a:gridCol w="1331630"/>
                <a:gridCol w="979699"/>
                <a:gridCol w="979699"/>
              </a:tblGrid>
              <a:tr h="1905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Tavola 1D - Distribuzione degli studenti nei livelli di apprendimento Inglese Listening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905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Istituto nel suo complesso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Classi/Istituto/Dettaglio territoriale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Studenti</a:t>
                      </a:r>
                      <a:b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livello Pre-A1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Studenti</a:t>
                      </a:r>
                      <a:b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livello A1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Studenti</a:t>
                      </a:r>
                      <a:b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livello A2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415051460801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 (0,0%)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 (35,0%)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13 (65,0%)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415051460802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 (4,8%)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14 (66,7%)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 (28,6%)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415051460803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 (0,0%)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12 (75,0%)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 (25,0%)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415051460804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 (0,0%)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 (58,8%)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 (41,2%)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SAIC84600R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 (1,4%)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43 (58,1%)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30 (40,5%)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Campania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6,1%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52,4%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41,4%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Sud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4,5%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49,9%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45,6%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Italia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2,5%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37,6%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59,9%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729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7584" y="280427"/>
            <a:ext cx="7772400" cy="4050792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Distribuzione degli studenti per livelli di </a:t>
            </a:r>
            <a:r>
              <a:rPr lang="it-IT" dirty="0" smtClean="0"/>
              <a:t>apprendimento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686000" y="4341965"/>
            <a:ext cx="7769968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1000" dirty="0" smtClean="0">
              <a:latin typeface=""/>
            </a:endParaRPr>
          </a:p>
          <a:p>
            <a:endParaRPr lang="it-IT" sz="1000" dirty="0">
              <a:latin typeface=""/>
            </a:endParaRPr>
          </a:p>
          <a:p>
            <a:pPr algn="just"/>
            <a:r>
              <a:rPr lang="it-IT" sz="1100" dirty="0" smtClean="0"/>
              <a:t>I dati </a:t>
            </a:r>
            <a:r>
              <a:rPr lang="it-IT" sz="1100" dirty="0"/>
              <a:t>riportati in questa </a:t>
            </a:r>
            <a:r>
              <a:rPr lang="it-IT" sz="1100" dirty="0" smtClean="0"/>
              <a:t>tavola consentono </a:t>
            </a:r>
            <a:r>
              <a:rPr lang="it-IT" sz="1100" dirty="0"/>
              <a:t>di confrontare </a:t>
            </a:r>
            <a:r>
              <a:rPr lang="it-IT" sz="1100" dirty="0" smtClean="0"/>
              <a:t>direttamente le </a:t>
            </a:r>
            <a:r>
              <a:rPr lang="it-IT" sz="1100" dirty="0"/>
              <a:t>performance degli studenti nelle due discipline oggetto della rilevazione. </a:t>
            </a:r>
            <a:endParaRPr lang="it-IT" sz="1100" dirty="0" smtClean="0"/>
          </a:p>
          <a:p>
            <a:pPr algn="just"/>
            <a:r>
              <a:rPr lang="it-IT" sz="1100" dirty="0" smtClean="0"/>
              <a:t>Osservando </a:t>
            </a:r>
            <a:r>
              <a:rPr lang="it-IT" sz="1100" dirty="0"/>
              <a:t>le intersezioni tra righe e colonne  possibile </a:t>
            </a:r>
            <a:r>
              <a:rPr lang="it-IT" sz="1100" b="1" dirty="0">
                <a:solidFill>
                  <a:srgbClr val="FF0000"/>
                </a:solidFill>
              </a:rPr>
              <a:t>verificare se </a:t>
            </a:r>
            <a:r>
              <a:rPr lang="it-IT" sz="1100" b="1" dirty="0" smtClean="0">
                <a:solidFill>
                  <a:srgbClr val="FF0000"/>
                </a:solidFill>
              </a:rPr>
              <a:t>gli studenti </a:t>
            </a:r>
            <a:r>
              <a:rPr lang="it-IT" sz="1100" b="1" dirty="0">
                <a:solidFill>
                  <a:srgbClr val="FF0000"/>
                </a:solidFill>
              </a:rPr>
              <a:t>con risultati positivi nella prova di italiano confermano un buon livello di apprendimento anche in quella di matematica e viceversa</a:t>
            </a:r>
            <a:r>
              <a:rPr lang="it-IT" sz="1100" dirty="0"/>
              <a:t>. </a:t>
            </a:r>
            <a:endParaRPr lang="it-IT" sz="1100" dirty="0" smtClean="0"/>
          </a:p>
          <a:p>
            <a:pPr algn="just"/>
            <a:endParaRPr lang="it-IT" sz="1100" dirty="0" smtClean="0"/>
          </a:p>
          <a:p>
            <a:pPr algn="just"/>
            <a:r>
              <a:rPr lang="it-IT" sz="1100" dirty="0" smtClean="0"/>
              <a:t>Per le classi terze della scuola secondaria  è evidente la correlazione tra le due discipline soprattutto nel livello più basso e in quello più alto.</a:t>
            </a:r>
            <a:endParaRPr lang="it-IT" sz="1100" dirty="0"/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0109"/>
              </p:ext>
            </p:extLst>
          </p:nvPr>
        </p:nvGraphicFramePr>
        <p:xfrm>
          <a:off x="683568" y="756466"/>
          <a:ext cx="7772400" cy="3589497"/>
        </p:xfrm>
        <a:graphic>
          <a:graphicData uri="http://schemas.openxmlformats.org/drawingml/2006/table">
            <a:tbl>
              <a:tblPr/>
              <a:tblGrid>
                <a:gridCol w="868581"/>
                <a:gridCol w="1103939"/>
                <a:gridCol w="1159976"/>
                <a:gridCol w="1159976"/>
                <a:gridCol w="1159976"/>
                <a:gridCol w="1159976"/>
                <a:gridCol w="1159976"/>
              </a:tblGrid>
              <a:tr h="115090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Tavola 2A - Distribuzione degli studenti nei livelli di apprendimento Italiano/Matematica</a:t>
                      </a:r>
                    </a:p>
                  </a:txBody>
                  <a:tcPr marL="7673" marR="7673" marT="7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15090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Istituzione scolastica nel suo complesso</a:t>
                      </a:r>
                    </a:p>
                  </a:txBody>
                  <a:tcPr marL="7673" marR="7673" marT="7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15090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Istituzione scolastica</a:t>
                      </a:r>
                    </a:p>
                  </a:txBody>
                  <a:tcPr marL="7673" marR="7673" marT="7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Prova di Italiano</a:t>
                      </a:r>
                    </a:p>
                  </a:txBody>
                  <a:tcPr marL="7673" marR="7673" marT="7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30180">
                <a:tc gridSpan="2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studenti </a:t>
                      </a:r>
                      <a:b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livello 1</a:t>
                      </a:r>
                    </a:p>
                  </a:txBody>
                  <a:tcPr marL="7673" marR="7673" marT="7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studenti </a:t>
                      </a:r>
                      <a:b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livello 2</a:t>
                      </a:r>
                    </a:p>
                  </a:txBody>
                  <a:tcPr marL="7673" marR="7673" marT="7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studenti </a:t>
                      </a:r>
                      <a:b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livello 3</a:t>
                      </a:r>
                    </a:p>
                  </a:txBody>
                  <a:tcPr marL="7673" marR="7673" marT="7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studenti </a:t>
                      </a:r>
                      <a:b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livello 4</a:t>
                      </a:r>
                    </a:p>
                  </a:txBody>
                  <a:tcPr marL="7673" marR="7673" marT="7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studenti </a:t>
                      </a:r>
                      <a:b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livello 5</a:t>
                      </a:r>
                    </a:p>
                  </a:txBody>
                  <a:tcPr marL="7673" marR="7673" marT="7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</a:tr>
              <a:tr h="230180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Prova di Matematica</a:t>
                      </a:r>
                    </a:p>
                  </a:txBody>
                  <a:tcPr marL="7673" marR="7673" marT="7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studenti</a:t>
                      </a:r>
                      <a:b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livello 1</a:t>
                      </a:r>
                    </a:p>
                  </a:txBody>
                  <a:tcPr marL="7673" marR="7673" marT="7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2,7%</a:t>
                      </a:r>
                    </a:p>
                  </a:txBody>
                  <a:tcPr marL="7673" marR="7673" marT="7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6,8%</a:t>
                      </a:r>
                    </a:p>
                  </a:txBody>
                  <a:tcPr marL="7673" marR="7673" marT="7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1,4%</a:t>
                      </a:r>
                    </a:p>
                  </a:txBody>
                  <a:tcPr marL="7673" marR="7673" marT="7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0,0%</a:t>
                      </a:r>
                    </a:p>
                  </a:txBody>
                  <a:tcPr marL="7673" marR="7673" marT="7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0,0%</a:t>
                      </a:r>
                    </a:p>
                  </a:txBody>
                  <a:tcPr marL="7673" marR="7673" marT="7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18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studenti</a:t>
                      </a:r>
                      <a:b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livello 2</a:t>
                      </a:r>
                    </a:p>
                  </a:txBody>
                  <a:tcPr marL="7673" marR="7673" marT="7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5,4%</a:t>
                      </a:r>
                    </a:p>
                  </a:txBody>
                  <a:tcPr marL="7673" marR="7673" marT="7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10,8%</a:t>
                      </a:r>
                    </a:p>
                  </a:txBody>
                  <a:tcPr marL="7673" marR="7673" marT="7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12,2%</a:t>
                      </a:r>
                    </a:p>
                  </a:txBody>
                  <a:tcPr marL="7673" marR="7673" marT="7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2,7%</a:t>
                      </a:r>
                    </a:p>
                  </a:txBody>
                  <a:tcPr marL="7673" marR="7673" marT="7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2,7%</a:t>
                      </a:r>
                    </a:p>
                  </a:txBody>
                  <a:tcPr marL="7673" marR="7673" marT="7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18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studenti</a:t>
                      </a:r>
                      <a:b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livello 3</a:t>
                      </a:r>
                    </a:p>
                  </a:txBody>
                  <a:tcPr marL="7673" marR="7673" marT="7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0,0%</a:t>
                      </a:r>
                    </a:p>
                  </a:txBody>
                  <a:tcPr marL="7673" marR="7673" marT="7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2,7%</a:t>
                      </a:r>
                    </a:p>
                  </a:txBody>
                  <a:tcPr marL="7673" marR="7673" marT="7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10,8%</a:t>
                      </a:r>
                    </a:p>
                  </a:txBody>
                  <a:tcPr marL="7673" marR="7673" marT="7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6,8%</a:t>
                      </a:r>
                    </a:p>
                  </a:txBody>
                  <a:tcPr marL="7673" marR="7673" marT="7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2,7%</a:t>
                      </a:r>
                    </a:p>
                  </a:txBody>
                  <a:tcPr marL="7673" marR="7673" marT="7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18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studenti</a:t>
                      </a:r>
                      <a:b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livello 4</a:t>
                      </a:r>
                    </a:p>
                  </a:txBody>
                  <a:tcPr marL="7673" marR="7673" marT="7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1,4%</a:t>
                      </a:r>
                    </a:p>
                  </a:txBody>
                  <a:tcPr marL="7673" marR="7673" marT="7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0,0%</a:t>
                      </a:r>
                    </a:p>
                  </a:txBody>
                  <a:tcPr marL="7673" marR="7673" marT="7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2,7%</a:t>
                      </a:r>
                    </a:p>
                  </a:txBody>
                  <a:tcPr marL="7673" marR="7673" marT="7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6,8%</a:t>
                      </a:r>
                    </a:p>
                  </a:txBody>
                  <a:tcPr marL="7673" marR="7673" marT="7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4,1%</a:t>
                      </a:r>
                    </a:p>
                  </a:txBody>
                  <a:tcPr marL="7673" marR="7673" marT="7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18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studenti</a:t>
                      </a:r>
                      <a:b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livello 5</a:t>
                      </a:r>
                    </a:p>
                  </a:txBody>
                  <a:tcPr marL="7673" marR="7673" marT="7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0,0%</a:t>
                      </a:r>
                    </a:p>
                  </a:txBody>
                  <a:tcPr marL="7673" marR="7673" marT="7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0,0%</a:t>
                      </a:r>
                    </a:p>
                  </a:txBody>
                  <a:tcPr marL="7673" marR="7673" marT="7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2,7%</a:t>
                      </a:r>
                    </a:p>
                  </a:txBody>
                  <a:tcPr marL="7673" marR="7673" marT="7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8,1%</a:t>
                      </a:r>
                    </a:p>
                  </a:txBody>
                  <a:tcPr marL="7673" marR="7673" marT="7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6,8%</a:t>
                      </a:r>
                    </a:p>
                  </a:txBody>
                  <a:tcPr marL="7673" marR="7673" marT="76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531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7584" y="280427"/>
            <a:ext cx="7772400" cy="4050792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Distribuzione degli studenti per livelli di </a:t>
            </a:r>
            <a:r>
              <a:rPr lang="it-IT" dirty="0" smtClean="0"/>
              <a:t>apprendimento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678294" y="2746170"/>
            <a:ext cx="776996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1000" dirty="0" smtClean="0">
              <a:latin typeface=""/>
            </a:endParaRPr>
          </a:p>
          <a:p>
            <a:endParaRPr lang="it-IT" sz="1000" dirty="0">
              <a:latin typeface=""/>
            </a:endParaRPr>
          </a:p>
          <a:p>
            <a:pPr algn="just"/>
            <a:r>
              <a:rPr lang="it-IT" sz="1100" dirty="0" smtClean="0"/>
              <a:t>I dati </a:t>
            </a:r>
            <a:r>
              <a:rPr lang="it-IT" sz="1100" dirty="0"/>
              <a:t>riportati in questa </a:t>
            </a:r>
            <a:r>
              <a:rPr lang="it-IT" sz="1100" dirty="0" smtClean="0"/>
              <a:t>tavola consentono </a:t>
            </a:r>
            <a:r>
              <a:rPr lang="it-IT" sz="1100" dirty="0"/>
              <a:t>di confrontare </a:t>
            </a:r>
            <a:r>
              <a:rPr lang="it-IT" sz="1100" dirty="0" smtClean="0"/>
              <a:t>direttamente le </a:t>
            </a:r>
            <a:r>
              <a:rPr lang="it-IT" sz="1100" dirty="0"/>
              <a:t>performance degli studenti nelle due discipline oggetto della rilevazione. </a:t>
            </a:r>
            <a:endParaRPr lang="it-IT" sz="1100" dirty="0" smtClean="0"/>
          </a:p>
          <a:p>
            <a:pPr algn="just"/>
            <a:r>
              <a:rPr lang="it-IT" sz="1100" dirty="0" smtClean="0"/>
              <a:t>Osservando </a:t>
            </a:r>
            <a:r>
              <a:rPr lang="it-IT" sz="1100" dirty="0"/>
              <a:t>le intersezioni tra righe e colonne  possibile </a:t>
            </a:r>
            <a:r>
              <a:rPr lang="it-IT" sz="1100" b="1" dirty="0">
                <a:solidFill>
                  <a:srgbClr val="FF0000"/>
                </a:solidFill>
              </a:rPr>
              <a:t>verificare se </a:t>
            </a:r>
            <a:r>
              <a:rPr lang="it-IT" sz="1100" b="1" dirty="0" smtClean="0">
                <a:solidFill>
                  <a:srgbClr val="FF0000"/>
                </a:solidFill>
              </a:rPr>
              <a:t>gli studenti </a:t>
            </a:r>
            <a:r>
              <a:rPr lang="it-IT" sz="1100" b="1" dirty="0">
                <a:solidFill>
                  <a:srgbClr val="FF0000"/>
                </a:solidFill>
              </a:rPr>
              <a:t>con risultati positivi nella prova di italiano confermano un buon livello di apprendimento anche in quella di matematica e viceversa</a:t>
            </a:r>
            <a:r>
              <a:rPr lang="it-IT" sz="1100" dirty="0"/>
              <a:t>. </a:t>
            </a:r>
            <a:endParaRPr lang="it-IT" sz="1100" dirty="0" smtClean="0"/>
          </a:p>
          <a:p>
            <a:pPr algn="just"/>
            <a:endParaRPr lang="it-IT" sz="1100" dirty="0" smtClean="0"/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9588156"/>
              </p:ext>
            </p:extLst>
          </p:nvPr>
        </p:nvGraphicFramePr>
        <p:xfrm>
          <a:off x="751723" y="826340"/>
          <a:ext cx="7772400" cy="1919830"/>
        </p:xfrm>
        <a:graphic>
          <a:graphicData uri="http://schemas.openxmlformats.org/drawingml/2006/table">
            <a:tbl>
              <a:tblPr/>
              <a:tblGrid>
                <a:gridCol w="1238152"/>
                <a:gridCol w="1573652"/>
                <a:gridCol w="1653532"/>
                <a:gridCol w="1653532"/>
                <a:gridCol w="1653532"/>
              </a:tblGrid>
              <a:tr h="17453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Tavola 2B - Distribuzione degli studenti nei livelli di apprendimento Inglese Reading/Inglese Listening</a:t>
                      </a:r>
                    </a:p>
                  </a:txBody>
                  <a:tcPr marL="11635" marR="11635" marT="11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7453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Istituzione scolastica nel suo complesso</a:t>
                      </a:r>
                    </a:p>
                  </a:txBody>
                  <a:tcPr marL="11635" marR="11635" marT="11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74530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Istituzione scolastica</a:t>
                      </a:r>
                    </a:p>
                  </a:txBody>
                  <a:tcPr marL="11635" marR="11635" marT="11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Prova di Inglese Listening</a:t>
                      </a:r>
                    </a:p>
                  </a:txBody>
                  <a:tcPr marL="11635" marR="11635" marT="11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49060">
                <a:tc gridSpan="2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studenti </a:t>
                      </a:r>
                      <a:b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livello Pre-A1</a:t>
                      </a:r>
                    </a:p>
                  </a:txBody>
                  <a:tcPr marL="11635" marR="11635" marT="11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studenti </a:t>
                      </a:r>
                      <a:b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livello A1</a:t>
                      </a:r>
                    </a:p>
                  </a:txBody>
                  <a:tcPr marL="11635" marR="11635" marT="11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studenti </a:t>
                      </a:r>
                      <a:b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livello A2</a:t>
                      </a:r>
                    </a:p>
                  </a:txBody>
                  <a:tcPr marL="11635" marR="11635" marT="11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</a:tr>
              <a:tr h="34906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Prova di Inglese Reading</a:t>
                      </a:r>
                    </a:p>
                  </a:txBody>
                  <a:tcPr marL="11635" marR="11635" marT="11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studenti</a:t>
                      </a:r>
                      <a:b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livello Pre-A1</a:t>
                      </a:r>
                    </a:p>
                  </a:txBody>
                  <a:tcPr marL="11635" marR="11635" marT="11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0,0%</a:t>
                      </a:r>
                    </a:p>
                  </a:txBody>
                  <a:tcPr marL="11635" marR="11635" marT="11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1,4%</a:t>
                      </a:r>
                    </a:p>
                  </a:txBody>
                  <a:tcPr marL="11635" marR="11635" marT="11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0,0%</a:t>
                      </a:r>
                    </a:p>
                  </a:txBody>
                  <a:tcPr marL="11635" marR="11635" marT="11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06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studenti</a:t>
                      </a:r>
                      <a:b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livello A1</a:t>
                      </a:r>
                    </a:p>
                  </a:txBody>
                  <a:tcPr marL="11635" marR="11635" marT="11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1,4%</a:t>
                      </a:r>
                    </a:p>
                  </a:txBody>
                  <a:tcPr marL="11635" marR="11635" marT="11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13,5%</a:t>
                      </a:r>
                    </a:p>
                  </a:txBody>
                  <a:tcPr marL="11635" marR="11635" marT="11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0,0%</a:t>
                      </a:r>
                    </a:p>
                  </a:txBody>
                  <a:tcPr marL="11635" marR="11635" marT="11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06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Percentuale studenti</a:t>
                      </a:r>
                      <a:b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livello A2</a:t>
                      </a:r>
                    </a:p>
                  </a:txBody>
                  <a:tcPr marL="11635" marR="11635" marT="11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0,0%</a:t>
                      </a:r>
                    </a:p>
                  </a:txBody>
                  <a:tcPr marL="11635" marR="11635" marT="11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43,2%</a:t>
                      </a:r>
                    </a:p>
                  </a:txBody>
                  <a:tcPr marL="11635" marR="11635" marT="11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40,5%</a:t>
                      </a:r>
                    </a:p>
                  </a:txBody>
                  <a:tcPr marL="11635" marR="11635" marT="116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98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1422068"/>
            <a:ext cx="8877522" cy="3462935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52078" y="4738335"/>
            <a:ext cx="85329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b="1" dirty="0" smtClean="0"/>
              <a:t>Questo grafico mostra quanta parte della variabilità all'interno della scuola è dovuta a differenze tra le classi, in termini di punteggio ottenuto alla prova rispetto alle classi campione: </a:t>
            </a:r>
          </a:p>
          <a:p>
            <a:pPr marL="171450" indent="-171450" algn="just">
              <a:buFont typeface="Arial" charset="0"/>
              <a:buChar char="•"/>
            </a:pPr>
            <a:r>
              <a:rPr lang="it-IT" sz="1200" b="1" dirty="0" smtClean="0"/>
              <a:t>la variabilità tra le classi è molto alta rispetto a quella delle classi campione per italiano, matematica e inglese lettura.</a:t>
            </a:r>
          </a:p>
          <a:p>
            <a:pPr marL="171450" indent="-171450" algn="just">
              <a:buFont typeface="Arial" charset="0"/>
              <a:buChar char="•"/>
            </a:pPr>
            <a:r>
              <a:rPr lang="it-IT" sz="1200" b="1" dirty="0" smtClean="0"/>
              <a:t> le classi risultano essere omogenee</a:t>
            </a:r>
            <a:r>
              <a:rPr lang="it-IT" sz="1200" b="1" dirty="0"/>
              <a:t> </a:t>
            </a:r>
            <a:r>
              <a:rPr lang="it-IT" sz="1200" b="1" dirty="0" smtClean="0"/>
              <a:t>per background socio familiare.</a:t>
            </a:r>
            <a:endParaRPr lang="it-IT" sz="1200" b="1" dirty="0"/>
          </a:p>
        </p:txBody>
      </p:sp>
      <p:sp>
        <p:nvSpPr>
          <p:cNvPr id="7" name="Rettangolo 6"/>
          <p:cNvSpPr/>
          <p:nvPr/>
        </p:nvSpPr>
        <p:spPr>
          <a:xfrm>
            <a:off x="2989069" y="1052736"/>
            <a:ext cx="29498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b="1" dirty="0">
                <a:solidFill>
                  <a:srgbClr val="2D455A"/>
                </a:solidFill>
                <a:latin typeface="Geneva" charset="0"/>
                <a:ea typeface="ＭＳ 明朝" charset="-128"/>
                <a:cs typeface="Geneva" charset="0"/>
              </a:rPr>
              <a:t>Incidenza della </a:t>
            </a:r>
            <a:r>
              <a:rPr lang="it-IT" b="1" dirty="0" smtClean="0">
                <a:solidFill>
                  <a:srgbClr val="2D455A"/>
                </a:solidFill>
                <a:latin typeface="Geneva" charset="0"/>
                <a:ea typeface="ＭＳ 明朝" charset="-128"/>
                <a:cs typeface="Geneva" charset="0"/>
              </a:rPr>
              <a:t>variabilità</a:t>
            </a:r>
            <a:endParaRPr lang="it-IT" sz="1600" dirty="0">
              <a:effectLst/>
              <a:latin typeface="Calibri" charset="0"/>
              <a:ea typeface="ＭＳ 明朝" charset="-128"/>
              <a:cs typeface="Times New Roman" charset="0"/>
            </a:endParaRPr>
          </a:p>
        </p:txBody>
      </p:sp>
      <p:pic>
        <p:nvPicPr>
          <p:cNvPr id="10" name="Immagin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01008"/>
            <a:ext cx="473328" cy="401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211814"/>
            <a:ext cx="473328" cy="401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685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2936" y="166188"/>
            <a:ext cx="7772400" cy="3035784"/>
          </a:xfrm>
        </p:spPr>
        <p:txBody>
          <a:bodyPr/>
          <a:lstStyle/>
          <a:p>
            <a:r>
              <a:rPr lang="it-IT" dirty="0" smtClean="0">
                <a:hlinkClick r:id="rId2" action="ppaction://hlinksldjump"/>
              </a:rPr>
              <a:t>Punteggi a Distanza</a:t>
            </a:r>
            <a:endParaRPr lang="it-IT" dirty="0" smtClean="0"/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432092" y="4171090"/>
            <a:ext cx="7974088" cy="83099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1200" dirty="0"/>
              <a:t>Le tavole </a:t>
            </a:r>
            <a:r>
              <a:rPr lang="it-IT" sz="1200" dirty="0" smtClean="0"/>
              <a:t>ci indicano il </a:t>
            </a:r>
            <a:r>
              <a:rPr lang="it-IT" sz="1200" dirty="0"/>
              <a:t>p</a:t>
            </a:r>
            <a:r>
              <a:rPr lang="it-IT" sz="1200" dirty="0" smtClean="0"/>
              <a:t>unteggio </a:t>
            </a:r>
            <a:r>
              <a:rPr lang="it-IT" sz="1200" dirty="0"/>
              <a:t>conseguito nelle </a:t>
            </a:r>
            <a:r>
              <a:rPr lang="it-IT" sz="1200" u="sng" dirty="0"/>
              <a:t>prove </a:t>
            </a:r>
            <a:r>
              <a:rPr lang="it-IT" sz="1200" u="sng" dirty="0" smtClean="0"/>
              <a:t>di </a:t>
            </a:r>
            <a:r>
              <a:rPr lang="it-IT" sz="1200" u="sng" dirty="0"/>
              <a:t>III secondaria di primo grado del </a:t>
            </a:r>
            <a:r>
              <a:rPr lang="it-IT" sz="1200" u="sng" dirty="0" smtClean="0"/>
              <a:t>2018 </a:t>
            </a:r>
            <a:r>
              <a:rPr lang="it-IT" sz="1200" u="sng" dirty="0"/>
              <a:t>dalle classi V primaria così come erano formate </a:t>
            </a:r>
            <a:r>
              <a:rPr lang="it-IT" sz="1200" u="sng" dirty="0" smtClean="0"/>
              <a:t>nel 2015.</a:t>
            </a:r>
          </a:p>
          <a:p>
            <a:pPr algn="just"/>
            <a:r>
              <a:rPr lang="it-IT" sz="1200" dirty="0" smtClean="0"/>
              <a:t>In </a:t>
            </a:r>
            <a:r>
              <a:rPr lang="it-IT" sz="1200" dirty="0"/>
              <a:t>questo modo è possibile osservare l’evoluzione degli esiti nel corso di tre anni, dal </a:t>
            </a:r>
            <a:r>
              <a:rPr lang="it-IT" sz="1200" dirty="0" smtClean="0"/>
              <a:t>2015 </a:t>
            </a:r>
            <a:r>
              <a:rPr lang="it-IT" sz="1200" dirty="0"/>
              <a:t>al </a:t>
            </a:r>
            <a:r>
              <a:rPr lang="it-IT" sz="1200" dirty="0" smtClean="0"/>
              <a:t>2018, </a:t>
            </a:r>
            <a:r>
              <a:rPr lang="it-IT" sz="1200" dirty="0"/>
              <a:t>ossia nel passaggio dalla </a:t>
            </a:r>
            <a:r>
              <a:rPr lang="it-IT" sz="1200" dirty="0" smtClean="0"/>
              <a:t>V primaria alla terza secondaria.</a:t>
            </a:r>
            <a:endParaRPr lang="it-IT" sz="12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2627784" y="2060848"/>
            <a:ext cx="3321871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RESTITUZIONE A NOVEMBRE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1393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/>
          <p:cNvSpPr txBox="1"/>
          <p:nvPr/>
        </p:nvSpPr>
        <p:spPr>
          <a:xfrm>
            <a:off x="3707904" y="2132856"/>
            <a:ext cx="2149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EFFETTO SCUOLA</a:t>
            </a:r>
            <a:endParaRPr lang="it-IT" dirty="0" smtClean="0"/>
          </a:p>
        </p:txBody>
      </p:sp>
      <p:sp>
        <p:nvSpPr>
          <p:cNvPr id="6" name="CasellaDiTesto 5"/>
          <p:cNvSpPr txBox="1"/>
          <p:nvPr/>
        </p:nvSpPr>
        <p:spPr>
          <a:xfrm>
            <a:off x="2987824" y="3068960"/>
            <a:ext cx="3568797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RESTITUZIONE A fine OTTOBRE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627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928144"/>
          </a:xfrm>
        </p:spPr>
        <p:txBody>
          <a:bodyPr>
            <a:normAutofit/>
          </a:bodyPr>
          <a:lstStyle/>
          <a:p>
            <a:r>
              <a:rPr lang="it-IT" sz="1800" dirty="0" smtClean="0">
                <a:solidFill>
                  <a:srgbClr val="FF0000"/>
                </a:solidFill>
                <a:latin typeface="+mn-lt"/>
              </a:rPr>
              <a:t>NOVITA’ restituzione dati SNV 2018</a:t>
            </a:r>
            <a:endParaRPr lang="it-IT" sz="1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5576" y="1268760"/>
            <a:ext cx="7772400" cy="4752528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it-IT" sz="1500" dirty="0">
                <a:latin typeface="Times" charset="0"/>
                <a:ea typeface="Times" charset="0"/>
                <a:cs typeface="Times" charset="0"/>
              </a:rPr>
              <a:t/>
            </a:r>
            <a:br>
              <a:rPr lang="it-IT" sz="1500" dirty="0">
                <a:latin typeface="Times" charset="0"/>
                <a:ea typeface="Times" charset="0"/>
                <a:cs typeface="Times" charset="0"/>
              </a:rPr>
            </a:br>
            <a:r>
              <a:rPr lang="it-IT" sz="1600" b="1" dirty="0" smtClean="0"/>
              <a:t>La </a:t>
            </a:r>
            <a:r>
              <a:rPr lang="it-IT" sz="1600" b="1" dirty="0"/>
              <a:t>novità per la restituzione </a:t>
            </a:r>
            <a:r>
              <a:rPr lang="it-IT" sz="1600" b="1" dirty="0" smtClean="0"/>
              <a:t>2019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400" dirty="0"/>
              <a:t/>
            </a:r>
            <a:br>
              <a:rPr lang="it-IT" sz="1400" dirty="0"/>
            </a:br>
            <a:r>
              <a:rPr lang="it-IT" sz="1400" dirty="0" smtClean="0"/>
              <a:t> </a:t>
            </a:r>
            <a:r>
              <a:rPr lang="it-IT" sz="1600" dirty="0"/>
              <a:t>La possibilità di confrontare i risultati delle prove CBT longitudinalmente nel tempo (al momento è possibile confrontare i risultati 2019 con quelli 2018). Il confronto è possibile grazie alle caratteristiche metodologiche della somministrazione CBT.</a:t>
            </a:r>
            <a:endParaRPr lang="it-IT" sz="1600" dirty="0">
              <a:latin typeface="Times" charset="0"/>
              <a:ea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19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5259134"/>
              </p:ext>
            </p:extLst>
          </p:nvPr>
        </p:nvGraphicFramePr>
        <p:xfrm>
          <a:off x="251520" y="465505"/>
          <a:ext cx="8496944" cy="5018415"/>
        </p:xfrm>
        <a:graphic>
          <a:graphicData uri="http://schemas.openxmlformats.org/drawingml/2006/table">
            <a:tbl>
              <a:tblPr/>
              <a:tblGrid>
                <a:gridCol w="1872208"/>
                <a:gridCol w="4004183"/>
                <a:gridCol w="2620553"/>
              </a:tblGrid>
              <a:tr h="371697">
                <a:tc rowSpan="7">
                  <a:txBody>
                    <a:bodyPr/>
                    <a:lstStyle/>
                    <a:p>
                      <a:pPr algn="l" fontAlgn="ctr"/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Classi </a:t>
                      </a:r>
                      <a:r>
                        <a:rPr lang="it-IT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Seconde </a:t>
                      </a:r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</a:t>
                      </a:r>
                      <a:r>
                        <a:rPr lang="it-IT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rimaria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057" marR="12057" marT="12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Punto di forza </a:t>
                      </a:r>
                    </a:p>
                  </a:txBody>
                  <a:tcPr marL="12057" marR="12057" marT="120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Punto di debolezza</a:t>
                      </a:r>
                    </a:p>
                  </a:txBody>
                  <a:tcPr marL="12057" marR="12057" marT="120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3587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1" dirty="0" smtClean="0">
                          <a:latin typeface="Arial" charset="0"/>
                          <a:ea typeface="Arial" charset="0"/>
                          <a:cs typeface="Arial" charset="0"/>
                          <a:hlinkClick r:id="rId2" action="ppaction://hlinksldjump"/>
                        </a:rPr>
                        <a:t>PUNTEGGI</a:t>
                      </a:r>
                      <a:endParaRPr lang="it-IT" sz="1200" b="1" dirty="0" smtClean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l" fontAlgn="b"/>
                      <a:r>
                        <a:rPr lang="it-IT" sz="1200" b="1" i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Dal 2013 al 2019 i punteggi di Istituto sono superiori alla media nazionale </a:t>
                      </a:r>
                    </a:p>
                    <a:p>
                      <a:pPr algn="l" fontAlgn="b"/>
                      <a:endParaRPr lang="it-IT" sz="1200" b="1" dirty="0" smtClean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057" marR="12057" marT="120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057" marR="12057" marT="120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666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Prova di italiano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Punteggio di Istituto superiore al</a:t>
                      </a:r>
                      <a:r>
                        <a:rPr lang="it-IT" sz="120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punteggio </a:t>
                      </a:r>
                      <a:r>
                        <a:rPr lang="it-IT" sz="12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medio</a:t>
                      </a:r>
                      <a:r>
                        <a:rPr lang="it-IT" sz="120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it-IT" sz="12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nazionale. 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057" marR="12057" marT="120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057" marR="12057" marT="120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6662">
                <a:tc vMerge="1">
                  <a:txBody>
                    <a:bodyPr/>
                    <a:lstStyle/>
                    <a:p>
                      <a:pPr algn="l" fontAlgn="ctr"/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057" marR="12057" marT="1205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Prova di matematica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Tutte le classi riportano</a:t>
                      </a:r>
                      <a:r>
                        <a:rPr lang="it-IT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un punteggio superiore alla media nazionale.</a:t>
                      </a:r>
                      <a:endParaRPr lang="it-IT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057" marR="12057" marT="120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057" marR="12057" marT="120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97699">
                <a:tc vMerge="1">
                  <a:txBody>
                    <a:bodyPr/>
                    <a:lstStyle/>
                    <a:p>
                      <a:pPr algn="l" fontAlgn="ctr"/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057" marR="12057" marT="1205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charset="0"/>
                        <a:buNone/>
                      </a:pPr>
                      <a:r>
                        <a:rPr lang="it-IT" sz="1200" b="1" dirty="0" smtClean="0"/>
                        <a:t>DISTRIBUZIONE</a:t>
                      </a:r>
                      <a:r>
                        <a:rPr lang="it-IT" sz="1200" b="1" baseline="0" dirty="0" smtClean="0"/>
                        <a:t> LIVELLI</a:t>
                      </a:r>
                      <a:endParaRPr lang="it-IT" sz="1200" b="1" dirty="0" smtClean="0"/>
                    </a:p>
                    <a:p>
                      <a:pPr marL="285750" indent="-285750" algn="l">
                        <a:buFont typeface="Arial" charset="0"/>
                        <a:buChar char="•"/>
                      </a:pPr>
                      <a:r>
                        <a:rPr lang="it-IT" sz="12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La percentuale di studenti nel livello 5  (alto) è superiore a quella nazionale;</a:t>
                      </a:r>
                    </a:p>
                    <a:p>
                      <a:pPr marL="285750" indent="-285750" algn="l">
                        <a:buFont typeface="Arial" charset="0"/>
                        <a:buChar char="•"/>
                      </a:pPr>
                      <a:r>
                        <a:rPr lang="it-IT" sz="12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La percentuale di studenti nel livello 1 e 2 è inferiore a quella nazionale</a:t>
                      </a:r>
                      <a:endParaRPr lang="it-IT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057" marR="12057" marT="120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0" i="0" u="none" strike="noStrike" kern="1200" baseline="0" dirty="0" smtClean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057" marR="12057" marT="120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7230">
                <a:tc vMerge="1">
                  <a:txBody>
                    <a:bodyPr/>
                    <a:lstStyle/>
                    <a:p>
                      <a:pPr algn="l" fontAlgn="ctr"/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057" marR="12057" marT="1205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charset="0"/>
                        <a:buChar char="•"/>
                      </a:pPr>
                      <a:r>
                        <a:rPr lang="it-IT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Il</a:t>
                      </a:r>
                      <a:r>
                        <a:rPr lang="it-IT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it-IT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hlinkClick r:id="rId3" action="ppaction://hlinksldjump"/>
                        </a:rPr>
                        <a:t>livello di </a:t>
                      </a:r>
                      <a:r>
                        <a:rPr lang="it-IT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hlinkClick r:id="rId3" action="ppaction://hlinksldjump"/>
                        </a:rPr>
                        <a:t>Variabilità </a:t>
                      </a:r>
                      <a:r>
                        <a:rPr lang="it-IT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all’interno delle classi sia in italiano che in matematica ma </a:t>
                      </a:r>
                      <a:r>
                        <a:rPr lang="it-IT" sz="1200" b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è in linea con quello nazionale.</a:t>
                      </a:r>
                    </a:p>
                    <a:p>
                      <a:pPr marL="171450" indent="-171450" algn="l">
                        <a:buFont typeface="Arial" charset="0"/>
                        <a:buChar char="•"/>
                      </a:pPr>
                      <a:r>
                        <a:rPr lang="it-IT" sz="1200" b="1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La variabilità</a:t>
                      </a:r>
                      <a:r>
                        <a:rPr lang="it-IT" sz="1200" b="1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tra le classi </a:t>
                      </a:r>
                      <a:r>
                        <a:rPr lang="it-IT" sz="1200" b="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è bassa rispetto alla situazione delle classi campione</a:t>
                      </a:r>
                      <a:endParaRPr lang="it-IT" sz="1200" b="0" dirty="0" smtClean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057" marR="12057" marT="120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Il</a:t>
                      </a:r>
                      <a:r>
                        <a:rPr lang="it-IT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livello di </a:t>
                      </a:r>
                      <a:r>
                        <a:rPr lang="it-IT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Variabilità all’interno delle classi è elevato,</a:t>
                      </a:r>
                      <a:r>
                        <a:rPr lang="it-IT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le classi sono eterogenee</a:t>
                      </a:r>
                      <a:endParaRPr lang="it-IT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l" fontAlgn="b"/>
                      <a:endParaRPr lang="it-IT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057" marR="12057" marT="120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8736">
                <a:tc vMerge="1">
                  <a:txBody>
                    <a:bodyPr/>
                    <a:lstStyle/>
                    <a:p>
                      <a:pPr algn="l" fontAlgn="ctr"/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057" marR="12057" marT="12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charset="0"/>
                        <a:buChar char="•"/>
                      </a:pPr>
                      <a:r>
                        <a:rPr lang="it-IT" sz="12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Cheating</a:t>
                      </a:r>
                      <a:r>
                        <a:rPr lang="it-IT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basso</a:t>
                      </a:r>
                    </a:p>
                    <a:p>
                      <a:pPr marL="0" indent="0" algn="l">
                        <a:buFont typeface="Arial" charset="0"/>
                        <a:buNone/>
                      </a:pPr>
                      <a:endParaRPr lang="it-IT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057" marR="12057" marT="120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+mn-ea"/>
                        <a:cs typeface="+mn-cs"/>
                      </a:endParaRPr>
                    </a:p>
                  </a:txBody>
                  <a:tcPr marL="12057" marR="12057" marT="120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0" name="Rettangolo 9"/>
          <p:cNvSpPr/>
          <p:nvPr/>
        </p:nvSpPr>
        <p:spPr>
          <a:xfrm>
            <a:off x="179512" y="80333"/>
            <a:ext cx="85689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Conclusioni: Punti di forza e Punti di debolezza</a:t>
            </a:r>
            <a:endParaRPr lang="it-IT" sz="16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45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179512" y="44624"/>
            <a:ext cx="85689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Conclusioni: Punti di forza e Punti di debolezza</a:t>
            </a:r>
            <a:endParaRPr lang="it-IT" sz="16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22846"/>
              </p:ext>
            </p:extLst>
          </p:nvPr>
        </p:nvGraphicFramePr>
        <p:xfrm>
          <a:off x="323528" y="358083"/>
          <a:ext cx="8640961" cy="5877405"/>
        </p:xfrm>
        <a:graphic>
          <a:graphicData uri="http://schemas.openxmlformats.org/drawingml/2006/table">
            <a:tbl>
              <a:tblPr/>
              <a:tblGrid>
                <a:gridCol w="2042409"/>
                <a:gridCol w="3933583"/>
                <a:gridCol w="2664969"/>
              </a:tblGrid>
              <a:tr h="380349">
                <a:tc rowSpan="7">
                  <a:txBody>
                    <a:bodyPr/>
                    <a:lstStyle/>
                    <a:p>
                      <a:pPr algn="l" fontAlgn="ctr"/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Classi </a:t>
                      </a:r>
                      <a:r>
                        <a:rPr lang="it-IT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Quinte </a:t>
                      </a:r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</a:t>
                      </a:r>
                      <a:r>
                        <a:rPr lang="it-IT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rimaria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057" marR="12057" marT="12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Punto di forza </a:t>
                      </a:r>
                    </a:p>
                  </a:txBody>
                  <a:tcPr marL="12057" marR="12057" marT="120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Punto di debolezza</a:t>
                      </a:r>
                    </a:p>
                  </a:txBody>
                  <a:tcPr marL="12057" marR="12057" marT="120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1827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1" dirty="0" smtClean="0">
                          <a:latin typeface="Arial" charset="0"/>
                          <a:ea typeface="Arial" charset="0"/>
                          <a:cs typeface="Arial" charset="0"/>
                          <a:hlinkClick r:id="rId2" action="ppaction://hlinksldjump"/>
                        </a:rPr>
                        <a:t>PUNTEGGI</a:t>
                      </a:r>
                      <a:endParaRPr lang="it-IT" sz="1200" b="1" dirty="0" smtClean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i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Dal 2013 al 2019 I punteggi</a:t>
                      </a:r>
                      <a:r>
                        <a:rPr lang="it-IT" sz="1200" b="1" i="1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di Istituto sono </a:t>
                      </a:r>
                      <a:r>
                        <a:rPr lang="it-IT" sz="1200" b="1" i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superiori alla media nazionale 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Prova di italiano e matematica e Inglese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Punteggio di Istituto superiore al</a:t>
                      </a:r>
                      <a:r>
                        <a:rPr lang="it-IT" sz="120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punteggio medio </a:t>
                      </a:r>
                      <a:r>
                        <a:rPr lang="it-IT" sz="12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nazionale</a:t>
                      </a:r>
                      <a:endParaRPr lang="it-IT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057" marR="12057" marT="120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hlinkClick r:id="rId2" action="ppaction://hlinksldjump"/>
                        </a:rPr>
                        <a:t>Una classe </a:t>
                      </a:r>
                      <a:r>
                        <a:rPr lang="it-IT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riporta un punteggio inferiore rispetto</a:t>
                      </a:r>
                      <a:r>
                        <a:rPr lang="it-IT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a quello nazionale</a:t>
                      </a:r>
                    </a:p>
                    <a:p>
                      <a:pPr marL="171450" marR="0" indent="-1714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it-IT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it-IT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 italiano </a:t>
                      </a:r>
                      <a:r>
                        <a:rPr lang="it-IT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nelle Parti del testo Narrativo ed Espositivo; </a:t>
                      </a:r>
                    </a:p>
                    <a:p>
                      <a:pPr marL="171450" marR="0" indent="-1714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it-IT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 matematica nell’ambito “</a:t>
                      </a:r>
                      <a:r>
                        <a:rPr lang="it-IT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Dati e Previsioni</a:t>
                      </a:r>
                      <a:r>
                        <a:rPr lang="it-IT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” e “Relazione e Funzioni” e nella dimensione “Risolvere Problemi”</a:t>
                      </a:r>
                    </a:p>
                    <a:p>
                      <a:pPr marL="171450" marR="0" indent="-1714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it-IT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 inglese nella prova di </a:t>
                      </a:r>
                      <a:r>
                        <a:rPr lang="it-IT" sz="12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listening</a:t>
                      </a:r>
                      <a:r>
                        <a:rPr lang="it-IT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.</a:t>
                      </a:r>
                    </a:p>
                    <a:p>
                      <a:pPr algn="l" fontAlgn="b"/>
                      <a:r>
                        <a:rPr lang="it-IT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057" marR="12057" marT="120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26871">
                <a:tc vMerge="1">
                  <a:txBody>
                    <a:bodyPr/>
                    <a:lstStyle/>
                    <a:p>
                      <a:pPr algn="l" fontAlgn="ctr"/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057" marR="12057" marT="1205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charset="0"/>
                        <a:buNone/>
                      </a:pPr>
                      <a:r>
                        <a:rPr lang="it-IT" sz="1200" b="1" dirty="0" smtClean="0"/>
                        <a:t>DISTRIBUZIONE</a:t>
                      </a:r>
                      <a:r>
                        <a:rPr lang="it-IT" sz="1200" b="1" baseline="0" dirty="0" smtClean="0"/>
                        <a:t> LIVELLI</a:t>
                      </a:r>
                      <a:endParaRPr lang="it-IT" sz="1200" b="1" dirty="0" smtClean="0"/>
                    </a:p>
                    <a:p>
                      <a:pPr marL="285750" indent="-285750" algn="l">
                        <a:buFont typeface="Arial" charset="0"/>
                        <a:buChar char="•"/>
                      </a:pPr>
                      <a:r>
                        <a:rPr lang="it-IT" sz="12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La percentuale di studenti nel livello 5  (alto) è superiore a quella nazionale;</a:t>
                      </a:r>
                    </a:p>
                    <a:p>
                      <a:pPr marL="285750" indent="-285750" algn="l">
                        <a:buFont typeface="Arial" charset="0"/>
                        <a:buChar char="•"/>
                      </a:pPr>
                      <a:r>
                        <a:rPr lang="it-IT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La quota di studenti collocata nei livelli 1 e 2 in italiano è inferiore alla media nazionale.</a:t>
                      </a:r>
                    </a:p>
                  </a:txBody>
                  <a:tcPr marL="12057" marR="12057" marT="120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lang="it-IT" sz="1200" b="0" i="0" u="none" strike="noStrike" kern="1200" baseline="0" dirty="0" smtClean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057" marR="12057" marT="120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42198">
                <a:tc vMerge="1">
                  <a:txBody>
                    <a:bodyPr/>
                    <a:lstStyle/>
                    <a:p>
                      <a:pPr algn="l" fontAlgn="ctr"/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057" marR="12057" marT="1205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charset="0"/>
                        <a:buNone/>
                      </a:pPr>
                      <a:endParaRPr lang="it-IT" sz="1200" b="1" kern="1200" dirty="0" smtClean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it-IT" sz="1200" b="1" kern="12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IL </a:t>
                      </a:r>
                      <a:r>
                        <a:rPr lang="it-IT" sz="1200" b="1" kern="1200" dirty="0" err="1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Liivello</a:t>
                      </a:r>
                      <a:r>
                        <a:rPr lang="it-IT" sz="1200" b="1" kern="12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di </a:t>
                      </a:r>
                      <a:r>
                        <a:rPr lang="it-IT" sz="1200" b="1" kern="12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  <a:hlinkClick r:id="rId3" action="ppaction://hlinksldjump"/>
                        </a:rPr>
                        <a:t>Variabilità</a:t>
                      </a:r>
                      <a:r>
                        <a:rPr lang="it-IT" sz="1200" b="1" kern="120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it-IT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tra le classi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it-IT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per italiano e inglese lettura è inferiore a quello delle classi campione</a:t>
                      </a:r>
                    </a:p>
                  </a:txBody>
                  <a:tcPr marL="12057" marR="12057" marT="120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indent="0" algn="l">
                        <a:buFont typeface="Arial" charset="0"/>
                        <a:buNone/>
                      </a:pPr>
                      <a:r>
                        <a:rPr lang="it-IT" sz="1200" b="1" kern="12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IL </a:t>
                      </a:r>
                      <a:r>
                        <a:rPr lang="it-IT" sz="1200" b="1" kern="1200" dirty="0" err="1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Liivello</a:t>
                      </a:r>
                      <a:r>
                        <a:rPr lang="it-IT" sz="1200" b="1" kern="12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di </a:t>
                      </a:r>
                      <a:r>
                        <a:rPr lang="it-IT" sz="1200" b="1" kern="12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  <a:hlinkClick r:id="rId3" action="ppaction://hlinksldjump"/>
                        </a:rPr>
                        <a:t>Variabilità</a:t>
                      </a:r>
                      <a:r>
                        <a:rPr lang="it-IT" sz="1200" b="1" kern="120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it-IT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per </a:t>
                      </a:r>
                      <a:r>
                        <a:rPr lang="it-IT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matematica e inglese ascolto è superiore a quello delle classi campione.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057" marR="12057" marT="120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6239">
                <a:tc vMerge="1">
                  <a:txBody>
                    <a:bodyPr/>
                    <a:lstStyle/>
                    <a:p>
                      <a:pPr algn="l" fontAlgn="ctr"/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057" marR="12057" marT="12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charset="0"/>
                        <a:buNone/>
                      </a:pPr>
                      <a:r>
                        <a:rPr lang="it-IT" sz="12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Cheating</a:t>
                      </a:r>
                      <a:r>
                        <a:rPr lang="it-IT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basso</a:t>
                      </a:r>
                    </a:p>
                    <a:p>
                      <a:pPr marL="0" indent="0" algn="l">
                        <a:buFont typeface="Arial" charset="0"/>
                        <a:buNone/>
                      </a:pPr>
                      <a:endParaRPr lang="it-IT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057" marR="12057" marT="120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+mn-ea"/>
                        <a:cs typeface="+mn-cs"/>
                      </a:endParaRPr>
                    </a:p>
                  </a:txBody>
                  <a:tcPr marL="12057" marR="12057" marT="120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9647">
                <a:tc vMerge="1">
                  <a:txBody>
                    <a:bodyPr/>
                    <a:lstStyle/>
                    <a:p>
                      <a:pPr algn="l" fontAlgn="ctr"/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057" marR="12057" marT="12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charset="0"/>
                        <a:buNone/>
                      </a:pPr>
                      <a:r>
                        <a:rPr lang="it-IT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Punteggi a distanza:   ?</a:t>
                      </a:r>
                    </a:p>
                    <a:p>
                      <a:pPr marL="0" indent="0" algn="l">
                        <a:buFont typeface="Arial" charset="0"/>
                        <a:buNone/>
                      </a:pPr>
                      <a:endParaRPr lang="it-IT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057" marR="12057" marT="120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+mn-ea"/>
                        <a:cs typeface="+mn-cs"/>
                      </a:endParaRPr>
                    </a:p>
                  </a:txBody>
                  <a:tcPr marL="12057" marR="12057" marT="120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9647">
                <a:tc vMerge="1">
                  <a:txBody>
                    <a:bodyPr/>
                    <a:lstStyle/>
                    <a:p>
                      <a:pPr algn="l" fontAlgn="ctr"/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057" marR="12057" marT="12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it-IT" sz="1200" b="1" dirty="0" smtClean="0"/>
                        <a:t>L’ Effetto</a:t>
                      </a:r>
                      <a:r>
                        <a:rPr lang="it-IT" sz="1200" b="1" baseline="0" dirty="0" smtClean="0"/>
                        <a:t> Scuola   ?</a:t>
                      </a:r>
                      <a:endParaRPr lang="it-IT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057" marR="12057" marT="120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+mn-ea"/>
                        <a:cs typeface="+mn-cs"/>
                      </a:endParaRPr>
                    </a:p>
                  </a:txBody>
                  <a:tcPr marL="12057" marR="12057" marT="120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010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179512" y="80333"/>
            <a:ext cx="85689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Conclusioni: Punti di forza e Punti di debolezza</a:t>
            </a:r>
            <a:endParaRPr lang="it-IT" sz="16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95343"/>
              </p:ext>
            </p:extLst>
          </p:nvPr>
        </p:nvGraphicFramePr>
        <p:xfrm>
          <a:off x="179512" y="368235"/>
          <a:ext cx="8856984" cy="6483664"/>
        </p:xfrm>
        <a:graphic>
          <a:graphicData uri="http://schemas.openxmlformats.org/drawingml/2006/table">
            <a:tbl>
              <a:tblPr/>
              <a:tblGrid>
                <a:gridCol w="864096"/>
                <a:gridCol w="3816424"/>
                <a:gridCol w="4176464"/>
              </a:tblGrid>
              <a:tr h="320435">
                <a:tc rowSpan="6">
                  <a:txBody>
                    <a:bodyPr/>
                    <a:lstStyle/>
                    <a:p>
                      <a:pPr algn="l" fontAlgn="ctr"/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Classi </a:t>
                      </a:r>
                      <a:r>
                        <a:rPr lang="it-IT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Terze Secondaria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057" marR="12057" marT="12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Punto di forza </a:t>
                      </a:r>
                    </a:p>
                  </a:txBody>
                  <a:tcPr marL="12057" marR="12057" marT="120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Punto di debolezza</a:t>
                      </a:r>
                    </a:p>
                  </a:txBody>
                  <a:tcPr marL="12057" marR="12057" marT="120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8071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hlinkClick r:id="rId2" action="ppaction://hlinksldjump"/>
                        </a:rPr>
                        <a:t>Punteggi</a:t>
                      </a:r>
                      <a:endParaRPr lang="it-IT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Nel 2019 </a:t>
                      </a:r>
                      <a:r>
                        <a:rPr lang="it-IT" sz="1200" b="0" i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I punteggi</a:t>
                      </a:r>
                      <a:r>
                        <a:rPr lang="it-IT" sz="1200" b="0" i="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di Istituto sono “</a:t>
                      </a:r>
                      <a:r>
                        <a:rPr lang="it-IT" sz="1200" b="0" i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superiori” alle medie territoriali e alle media nazionale</a:t>
                      </a:r>
                      <a:r>
                        <a:rPr lang="it-IT" sz="1200" b="0" i="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in italiano, matematica e inglese lettura.</a:t>
                      </a:r>
                      <a:endParaRPr lang="it-IT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057" marR="12057" marT="120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Dal 2014 al 2018 I punteggi</a:t>
                      </a:r>
                      <a:r>
                        <a:rPr lang="it-IT" sz="1200" b="0" i="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di Istituto sono </a:t>
                      </a:r>
                      <a:r>
                        <a:rPr lang="it-IT" sz="1200" b="0" i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confrontabili alle medie territoriali ma inferiori  alla media nazionale.</a:t>
                      </a:r>
                    </a:p>
                  </a:txBody>
                  <a:tcPr marL="12057" marR="12057" marT="120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8601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Prova di italiano </a:t>
                      </a:r>
                    </a:p>
                  </a:txBody>
                  <a:tcPr marL="12057" marR="12057" marT="120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it-IT" sz="1200" dirty="0" smtClean="0"/>
                        <a:t>La classe 03,</a:t>
                      </a:r>
                      <a:r>
                        <a:rPr lang="it-IT" sz="1200" baseline="0" dirty="0" smtClean="0"/>
                        <a:t> </a:t>
                      </a:r>
                      <a:r>
                        <a:rPr lang="it-IT" sz="1200" dirty="0" smtClean="0"/>
                        <a:t>con Background familiare medio-basso, ha riportato un punteggio inferiore a quello delle medie territoriali.</a:t>
                      </a:r>
                    </a:p>
                  </a:txBody>
                  <a:tcPr marL="12057" marR="12057" marT="120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7711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Prova di matematica</a:t>
                      </a:r>
                    </a:p>
                  </a:txBody>
                  <a:tcPr marL="12057" marR="12057" marT="120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buFont typeface="Arial" charset="0"/>
                        <a:buChar char="•"/>
                      </a:pPr>
                      <a:r>
                        <a:rPr lang="it-IT" sz="1200" dirty="0" smtClean="0"/>
                        <a:t>La classe 03 ha riportato un punteggio inferiore a quello nazionale,</a:t>
                      </a:r>
                    </a:p>
                    <a:p>
                      <a:pPr marL="285750" indent="-285750" algn="just">
                        <a:buFont typeface="Arial" charset="0"/>
                        <a:buChar char="•"/>
                      </a:pPr>
                      <a:endParaRPr lang="it-IT" sz="1200" dirty="0" smtClean="0"/>
                    </a:p>
                    <a:p>
                      <a:pPr marL="285750" indent="-285750" algn="just">
                        <a:buFont typeface="Arial" charset="0"/>
                        <a:buChar char="•"/>
                      </a:pPr>
                      <a:r>
                        <a:rPr lang="it-IT" sz="1200" dirty="0" smtClean="0"/>
                        <a:t>La classe 02, con background basso, riporta un punteggio inferiore sia al punteggio nazionale che a quello di </a:t>
                      </a:r>
                      <a:r>
                        <a:rPr lang="it-IT" sz="1200" dirty="0" err="1" smtClean="0"/>
                        <a:t>macroarea</a:t>
                      </a:r>
                      <a:r>
                        <a:rPr lang="it-IT" sz="1200" dirty="0" smtClean="0"/>
                        <a:t>.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057" marR="12057" marT="120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61319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Prova di INGLESE</a:t>
                      </a:r>
                    </a:p>
                    <a:p>
                      <a:pPr marL="171450" marR="0" indent="-17145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it-IT" sz="1200" dirty="0" smtClean="0"/>
                        <a:t>Il</a:t>
                      </a:r>
                      <a:r>
                        <a:rPr lang="it-IT" sz="1200" baseline="0" dirty="0" smtClean="0"/>
                        <a:t> </a:t>
                      </a:r>
                      <a:r>
                        <a:rPr lang="it-IT" sz="1200" dirty="0" smtClean="0"/>
                        <a:t>punteggio conseguito dagli alunni nella prova di ascolto di Inglese è</a:t>
                      </a:r>
                      <a:r>
                        <a:rPr lang="it-IT" sz="1200" baseline="0" dirty="0" smtClean="0"/>
                        <a:t> superiore a</a:t>
                      </a:r>
                      <a:r>
                        <a:rPr lang="it-IT" sz="1200" dirty="0" smtClean="0"/>
                        <a:t>l</a:t>
                      </a:r>
                      <a:r>
                        <a:rPr lang="it-IT" sz="1200" baseline="0" dirty="0" smtClean="0"/>
                        <a:t> </a:t>
                      </a:r>
                      <a:r>
                        <a:rPr lang="it-IT" sz="1200" dirty="0" smtClean="0"/>
                        <a:t>punteggio medio regionale e di </a:t>
                      </a:r>
                      <a:r>
                        <a:rPr lang="it-IT" sz="1200" dirty="0" err="1" smtClean="0"/>
                        <a:t>macroarea</a:t>
                      </a:r>
                      <a:r>
                        <a:rPr lang="it-IT" sz="1200" dirty="0" smtClean="0"/>
                        <a:t>.</a:t>
                      </a:r>
                      <a:endParaRPr lang="it-IT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171450" marR="0" indent="-17145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lang="it-IT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057" marR="12057" marT="120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buFont typeface="Arial" charset="0"/>
                        <a:buChar char="•"/>
                      </a:pPr>
                      <a:r>
                        <a:rPr lang="it-IT" sz="1200" dirty="0" smtClean="0"/>
                        <a:t>La classe 02 ha riportato un punteggio inferiore a quello nazionale.</a:t>
                      </a:r>
                    </a:p>
                    <a:p>
                      <a:pPr marL="285750" indent="-285750" algn="just">
                        <a:buFont typeface="Arial" charset="0"/>
                        <a:buChar char="•"/>
                      </a:pPr>
                      <a:r>
                        <a:rPr lang="it-IT" sz="1200" dirty="0" smtClean="0"/>
                        <a:t>La classe 03, con background basso, riporta un punteggio inferiore sia al punteggio nazionale che a quello di </a:t>
                      </a:r>
                      <a:r>
                        <a:rPr lang="it-IT" sz="1200" dirty="0" err="1" smtClean="0"/>
                        <a:t>macroarea</a:t>
                      </a:r>
                      <a:r>
                        <a:rPr lang="it-IT" sz="1200" dirty="0" smtClean="0"/>
                        <a:t>.</a:t>
                      </a:r>
                      <a:endParaRPr lang="it-IT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171450" marR="0" indent="-17145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it-IT" sz="1200" dirty="0" smtClean="0"/>
                        <a:t>Il</a:t>
                      </a:r>
                      <a:r>
                        <a:rPr lang="it-IT" sz="1200" baseline="0" dirty="0" smtClean="0"/>
                        <a:t> </a:t>
                      </a:r>
                      <a:r>
                        <a:rPr lang="it-IT" sz="1200" dirty="0" smtClean="0"/>
                        <a:t>punteggio conseguito dagli alunni nella prova di ascolto di Inglese è</a:t>
                      </a:r>
                      <a:r>
                        <a:rPr lang="it-IT" sz="1200" baseline="0" dirty="0" smtClean="0"/>
                        <a:t> inferiore a</a:t>
                      </a:r>
                      <a:r>
                        <a:rPr lang="it-IT" sz="1200" dirty="0" smtClean="0"/>
                        <a:t>l</a:t>
                      </a:r>
                      <a:r>
                        <a:rPr lang="it-IT" sz="1200" baseline="0" dirty="0" smtClean="0"/>
                        <a:t> </a:t>
                      </a:r>
                      <a:r>
                        <a:rPr lang="it-IT" sz="1200" dirty="0" smtClean="0"/>
                        <a:t>punteggio medio nazionale</a:t>
                      </a:r>
                      <a:endParaRPr lang="it-IT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057" marR="12057" marT="120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33958">
                <a:tc vMerge="1">
                  <a:txBody>
                    <a:bodyPr/>
                    <a:lstStyle/>
                    <a:p>
                      <a:pPr algn="l" fontAlgn="ctr"/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057" marR="12057" marT="1205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charset="0"/>
                        <a:buNone/>
                      </a:pPr>
                      <a:r>
                        <a:rPr lang="it-IT" sz="1200" b="1" dirty="0" smtClean="0"/>
                        <a:t>DISTRIBUZIONE</a:t>
                      </a:r>
                      <a:r>
                        <a:rPr lang="it-IT" sz="1200" b="1" baseline="0" dirty="0" smtClean="0"/>
                        <a:t> LIVELLI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it-IT" sz="12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La percentuale di studenti nel livello 5 (alto) è superiore in italiano e in linea in matematica con</a:t>
                      </a:r>
                      <a:r>
                        <a:rPr lang="it-IT" sz="1200" b="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it-IT" sz="12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quella nazionale;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it-IT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La quota di studenti collocata nei livelli 1 e 2 ( bassi) in italiano è inferiore alla media </a:t>
                      </a:r>
                      <a:r>
                        <a:rPr lang="it-IT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nazionale, in matematica è inferiore a quella regionale.</a:t>
                      </a:r>
                      <a:endParaRPr lang="it-IT" sz="1200" b="0" dirty="0" smtClean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it-IT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La </a:t>
                      </a:r>
                      <a:r>
                        <a:rPr lang="it-IT" sz="12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percentuale di studenti nel livello A2  (alto) in lettura inglese è superiore a quella nazionale;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it-IT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La quota di studenti collocata nei livelli pre-A1 </a:t>
                      </a:r>
                      <a:r>
                        <a:rPr lang="it-IT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it-IT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è inferiore alla media nazionale sia in lettura che in ascolto</a:t>
                      </a:r>
                      <a:endParaRPr lang="it-IT" sz="1200" b="0" dirty="0" smtClean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057" marR="12057" marT="120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0" i="0" u="none" strike="noStrike" kern="1200" baseline="0" dirty="0" smtClean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171450" marR="0" indent="-1714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it-IT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La quota di studenti collocata nei livelli 1 e 2 ( bassi) in matematica è </a:t>
                      </a:r>
                      <a:r>
                        <a:rPr lang="it-IT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di 5,6 punti superiore </a:t>
                      </a:r>
                      <a:r>
                        <a:rPr lang="it-IT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alla media </a:t>
                      </a:r>
                      <a:r>
                        <a:rPr lang="it-IT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nazionale.</a:t>
                      </a:r>
                      <a:endParaRPr lang="it-IT" sz="1200" b="0" i="0" u="none" strike="noStrike" kern="1200" baseline="0" dirty="0" smtClean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171450" marR="0" indent="-1714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it-IT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La </a:t>
                      </a:r>
                      <a:r>
                        <a:rPr lang="it-IT" sz="12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percentuale di studenti nel livello A2  (alto) in ascolto inglese è inferiore a quella nazionale;</a:t>
                      </a:r>
                    </a:p>
                  </a:txBody>
                  <a:tcPr marL="12057" marR="12057" marT="1205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383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95536" y="548680"/>
            <a:ext cx="7632848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600" dirty="0" smtClean="0"/>
          </a:p>
          <a:p>
            <a:endParaRPr lang="it-IT" sz="1600" dirty="0"/>
          </a:p>
          <a:p>
            <a:r>
              <a:rPr lang="it-IT" sz="1600" dirty="0" smtClean="0"/>
              <a:t>Riferimenti bibliografici:</a:t>
            </a:r>
          </a:p>
          <a:p>
            <a:endParaRPr lang="it-IT" sz="1600" dirty="0" smtClean="0"/>
          </a:p>
          <a:p>
            <a:pPr marL="342900" indent="-342900">
              <a:buFont typeface="+mj-lt"/>
              <a:buAutoNum type="arabicPeriod"/>
            </a:pPr>
            <a:r>
              <a:rPr lang="it-IT" sz="1200" dirty="0" smtClean="0"/>
              <a:t>Rapporto INVALSI 2016;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200" dirty="0" smtClean="0"/>
              <a:t>Guida rilevamento dati </a:t>
            </a:r>
            <a:r>
              <a:rPr lang="it-IT" sz="1200" smtClean="0"/>
              <a:t>INVALSI 2015/2016</a:t>
            </a:r>
            <a:r>
              <a:rPr lang="it-IT" sz="1200" dirty="0" smtClean="0"/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200" dirty="0" smtClean="0"/>
              <a:t>RAV -Istituto Comprensivo Lanzara;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200" dirty="0" smtClean="0"/>
              <a:t>Tommaso </a:t>
            </a:r>
            <a:r>
              <a:rPr lang="it-IT" sz="1200" dirty="0" err="1" smtClean="0"/>
              <a:t>Agasisti</a:t>
            </a:r>
            <a:r>
              <a:rPr lang="it-IT" sz="1200" dirty="0" smtClean="0"/>
              <a:t>, Leggere, interpretare e discutere i dati a disposizione delle scuole in ottica valutativa: i dati INVALSI;</a:t>
            </a:r>
          </a:p>
          <a:p>
            <a:pPr marL="342900" indent="-342900">
              <a:buFont typeface="+mj-lt"/>
              <a:buAutoNum type="arabicPeriod"/>
            </a:pPr>
            <a:endParaRPr lang="it-IT" sz="900" i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644008" y="2420888"/>
            <a:ext cx="42662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 smtClean="0"/>
          </a:p>
          <a:p>
            <a:endParaRPr lang="it-IT" dirty="0"/>
          </a:p>
          <a:p>
            <a:r>
              <a:rPr lang="it-IT" dirty="0" smtClean="0"/>
              <a:t>Grazie per l’attenzione</a:t>
            </a:r>
            <a:endParaRPr lang="it-IT" dirty="0"/>
          </a:p>
          <a:p>
            <a:r>
              <a:rPr lang="it-IT" dirty="0" smtClean="0"/>
              <a:t>La Funzione Strumentale </a:t>
            </a:r>
            <a:r>
              <a:rPr lang="it-IT" dirty="0" err="1" smtClean="0"/>
              <a:t>Fruilo</a:t>
            </a:r>
            <a:r>
              <a:rPr lang="it-IT" dirty="0" smtClean="0"/>
              <a:t> Marina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43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8" y="1628800"/>
            <a:ext cx="7772400" cy="4050792"/>
          </a:xfrm>
        </p:spPr>
        <p:txBody>
          <a:bodyPr/>
          <a:lstStyle/>
          <a:p>
            <a:pPr marL="0" indent="0">
              <a:buNone/>
            </a:pPr>
            <a:r>
              <a:rPr lang="it-IT" sz="1600" dirty="0" smtClean="0">
                <a:solidFill>
                  <a:srgbClr val="FF0000"/>
                </a:solidFill>
              </a:rPr>
              <a:t>Informazione sulla lettura delle tabelle:</a:t>
            </a:r>
          </a:p>
          <a:p>
            <a:pPr marL="0" indent="0">
              <a:buNone/>
            </a:pPr>
            <a:endParaRPr lang="it-IT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it-IT" sz="1600" dirty="0" smtClean="0"/>
              <a:t>A </a:t>
            </a:r>
            <a:r>
              <a:rPr lang="it-IT" sz="1600" dirty="0"/>
              <a:t>seguire si allegano le tabelle </a:t>
            </a:r>
            <a:r>
              <a:rPr lang="it-IT" sz="1600" dirty="0" smtClean="0"/>
              <a:t>e i grafici contenenti </a:t>
            </a:r>
            <a:r>
              <a:rPr lang="it-IT" sz="1600" dirty="0"/>
              <a:t>i dati relativi all’istituto, suddivisi per tipologia di classe coinvolta nelle prove. Sono state messe in evidenza con colore </a:t>
            </a:r>
            <a:r>
              <a:rPr lang="it-IT" sz="1600" dirty="0" smtClean="0"/>
              <a:t>rosso </a:t>
            </a:r>
            <a:r>
              <a:rPr lang="it-IT" sz="1600" dirty="0">
                <a:solidFill>
                  <a:srgbClr val="FF0000"/>
                </a:solidFill>
              </a:rPr>
              <a:t>le </a:t>
            </a:r>
            <a:r>
              <a:rPr lang="it-IT" sz="1600" dirty="0" smtClean="0">
                <a:solidFill>
                  <a:srgbClr val="FF0000"/>
                </a:solidFill>
              </a:rPr>
              <a:t>risultanze </a:t>
            </a:r>
            <a:r>
              <a:rPr lang="it-IT" sz="1600" dirty="0">
                <a:solidFill>
                  <a:srgbClr val="FF0000"/>
                </a:solidFill>
              </a:rPr>
              <a:t>complessive dell’I.C</a:t>
            </a:r>
            <a:r>
              <a:rPr lang="it-IT" sz="1600" dirty="0"/>
              <a:t>. rispetto a quelle riportate nel complesso dalle scuole della Regione Campania, dell’area del Sud e del territorio nazionale, per favorire a colpo d’occhio il raffronto </a:t>
            </a:r>
            <a:r>
              <a:rPr lang="it-IT" sz="1600" dirty="0" smtClean="0"/>
              <a:t>tra </a:t>
            </a:r>
            <a:r>
              <a:rPr lang="it-IT" sz="1600" dirty="0"/>
              <a:t>i diversi </a:t>
            </a:r>
            <a:r>
              <a:rPr lang="it-IT" sz="1600" dirty="0" smtClean="0"/>
              <a:t>elementi. In giallo sono riportate le </a:t>
            </a:r>
            <a:r>
              <a:rPr lang="it-IT" sz="1600" b="1" dirty="0" smtClean="0">
                <a:solidFill>
                  <a:srgbClr val="FFC000"/>
                </a:solidFill>
              </a:rPr>
              <a:t>Criticità</a:t>
            </a:r>
            <a:r>
              <a:rPr lang="it-IT" sz="1600" dirty="0" smtClean="0"/>
              <a:t> e in verde le </a:t>
            </a:r>
            <a:r>
              <a:rPr lang="it-IT" sz="1600" dirty="0" smtClean="0">
                <a:solidFill>
                  <a:srgbClr val="00B050"/>
                </a:solidFill>
                <a:hlinkClick r:id="rId3" action="ppaction://hlinksldjump"/>
              </a:rPr>
              <a:t>Eccellenze</a:t>
            </a:r>
            <a:r>
              <a:rPr lang="it-IT" sz="1600" dirty="0" smtClean="0">
                <a:solidFill>
                  <a:srgbClr val="00B050"/>
                </a:solidFill>
              </a:rPr>
              <a:t>.</a:t>
            </a:r>
            <a:endParaRPr lang="it-IT" sz="1600" dirty="0">
              <a:solidFill>
                <a:srgbClr val="00B050"/>
              </a:solidFill>
            </a:endParaRPr>
          </a:p>
          <a:p>
            <a:pPr algn="just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936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magine 31"/>
          <p:cNvPicPr/>
          <p:nvPr/>
        </p:nvPicPr>
        <p:blipFill>
          <a:blip r:embed="rId3"/>
          <a:stretch>
            <a:fillRect/>
          </a:stretch>
        </p:blipFill>
        <p:spPr>
          <a:xfrm>
            <a:off x="409615" y="3539950"/>
            <a:ext cx="6618568" cy="2819790"/>
          </a:xfrm>
          <a:prstGeom prst="rect">
            <a:avLst/>
          </a:prstGeom>
        </p:spPr>
      </p:pic>
      <p:pic>
        <p:nvPicPr>
          <p:cNvPr id="26" name="Immagine 25"/>
          <p:cNvPicPr/>
          <p:nvPr/>
        </p:nvPicPr>
        <p:blipFill>
          <a:blip r:embed="rId4"/>
          <a:stretch>
            <a:fillRect/>
          </a:stretch>
        </p:blipFill>
        <p:spPr>
          <a:xfrm>
            <a:off x="409615" y="433263"/>
            <a:ext cx="6086652" cy="3113367"/>
          </a:xfrm>
          <a:prstGeom prst="rect">
            <a:avLst/>
          </a:prstGeom>
        </p:spPr>
      </p:pic>
      <p:sp>
        <p:nvSpPr>
          <p:cNvPr id="11" name="Ovale 10"/>
          <p:cNvSpPr/>
          <p:nvPr/>
        </p:nvSpPr>
        <p:spPr>
          <a:xfrm>
            <a:off x="2631215" y="911957"/>
            <a:ext cx="360040" cy="288032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92D050"/>
              </a:solidFill>
            </a:endParaRPr>
          </a:p>
        </p:txBody>
      </p:sp>
      <p:sp>
        <p:nvSpPr>
          <p:cNvPr id="12" name="Ovale 11"/>
          <p:cNvSpPr/>
          <p:nvPr/>
        </p:nvSpPr>
        <p:spPr>
          <a:xfrm>
            <a:off x="3248898" y="1290738"/>
            <a:ext cx="408087" cy="3633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6261799" y="1268760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Italiano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6261799" y="4341067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Matematica</a:t>
            </a:r>
            <a:endParaRPr lang="it-IT"/>
          </a:p>
        </p:txBody>
      </p:sp>
      <p:cxnSp>
        <p:nvCxnSpPr>
          <p:cNvPr id="16" name="Connettore 1 15"/>
          <p:cNvCxnSpPr/>
          <p:nvPr/>
        </p:nvCxnSpPr>
        <p:spPr>
          <a:xfrm flipH="1">
            <a:off x="903047" y="5292188"/>
            <a:ext cx="51465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/>
          <p:cNvCxnSpPr/>
          <p:nvPr/>
        </p:nvCxnSpPr>
        <p:spPr>
          <a:xfrm flipH="1">
            <a:off x="903047" y="2564904"/>
            <a:ext cx="51465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e 22"/>
          <p:cNvSpPr/>
          <p:nvPr/>
        </p:nvSpPr>
        <p:spPr>
          <a:xfrm>
            <a:off x="2041610" y="1295836"/>
            <a:ext cx="360040" cy="315180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/>
          <p:cNvSpPr/>
          <p:nvPr/>
        </p:nvSpPr>
        <p:spPr>
          <a:xfrm flipV="1">
            <a:off x="1419007" y="1613136"/>
            <a:ext cx="351656" cy="27345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5" name="Immagine 24">
            <a:hlinkClick r:id="rId5" action="ppaction://hlinksldjump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096" y="1753596"/>
            <a:ext cx="473328" cy="401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Immagine 2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028" y="4762058"/>
            <a:ext cx="473328" cy="40132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Ovale 27"/>
          <p:cNvSpPr/>
          <p:nvPr/>
        </p:nvSpPr>
        <p:spPr>
          <a:xfrm>
            <a:off x="3563888" y="4456209"/>
            <a:ext cx="394032" cy="2076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Ovale 28"/>
          <p:cNvSpPr/>
          <p:nvPr/>
        </p:nvSpPr>
        <p:spPr>
          <a:xfrm flipV="1">
            <a:off x="1547664" y="4860613"/>
            <a:ext cx="351656" cy="26532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Ovale 29"/>
          <p:cNvSpPr/>
          <p:nvPr/>
        </p:nvSpPr>
        <p:spPr>
          <a:xfrm flipV="1">
            <a:off x="2884004" y="4521675"/>
            <a:ext cx="351656" cy="27345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Ovale 30"/>
          <p:cNvSpPr/>
          <p:nvPr/>
        </p:nvSpPr>
        <p:spPr>
          <a:xfrm flipV="1">
            <a:off x="2225822" y="3878489"/>
            <a:ext cx="351656" cy="27345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Titolo 1"/>
          <p:cNvSpPr>
            <a:spLocks noGrp="1"/>
          </p:cNvSpPr>
          <p:nvPr>
            <p:ph type="title"/>
          </p:nvPr>
        </p:nvSpPr>
        <p:spPr>
          <a:xfrm>
            <a:off x="2884004" y="36893"/>
            <a:ext cx="7620000" cy="634082"/>
          </a:xfrm>
        </p:spPr>
        <p:txBody>
          <a:bodyPr>
            <a:normAutofit/>
          </a:bodyPr>
          <a:lstStyle/>
          <a:p>
            <a:pPr algn="ctr"/>
            <a:r>
              <a:rPr lang="it-IT" sz="1800" dirty="0" smtClean="0">
                <a:latin typeface="+mn-lt"/>
              </a:rPr>
              <a:t>Classi seconde </a:t>
            </a:r>
            <a:br>
              <a:rPr lang="it-IT" sz="1800" dirty="0" smtClean="0">
                <a:latin typeface="+mn-lt"/>
              </a:rPr>
            </a:br>
            <a:r>
              <a:rPr lang="it-IT" sz="1800" dirty="0" smtClean="0">
                <a:latin typeface="+mn-lt"/>
              </a:rPr>
              <a:t>SCUOLA PRIMARIA</a:t>
            </a:r>
            <a:endParaRPr lang="it-IT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3850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85602" y="4221088"/>
            <a:ext cx="85007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rgbClr val="000000"/>
                </a:solidFill>
                <a:latin typeface="SymbolMT"/>
              </a:rPr>
              <a:t> </a:t>
            </a:r>
            <a:r>
              <a:rPr lang="it-IT" sz="1600" b="1" dirty="0">
                <a:solidFill>
                  <a:srgbClr val="000000"/>
                </a:solidFill>
              </a:rPr>
              <a:t>Prova di </a:t>
            </a:r>
            <a:r>
              <a:rPr lang="it-IT" sz="1600" b="1" dirty="0" smtClean="0">
                <a:solidFill>
                  <a:srgbClr val="000000"/>
                </a:solidFill>
              </a:rPr>
              <a:t>italiano</a:t>
            </a:r>
            <a:r>
              <a:rPr lang="it-IT" sz="1600" dirty="0" smtClean="0"/>
              <a:t>: </a:t>
            </a:r>
            <a:r>
              <a:rPr lang="it-IT" sz="1600" dirty="0" smtClean="0">
                <a:solidFill>
                  <a:srgbClr val="FF0000"/>
                </a:solidFill>
              </a:rPr>
              <a:t> punteggio </a:t>
            </a:r>
            <a:r>
              <a:rPr lang="it-IT" sz="1600" dirty="0">
                <a:solidFill>
                  <a:srgbClr val="FF0000"/>
                </a:solidFill>
              </a:rPr>
              <a:t>istituto </a:t>
            </a:r>
            <a:r>
              <a:rPr lang="it-IT" sz="1600" dirty="0" smtClean="0">
                <a:solidFill>
                  <a:srgbClr val="FF0000"/>
                </a:solidFill>
              </a:rPr>
              <a:t>65,7% </a:t>
            </a:r>
            <a:r>
              <a:rPr lang="it-IT" sz="1600" dirty="0">
                <a:solidFill>
                  <a:srgbClr val="000000"/>
                </a:solidFill>
              </a:rPr>
              <a:t>. Il dato è superiore del </a:t>
            </a:r>
            <a:r>
              <a:rPr lang="it-IT" sz="1600" dirty="0" smtClean="0">
                <a:solidFill>
                  <a:srgbClr val="000000"/>
                </a:solidFill>
              </a:rPr>
              <a:t>14,4% </a:t>
            </a:r>
            <a:r>
              <a:rPr lang="it-IT" sz="1600" dirty="0">
                <a:solidFill>
                  <a:srgbClr val="000000"/>
                </a:solidFill>
              </a:rPr>
              <a:t>rispetto alla regione, del </a:t>
            </a:r>
            <a:r>
              <a:rPr lang="it-IT" sz="1600" dirty="0" smtClean="0">
                <a:solidFill>
                  <a:srgbClr val="000000"/>
                </a:solidFill>
              </a:rPr>
              <a:t>12,5% rispetto </a:t>
            </a:r>
            <a:r>
              <a:rPr lang="it-IT" sz="1600" dirty="0">
                <a:solidFill>
                  <a:srgbClr val="000000"/>
                </a:solidFill>
              </a:rPr>
              <a:t>al Sud e </a:t>
            </a:r>
            <a:r>
              <a:rPr lang="it-IT" sz="1600" dirty="0" smtClean="0">
                <a:solidFill>
                  <a:srgbClr val="000000"/>
                </a:solidFill>
              </a:rPr>
              <a:t>12% rispetto </a:t>
            </a:r>
            <a:r>
              <a:rPr lang="it-IT" sz="1600" dirty="0">
                <a:solidFill>
                  <a:srgbClr val="000000"/>
                </a:solidFill>
              </a:rPr>
              <a:t>all’Italia. </a:t>
            </a:r>
            <a:r>
              <a:rPr lang="it-IT" sz="1600" dirty="0" smtClean="0">
                <a:solidFill>
                  <a:srgbClr val="000000"/>
                </a:solidFill>
              </a:rPr>
              <a:t> Il </a:t>
            </a:r>
            <a:r>
              <a:rPr lang="it-IT" sz="1600" dirty="0" err="1" smtClean="0">
                <a:solidFill>
                  <a:srgbClr val="000000"/>
                </a:solidFill>
              </a:rPr>
              <a:t>Cheating</a:t>
            </a:r>
            <a:r>
              <a:rPr lang="it-IT" sz="1600" dirty="0" smtClean="0">
                <a:solidFill>
                  <a:srgbClr val="000000"/>
                </a:solidFill>
              </a:rPr>
              <a:t> è del 4,6% mentre nel 2017 era del 2,0%. Nel dettaglio tutte le classi riportano un punteggio significativamente superiore a quello nazionale, di area e regionale.</a:t>
            </a:r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7322404"/>
              </p:ext>
            </p:extLst>
          </p:nvPr>
        </p:nvGraphicFramePr>
        <p:xfrm>
          <a:off x="293512" y="764704"/>
          <a:ext cx="8567834" cy="3053976"/>
        </p:xfrm>
        <a:graphic>
          <a:graphicData uri="http://schemas.openxmlformats.org/drawingml/2006/table">
            <a:tbl>
              <a:tblPr/>
              <a:tblGrid>
                <a:gridCol w="966120"/>
                <a:gridCol w="792088"/>
                <a:gridCol w="792088"/>
                <a:gridCol w="1310666"/>
                <a:gridCol w="1106472"/>
                <a:gridCol w="1111254"/>
                <a:gridCol w="1048986"/>
                <a:gridCol w="792088"/>
                <a:gridCol w="648072"/>
              </a:tblGrid>
              <a:tr h="388217">
                <a:tc gridSpan="9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Tavola  1A - Punteggi Italiano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96034">
                <a:tc gridSpan="9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Istituto nel suo complesso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88809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Classi/Istituto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Media del punteggio</a:t>
                      </a:r>
                      <a:b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</a:br>
                      <a: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percentuale</a:t>
                      </a:r>
                      <a:b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</a:br>
                      <a: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al netto del </a:t>
                      </a:r>
                      <a:r>
                        <a:rPr lang="it-IT" sz="11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cheating</a:t>
                      </a:r>
                      <a: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 (1a)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Percentuale di</a:t>
                      </a:r>
                      <a:b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</a:br>
                      <a: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partecipazione alla</a:t>
                      </a:r>
                      <a:b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</a:br>
                      <a: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prova di Italiano (1b)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Esiti degli studenti</a:t>
                      </a:r>
                      <a:b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</a:br>
                      <a: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al netto del </a:t>
                      </a:r>
                      <a:r>
                        <a:rPr lang="it-IT" sz="11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cheating</a:t>
                      </a:r>
                      <a: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/>
                      </a:r>
                      <a:b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</a:br>
                      <a: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nella stessa scala del rapporto nazionale (1d)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Punteggio Campania</a:t>
                      </a:r>
                      <a:b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</a:br>
                      <a: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51,3 (5)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Punteggio Sud</a:t>
                      </a:r>
                      <a:br>
                        <a:rPr lang="it-IT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</a:br>
                      <a:r>
                        <a:rPr lang="it-IT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53,2 (5)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Punteggio Italia</a:t>
                      </a:r>
                      <a:b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</a:br>
                      <a: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53,7 (5)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Punteggio percentuale </a:t>
                      </a:r>
                      <a:br>
                        <a:rPr lang="it-IT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</a:br>
                      <a:r>
                        <a:rPr lang="it-IT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 osservato (6)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Cheating</a:t>
                      </a:r>
                      <a:br>
                        <a:rPr lang="it-IT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</a:br>
                      <a:r>
                        <a:rPr lang="it-IT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in percentuale (7)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</a:tr>
              <a:tr h="29603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s-I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415051460201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s-I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62,6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89,5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s-I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220,9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significativamente superiore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significativamente superiore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significativamente superiore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uk-UA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65,1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i-FI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3,7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03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s-I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415051460202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s-I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66,2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s-I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84,2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s-I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227,6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significativamente superiore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significativamente superiore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significativamente superiore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69,1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s-I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4,2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03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s-I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415051460203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70,5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90,0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s-I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237,1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significativamente superiore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significativamente superiore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significativamente superiore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uk-UA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75,8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uk-UA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7,0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03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s-I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SAIC84600R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i-FI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65,7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i-FI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87,5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i-FI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226,9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significativamente superiore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significativamente superiore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significativamente superiore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i-FI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68,9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uk-UA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4,6</a:t>
                      </a:r>
                    </a:p>
                  </a:txBody>
                  <a:tcPr marL="4553" marR="4553" marT="4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06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611560" y="3861048"/>
            <a:ext cx="7992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 smtClean="0">
                <a:solidFill>
                  <a:srgbClr val="000000"/>
                </a:solidFill>
              </a:rPr>
              <a:t>Prova </a:t>
            </a:r>
            <a:r>
              <a:rPr lang="it-IT" sz="1600" dirty="0">
                <a:solidFill>
                  <a:srgbClr val="000000"/>
                </a:solidFill>
              </a:rPr>
              <a:t>di </a:t>
            </a:r>
            <a:r>
              <a:rPr lang="it-IT" sz="1600" dirty="0" smtClean="0">
                <a:solidFill>
                  <a:srgbClr val="000000"/>
                </a:solidFill>
              </a:rPr>
              <a:t>matematica</a:t>
            </a:r>
            <a:r>
              <a:rPr lang="it-IT" sz="1600" dirty="0" smtClean="0">
                <a:solidFill>
                  <a:srgbClr val="FF0000"/>
                </a:solidFill>
              </a:rPr>
              <a:t>:  </a:t>
            </a:r>
            <a:r>
              <a:rPr lang="it-IT" sz="1600" dirty="0">
                <a:solidFill>
                  <a:srgbClr val="FF0000"/>
                </a:solidFill>
              </a:rPr>
              <a:t>punteggio scuola </a:t>
            </a:r>
            <a:r>
              <a:rPr lang="it-IT" sz="1600" dirty="0" smtClean="0">
                <a:solidFill>
                  <a:srgbClr val="FF0000"/>
                </a:solidFill>
              </a:rPr>
              <a:t>63,4% </a:t>
            </a:r>
            <a:r>
              <a:rPr lang="it-IT" sz="1600" dirty="0">
                <a:solidFill>
                  <a:srgbClr val="000000"/>
                </a:solidFill>
              </a:rPr>
              <a:t>. </a:t>
            </a:r>
            <a:r>
              <a:rPr lang="it-IT" sz="1600" dirty="0" smtClean="0">
                <a:solidFill>
                  <a:srgbClr val="000000"/>
                </a:solidFill>
              </a:rPr>
              <a:t>Superiore del 8,9% rispetto alla Campania, del 7,4% rispetto al Sud e del 6,8 % all’Italia.</a:t>
            </a:r>
          </a:p>
          <a:p>
            <a:pPr algn="just"/>
            <a:r>
              <a:rPr lang="it-IT" sz="1600" dirty="0" smtClean="0">
                <a:solidFill>
                  <a:srgbClr val="000000"/>
                </a:solidFill>
              </a:rPr>
              <a:t>Tutte le classi hanno riportato punteggi superiori rispetto alle aree territoriali e anche in questo caso il </a:t>
            </a:r>
            <a:r>
              <a:rPr lang="it-IT" sz="1600" dirty="0" err="1" smtClean="0">
                <a:solidFill>
                  <a:srgbClr val="000000"/>
                </a:solidFill>
              </a:rPr>
              <a:t>cheating</a:t>
            </a:r>
            <a:r>
              <a:rPr lang="it-IT" sz="1600" dirty="0" smtClean="0">
                <a:solidFill>
                  <a:srgbClr val="000000"/>
                </a:solidFill>
              </a:rPr>
              <a:t>  è del 4,4%.</a:t>
            </a:r>
            <a:endParaRPr lang="it-IT" sz="1600" dirty="0"/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425661"/>
              </p:ext>
            </p:extLst>
          </p:nvPr>
        </p:nvGraphicFramePr>
        <p:xfrm>
          <a:off x="179512" y="764704"/>
          <a:ext cx="8802536" cy="2713838"/>
        </p:xfrm>
        <a:graphic>
          <a:graphicData uri="http://schemas.openxmlformats.org/drawingml/2006/table">
            <a:tbl>
              <a:tblPr/>
              <a:tblGrid>
                <a:gridCol w="936104"/>
                <a:gridCol w="720080"/>
                <a:gridCol w="936104"/>
                <a:gridCol w="1152128"/>
                <a:gridCol w="1152128"/>
                <a:gridCol w="1485856"/>
                <a:gridCol w="1090220"/>
                <a:gridCol w="681407"/>
                <a:gridCol w="648509"/>
              </a:tblGrid>
              <a:tr h="67704">
                <a:tc gridSpan="9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Tavola  1B - Punteggi Matematica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67704">
                <a:tc gridSpan="9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Istituto nel suo complesso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03112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Classi/Istituto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Media del punteggio</a:t>
                      </a:r>
                      <a:b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</a:br>
                      <a: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percentuale</a:t>
                      </a:r>
                      <a:b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</a:br>
                      <a: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al netto del </a:t>
                      </a:r>
                      <a:r>
                        <a:rPr lang="it-IT" sz="11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cheating</a:t>
                      </a:r>
                      <a: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 (1a)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Percentuale di</a:t>
                      </a:r>
                      <a:br>
                        <a:rPr lang="it-IT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</a:br>
                      <a:r>
                        <a:rPr lang="it-IT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partecipazione alla</a:t>
                      </a:r>
                      <a:br>
                        <a:rPr lang="it-IT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</a:br>
                      <a:r>
                        <a:rPr lang="it-IT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prova di Matematica (1b)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Esiti degli studenti</a:t>
                      </a:r>
                      <a:b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</a:br>
                      <a: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al netto del </a:t>
                      </a:r>
                      <a:r>
                        <a:rPr lang="it-IT" sz="11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cheating</a:t>
                      </a:r>
                      <a: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/>
                      </a:r>
                      <a:b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</a:br>
                      <a: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nella stessa scala del rapporto nazionale (1d)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Punteggio Campania</a:t>
                      </a:r>
                      <a:br>
                        <a:rPr lang="it-IT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</a:br>
                      <a:r>
                        <a:rPr lang="it-IT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54,5 (5)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Punteggio Sud</a:t>
                      </a:r>
                      <a:b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</a:br>
                      <a: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56,0 (5)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Punteggio Italia</a:t>
                      </a:r>
                      <a:br>
                        <a:rPr lang="it-IT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</a:br>
                      <a:r>
                        <a:rPr lang="it-IT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56,6 (5)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Punteggio percentuale </a:t>
                      </a:r>
                      <a:br>
                        <a:rPr lang="it-IT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</a:br>
                      <a:r>
                        <a:rPr lang="it-IT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 osservato (6)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Cheating</a:t>
                      </a:r>
                      <a:br>
                        <a:rPr lang="it-IT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</a:br>
                      <a:r>
                        <a:rPr lang="it-IT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in percentuale (7)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EE2"/>
                    </a:solidFill>
                  </a:tcPr>
                </a:tc>
              </a:tr>
              <a:tr h="67704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415051460201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58,9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89,5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s-I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205,2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significativamente superiore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significativamente superiore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significativamente superiore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59,5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i-FI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1,1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704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415051460202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68,7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89,5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s-I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223,1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significativamente superiore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significativamente superiore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significativamente superiore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s-I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73,2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6,2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704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415051460203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62,2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90,0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211,1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significativamente superiore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significativamente superiore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significativamente superiore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s-I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67,1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s-I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7,2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704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SAIC84600R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63,4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89,6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s-I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213,5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significativamente superiore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significativamente superiore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significativamente superiore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s-I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66,5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uk-UA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4,4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647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egno">
  <a:themeElements>
    <a:clrScheme name="Legn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Legno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egn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3941</TotalTime>
  <Words>6867</Words>
  <Application>Microsoft Macintosh PowerPoint</Application>
  <PresentationFormat>Presentazione su schermo (4:3)</PresentationFormat>
  <Paragraphs>2023</Paragraphs>
  <Slides>53</Slides>
  <Notes>23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53</vt:i4>
      </vt:variant>
    </vt:vector>
  </HeadingPairs>
  <TitlesOfParts>
    <vt:vector size="65" baseType="lpstr">
      <vt:lpstr>Calibri</vt:lpstr>
      <vt:lpstr>Geneva</vt:lpstr>
      <vt:lpstr>ＭＳ 明朝</vt:lpstr>
      <vt:lpstr>Rockwell</vt:lpstr>
      <vt:lpstr>Rockwell Condensed</vt:lpstr>
      <vt:lpstr>Rockwell Extra Bold</vt:lpstr>
      <vt:lpstr>SymbolMT</vt:lpstr>
      <vt:lpstr>Times</vt:lpstr>
      <vt:lpstr>Times New Roman</vt:lpstr>
      <vt:lpstr>Wingdings</vt:lpstr>
      <vt:lpstr>Arial</vt:lpstr>
      <vt:lpstr>Legno</vt:lpstr>
      <vt:lpstr>ISTITUTO COMPRENSIVO AUTONOMIA 84 LANZARA        Lettura dati INVALSI a.s. 2018 – 2019</vt:lpstr>
      <vt:lpstr>Presentazione di PowerPoint</vt:lpstr>
      <vt:lpstr>Presentazione di PowerPoint</vt:lpstr>
      <vt:lpstr>Presentazione di PowerPoint</vt:lpstr>
      <vt:lpstr>NOVITA’ restituzione dati SNV 2018</vt:lpstr>
      <vt:lpstr>Presentazione di PowerPoint</vt:lpstr>
      <vt:lpstr>Classi seconde  SCUOLA PRIMARIA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ISTITUTO COMPRENSIVO AUTONOMIA 84 LANZARA   REPORT SUI RISULTATI INVALSI a.s. 2016 – 2015    SCUOLA PRIMARIA SCUOLA SECONDARIA DI1° GRADO</dc:title>
  <dc:creator>Utente</dc:creator>
  <cp:lastModifiedBy>Utente di Microsoft Office</cp:lastModifiedBy>
  <cp:revision>423</cp:revision>
  <dcterms:created xsi:type="dcterms:W3CDTF">2015-09-21T16:14:28Z</dcterms:created>
  <dcterms:modified xsi:type="dcterms:W3CDTF">2019-12-20T17:15:59Z</dcterms:modified>
</cp:coreProperties>
</file>