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69" d="100"/>
          <a:sy n="69" d="100"/>
        </p:scale>
        <p:origin x="7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7" name="Triangolo isosce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540544" y="776288"/>
            <a:ext cx="8062912" cy="1470025"/>
          </a:xfrm>
        </p:spPr>
        <p:txBody>
          <a:bodyPr anchor="b">
            <a:normAutofit/>
          </a:bodyPr>
          <a:lstStyle>
            <a:lvl1pPr algn="r">
              <a:defRPr sz="4400"/>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1371600" y="6012656"/>
            <a:ext cx="5791200" cy="365125"/>
          </a:xfrm>
        </p:spPr>
        <p:txBody>
          <a:bodyPr tIns="0" bIns="0" anchor="t"/>
          <a:lstStyle>
            <a:lvl1pPr algn="r">
              <a:defRPr sz="1000"/>
            </a:lvl1pPr>
          </a:lstStyle>
          <a:p>
            <a:fld id="{59EF7F02-0229-4DD3-8784-82DAEF8D46AE}" type="datetimeFigureOut">
              <a:rPr lang="it-IT" smtClean="0"/>
              <a:t>31/05/2020</a:t>
            </a:fld>
            <a:endParaRPr lang="it-IT"/>
          </a:p>
        </p:txBody>
      </p:sp>
      <p:sp>
        <p:nvSpPr>
          <p:cNvPr id="17" name="Segnaposto piè di pagina 16"/>
          <p:cNvSpPr>
            <a:spLocks noGrp="1"/>
          </p:cNvSpPr>
          <p:nvPr>
            <p:ph type="ftr" sz="quarter" idx="11"/>
          </p:nvPr>
        </p:nvSpPr>
        <p:spPr>
          <a:xfrm>
            <a:off x="1371600" y="5650704"/>
            <a:ext cx="5791200" cy="365125"/>
          </a:xfrm>
        </p:spPr>
        <p:txBody>
          <a:bodyPr tIns="0" bIns="0" anchor="b"/>
          <a:lstStyle>
            <a:lvl1pPr algn="r">
              <a:defRPr sz="1100"/>
            </a:lvl1pPr>
          </a:lstStyle>
          <a:p>
            <a:endParaRPr lang="it-IT"/>
          </a:p>
        </p:txBody>
      </p:sp>
      <p:sp>
        <p:nvSpPr>
          <p:cNvPr id="29" name="Segnaposto numero diapositiv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4B25B7D-6A74-4490-80F3-6C5A441FBF01}"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9EF7F02-0229-4DD3-8784-82DAEF8D46AE}" type="datetimeFigureOut">
              <a:rPr lang="it-IT" smtClean="0"/>
              <a:t>31/05/2020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B25B7D-6A74-4490-80F3-6C5A441FBF01}"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1800" y="381000"/>
            <a:ext cx="1905000" cy="5486400"/>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381000"/>
            <a:ext cx="6248400" cy="5486400"/>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9EF7F02-0229-4DD3-8784-82DAEF8D46AE}" type="datetimeFigureOut">
              <a:rPr lang="it-IT" smtClean="0"/>
              <a:t>31/05/2020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4B25B7D-6A74-4490-80F3-6C5A441FBF01}"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67494"/>
            <a:ext cx="8229600" cy="1399032"/>
          </a:xfrm>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a:xfrm>
            <a:off x="457200" y="1882808"/>
            <a:ext cx="8229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a:xfrm>
            <a:off x="4791456" y="6480048"/>
            <a:ext cx="2133600" cy="301752"/>
          </a:xfrm>
        </p:spPr>
        <p:txBody>
          <a:bodyPr/>
          <a:lstStyle/>
          <a:p>
            <a:fld id="{59EF7F02-0229-4DD3-8784-82DAEF8D46AE}" type="datetimeFigureOut">
              <a:rPr lang="it-IT" smtClean="0"/>
              <a:t>31/05/2020</a:t>
            </a:fld>
            <a:endParaRPr lang="it-IT"/>
          </a:p>
        </p:txBody>
      </p:sp>
      <p:sp>
        <p:nvSpPr>
          <p:cNvPr id="5" name="Segnaposto piè di pagina 4"/>
          <p:cNvSpPr>
            <a:spLocks noGrp="1"/>
          </p:cNvSpPr>
          <p:nvPr>
            <p:ph type="ftr" sz="quarter" idx="11"/>
          </p:nvPr>
        </p:nvSpPr>
        <p:spPr>
          <a:xfrm>
            <a:off x="457200" y="6480969"/>
            <a:ext cx="4260056" cy="300831"/>
          </a:xfrm>
        </p:spPr>
        <p:txBody>
          <a:bodyPr/>
          <a:lstStyle/>
          <a:p>
            <a:endParaRPr lang="it-IT"/>
          </a:p>
        </p:txBody>
      </p:sp>
      <p:sp>
        <p:nvSpPr>
          <p:cNvPr id="6" name="Segnaposto numero diapositiva 5"/>
          <p:cNvSpPr>
            <a:spLocks noGrp="1"/>
          </p:cNvSpPr>
          <p:nvPr>
            <p:ph type="sldNum" sz="quarter" idx="12"/>
          </p:nvPr>
        </p:nvSpPr>
        <p:spPr/>
        <p:txBody>
          <a:bodyPr/>
          <a:lstStyle/>
          <a:p>
            <a:fld id="{64B25B7D-6A74-4490-80F3-6C5A441FBF01}"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2">
        <a:schemeClr val="bg1"/>
      </p:bgRef>
    </p:bg>
    <p:spTree>
      <p:nvGrpSpPr>
        <p:cNvPr id="1" name=""/>
        <p:cNvGrpSpPr/>
        <p:nvPr/>
      </p:nvGrpSpPr>
      <p:grpSpPr>
        <a:xfrm>
          <a:off x="0" y="0"/>
          <a:ext cx="0" cy="0"/>
          <a:chOff x="0" y="0"/>
          <a:chExt cx="0" cy="0"/>
        </a:xfrm>
      </p:grpSpPr>
      <p:sp>
        <p:nvSpPr>
          <p:cNvPr id="9" name="Triangolo rettangolo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Triangolo isosce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Segnaposto data 3"/>
          <p:cNvSpPr>
            <a:spLocks noGrp="1"/>
          </p:cNvSpPr>
          <p:nvPr>
            <p:ph type="dt" sz="half" idx="10"/>
          </p:nvPr>
        </p:nvSpPr>
        <p:spPr>
          <a:xfrm>
            <a:off x="6955632" y="6477000"/>
            <a:ext cx="2133600" cy="304800"/>
          </a:xfrm>
        </p:spPr>
        <p:txBody>
          <a:bodyPr/>
          <a:lstStyle/>
          <a:p>
            <a:fld id="{59EF7F02-0229-4DD3-8784-82DAEF8D46AE}" type="datetimeFigureOut">
              <a:rPr lang="it-IT" smtClean="0"/>
              <a:t>31/05/2020</a:t>
            </a:fld>
            <a:endParaRPr lang="it-IT"/>
          </a:p>
        </p:txBody>
      </p:sp>
      <p:sp>
        <p:nvSpPr>
          <p:cNvPr id="5" name="Segnaposto piè di pagina 4"/>
          <p:cNvSpPr>
            <a:spLocks noGrp="1"/>
          </p:cNvSpPr>
          <p:nvPr>
            <p:ph type="ftr" sz="quarter" idx="11"/>
          </p:nvPr>
        </p:nvSpPr>
        <p:spPr>
          <a:xfrm>
            <a:off x="2619376" y="6480969"/>
            <a:ext cx="4260056" cy="300831"/>
          </a:xfrm>
        </p:spPr>
        <p:txBody>
          <a:bodyPr/>
          <a:lstStyle/>
          <a:p>
            <a:endParaRPr lang="it-IT"/>
          </a:p>
        </p:txBody>
      </p:sp>
      <p:sp>
        <p:nvSpPr>
          <p:cNvPr id="6" name="Segnaposto numero diapositiva 5"/>
          <p:cNvSpPr>
            <a:spLocks noGrp="1"/>
          </p:cNvSpPr>
          <p:nvPr>
            <p:ph type="sldNum" sz="quarter" idx="12"/>
          </p:nvPr>
        </p:nvSpPr>
        <p:spPr>
          <a:xfrm>
            <a:off x="8451056" y="809624"/>
            <a:ext cx="502920" cy="300831"/>
          </a:xfrm>
        </p:spPr>
        <p:txBody>
          <a:bodyPr/>
          <a:lstStyle/>
          <a:p>
            <a:fld id="{64B25B7D-6A74-4490-80F3-6C5A441FBF01}" type="slidenum">
              <a:rPr lang="it-IT" smtClean="0"/>
              <a:t>‹N›</a:t>
            </a:fld>
            <a:endParaRPr lang="it-IT"/>
          </a:p>
        </p:txBody>
      </p:sp>
      <p:cxnSp>
        <p:nvCxnSpPr>
          <p:cNvPr id="11" name="Connettore 1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Connettore 1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olo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marL="0" algn="l">
              <a:defRPr/>
            </a:lvl1p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4791456" y="6480969"/>
            <a:ext cx="2133600" cy="301752"/>
          </a:xfrm>
        </p:spPr>
        <p:txBody>
          <a:bodyPr/>
          <a:lstStyle/>
          <a:p>
            <a:fld id="{59EF7F02-0229-4DD3-8784-82DAEF8D46AE}" type="datetimeFigureOut">
              <a:rPr lang="it-IT" smtClean="0"/>
              <a:t>31/05/2020</a:t>
            </a:fld>
            <a:endParaRPr lang="it-IT"/>
          </a:p>
        </p:txBody>
      </p:sp>
      <p:sp>
        <p:nvSpPr>
          <p:cNvPr id="6" name="Segnaposto piè di pagina 5"/>
          <p:cNvSpPr>
            <a:spLocks noGrp="1"/>
          </p:cNvSpPr>
          <p:nvPr>
            <p:ph type="ftr" sz="quarter" idx="11"/>
          </p:nvPr>
        </p:nvSpPr>
        <p:spPr>
          <a:xfrm>
            <a:off x="457200" y="6480969"/>
            <a:ext cx="4260056" cy="301752"/>
          </a:xfrm>
        </p:spPr>
        <p:txBody>
          <a:bodyPr/>
          <a:lstStyle/>
          <a:p>
            <a:endParaRPr lang="it-IT"/>
          </a:p>
        </p:txBody>
      </p:sp>
      <p:sp>
        <p:nvSpPr>
          <p:cNvPr id="7" name="Segnaposto numero diapositiva 6"/>
          <p:cNvSpPr>
            <a:spLocks noGrp="1"/>
          </p:cNvSpPr>
          <p:nvPr>
            <p:ph type="sldNum" sz="quarter" idx="12"/>
          </p:nvPr>
        </p:nvSpPr>
        <p:spPr>
          <a:xfrm>
            <a:off x="7589520" y="6480969"/>
            <a:ext cx="502920" cy="301752"/>
          </a:xfrm>
        </p:spPr>
        <p:txBody>
          <a:bodyPr/>
          <a:lstStyle/>
          <a:p>
            <a:fld id="{64B25B7D-6A74-4490-80F3-6C5A441FBF01}"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a:xfrm>
            <a:off x="4791456" y="6480969"/>
            <a:ext cx="2130552" cy="301752"/>
          </a:xfrm>
        </p:spPr>
        <p:txBody>
          <a:bodyPr/>
          <a:lstStyle/>
          <a:p>
            <a:fld id="{59EF7F02-0229-4DD3-8784-82DAEF8D46AE}" type="datetimeFigureOut">
              <a:rPr lang="it-IT" smtClean="0"/>
              <a:t>31/05/2020</a:t>
            </a:fld>
            <a:endParaRPr lang="it-IT"/>
          </a:p>
        </p:txBody>
      </p:sp>
      <p:sp>
        <p:nvSpPr>
          <p:cNvPr id="8" name="Segnaposto piè di pagina 7"/>
          <p:cNvSpPr>
            <a:spLocks noGrp="1"/>
          </p:cNvSpPr>
          <p:nvPr>
            <p:ph type="ftr" sz="quarter" idx="11"/>
          </p:nvPr>
        </p:nvSpPr>
        <p:spPr>
          <a:xfrm>
            <a:off x="457200" y="6480969"/>
            <a:ext cx="4261104" cy="301752"/>
          </a:xfrm>
        </p:spPr>
        <p:txBody>
          <a:bodyPr/>
          <a:lstStyle/>
          <a:p>
            <a:endParaRPr lang="it-IT"/>
          </a:p>
        </p:txBody>
      </p:sp>
      <p:sp>
        <p:nvSpPr>
          <p:cNvPr id="9" name="Segnaposto numero diapositiva 8"/>
          <p:cNvSpPr>
            <a:spLocks noGrp="1"/>
          </p:cNvSpPr>
          <p:nvPr>
            <p:ph type="sldNum" sz="quarter" idx="12"/>
          </p:nvPr>
        </p:nvSpPr>
        <p:spPr>
          <a:xfrm>
            <a:off x="7589520" y="6483096"/>
            <a:ext cx="502920" cy="301752"/>
          </a:xfrm>
        </p:spPr>
        <p:txBody>
          <a:bodyPr/>
          <a:lstStyle>
            <a:lvl1pPr algn="ctr">
              <a:defRPr/>
            </a:lvl1pPr>
          </a:lstStyle>
          <a:p>
            <a:fld id="{64B25B7D-6A74-4490-80F3-6C5A441FBF01}"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b="0"/>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59EF7F02-0229-4DD3-8784-82DAEF8D46AE}" type="datetimeFigureOut">
              <a:rPr lang="it-IT" smtClean="0"/>
              <a:t>31/05/2020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4B25B7D-6A74-4490-80F3-6C5A441FBF01}"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4791456" y="6480969"/>
            <a:ext cx="2133600" cy="301752"/>
          </a:xfrm>
        </p:spPr>
        <p:txBody>
          <a:bodyPr/>
          <a:lstStyle/>
          <a:p>
            <a:fld id="{59EF7F02-0229-4DD3-8784-82DAEF8D46AE}" type="datetimeFigureOut">
              <a:rPr lang="it-IT" smtClean="0"/>
              <a:t>31/05/2020</a:t>
            </a:fld>
            <a:endParaRPr lang="it-IT"/>
          </a:p>
        </p:txBody>
      </p:sp>
      <p:sp>
        <p:nvSpPr>
          <p:cNvPr id="3" name="Segnaposto piè di pagina 2"/>
          <p:cNvSpPr>
            <a:spLocks noGrp="1"/>
          </p:cNvSpPr>
          <p:nvPr>
            <p:ph type="ftr" sz="quarter" idx="11"/>
          </p:nvPr>
        </p:nvSpPr>
        <p:spPr>
          <a:xfrm>
            <a:off x="457200" y="6481890"/>
            <a:ext cx="4260056" cy="300831"/>
          </a:xfrm>
        </p:spPr>
        <p:txBody>
          <a:bodyPr/>
          <a:lstStyle/>
          <a:p>
            <a:endParaRPr lang="it-IT"/>
          </a:p>
        </p:txBody>
      </p:sp>
      <p:sp>
        <p:nvSpPr>
          <p:cNvPr id="4" name="Segnaposto numero diapositiva 3"/>
          <p:cNvSpPr>
            <a:spLocks noGrp="1"/>
          </p:cNvSpPr>
          <p:nvPr>
            <p:ph type="sldNum" sz="quarter" idx="12"/>
          </p:nvPr>
        </p:nvSpPr>
        <p:spPr>
          <a:xfrm>
            <a:off x="7589520" y="6480969"/>
            <a:ext cx="502920" cy="301752"/>
          </a:xfrm>
        </p:spPr>
        <p:txBody>
          <a:bodyPr/>
          <a:lstStyle/>
          <a:p>
            <a:fld id="{64B25B7D-6A74-4490-80F3-6C5A441FBF01}"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a:xfrm>
            <a:off x="6278976" y="6556248"/>
            <a:ext cx="2133600" cy="301752"/>
          </a:xfrm>
        </p:spPr>
        <p:txBody>
          <a:bodyPr/>
          <a:lstStyle>
            <a:lvl1pPr>
              <a:defRPr sz="900"/>
            </a:lvl1pPr>
          </a:lstStyle>
          <a:p>
            <a:fld id="{59EF7F02-0229-4DD3-8784-82DAEF8D46AE}" type="datetimeFigureOut">
              <a:rPr lang="it-IT" smtClean="0"/>
              <a:t>31/05/2020</a:t>
            </a:fld>
            <a:endParaRPr lang="it-IT"/>
          </a:p>
        </p:txBody>
      </p:sp>
      <p:sp>
        <p:nvSpPr>
          <p:cNvPr id="6" name="Segnaposto piè di pagina 5"/>
          <p:cNvSpPr>
            <a:spLocks noGrp="1"/>
          </p:cNvSpPr>
          <p:nvPr>
            <p:ph type="ftr" sz="quarter" idx="11"/>
          </p:nvPr>
        </p:nvSpPr>
        <p:spPr>
          <a:xfrm>
            <a:off x="1135856" y="6556248"/>
            <a:ext cx="5143120"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410576" y="6556248"/>
            <a:ext cx="502920" cy="301752"/>
          </a:xfrm>
        </p:spPr>
        <p:txBody>
          <a:bodyPr/>
          <a:lstStyle>
            <a:lvl1pPr>
              <a:defRPr sz="900"/>
            </a:lvl1pPr>
          </a:lstStyle>
          <a:p>
            <a:fld id="{64B25B7D-6A74-4490-80F3-6C5A441FBF01}"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2">
        <a:schemeClr val="bg1"/>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a:xfrm>
            <a:off x="6108192" y="6556248"/>
            <a:ext cx="2103120" cy="301752"/>
          </a:xfrm>
        </p:spPr>
        <p:txBody>
          <a:bodyPr/>
          <a:lstStyle>
            <a:lvl1pPr>
              <a:defRPr sz="900"/>
            </a:lvl1pPr>
          </a:lstStyle>
          <a:p>
            <a:fld id="{59EF7F02-0229-4DD3-8784-82DAEF8D46AE}" type="datetimeFigureOut">
              <a:rPr lang="it-IT" smtClean="0"/>
              <a:t>31/05/2020</a:t>
            </a:fld>
            <a:endParaRPr lang="it-IT"/>
          </a:p>
        </p:txBody>
      </p:sp>
      <p:sp>
        <p:nvSpPr>
          <p:cNvPr id="6" name="Segnaposto piè di pagina 5"/>
          <p:cNvSpPr>
            <a:spLocks noGrp="1"/>
          </p:cNvSpPr>
          <p:nvPr>
            <p:ph type="ftr" sz="quarter" idx="11"/>
          </p:nvPr>
        </p:nvSpPr>
        <p:spPr>
          <a:xfrm>
            <a:off x="1170432" y="6557169"/>
            <a:ext cx="4948072" cy="301752"/>
          </a:xfrm>
        </p:spPr>
        <p:txBody>
          <a:bodyPr/>
          <a:lstStyle>
            <a:lvl1pPr>
              <a:defRPr sz="900"/>
            </a:lvl1pPr>
          </a:lstStyle>
          <a:p>
            <a:endParaRPr lang="it-IT"/>
          </a:p>
        </p:txBody>
      </p:sp>
      <p:sp>
        <p:nvSpPr>
          <p:cNvPr id="7" name="Segnaposto numero diapositiva 6"/>
          <p:cNvSpPr>
            <a:spLocks noGrp="1"/>
          </p:cNvSpPr>
          <p:nvPr>
            <p:ph type="sldNum" sz="quarter" idx="12"/>
          </p:nvPr>
        </p:nvSpPr>
        <p:spPr>
          <a:xfrm>
            <a:off x="8217192" y="6556248"/>
            <a:ext cx="365760" cy="301752"/>
          </a:xfrm>
        </p:spPr>
        <p:txBody>
          <a:bodyPr/>
          <a:lstStyle>
            <a:lvl1pPr algn="ctr">
              <a:defRPr sz="900"/>
            </a:lvl1pPr>
          </a:lstStyle>
          <a:p>
            <a:fld id="{64B25B7D-6A74-4490-80F3-6C5A441FBF01}"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Triangolo rettangolo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Connettore 1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Connettore 1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Segnaposto titolo 21"/>
          <p:cNvSpPr>
            <a:spLocks noGrp="1"/>
          </p:cNvSpPr>
          <p:nvPr>
            <p:ph type="title"/>
          </p:nvPr>
        </p:nvSpPr>
        <p:spPr>
          <a:xfrm>
            <a:off x="457200" y="267494"/>
            <a:ext cx="8229600" cy="1399032"/>
          </a:xfrm>
          <a:prstGeom prst="rect">
            <a:avLst/>
          </a:prstGeom>
        </p:spPr>
        <p:txBody>
          <a:bodyPr vert="horz" anchor="ctr">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9EF7F02-0229-4DD3-8784-82DAEF8D46AE}" type="datetimeFigureOut">
              <a:rPr lang="it-IT" smtClean="0"/>
              <a:t>31/05/2020</a:t>
            </a:fld>
            <a:endParaRPr lang="it-IT"/>
          </a:p>
        </p:txBody>
      </p:sp>
      <p:sp>
        <p:nvSpPr>
          <p:cNvPr id="3" name="Segnaposto piè di pagin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it-IT"/>
          </a:p>
        </p:txBody>
      </p:sp>
      <p:sp>
        <p:nvSpPr>
          <p:cNvPr id="23" name="Segnaposto numero diapositiv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4B25B7D-6A74-4490-80F3-6C5A441FBF01}"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57158" y="1357298"/>
            <a:ext cx="8174860" cy="1428760"/>
          </a:xfrm>
          <a:ln>
            <a:solidFill>
              <a:schemeClr val="accent1"/>
            </a:solidFill>
          </a:ln>
          <a:effectLst>
            <a:glow rad="101600">
              <a:schemeClr val="accent6">
                <a:satMod val="175000"/>
                <a:alpha val="40000"/>
              </a:schemeClr>
            </a:glow>
            <a:reflection blurRad="6350" stA="50000" endA="295" endPos="92000" dist="101600" dir="5400000" sy="-100000" algn="bl" rotWithShape="0"/>
            <a:softEdge rad="31750"/>
          </a:effectLst>
          <a:scene3d>
            <a:camera prst="orthographicFront"/>
            <a:lightRig rig="threePt" dir="t"/>
          </a:scene3d>
          <a:sp3d>
            <a:bevelT prst="relaxedInset"/>
          </a:sp3d>
        </p:spPr>
        <p:txBody>
          <a:bodyPr>
            <a:normAutofit fontScale="90000"/>
          </a:bodyPr>
          <a:lstStyle/>
          <a:p>
            <a:pPr algn="ctr"/>
            <a:r>
              <a:rPr lang="it-IT" dirty="0" smtClean="0"/>
              <a:t>ALIMENTAZIONE</a:t>
            </a:r>
            <a:br>
              <a:rPr lang="it-IT" dirty="0" smtClean="0"/>
            </a:br>
            <a:endParaRPr lang="it-IT" dirty="0"/>
          </a:p>
        </p:txBody>
      </p:sp>
      <p:sp>
        <p:nvSpPr>
          <p:cNvPr id="3" name="Sottotitolo 2"/>
          <p:cNvSpPr>
            <a:spLocks noGrp="1"/>
          </p:cNvSpPr>
          <p:nvPr>
            <p:ph type="subTitle" idx="1"/>
          </p:nvPr>
        </p:nvSpPr>
        <p:spPr>
          <a:xfrm>
            <a:off x="428596" y="6072206"/>
            <a:ext cx="8062912" cy="1288260"/>
          </a:xfrm>
        </p:spPr>
        <p:txBody>
          <a:bodyPr/>
          <a:lstStyle/>
          <a:p>
            <a:endParaRPr lang="it-IT" dirty="0"/>
          </a:p>
        </p:txBody>
      </p:sp>
      <p:sp>
        <p:nvSpPr>
          <p:cNvPr id="3074" name="AutoShape 2" descr="C:\Users\roman\OneDrive\Desktop\GAIA\malattie_autoimmuni_alimentazione2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3076" name="AutoShape 4" descr="C:\Users\roman\OneDrive\Desktop\GAIA\malattie_autoimmuni_alimentazione2 (1).webp"/>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smtClean="0"/>
              <a:t>Perché dobbiamo alimentarci</a:t>
            </a:r>
            <a:endParaRPr lang="it-IT" sz="4000" dirty="0"/>
          </a:p>
        </p:txBody>
      </p:sp>
      <p:sp>
        <p:nvSpPr>
          <p:cNvPr id="3" name="Segnaposto contenuto 2"/>
          <p:cNvSpPr>
            <a:spLocks noGrp="1"/>
          </p:cNvSpPr>
          <p:nvPr>
            <p:ph idx="1"/>
          </p:nvPr>
        </p:nvSpPr>
        <p:spPr>
          <a:xfrm>
            <a:off x="214282" y="1357298"/>
            <a:ext cx="8643998" cy="5357850"/>
          </a:xfrm>
        </p:spPr>
        <p:txBody>
          <a:bodyPr>
            <a:normAutofit/>
          </a:bodyPr>
          <a:lstStyle/>
          <a:p>
            <a:r>
              <a:rPr lang="it-IT" sz="1500" dirty="0" smtClean="0"/>
              <a:t>Nella catena alimentare ,noi esseri umani siamo consumatori ,ovvero siamo in grado di produrci il cibo da soli.</a:t>
            </a:r>
          </a:p>
          <a:p>
            <a:r>
              <a:rPr lang="it-IT" sz="1500" dirty="0" smtClean="0"/>
              <a:t>Per alimentarci c’è alla base il metabolismo,ovvero l’insieme di reazioni che consentono le funzioni di pura sopravvivenza,come ad esempio la respirazione il battito cardiaco la digestione.</a:t>
            </a:r>
          </a:p>
          <a:p>
            <a:r>
              <a:rPr lang="it-IT" sz="1500" dirty="0" smtClean="0"/>
              <a:t>Il metabolismo basale non è uguale per tutti. Infatti quando l’energia necessaria al metabolismo unita a quella usata nelle attività giornaliere,prende il nome di fabbisogno energetico giornaliero. Questo dipende dall’età,dal tipo di attività fisica svolta dall’altezza e dal peso.</a:t>
            </a:r>
          </a:p>
          <a:p>
            <a:endParaRPr lang="it-IT" sz="1500" dirty="0"/>
          </a:p>
        </p:txBody>
      </p:sp>
      <p:pic>
        <p:nvPicPr>
          <p:cNvPr id="4" name="Immagine 3" descr="metabolismo.jpg"/>
          <p:cNvPicPr>
            <a:picLocks noChangeAspect="1"/>
          </p:cNvPicPr>
          <p:nvPr/>
        </p:nvPicPr>
        <p:blipFill>
          <a:blip r:embed="rId2" cstate="print"/>
          <a:stretch>
            <a:fillRect/>
          </a:stretch>
        </p:blipFill>
        <p:spPr>
          <a:xfrm>
            <a:off x="571472" y="3786190"/>
            <a:ext cx="5597944" cy="207170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a:t>
            </a:r>
            <a:r>
              <a:rPr lang="it-IT" dirty="0" err="1" smtClean="0"/>
              <a:t>PRINCìPI</a:t>
            </a:r>
            <a:r>
              <a:rPr lang="it-IT" dirty="0" smtClean="0"/>
              <a:t> ALIMENTARI</a:t>
            </a:r>
            <a:endParaRPr lang="it-IT" dirty="0"/>
          </a:p>
        </p:txBody>
      </p:sp>
      <p:sp>
        <p:nvSpPr>
          <p:cNvPr id="3" name="Segnaposto contenuto 2"/>
          <p:cNvSpPr>
            <a:spLocks noGrp="1"/>
          </p:cNvSpPr>
          <p:nvPr>
            <p:ph idx="1"/>
          </p:nvPr>
        </p:nvSpPr>
        <p:spPr/>
        <p:txBody>
          <a:bodyPr>
            <a:normAutofit/>
          </a:bodyPr>
          <a:lstStyle/>
          <a:p>
            <a:r>
              <a:rPr lang="it-IT" sz="1500" dirty="0" smtClean="0"/>
              <a:t>I </a:t>
            </a:r>
            <a:r>
              <a:rPr lang="it-IT" sz="1500" dirty="0" err="1" smtClean="0"/>
              <a:t>princìpi</a:t>
            </a:r>
            <a:r>
              <a:rPr lang="it-IT" sz="1500" dirty="0" smtClean="0"/>
              <a:t> alimentari sono classificati in diverse categorie:carboidrati,grassi,proteine,vitamine,Sali minerali,acqua e fibre alimentari.</a:t>
            </a:r>
          </a:p>
          <a:p>
            <a:endParaRPr lang="it-IT" sz="2000" dirty="0" smtClean="0"/>
          </a:p>
        </p:txBody>
      </p:sp>
      <p:pic>
        <p:nvPicPr>
          <p:cNvPr id="4" name="Immagine 3" descr="princìpi.jpg"/>
          <p:cNvPicPr>
            <a:picLocks noChangeAspect="1"/>
          </p:cNvPicPr>
          <p:nvPr/>
        </p:nvPicPr>
        <p:blipFill>
          <a:blip r:embed="rId2" cstate="print"/>
          <a:stretch>
            <a:fillRect/>
          </a:stretch>
        </p:blipFill>
        <p:spPr>
          <a:xfrm>
            <a:off x="642910" y="3071810"/>
            <a:ext cx="5643602" cy="299194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GRUPPI ALIMENTARI</a:t>
            </a:r>
            <a:endParaRPr lang="it-IT" dirty="0"/>
          </a:p>
        </p:txBody>
      </p:sp>
      <p:sp>
        <p:nvSpPr>
          <p:cNvPr id="3" name="Segnaposto contenuto 2"/>
          <p:cNvSpPr>
            <a:spLocks noGrp="1"/>
          </p:cNvSpPr>
          <p:nvPr>
            <p:ph idx="1"/>
          </p:nvPr>
        </p:nvSpPr>
        <p:spPr/>
        <p:txBody>
          <a:bodyPr>
            <a:normAutofit/>
          </a:bodyPr>
          <a:lstStyle/>
          <a:p>
            <a:r>
              <a:rPr lang="it-IT" sz="1500" dirty="0" smtClean="0"/>
              <a:t>Per seguire un’alimentazione varia e completa bisogna considerare la quantità di </a:t>
            </a:r>
            <a:r>
              <a:rPr lang="it-IT" sz="1500" dirty="0" err="1" smtClean="0"/>
              <a:t>princìpi</a:t>
            </a:r>
            <a:r>
              <a:rPr lang="it-IT" sz="1500" dirty="0" smtClean="0"/>
              <a:t> alimentari presenti nei cibi.</a:t>
            </a:r>
          </a:p>
          <a:p>
            <a:r>
              <a:rPr lang="it-IT" sz="1500" dirty="0" smtClean="0"/>
              <a:t>Per questo ci sono ben sette gruppi diversi per distinguerli:</a:t>
            </a:r>
            <a:endParaRPr lang="it-IT" sz="1500" dirty="0"/>
          </a:p>
        </p:txBody>
      </p:sp>
      <p:pic>
        <p:nvPicPr>
          <p:cNvPr id="4" name="Immagine 3" descr="gruppi_alimentari.jpg"/>
          <p:cNvPicPr>
            <a:picLocks noChangeAspect="1"/>
          </p:cNvPicPr>
          <p:nvPr/>
        </p:nvPicPr>
        <p:blipFill>
          <a:blip r:embed="rId2" cstate="print"/>
          <a:stretch>
            <a:fillRect/>
          </a:stretch>
        </p:blipFill>
        <p:spPr>
          <a:xfrm>
            <a:off x="500034" y="2943570"/>
            <a:ext cx="6286544" cy="291432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DIETA MEDITERRANEA</a:t>
            </a:r>
            <a:endParaRPr lang="it-IT" dirty="0"/>
          </a:p>
        </p:txBody>
      </p:sp>
      <p:sp>
        <p:nvSpPr>
          <p:cNvPr id="3" name="Segnaposto contenuto 2"/>
          <p:cNvSpPr>
            <a:spLocks noGrp="1"/>
          </p:cNvSpPr>
          <p:nvPr>
            <p:ph idx="1"/>
          </p:nvPr>
        </p:nvSpPr>
        <p:spPr/>
        <p:txBody>
          <a:bodyPr>
            <a:normAutofit/>
          </a:bodyPr>
          <a:lstStyle/>
          <a:p>
            <a:r>
              <a:rPr lang="it-IT" sz="1500" dirty="0" smtClean="0"/>
              <a:t>La </a:t>
            </a:r>
            <a:r>
              <a:rPr lang="it-IT" sz="1500" b="1" dirty="0" smtClean="0"/>
              <a:t>dieta mediterranea</a:t>
            </a:r>
            <a:r>
              <a:rPr lang="it-IT" sz="1500" dirty="0" smtClean="0"/>
              <a:t> è un modello nutrizionale ispirato ai modelli alimentari diffusi in alcuni Paesi del bacino mediterraneo riconosciuta dall‘UNESCO come bene protetto e inserito nella lista dei patrimoni  orali e immateriali dell‘ umanità nel 2010.</a:t>
            </a:r>
          </a:p>
          <a:p>
            <a:r>
              <a:rPr lang="it-IT" sz="1500" dirty="0" smtClean="0"/>
              <a:t>Il regime alimentare si fonda su alimenti il cui consumo è abituale in Paesi del bacino mediterraneo, in una proporzione che privilegia cereali, frutta, verdura, semi, olio di oliva (grasso insaturo), rispetto ad un più raro uso di carni rosse e grassi animali (grassi saturi), mentre presenta un consumo moderato di pesce, carne bianca (pollame), legumi, uova, latticini, vino rosso, dolci. Già alcuni dietologi medici avevano avanzato alcune ipotesi sugli effetti di un regime alimentare con limitato consumo di alimenti di origine animale come latticini, carne, uova. Il concetto di dieta mediterranea è stato introdotto e studiato inizialmente dal fisiologo statunitense </a:t>
            </a:r>
            <a:r>
              <a:rPr lang="it-IT" sz="1500" dirty="0" err="1" smtClean="0"/>
              <a:t>Ancel</a:t>
            </a:r>
            <a:r>
              <a:rPr lang="it-IT" sz="1500" dirty="0" smtClean="0"/>
              <a:t> </a:t>
            </a:r>
            <a:r>
              <a:rPr lang="it-IT" sz="1500" dirty="0" err="1" smtClean="0"/>
              <a:t>keys</a:t>
            </a:r>
            <a:r>
              <a:rPr lang="it-IT" sz="1500" dirty="0" smtClean="0"/>
              <a:t> , il quale ne ha indagato gli effetti sull'incidenza epidemiologica di malattie cardiovascolari in una celebre ricerca su sette nazioni, il </a:t>
            </a:r>
            <a:r>
              <a:rPr lang="it-IT" sz="1500" i="1" dirty="0" smtClean="0"/>
              <a:t>Seven </a:t>
            </a:r>
            <a:r>
              <a:rPr lang="it-IT" sz="1500" i="1" dirty="0" err="1" smtClean="0"/>
              <a:t>Countries</a:t>
            </a:r>
            <a:r>
              <a:rPr lang="it-IT" sz="1500" i="1" dirty="0" smtClean="0"/>
              <a:t> </a:t>
            </a:r>
            <a:r>
              <a:rPr lang="it-IT" sz="1500" i="1" dirty="0" err="1" smtClean="0"/>
              <a:t>Study</a:t>
            </a:r>
            <a:r>
              <a:rPr lang="it-IT" sz="1500" baseline="30000" dirty="0" smtClean="0"/>
              <a:t>.</a:t>
            </a:r>
            <a:endParaRPr lang="it-IT" sz="1500" dirty="0" smtClean="0"/>
          </a:p>
          <a:p>
            <a:endParaRPr lang="it-IT" sz="1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PIRAMIDE ALIMENTARE</a:t>
            </a:r>
            <a:endParaRPr lang="it-IT" dirty="0"/>
          </a:p>
        </p:txBody>
      </p:sp>
      <p:sp>
        <p:nvSpPr>
          <p:cNvPr id="3" name="Segnaposto contenuto 2"/>
          <p:cNvSpPr>
            <a:spLocks noGrp="1"/>
          </p:cNvSpPr>
          <p:nvPr>
            <p:ph idx="1"/>
          </p:nvPr>
        </p:nvSpPr>
        <p:spPr>
          <a:xfrm>
            <a:off x="457200" y="1571612"/>
            <a:ext cx="8229600" cy="4883196"/>
          </a:xfrm>
        </p:spPr>
        <p:txBody>
          <a:bodyPr>
            <a:normAutofit/>
          </a:bodyPr>
          <a:lstStyle/>
          <a:p>
            <a:r>
              <a:rPr lang="it-IT" sz="1500" b="1" dirty="0" smtClean="0"/>
              <a:t>La piramide alimentare</a:t>
            </a:r>
            <a:r>
              <a:rPr lang="it-IT" sz="1500" dirty="0" smtClean="0"/>
              <a:t> è un grafico concepito per invitare la popolazione a seguire i consigli dietetici proposti da un organismo o una società qualificata in materia di salute. Per interpretarla, si parte dal presupposto che gli alimenti situati al vertice della piramide sono quelli che dovrebbero essere consumati in piccole quantità e, di conseguenza, gli alimenti posti nella parte bassa sono quelli che bisogna consumare con più frequenza e in quantità maggiori.</a:t>
            </a:r>
            <a:endParaRPr lang="it-IT" sz="1500" dirty="0"/>
          </a:p>
        </p:txBody>
      </p:sp>
      <p:pic>
        <p:nvPicPr>
          <p:cNvPr id="4" name="Immagine 3" descr="piramide-alimentare.jpg"/>
          <p:cNvPicPr>
            <a:picLocks noChangeAspect="1"/>
          </p:cNvPicPr>
          <p:nvPr/>
        </p:nvPicPr>
        <p:blipFill>
          <a:blip r:embed="rId2" cstate="print"/>
          <a:stretch>
            <a:fillRect/>
          </a:stretch>
        </p:blipFill>
        <p:spPr>
          <a:xfrm>
            <a:off x="714348" y="3286124"/>
            <a:ext cx="5357850" cy="321471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L’alimentazione</a:t>
            </a:r>
            <a:endParaRPr lang="it-IT" dirty="0"/>
          </a:p>
        </p:txBody>
      </p:sp>
      <p:sp>
        <p:nvSpPr>
          <p:cNvPr id="3" name="Segnaposto contenuto 2"/>
          <p:cNvSpPr>
            <a:spLocks noGrp="1"/>
          </p:cNvSpPr>
          <p:nvPr>
            <p:ph idx="1"/>
          </p:nvPr>
        </p:nvSpPr>
        <p:spPr/>
        <p:txBody>
          <a:bodyPr>
            <a:normAutofit/>
          </a:bodyPr>
          <a:lstStyle/>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endParaRPr lang="it-IT" sz="1500" dirty="0" smtClean="0"/>
          </a:p>
          <a:p>
            <a:pPr algn="r"/>
            <a:r>
              <a:rPr lang="it-IT" sz="1500" dirty="0" smtClean="0"/>
              <a:t>Lavoro svolto da Gaia Romano II B</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Personalizzato 1">
      <a:dk1>
        <a:sysClr val="windowText" lastClr="000000"/>
      </a:dk1>
      <a:lt1>
        <a:srgbClr val="FFFFFF"/>
      </a:lt1>
      <a:dk2>
        <a:srgbClr val="666666"/>
      </a:dk2>
      <a:lt2>
        <a:srgbClr val="D2D2D2"/>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50</TotalTime>
  <Words>159</Words>
  <Application>Microsoft Office PowerPoint</Application>
  <PresentationFormat>Presentazione su schermo (4:3)</PresentationFormat>
  <Paragraphs>31</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Century Gothic</vt:lpstr>
      <vt:lpstr>Verdana</vt:lpstr>
      <vt:lpstr>Wingdings 2</vt:lpstr>
      <vt:lpstr>Verve</vt:lpstr>
      <vt:lpstr>ALIMENTAZIONE </vt:lpstr>
      <vt:lpstr>Perché dobbiamo alimentarci</vt:lpstr>
      <vt:lpstr>I PRINCìPI ALIMENTARI</vt:lpstr>
      <vt:lpstr>I GRUPPI ALIMENTARI</vt:lpstr>
      <vt:lpstr>LA DIETA MEDITERRANEA</vt:lpstr>
      <vt:lpstr>LA PIRAMIDE ALIMENTARE</vt:lpstr>
      <vt:lpstr>L’alimentazione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ALIMENTAZIONE</dc:title>
  <dc:creator>Luca Romano</dc:creator>
  <cp:lastModifiedBy>Giuseppe Sessa</cp:lastModifiedBy>
  <cp:revision>8</cp:revision>
  <dcterms:created xsi:type="dcterms:W3CDTF">2020-05-29T08:26:44Z</dcterms:created>
  <dcterms:modified xsi:type="dcterms:W3CDTF">2020-05-31T16:27:06Z</dcterms:modified>
</cp:coreProperties>
</file>