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62" r:id="rId3"/>
    <p:sldId id="263" r:id="rId4"/>
    <p:sldId id="286" r:id="rId5"/>
    <p:sldId id="287" r:id="rId6"/>
    <p:sldId id="285" r:id="rId7"/>
    <p:sldId id="269" r:id="rId8"/>
    <p:sldId id="264" r:id="rId9"/>
    <p:sldId id="259" r:id="rId10"/>
    <p:sldId id="265" r:id="rId11"/>
    <p:sldId id="266" r:id="rId12"/>
    <p:sldId id="275" r:id="rId13"/>
    <p:sldId id="273" r:id="rId14"/>
    <p:sldId id="274" r:id="rId15"/>
    <p:sldId id="272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</p:sldIdLst>
  <p:sldSz cx="9144000" cy="6858000" type="screen4x3"/>
  <p:notesSz cx="6858000" cy="9144000"/>
  <p:custShowLst>
    <p:custShow name="Presentazione personalizzata 1" id="0">
      <p:sldLst>
        <p:sld r:id="rId2"/>
        <p:sld r:id="rId10"/>
      </p:sldLst>
    </p:custShow>
  </p:custShow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6" autoAdjust="0"/>
    <p:restoredTop sz="94671" autoAdjust="0"/>
  </p:normalViewPr>
  <p:slideViewPr>
    <p:cSldViewPr>
      <p:cViewPr>
        <p:scale>
          <a:sx n="75" d="100"/>
          <a:sy n="75" d="100"/>
        </p:scale>
        <p:origin x="-588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arrotondato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ttangolo arrotondato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0" name="Sottotitolo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43BC77-D9E3-4D3A-8AB1-9612BCACF917}" type="datetimeFigureOut">
              <a:rPr lang="it-IT" smtClean="0"/>
              <a:pPr/>
              <a:t>04/06/2019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AF944B-8017-4246-B9DC-D57FE6EE0EC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43BC77-D9E3-4D3A-8AB1-9612BCACF917}" type="datetimeFigureOut">
              <a:rPr lang="it-IT" smtClean="0"/>
              <a:pPr/>
              <a:t>04/06/2019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AF944B-8017-4246-B9DC-D57FE6EE0EC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43BC77-D9E3-4D3A-8AB1-9612BCACF917}" type="datetimeFigureOut">
              <a:rPr lang="it-IT" smtClean="0"/>
              <a:pPr/>
              <a:t>04/06/2019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AF944B-8017-4246-B9DC-D57FE6EE0EC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43BC77-D9E3-4D3A-8AB1-9612BCACF917}" type="datetimeFigureOut">
              <a:rPr lang="it-IT" smtClean="0"/>
              <a:pPr/>
              <a:t>04/06/2019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AF944B-8017-4246-B9DC-D57FE6EE0EC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arrotondato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arrotondato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43BC77-D9E3-4D3A-8AB1-9612BCACF917}" type="datetimeFigureOut">
              <a:rPr lang="it-IT" smtClean="0"/>
              <a:pPr/>
              <a:t>04/06/2019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AF944B-8017-4246-B9DC-D57FE6EE0EC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43BC77-D9E3-4D3A-8AB1-9612BCACF917}" type="datetimeFigureOut">
              <a:rPr lang="it-IT" smtClean="0"/>
              <a:pPr/>
              <a:t>04/06/2019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AF944B-8017-4246-B9DC-D57FE6EE0EC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43BC77-D9E3-4D3A-8AB1-9612BCACF917}" type="datetimeFigureOut">
              <a:rPr lang="it-IT" smtClean="0"/>
              <a:pPr/>
              <a:t>04/06/2019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AF944B-8017-4246-B9DC-D57FE6EE0EC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43BC77-D9E3-4D3A-8AB1-9612BCACF917}" type="datetimeFigureOut">
              <a:rPr lang="it-IT" smtClean="0"/>
              <a:pPr/>
              <a:t>04/06/2019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AF944B-8017-4246-B9DC-D57FE6EE0EC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43BC77-D9E3-4D3A-8AB1-9612BCACF917}" type="datetimeFigureOut">
              <a:rPr lang="it-IT" smtClean="0"/>
              <a:pPr/>
              <a:t>04/06/2019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AF944B-8017-4246-B9DC-D57FE6EE0EC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43BC77-D9E3-4D3A-8AB1-9612BCACF917}" type="datetimeFigureOut">
              <a:rPr lang="it-IT" smtClean="0"/>
              <a:pPr/>
              <a:t>04/06/2019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AF944B-8017-4246-B9DC-D57FE6EE0EC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arrotondato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rrotonda singolo angolo rettangolo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43BC77-D9E3-4D3A-8AB1-9612BCACF917}" type="datetimeFigureOut">
              <a:rPr lang="it-IT" smtClean="0"/>
              <a:pPr/>
              <a:t>04/06/2019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AF944B-8017-4246-B9DC-D57FE6EE0EC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arrotondato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Segnaposto titolo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43BC77-D9E3-4D3A-8AB1-9612BCACF917}" type="datetimeFigureOut">
              <a:rPr lang="it-IT" smtClean="0"/>
              <a:pPr/>
              <a:t>04/06/2019</a:t>
            </a:fld>
            <a:endParaRPr lang="it-IT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9AF944B-8017-4246-B9DC-D57FE6EE0EC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med">
    <p:wip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tente\Desktop\curricolo%20locale%20definitivo%204%20B\Il%20violino%20pi&#249;%20triste%20del%20mondo.mp3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7772400" cy="1368152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0070C0"/>
                </a:solidFill>
                <a:latin typeface="Algerian" pitchFamily="82" charset="0"/>
              </a:rPr>
              <a:t>IL TORRENTE SOLOFRANA</a:t>
            </a:r>
            <a:endParaRPr lang="it-IT" dirty="0">
              <a:solidFill>
                <a:srgbClr val="0070C0"/>
              </a:solidFill>
              <a:latin typeface="Algerian" pitchFamily="8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1772816"/>
            <a:ext cx="6944816" cy="72008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La storia di un torrente che non </a:t>
            </a:r>
            <a:r>
              <a:rPr lang="it-IT" dirty="0" err="1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c’e’</a:t>
            </a:r>
            <a:r>
              <a:rPr lang="it-IT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it-IT" dirty="0" err="1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piu’</a:t>
            </a:r>
            <a:endParaRPr lang="it-IT" dirty="0">
              <a:solidFill>
                <a:schemeClr val="accent2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http://www.solofrastorica.it/solofrana1_file/image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828092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ONO DELLACQUA CHE SCORR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5097272"/>
      </p:ext>
    </p:extLst>
  </p:cSld>
  <p:clrMapOvr>
    <a:masterClrMapping/>
  </p:clrMapOvr>
  <p:transition spd="med" advClick="0" advTm="14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 numSld="16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 mod="1">
    <p:ext uri="{E180D4A7-C9FB-4DFB-919C-405C955672EB}">
      <p14:showEvtLst xmlns:p14="http://schemas.microsoft.com/office/powerpoint/2010/main" xmlns="">
        <p14:playEvt time="12850" objId="4"/>
        <p14:stopEvt time="1743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esktop\disegni 4 B\CCI31052019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78" y="0"/>
            <a:ext cx="6707506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disegni 4 B\CCI31052019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0"/>
            <a:ext cx="10475913" cy="7846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med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tente\Desktop\disegni 4 B\CCI31052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3567" y="404664"/>
            <a:ext cx="4906074" cy="61206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med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07703" y="1052736"/>
            <a:ext cx="6624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prstClr val="white"/>
                </a:solidFill>
              </a:rPr>
              <a:t>Fino a quando le industrie conciarie (delle pelli) hanno usato prodotti naturali per la pulizia delle pelli il fiume non ne ha risentito. 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23528" y="332657"/>
            <a:ext cx="84249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 smtClean="0"/>
          </a:p>
          <a:p>
            <a:pPr algn="ctr"/>
            <a:endParaRPr lang="it-IT" dirty="0" smtClean="0"/>
          </a:p>
          <a:p>
            <a:pPr algn="ctr"/>
            <a:r>
              <a:rPr lang="it-IT" sz="3200" b="1" dirty="0" smtClean="0"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lgerian" pitchFamily="82" charset="0"/>
                <a:ea typeface="+mj-ea"/>
                <a:cs typeface="+mj-cs"/>
              </a:rPr>
              <a:t>ALCUNE CAUSE DELL’INQUINAMENTO </a:t>
            </a:r>
          </a:p>
          <a:p>
            <a:pPr algn="ctr"/>
            <a:endParaRPr lang="it-IT" dirty="0" smtClean="0"/>
          </a:p>
          <a:p>
            <a:pPr algn="ctr"/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43608" y="1700808"/>
            <a:ext cx="7560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Fino a quando le industrie conciarie </a:t>
            </a:r>
          </a:p>
          <a:p>
            <a:r>
              <a:rPr lang="it-IT" sz="2800" dirty="0" smtClean="0"/>
              <a:t>(delle pelli ) hanno usato prodotti        naturali il fiume non ne ha risentito. 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115616" y="3140968"/>
            <a:ext cx="74168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Quando furono introdotti i prodotti chimici nell’industria delle pelli le acque del torrente Solofrana hanno subito un inquinamento continuo fino agli anni 90. Poi si è costruito un depuratore per la purificazione di queste acque.  </a:t>
            </a:r>
          </a:p>
        </p:txBody>
      </p:sp>
      <p:pic>
        <p:nvPicPr>
          <p:cNvPr id="6" name="Il violino più triste del mond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59632" y="57332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2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99592" y="476672"/>
            <a:ext cx="74168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/>
              <a:t>Oggi  è permessa l’ immissione delle acque nella Solofrana solo dopo la depurazione. Purtroppo gli scarichi proseguono in modo abusivo e il torrente risulta insieme al torrente </a:t>
            </a:r>
            <a:r>
              <a:rPr lang="it-IT" sz="2800" dirty="0" err="1" smtClean="0"/>
              <a:t>Cavaiola</a:t>
            </a:r>
            <a:r>
              <a:rPr lang="it-IT" sz="2800" dirty="0" smtClean="0"/>
              <a:t>, all’ Alveo Comune Nocerino    e al Sarno, il fiume più inquinato d’Europa.</a:t>
            </a:r>
          </a:p>
        </p:txBody>
      </p:sp>
      <p:pic>
        <p:nvPicPr>
          <p:cNvPr id="31746" name="Picture 2" descr="C:\Users\Utente\Desktop\curricolo locale 4 B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962214"/>
            <a:ext cx="5258586" cy="246267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 flipH="1">
            <a:off x="2020426" y="1484784"/>
            <a:ext cx="3343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331640" y="836712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prstClr val="white"/>
                </a:solidFill>
              </a:rPr>
              <a:t>Fino a quando le industrie conciarie (delle pelli) hanno usato prodotti naturali per la pulizia delle pelli il fiume non ne ha risentito.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>
                <a:solidFill>
                  <a:prstClr val="white"/>
                </a:solidFill>
              </a:rPr>
              <a:t>Fino a quando le industrie conciarie (delle pelli) hanno usato prodotti naturali per la pulizia delle pelli il fiume non ne ha risentito.</a:t>
            </a:r>
            <a:endParaRPr lang="it-IT" dirty="0"/>
          </a:p>
        </p:txBody>
      </p:sp>
      <p:pic>
        <p:nvPicPr>
          <p:cNvPr id="7" name="Segnaposto contenut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2656"/>
            <a:ext cx="8568952" cy="6192688"/>
          </a:xfrm>
          <a:prstGeom prst="rect">
            <a:avLst/>
          </a:prstGeom>
        </p:spPr>
      </p:pic>
    </p:spTree>
  </p:cSld>
  <p:clrMapOvr>
    <a:masterClrMapping/>
  </p:clrMapOvr>
  <p:transition spd="med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tente\Desktop\disegni 4 B\CCI31052019_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484188"/>
            <a:ext cx="10475913" cy="73421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026" name="Picture 2" descr="C:\Users\Utente\Desktop\vietato-gettare-rifiuti.jpg"/>
          <p:cNvPicPr>
            <a:picLocks noChangeAspect="1" noChangeArrowheads="1"/>
          </p:cNvPicPr>
          <p:nvPr/>
        </p:nvPicPr>
        <p:blipFill>
          <a:blip r:embed="rId3" cstate="print"/>
          <a:srcRect l="643" t="29328" r="2208" b="34576"/>
          <a:stretch>
            <a:fillRect/>
          </a:stretch>
        </p:blipFill>
        <p:spPr bwMode="auto">
          <a:xfrm>
            <a:off x="6948264" y="5993904"/>
            <a:ext cx="2376264" cy="86409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tente\Desktop\disegni 4 B\CCI31052019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10081120" cy="70654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med" advClick="0"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tente\Desktop\disegni 4 B\CCI31052019_0009.jpg"/>
          <p:cNvPicPr>
            <a:picLocks noChangeAspect="1" noChangeArrowheads="1"/>
          </p:cNvPicPr>
          <p:nvPr/>
        </p:nvPicPr>
        <p:blipFill>
          <a:blip r:embed="rId2" cstate="print"/>
          <a:srcRect b="3448"/>
          <a:stretch>
            <a:fillRect/>
          </a:stretch>
        </p:blipFill>
        <p:spPr bwMode="auto">
          <a:xfrm>
            <a:off x="-270779" y="0"/>
            <a:ext cx="9414779" cy="685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5220072" y="7647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FABBRICA</a:t>
            </a:r>
            <a:endParaRPr lang="it-I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C:\Users\Utente\Desktop\imag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085184"/>
            <a:ext cx="1484784" cy="148478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23528" y="332656"/>
            <a:ext cx="84969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dirty="0" smtClean="0"/>
              <a:t>  </a:t>
            </a:r>
            <a:r>
              <a:rPr lang="it-IT" sz="3200" b="1" dirty="0" smtClean="0"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lgerian" pitchFamily="82" charset="0"/>
                <a:ea typeface="+mj-ea"/>
                <a:cs typeface="+mj-cs"/>
              </a:rPr>
              <a:t>ANCHE NOI DOBBIAMO COLLABORARE </a:t>
            </a:r>
          </a:p>
        </p:txBody>
      </p:sp>
      <p:pic>
        <p:nvPicPr>
          <p:cNvPr id="32770" name="Picture 2" descr="C:\Users\Utente\Desktop\curricolo locale 4 B\laudato-si-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412776"/>
            <a:ext cx="4010025" cy="52387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08719"/>
            <a:ext cx="9144000" cy="508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23528" y="332656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Algerian" pitchFamily="82" charset="0"/>
              </a:rPr>
              <a:t>DAL MONTE GAROFANO AL TORRENTE CAVAIOLA</a:t>
            </a:r>
            <a:endParaRPr lang="it-IT" sz="2800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635896" y="5877272"/>
            <a:ext cx="550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Baskerville Old Face" pitchFamily="18" charset="0"/>
              </a:rPr>
              <a:t>IL PERCORSO DEL TORRENTE</a:t>
            </a:r>
            <a:endParaRPr lang="it-IT" sz="2800" dirty="0"/>
          </a:p>
        </p:txBody>
      </p:sp>
    </p:spTree>
  </p:cSld>
  <p:clrMapOvr>
    <a:masterClrMapping/>
  </p:clrMapOvr>
  <p:transition spd="med" advClick="0" advTm="1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tente\Desktop\disegni 4 B\CCI31052019_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12039"/>
            <a:ext cx="5719999" cy="62658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tente\Desktop\disegni 4 B\CCI31052019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32656"/>
            <a:ext cx="5472608" cy="664009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83568" y="1196752"/>
            <a:ext cx="4836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lgerian" pitchFamily="82" charset="0"/>
                <a:ea typeface="+mj-ea"/>
                <a:cs typeface="+mj-cs"/>
              </a:rPr>
              <a:t>USIAMO MENO PLASTICA</a:t>
            </a:r>
          </a:p>
        </p:txBody>
      </p:sp>
    </p:spTree>
    <p:custDataLst>
      <p:tags r:id="rId1"/>
    </p:custDataLst>
  </p:cSld>
  <p:clrMapOvr>
    <a:masterClrMapping/>
  </p:clrMapOvr>
  <p:transition spd="med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48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tente\Desktop\disegni 4 B\CCI31052019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5163" y="-241300"/>
            <a:ext cx="10475913" cy="73421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Users\Utente\Desktop\curricolo locale 4 B\IMG_1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48680"/>
            <a:ext cx="155257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2411760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  <p:transition spd="med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22376" y="188640"/>
            <a:ext cx="777240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dirty="0" smtClean="0">
                <a:solidFill>
                  <a:srgbClr val="FF0000"/>
                </a:solidFill>
                <a:latin typeface="Algerian" pitchFamily="82" charset="0"/>
              </a:rPr>
              <a:t>Curricolo locale</a:t>
            </a:r>
            <a:br>
              <a:rPr lang="it-IT" sz="3200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it-IT" sz="3200" dirty="0" smtClean="0">
                <a:solidFill>
                  <a:srgbClr val="FF0000"/>
                </a:solidFill>
                <a:latin typeface="Algerian" pitchFamily="82" charset="0"/>
              </a:rPr>
              <a:t>“Salviamo il nostro torrente Solofrana”.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22376" y="2564904"/>
            <a:ext cx="7772400" cy="2034528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ISTITUTO COMPRENSIVO LANZARA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SCUOLA </a:t>
            </a:r>
            <a:r>
              <a:rPr lang="it-IT" dirty="0" smtClean="0">
                <a:solidFill>
                  <a:srgbClr val="FF0000"/>
                </a:solidFill>
              </a:rPr>
              <a:t>PRIMARIA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CASTEL SAN GIORGIO (</a:t>
            </a:r>
            <a:r>
              <a:rPr lang="it-IT" smtClean="0">
                <a:solidFill>
                  <a:srgbClr val="FF0000"/>
                </a:solidFill>
              </a:rPr>
              <a:t>SA )</a:t>
            </a:r>
          </a:p>
          <a:p>
            <a:pPr algn="ctr"/>
            <a:endParaRPr lang="it-IT" dirty="0" smtClean="0">
              <a:solidFill>
                <a:srgbClr val="FF0000"/>
              </a:solidFill>
            </a:endParaRP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GLI </a:t>
            </a:r>
            <a:r>
              <a:rPr lang="it-IT" dirty="0" smtClean="0">
                <a:solidFill>
                  <a:srgbClr val="FF0000"/>
                </a:solidFill>
              </a:rPr>
              <a:t>INSEGNANTI E GLI ALUNNI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CLASSE 4 B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43608" y="4509120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 IL DIRIGENTE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 AMORUSO SILVANA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Click="0" advTm="187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esktop\disegni 4 B\CCI31052019_0002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2411760" y="404664"/>
            <a:ext cx="4824536" cy="6058720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med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476672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200" b="1" dirty="0" smtClean="0"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lgerian" pitchFamily="82" charset="0"/>
                <a:ea typeface="+mj-ea"/>
                <a:cs typeface="+mj-cs"/>
              </a:rPr>
              <a:t>Da acque limpide ad acque torbide</a:t>
            </a:r>
          </a:p>
          <a:p>
            <a:pPr>
              <a:spcBef>
                <a:spcPct val="0"/>
              </a:spcBef>
            </a:pPr>
            <a:r>
              <a:rPr lang="it-IT" sz="3200" b="1" dirty="0" smtClean="0"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lgerian" pitchFamily="82" charset="0"/>
                <a:ea typeface="+mj-ea"/>
                <a:cs typeface="+mj-cs"/>
              </a:rPr>
              <a:t>ed inquinate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99592" y="1700808"/>
            <a:ext cx="72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Torrente  Solofrana nasce dal monte Garofano presso Sant’Agata </a:t>
            </a:r>
            <a:r>
              <a:rPr lang="it-IT" sz="2800" dirty="0" err="1" smtClean="0"/>
              <a:t>Irpina</a:t>
            </a:r>
            <a:r>
              <a:rPr lang="it-IT" sz="2800" dirty="0" smtClean="0"/>
              <a:t> in provincia di Avellino, prende il nome della città di Solofra che è il primo comune che attraversa.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971600" y="4005064"/>
            <a:ext cx="6840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Si estende per circa 25 Km fino ad arrivare  al comune di </a:t>
            </a:r>
            <a:r>
              <a:rPr lang="it-IT" sz="2800" dirty="0" err="1" smtClean="0"/>
              <a:t>Nocera</a:t>
            </a:r>
            <a:r>
              <a:rPr lang="it-IT" sz="2800" dirty="0" smtClean="0"/>
              <a:t> Inferiore dove si unisce al torrente  </a:t>
            </a:r>
            <a:r>
              <a:rPr lang="it-IT" sz="2800" dirty="0" err="1" smtClean="0"/>
              <a:t>Cavaiola</a:t>
            </a:r>
            <a:r>
              <a:rPr lang="it-IT" sz="2800" dirty="0" smtClean="0"/>
              <a:t>. </a:t>
            </a:r>
          </a:p>
        </p:txBody>
      </p:sp>
    </p:spTree>
  </p:cSld>
  <p:clrMapOvr>
    <a:masterClrMapping/>
  </p:clrMapOvr>
  <p:transition spd="med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15616" y="1268760"/>
            <a:ext cx="71287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Le sue sorgenti sono ormai quasi </a:t>
            </a:r>
          </a:p>
          <a:p>
            <a:r>
              <a:rPr lang="it-IT" sz="3200" dirty="0" smtClean="0"/>
              <a:t>esaurite, in passato questo torrente veniva usato per irrigare i campi vicini.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187624" y="3356992"/>
            <a:ext cx="70567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Le sue acque limpide  erano ricche di pesci e sulle sue sponde i pastori facevano abbeverare i loro greggi.</a:t>
            </a:r>
          </a:p>
        </p:txBody>
      </p:sp>
    </p:spTree>
  </p:cSld>
  <p:clrMapOvr>
    <a:masterClrMapping/>
  </p:clrMapOvr>
  <p:transition spd="med" advClick="0" advTm="2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1" descr="C:\Users\Utente\Desktop\dscn71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30562"/>
            <a:ext cx="8064896" cy="60530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Risultati immagini per Campania torrente pulito con pecore tanti anni 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76" name="Picture 4" descr="C:\Users\Utente\Desktop\curricolo locale 4 B\fogli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208912" cy="5364596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1043608" y="548680"/>
            <a:ext cx="1737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Algerian" pitchFamily="82" charset="0"/>
              </a:rPr>
              <a:t>ERA COSÌ</a:t>
            </a:r>
          </a:p>
        </p:txBody>
      </p:sp>
    </p:spTree>
  </p:cSld>
  <p:clrMapOvr>
    <a:masterClrMapping/>
  </p:clrMapOvr>
  <p:transition spd="med" advClick="0" advTm="1040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disegni 4 B\CCI31052019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5163" y="-241300"/>
            <a:ext cx="10475913" cy="73421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med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B0F0"/>
                </a:solidFill>
              </a:rPr>
              <a:t>Il nostro territorio attraversato dal torrente Solofrana</a:t>
            </a:r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2492896"/>
            <a:ext cx="7984678" cy="4187825"/>
          </a:xfrm>
        </p:spPr>
      </p:pic>
    </p:spTree>
    <p:extLst>
      <p:ext uri="{BB962C8B-B14F-4D97-AF65-F5344CB8AC3E}">
        <p14:creationId xmlns:p14="http://schemas.microsoft.com/office/powerpoint/2010/main" xmlns="" val="2092709906"/>
      </p:ext>
    </p:extLst>
  </p:cSld>
  <p:clrMapOvr>
    <a:masterClrMapping/>
  </p:clrMapOvr>
  <p:transition spd="med" advClick="0" advTm="1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tro">
  <a:themeElements>
    <a:clrScheme name="Astr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tr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1179</TotalTime>
  <Words>352</Words>
  <Application>Microsoft Office PowerPoint</Application>
  <PresentationFormat>Presentazione su schermo (4:3)</PresentationFormat>
  <Paragraphs>36</Paragraphs>
  <Slides>24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  <vt:variant>
        <vt:lpstr>Presentazioni personalizzate</vt:lpstr>
      </vt:variant>
      <vt:variant>
        <vt:i4>1</vt:i4>
      </vt:variant>
    </vt:vector>
  </HeadingPairs>
  <TitlesOfParts>
    <vt:vector size="26" baseType="lpstr">
      <vt:lpstr>Astro</vt:lpstr>
      <vt:lpstr>IL TORRENTE SOLOFRANA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Il nostro territorio attraversato dal torrente Solofrana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Curricolo locale “Salviamo il nostro torrente Solofrana”.</vt:lpstr>
      <vt:lpstr>Presentazione personalizzata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TORRENTE SOLOFRANA</dc:title>
  <dc:creator>utente</dc:creator>
  <cp:lastModifiedBy>Utente</cp:lastModifiedBy>
  <cp:revision>115</cp:revision>
  <dcterms:created xsi:type="dcterms:W3CDTF">2019-05-06T08:43:47Z</dcterms:created>
  <dcterms:modified xsi:type="dcterms:W3CDTF">2019-06-03T23:38:12Z</dcterms:modified>
</cp:coreProperties>
</file>