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5" r:id="rId5"/>
    <p:sldId id="274" r:id="rId6"/>
    <p:sldId id="266" r:id="rId7"/>
    <p:sldId id="268" r:id="rId8"/>
    <p:sldId id="267" r:id="rId9"/>
    <p:sldId id="269" r:id="rId10"/>
    <p:sldId id="270" r:id="rId11"/>
    <p:sldId id="271" r:id="rId12"/>
    <p:sldId id="272" r:id="rId13"/>
    <p:sldId id="280" r:id="rId14"/>
    <p:sldId id="273" r:id="rId15"/>
    <p:sldId id="276" r:id="rId16"/>
    <p:sldId id="275" r:id="rId17"/>
    <p:sldId id="277" r:id="rId18"/>
    <p:sldId id="278" r:id="rId19"/>
    <p:sldId id="279" r:id="rId20"/>
    <p:sldId id="281" r:id="rId21"/>
  </p:sldIdLst>
  <p:sldSz cx="12188825" cy="6858000"/>
  <p:notesSz cx="6858000" cy="9144000"/>
  <p:custDataLst>
    <p:tags r:id="rId24"/>
  </p:custDataLst>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9"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59" autoAdjust="0"/>
  </p:normalViewPr>
  <p:slideViewPr>
    <p:cSldViewPr showGuides="1">
      <p:cViewPr>
        <p:scale>
          <a:sx n="51" d="100"/>
          <a:sy n="51" d="100"/>
        </p:scale>
        <p:origin x="-82" y="-14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1" d="100"/>
          <a:sy n="91" d="100"/>
        </p:scale>
        <p:origin x="30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7D1319-DB51-4D91-8799-B9D6AE711B64}" type="datetime1">
              <a:rPr lang="it-IT" smtClean="0"/>
              <a:t>19/05/2018</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it-IT" smtClean="0"/>
              <a:t>‹N›</a:t>
            </a:fld>
            <a:endParaRPr lang="it-IT"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B127E139-16D7-4699-BFA1-0AFB6DA3AFD0}" type="datetime1">
              <a:rPr lang="it-IT" noProof="0" smtClean="0"/>
              <a:t>19/05/2018</a:t>
            </a:fld>
            <a:endParaRPr lang="it-IT" noProof="0"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it-IT" noProof="0" smtClean="0"/>
              <a:t>‹N›</a:t>
            </a:fld>
            <a:endParaRPr lang="it-IT"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F93199CD-3E1B-4AE6-990F-76F925F5EA9F}" type="slidenum">
              <a:rPr lang="it-IT" smtClean="0"/>
              <a:t>1</a:t>
            </a:fld>
            <a:endParaRPr lang="it-IT" dirty="0"/>
          </a:p>
        </p:txBody>
      </p:sp>
    </p:spTree>
    <p:extLst>
      <p:ext uri="{BB962C8B-B14F-4D97-AF65-F5344CB8AC3E}">
        <p14:creationId xmlns:p14="http://schemas.microsoft.com/office/powerpoint/2010/main" val="1253930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Immagine 8" descr="Grande onda dell'oceano"/>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ttangolo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7008813" y="1600200"/>
            <a:ext cx="4572001" cy="3733800"/>
          </a:xfrm>
        </p:spPr>
        <p:txBody>
          <a:bodyPr rtlCol="0" anchor="b">
            <a:normAutofit/>
          </a:bodyPr>
          <a:lstStyle>
            <a:lvl1pPr>
              <a:lnSpc>
                <a:spcPct val="80000"/>
              </a:lnSpc>
              <a:defRPr sz="5400">
                <a:solidFill>
                  <a:schemeClr val="tx1"/>
                </a:solidFill>
              </a:defRPr>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endParaRPr lang="it-IT"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B6835F92-4B3A-4A15-BF1E-ECF3E9033790}" type="datetime1">
              <a:rPr lang="it-IT" noProof="0" smtClean="0"/>
              <a:t>19/05/2018</a:t>
            </a:fld>
            <a:endParaRPr lang="it-IT" noProof="0" dirty="0"/>
          </a:p>
        </p:txBody>
      </p:sp>
      <p:sp>
        <p:nvSpPr>
          <p:cNvPr id="6" name="Segnaposto numero diapositiva 5"/>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2412" y="609600"/>
            <a:ext cx="1981201" cy="5638800"/>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522412" y="609600"/>
            <a:ext cx="7391399" cy="5638800"/>
          </a:xfrm>
        </p:spPr>
        <p:txBody>
          <a:bodyPr vert="eaVert"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D48120F9-2B3C-4F8B-88C8-FACAC9E2DB59}" type="datetime1">
              <a:rPr lang="it-IT" noProof="0" smtClean="0"/>
              <a:t>19/05/2018</a:t>
            </a:fld>
            <a:endParaRPr lang="it-IT" noProof="0" dirty="0"/>
          </a:p>
        </p:txBody>
      </p:sp>
      <p:sp>
        <p:nvSpPr>
          <p:cNvPr id="6" name="Segnaposto numero diapositiva 5"/>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lvl5pPr>
              <a:defRPr/>
            </a:lvl5pPr>
            <a:lvl6pPr>
              <a:defRPr/>
            </a:lvl6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piè di pagina 4"/>
          <p:cNvSpPr>
            <a:spLocks noGrp="1"/>
          </p:cNvSpPr>
          <p:nvPr>
            <p:ph type="ftr" sz="quarter" idx="11"/>
          </p:nvPr>
        </p:nvSpPr>
        <p:spPr>
          <a:xfrm>
            <a:off x="1979611" y="6400800"/>
            <a:ext cx="5954834" cy="276228"/>
          </a:xfrm>
        </p:spPr>
        <p:txBody>
          <a:bodyPr rtlCol="0"/>
          <a:lstStyle/>
          <a:p>
            <a:pPr rtl="0"/>
            <a:r>
              <a:rPr lang="it-IT" noProof="0" dirty="0"/>
              <a:t>Aggiungere un piè di pagina</a:t>
            </a:r>
          </a:p>
        </p:txBody>
      </p:sp>
      <p:sp>
        <p:nvSpPr>
          <p:cNvPr id="5" name="Segnaposto data 3"/>
          <p:cNvSpPr>
            <a:spLocks noGrp="1"/>
          </p:cNvSpPr>
          <p:nvPr>
            <p:ph type="dt" sz="half" idx="10"/>
          </p:nvPr>
        </p:nvSpPr>
        <p:spPr>
          <a:xfrm>
            <a:off x="8228011" y="6400800"/>
            <a:ext cx="1548659" cy="276228"/>
          </a:xfrm>
        </p:spPr>
        <p:txBody>
          <a:bodyPr rtlCol="0"/>
          <a:lstStyle/>
          <a:p>
            <a:pPr rtl="0"/>
            <a:fld id="{3CF34033-4167-4FB7-8D22-DF497155DFA2}" type="datetime1">
              <a:rPr lang="it-IT" noProof="0" smtClean="0"/>
              <a:t>19/05/2018</a:t>
            </a:fld>
            <a:endParaRPr lang="it-IT" noProof="0" dirty="0"/>
          </a:p>
        </p:txBody>
      </p:sp>
      <p:sp>
        <p:nvSpPr>
          <p:cNvPr id="6" name="Segnaposto numero diapositiva 5"/>
          <p:cNvSpPr>
            <a:spLocks noGrp="1"/>
          </p:cNvSpPr>
          <p:nvPr>
            <p:ph type="sldNum" sz="quarter" idx="12"/>
          </p:nvPr>
        </p:nvSpPr>
        <p:spPr>
          <a:xfrm>
            <a:off x="10056811" y="6400800"/>
            <a:ext cx="1066802" cy="276228"/>
          </a:xfrm>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 gli stili del testo dello schema</a:t>
            </a:r>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4C8BA05E-F25B-43A7-8021-D6F9AA87E709}" type="datetime1">
              <a:rPr lang="it-IT" noProof="0" smtClean="0"/>
              <a:t>19/05/2018</a:t>
            </a:fld>
            <a:endParaRPr lang="it-IT" noProof="0" dirty="0"/>
          </a:p>
        </p:txBody>
      </p:sp>
      <p:sp>
        <p:nvSpPr>
          <p:cNvPr id="6" name="Segnaposto numero diapositiva 5"/>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5" name="Segnaposto data 4"/>
          <p:cNvSpPr>
            <a:spLocks noGrp="1"/>
          </p:cNvSpPr>
          <p:nvPr>
            <p:ph type="dt" sz="half" idx="10"/>
          </p:nvPr>
        </p:nvSpPr>
        <p:spPr/>
        <p:txBody>
          <a:bodyPr rtlCol="0"/>
          <a:lstStyle/>
          <a:p>
            <a:pPr rtl="0"/>
            <a:fld id="{EC413DB4-33AA-4B6E-BE0D-C5EFE21C2B0C}" type="datetime1">
              <a:rPr lang="it-IT" noProof="0" smtClean="0"/>
              <a:t>19/05/2018</a:t>
            </a:fld>
            <a:endParaRPr lang="it-IT" noProof="0" dirty="0"/>
          </a:p>
        </p:txBody>
      </p:sp>
      <p:sp>
        <p:nvSpPr>
          <p:cNvPr id="7" name="Segnaposto numero diapositiva 6"/>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piè di pagina 7"/>
          <p:cNvSpPr>
            <a:spLocks noGrp="1"/>
          </p:cNvSpPr>
          <p:nvPr>
            <p:ph type="ftr" sz="quarter" idx="11"/>
          </p:nvPr>
        </p:nvSpPr>
        <p:spPr/>
        <p:txBody>
          <a:bodyPr rtlCol="0"/>
          <a:lstStyle/>
          <a:p>
            <a:pPr rtl="0"/>
            <a:r>
              <a:rPr lang="it-IT" noProof="0" dirty="0"/>
              <a:t>Aggiungere un piè di pagina</a:t>
            </a:r>
          </a:p>
        </p:txBody>
      </p:sp>
      <p:sp>
        <p:nvSpPr>
          <p:cNvPr id="7" name="Segnaposto data 6"/>
          <p:cNvSpPr>
            <a:spLocks noGrp="1"/>
          </p:cNvSpPr>
          <p:nvPr>
            <p:ph type="dt" sz="half" idx="10"/>
          </p:nvPr>
        </p:nvSpPr>
        <p:spPr/>
        <p:txBody>
          <a:bodyPr rtlCol="0"/>
          <a:lstStyle/>
          <a:p>
            <a:pPr rtl="0"/>
            <a:fld id="{78933BE7-ED0F-4E11-A9A5-082FF7852743}" type="datetime1">
              <a:rPr lang="it-IT" noProof="0" smtClean="0"/>
              <a:t>19/05/2018</a:t>
            </a:fld>
            <a:endParaRPr lang="it-IT" noProof="0" dirty="0"/>
          </a:p>
        </p:txBody>
      </p:sp>
      <p:sp>
        <p:nvSpPr>
          <p:cNvPr id="9" name="Segnaposto numero diapositiva 8"/>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4" name="Segnaposto piè di pagina 3"/>
          <p:cNvSpPr>
            <a:spLocks noGrp="1"/>
          </p:cNvSpPr>
          <p:nvPr>
            <p:ph type="ftr" sz="quarter" idx="11"/>
          </p:nvPr>
        </p:nvSpPr>
        <p:spPr/>
        <p:txBody>
          <a:bodyPr rtlCol="0"/>
          <a:lstStyle/>
          <a:p>
            <a:pPr rtl="0"/>
            <a:r>
              <a:rPr lang="it-IT" noProof="0" dirty="0"/>
              <a:t>Aggiungere un piè di pagina</a:t>
            </a:r>
          </a:p>
        </p:txBody>
      </p:sp>
      <p:sp>
        <p:nvSpPr>
          <p:cNvPr id="3" name="Segnaposto data 2"/>
          <p:cNvSpPr>
            <a:spLocks noGrp="1"/>
          </p:cNvSpPr>
          <p:nvPr>
            <p:ph type="dt" sz="half" idx="10"/>
          </p:nvPr>
        </p:nvSpPr>
        <p:spPr/>
        <p:txBody>
          <a:bodyPr rtlCol="0"/>
          <a:lstStyle/>
          <a:p>
            <a:pPr rtl="0"/>
            <a:fld id="{C90D9B42-3597-4B9F-A700-51E71D25BA6E}" type="datetime1">
              <a:rPr lang="it-IT" noProof="0" smtClean="0"/>
              <a:t>19/05/2018</a:t>
            </a:fld>
            <a:endParaRPr lang="it-IT" noProof="0" dirty="0"/>
          </a:p>
        </p:txBody>
      </p:sp>
      <p:sp>
        <p:nvSpPr>
          <p:cNvPr id="5" name="Segnaposto numero diapositiva 4"/>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pic>
        <p:nvPicPr>
          <p:cNvPr id="6" name="Immagine 5" descr="Grande onda dell'oceano (semitrasparente)" title="Onda dell'ocean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Segnaposto piè di pagina 2"/>
          <p:cNvSpPr>
            <a:spLocks noGrp="1"/>
          </p:cNvSpPr>
          <p:nvPr>
            <p:ph type="ftr" sz="quarter" idx="11"/>
          </p:nvPr>
        </p:nvSpPr>
        <p:spPr/>
        <p:txBody>
          <a:bodyPr rtlCol="0"/>
          <a:lstStyle/>
          <a:p>
            <a:pPr rtl="0"/>
            <a:r>
              <a:rPr lang="it-IT" noProof="0" dirty="0"/>
              <a:t>Aggiungere un piè di pagina</a:t>
            </a:r>
          </a:p>
        </p:txBody>
      </p:sp>
      <p:sp>
        <p:nvSpPr>
          <p:cNvPr id="2" name="Segnaposto data 1"/>
          <p:cNvSpPr>
            <a:spLocks noGrp="1"/>
          </p:cNvSpPr>
          <p:nvPr>
            <p:ph type="dt" sz="half" idx="10"/>
          </p:nvPr>
        </p:nvSpPr>
        <p:spPr/>
        <p:txBody>
          <a:bodyPr rtlCol="0"/>
          <a:lstStyle/>
          <a:p>
            <a:pPr rtl="0"/>
            <a:fld id="{907F0DCC-040F-4257-A314-4B873D3EC1CA}" type="datetime1">
              <a:rPr lang="it-IT" noProof="0" smtClean="0"/>
              <a:t>19/05/2018</a:t>
            </a:fld>
            <a:endParaRPr lang="it-IT" noProof="0" dirty="0"/>
          </a:p>
        </p:txBody>
      </p:sp>
      <p:sp>
        <p:nvSpPr>
          <p:cNvPr id="4" name="Segnaposto numero diapositiva 3"/>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9613" y="588963"/>
            <a:ext cx="3657600" cy="2840037"/>
          </a:xfrm>
        </p:spPr>
        <p:txBody>
          <a:bodyPr rtlCol="0" anchor="b">
            <a:noAutofit/>
          </a:bodyPr>
          <a:lstStyle>
            <a:lvl1pPr algn="l">
              <a:lnSpc>
                <a:spcPct val="80000"/>
              </a:lnSpc>
              <a:defRPr sz="3600" b="0">
                <a:solidFill>
                  <a:schemeClr val="tx1"/>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5" name="Segnaposto data 4"/>
          <p:cNvSpPr>
            <a:spLocks noGrp="1"/>
          </p:cNvSpPr>
          <p:nvPr>
            <p:ph type="dt" sz="half" idx="10"/>
          </p:nvPr>
        </p:nvSpPr>
        <p:spPr/>
        <p:txBody>
          <a:bodyPr rtlCol="0"/>
          <a:lstStyle/>
          <a:p>
            <a:pPr rtl="0"/>
            <a:fld id="{193C47AB-79EE-433C-B60B-E3FF2599FF1C}" type="datetime1">
              <a:rPr lang="it-IT" noProof="0" smtClean="0"/>
              <a:t>19/05/2018</a:t>
            </a:fld>
            <a:endParaRPr lang="it-IT" noProof="0" dirty="0"/>
          </a:p>
        </p:txBody>
      </p:sp>
      <p:sp>
        <p:nvSpPr>
          <p:cNvPr id="7" name="Segnaposto numero diapositiva 6"/>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9613" y="588963"/>
            <a:ext cx="3657600" cy="2840038"/>
          </a:xfrm>
        </p:spPr>
        <p:txBody>
          <a:bodyPr rtlCol="0" anchor="b">
            <a:normAutofit/>
          </a:bodyPr>
          <a:lstStyle>
            <a:lvl1pPr algn="l">
              <a:lnSpc>
                <a:spcPct val="80000"/>
              </a:lnSpc>
              <a:defRPr sz="3600" b="0" i="0" baseline="0">
                <a:solidFill>
                  <a:schemeClr val="tx1"/>
                </a:solidFill>
              </a:defRPr>
            </a:lvl1pPr>
          </a:lstStyle>
          <a:p>
            <a:pPr rtl="0"/>
            <a:r>
              <a:rPr lang="it-IT" noProof="0"/>
              <a:t>Fare clic per modificare lo stile del titolo dello schema</a:t>
            </a:r>
            <a:endParaRPr lang="it-IT" noProof="0" dirty="0"/>
          </a:p>
        </p:txBody>
      </p:sp>
      <p:sp>
        <p:nvSpPr>
          <p:cNvPr id="8" name="Rettangolo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5" name="Segnaposto data 4"/>
          <p:cNvSpPr>
            <a:spLocks noGrp="1"/>
          </p:cNvSpPr>
          <p:nvPr>
            <p:ph type="dt" sz="half" idx="10"/>
          </p:nvPr>
        </p:nvSpPr>
        <p:spPr/>
        <p:txBody>
          <a:bodyPr rtlCol="0"/>
          <a:lstStyle/>
          <a:p>
            <a:pPr rtl="0"/>
            <a:fld id="{48B027B5-27BF-4E3B-AEE5-6ACE47AEB263}" type="datetime1">
              <a:rPr lang="it-IT" noProof="0" smtClean="0"/>
              <a:t>19/05/2018</a:t>
            </a:fld>
            <a:endParaRPr lang="it-IT" noProof="0" dirty="0"/>
          </a:p>
        </p:txBody>
      </p:sp>
      <p:sp>
        <p:nvSpPr>
          <p:cNvPr id="7" name="Segnaposto numero diapositiva 6"/>
          <p:cNvSpPr>
            <a:spLocks noGrp="1"/>
          </p:cNvSpPr>
          <p:nvPr>
            <p:ph type="sldNum" sz="quarter" idx="12"/>
          </p:nvPr>
        </p:nvSpPr>
        <p:spPr/>
        <p:txBody>
          <a:bodyPr rtlCol="0"/>
          <a:lstStyle/>
          <a:p>
            <a:pPr rtl="0"/>
            <a:fld id="{2A013F82-EE5E-44EE-A61D-E31C6657F26F}" type="slidenum">
              <a:rPr lang="it-IT" noProof="0" smtClean="0"/>
              <a:pPr/>
              <a:t>‹N›</a:t>
            </a:fld>
            <a:endParaRPr lang="it-IT"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Immagine 6" descr="Grande onda dell'oceano (semitrasparente)" title="Onda dell'ocean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Immagine 9" descr="Grande onda dell'oceano"/>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ttangolo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Segnaposto titolo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piè di pagina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it-IT" noProof="0" dirty="0"/>
              <a:t>Aggiungere un piè di pagina</a:t>
            </a:r>
          </a:p>
        </p:txBody>
      </p:sp>
      <p:sp>
        <p:nvSpPr>
          <p:cNvPr id="4" name="Segnaposto data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9820E725-DDB2-4133-A8F8-BB35DDE96C8A}" type="datetime1">
              <a:rPr lang="it-IT" noProof="0" smtClean="0"/>
              <a:t>19/05/2018</a:t>
            </a:fld>
            <a:endParaRPr lang="it-IT" noProof="0" dirty="0"/>
          </a:p>
        </p:txBody>
      </p:sp>
      <p:sp>
        <p:nvSpPr>
          <p:cNvPr id="6" name="Segnaposto numero diapositiva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it-IT" noProof="0" smtClean="0"/>
              <a:pPr/>
              <a:t>‹N›</a:t>
            </a:fld>
            <a:endParaRPr lang="it-IT"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6535637" y="2246311"/>
            <a:ext cx="5653187" cy="3733800"/>
          </a:xfrm>
        </p:spPr>
        <p:txBody>
          <a:bodyPr rtlCol="0">
            <a:normAutofit fontScale="90000"/>
          </a:bodyPr>
          <a:lstStyle/>
          <a:p>
            <a:pPr algn="just"/>
            <a:r>
              <a:rPr lang="it-IT" sz="5400" dirty="0">
                <a:latin typeface="Baskerville Old Face" panose="02020602080505020303" pitchFamily="18" charset="0"/>
              </a:rPr>
              <a:t/>
            </a:r>
            <a:br>
              <a:rPr lang="it-IT" sz="5400" dirty="0">
                <a:latin typeface="Baskerville Old Face" panose="02020602080505020303" pitchFamily="18" charset="0"/>
              </a:rPr>
            </a:br>
            <a:r>
              <a:rPr lang="it-IT" sz="5400" dirty="0">
                <a:latin typeface="Baskerville Old Face" panose="02020602080505020303" pitchFamily="18" charset="0"/>
              </a:rPr>
              <a:t/>
            </a:r>
            <a:br>
              <a:rPr lang="it-IT" sz="5400" dirty="0">
                <a:latin typeface="Baskerville Old Face" panose="02020602080505020303" pitchFamily="18" charset="0"/>
              </a:rPr>
            </a:br>
            <a:r>
              <a:rPr lang="it-IT"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aur" panose="02030504050205020304" pitchFamily="18" charset="0"/>
              </a:rPr>
              <a:t>L’ODISSEA</a:t>
            </a:r>
            <a:r>
              <a:rPr lang="it-IT"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r>
            <a:br>
              <a:rPr lang="it-IT"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it-IT" sz="5400" dirty="0">
                <a:latin typeface="Baskerville Old Face" panose="02020602080505020303" pitchFamily="18" charset="0"/>
              </a:rPr>
              <a:t/>
            </a:r>
            <a:br>
              <a:rPr lang="it-IT" sz="5400" dirty="0">
                <a:latin typeface="Baskerville Old Face" panose="02020602080505020303" pitchFamily="18" charset="0"/>
              </a:rPr>
            </a:br>
            <a:r>
              <a:rPr lang="it-IT" sz="5400" dirty="0">
                <a:latin typeface="Baskerville Old Face" panose="02020602080505020303" pitchFamily="18" charset="0"/>
              </a:rPr>
              <a:t/>
            </a:r>
            <a:br>
              <a:rPr lang="it-IT" sz="5400" dirty="0">
                <a:latin typeface="Baskerville Old Face" panose="02020602080505020303" pitchFamily="18" charset="0"/>
              </a:rPr>
            </a:br>
            <a:r>
              <a:rPr lang="it-IT" sz="5400" dirty="0">
                <a:latin typeface="Centaur" panose="02030504050205020304" pitchFamily="18" charset="0"/>
              </a:rPr>
              <a:t/>
            </a:r>
            <a:br>
              <a:rPr lang="it-IT" sz="5400" dirty="0">
                <a:latin typeface="Centaur" panose="02030504050205020304" pitchFamily="18" charset="0"/>
              </a:rPr>
            </a:br>
            <a:r>
              <a:rPr lang="it-IT" sz="5400" dirty="0">
                <a:latin typeface="Centaur" panose="02030504050205020304" pitchFamily="18" charset="0"/>
              </a:rPr>
              <a:t/>
            </a:r>
            <a:br>
              <a:rPr lang="it-IT" sz="5400" dirty="0">
                <a:latin typeface="Centaur" panose="02030504050205020304" pitchFamily="18" charset="0"/>
              </a:rPr>
            </a:br>
            <a:endParaRPr lang="it-IT" sz="5400" dirty="0">
              <a:latin typeface="Centaur" panose="02030504050205020304" pitchFamily="18" charset="0"/>
            </a:endParaRPr>
          </a:p>
        </p:txBody>
      </p:sp>
      <p:sp>
        <p:nvSpPr>
          <p:cNvPr id="4" name="Sottotitolo 3"/>
          <p:cNvSpPr>
            <a:spLocks noGrp="1"/>
          </p:cNvSpPr>
          <p:nvPr>
            <p:ph type="subTitle" idx="1"/>
          </p:nvPr>
        </p:nvSpPr>
        <p:spPr>
          <a:xfrm>
            <a:off x="6535637" y="4130188"/>
            <a:ext cx="5653187" cy="835025"/>
          </a:xfrm>
        </p:spPr>
        <p:txBody>
          <a:bodyPr rtlCol="0">
            <a:noAutofit/>
          </a:bodyPr>
          <a:lstStyle/>
          <a:p>
            <a:pPr rtl="0">
              <a:lnSpc>
                <a:spcPct val="210000"/>
              </a:lnSpc>
            </a:pPr>
            <a:r>
              <a:rPr lang="it-IT" sz="2400" dirty="0">
                <a:latin typeface="Baskerville Old Face" panose="02020602080505020303" pitchFamily="18" charset="0"/>
              </a:rPr>
              <a:t>CLASSE </a:t>
            </a:r>
            <a:r>
              <a:rPr lang="it-IT" sz="2400" dirty="0" smtClean="0">
                <a:latin typeface="Baskerville Old Face" panose="02020602080505020303" pitchFamily="18" charset="0"/>
              </a:rPr>
              <a:t>1^B – A.S. 2017/2018</a:t>
            </a:r>
            <a:endParaRPr lang="it-IT" sz="2400" dirty="0">
              <a:latin typeface="Baskerville Old Face" panose="02020602080505020303" pitchFamily="18" charset="0"/>
            </a:endParaRPr>
          </a:p>
          <a:p>
            <a:pPr rtl="0">
              <a:lnSpc>
                <a:spcPct val="210000"/>
              </a:lnSpc>
            </a:pPr>
            <a:r>
              <a:rPr lang="it-IT" sz="2400" dirty="0">
                <a:latin typeface="Baskerville Old Face" panose="02020602080505020303" pitchFamily="18" charset="0"/>
              </a:rPr>
              <a:t>TUTOR :  Prof.ssa </a:t>
            </a:r>
            <a:r>
              <a:rPr lang="it-IT" sz="2400" dirty="0" smtClean="0">
                <a:latin typeface="Baskerville Old Face" panose="02020602080505020303" pitchFamily="18" charset="0"/>
              </a:rPr>
              <a:t>Antonietta Rega</a:t>
            </a:r>
            <a:endParaRPr lang="it-IT" sz="2400" dirty="0">
              <a:latin typeface="Baskerville Old Face" panose="02020602080505020303" pitchFamily="18" charset="0"/>
            </a:endParaRPr>
          </a:p>
        </p:txBody>
      </p:sp>
      <p:pic>
        <p:nvPicPr>
          <p:cNvPr id="5" name="Immagine 4">
            <a:extLst>
              <a:ext uri="{FF2B5EF4-FFF2-40B4-BE49-F238E27FC236}">
                <a16:creationId xmlns:a16="http://schemas.microsoft.com/office/drawing/2014/main" xmlns="" id="{F0D39330-21A8-4C00-901D-8044AB9C0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83" y="0"/>
            <a:ext cx="6705922" cy="6858000"/>
          </a:xfrm>
          <a:prstGeom prst="rect">
            <a:avLst/>
          </a:prstGeom>
        </p:spPr>
      </p:pic>
    </p:spTree>
    <p:extLst>
      <p:ext uri="{BB962C8B-B14F-4D97-AF65-F5344CB8AC3E}">
        <p14:creationId xmlns:p14="http://schemas.microsoft.com/office/powerpoint/2010/main" val="28089201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4E2C7E-44CE-414A-BC62-1941176C620E}"/>
              </a:ext>
            </a:extLst>
          </p:cNvPr>
          <p:cNvSpPr>
            <a:spLocks noGrp="1"/>
          </p:cNvSpPr>
          <p:nvPr>
            <p:ph type="title"/>
          </p:nvPr>
        </p:nvSpPr>
        <p:spPr/>
        <p:txBody>
          <a:bodyPr/>
          <a:lstStyle/>
          <a:p>
            <a:pPr algn="ctr"/>
            <a:r>
              <a:rPr lang="it-IT" b="1" dirty="0">
                <a:solidFill>
                  <a:schemeClr val="accent4">
                    <a:lumMod val="60000"/>
                    <a:lumOff val="40000"/>
                  </a:schemeClr>
                </a:solidFill>
                <a:latin typeface="Centaur" panose="02030504050205020304" pitchFamily="18" charset="0"/>
              </a:rPr>
              <a:t>Ordine temporale dei fatti</a:t>
            </a:r>
          </a:p>
        </p:txBody>
      </p:sp>
      <p:sp>
        <p:nvSpPr>
          <p:cNvPr id="3" name="Segnaposto contenuto 2">
            <a:extLst>
              <a:ext uri="{FF2B5EF4-FFF2-40B4-BE49-F238E27FC236}">
                <a16:creationId xmlns:a16="http://schemas.microsoft.com/office/drawing/2014/main" xmlns="" id="{EDA035CA-6DC8-42E2-8508-9D4462299F53}"/>
              </a:ext>
            </a:extLst>
          </p:cNvPr>
          <p:cNvSpPr>
            <a:spLocks noGrp="1"/>
          </p:cNvSpPr>
          <p:nvPr>
            <p:ph idx="1"/>
          </p:nvPr>
        </p:nvSpPr>
        <p:spPr>
          <a:xfrm>
            <a:off x="1979612" y="1828800"/>
            <a:ext cx="9558339" cy="4419600"/>
          </a:xfrm>
        </p:spPr>
        <p:txBody>
          <a:bodyPr>
            <a:normAutofit/>
          </a:bodyPr>
          <a:lstStyle/>
          <a:p>
            <a:pPr algn="just"/>
            <a:r>
              <a:rPr lang="it-IT" sz="2800" dirty="0">
                <a:latin typeface="Centaur" panose="02030504050205020304" pitchFamily="18" charset="0"/>
              </a:rPr>
              <a:t>La narrazione dell’Odissea è piuttosto complessa e lo svolgimento della vicenda non segue l’ordine cronologico.</a:t>
            </a:r>
          </a:p>
          <a:p>
            <a:pPr algn="just"/>
            <a:r>
              <a:rPr lang="it-IT" sz="2800" dirty="0">
                <a:latin typeface="Centaur" panose="02030504050205020304" pitchFamily="18" charset="0"/>
              </a:rPr>
              <a:t>L’Odissea racconta infatti circa 40 giorni, nel corso dei </a:t>
            </a:r>
            <a:r>
              <a:rPr lang="it-IT" sz="2800" dirty="0" err="1">
                <a:latin typeface="Centaur" panose="02030504050205020304" pitchFamily="18" charset="0"/>
              </a:rPr>
              <a:t>quali,però</a:t>
            </a:r>
            <a:r>
              <a:rPr lang="it-IT" sz="2800" dirty="0">
                <a:latin typeface="Centaur" panose="02030504050205020304" pitchFamily="18" charset="0"/>
              </a:rPr>
              <a:t>, Ulisse narra i 9 anni di peregrinazioni e di avventure che lo hanno portato sull’isola dei Feaci, dal re </a:t>
            </a:r>
            <a:r>
              <a:rPr lang="it-IT" sz="2800" dirty="0" err="1">
                <a:latin typeface="Centaur" panose="02030504050205020304" pitchFamily="18" charset="0"/>
              </a:rPr>
              <a:t>Alcinoo</a:t>
            </a:r>
            <a:r>
              <a:rPr lang="it-IT" sz="2800" dirty="0">
                <a:latin typeface="Centaur" panose="02030504050205020304" pitchFamily="18" charset="0"/>
              </a:rPr>
              <a:t>.</a:t>
            </a:r>
          </a:p>
        </p:txBody>
      </p:sp>
      <p:pic>
        <p:nvPicPr>
          <p:cNvPr id="6" name="Immagine 5">
            <a:extLst>
              <a:ext uri="{FF2B5EF4-FFF2-40B4-BE49-F238E27FC236}">
                <a16:creationId xmlns:a16="http://schemas.microsoft.com/office/drawing/2014/main" xmlns="" id="{2032C59C-6013-4507-8495-7DE4B5888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981" y="4408423"/>
            <a:ext cx="9331970" cy="1786525"/>
          </a:xfrm>
          <a:prstGeom prst="rect">
            <a:avLst/>
          </a:prstGeom>
        </p:spPr>
      </p:pic>
    </p:spTree>
    <p:extLst>
      <p:ext uri="{BB962C8B-B14F-4D97-AF65-F5344CB8AC3E}">
        <p14:creationId xmlns:p14="http://schemas.microsoft.com/office/powerpoint/2010/main" val="1843385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mph" presetSubtype="0" fill="hold" nodeType="clickEffect">
                                  <p:stCondLst>
                                    <p:cond delay="0"/>
                                  </p:stCondLst>
                                  <p:childTnLst>
                                    <p:animClr clrSpc="hsl" dir="cw">
                                      <p:cBhvr override="childStyle">
                                        <p:cTn id="22" dur="500" fill="hold"/>
                                        <p:tgtEl>
                                          <p:spTgt spid="6"/>
                                        </p:tgtEl>
                                        <p:attrNameLst>
                                          <p:attrName>style.color</p:attrName>
                                        </p:attrNameLst>
                                      </p:cBhvr>
                                      <p:by>
                                        <p:hsl h="0" s="12549" l="25098"/>
                                      </p:by>
                                    </p:animClr>
                                    <p:animClr clrSpc="hsl" dir="cw">
                                      <p:cBhvr>
                                        <p:cTn id="23" dur="500" fill="hold"/>
                                        <p:tgtEl>
                                          <p:spTgt spid="6"/>
                                        </p:tgtEl>
                                        <p:attrNameLst>
                                          <p:attrName>fillcolor</p:attrName>
                                        </p:attrNameLst>
                                      </p:cBhvr>
                                      <p:by>
                                        <p:hsl h="0" s="12549" l="25098"/>
                                      </p:by>
                                    </p:animClr>
                                    <p:animClr clrSpc="hsl" dir="cw">
                                      <p:cBhvr>
                                        <p:cTn id="24" dur="500" fill="hold"/>
                                        <p:tgtEl>
                                          <p:spTgt spid="6"/>
                                        </p:tgtEl>
                                        <p:attrNameLst>
                                          <p:attrName>stroke.color</p:attrName>
                                        </p:attrNameLst>
                                      </p:cBhvr>
                                      <p:by>
                                        <p:hsl h="0" s="12549" l="25098"/>
                                      </p:by>
                                    </p:animClr>
                                    <p:set>
                                      <p:cBhvr>
                                        <p:cTn id="25"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AA3920-EAAA-4A06-92F6-8679865A7201}"/>
              </a:ext>
            </a:extLst>
          </p:cNvPr>
          <p:cNvSpPr>
            <a:spLocks noGrp="1"/>
          </p:cNvSpPr>
          <p:nvPr>
            <p:ph type="title"/>
          </p:nvPr>
        </p:nvSpPr>
        <p:spPr>
          <a:xfrm>
            <a:off x="1979612" y="381000"/>
            <a:ext cx="9947448" cy="743744"/>
          </a:xfrm>
        </p:spPr>
        <p:txBody>
          <a:bodyPr/>
          <a:lstStyle/>
          <a:p>
            <a:r>
              <a:rPr lang="it-IT" b="1" dirty="0">
                <a:solidFill>
                  <a:schemeClr val="accent4">
                    <a:lumMod val="60000"/>
                    <a:lumOff val="40000"/>
                  </a:schemeClr>
                </a:solidFill>
                <a:latin typeface="Centaur" panose="02030504050205020304" pitchFamily="18" charset="0"/>
              </a:rPr>
              <a:t>I personaggi dell’Odissea : il protagonista</a:t>
            </a:r>
          </a:p>
        </p:txBody>
      </p:sp>
      <p:sp>
        <p:nvSpPr>
          <p:cNvPr id="3" name="Segnaposto contenuto 2">
            <a:extLst>
              <a:ext uri="{FF2B5EF4-FFF2-40B4-BE49-F238E27FC236}">
                <a16:creationId xmlns:a16="http://schemas.microsoft.com/office/drawing/2014/main" xmlns="" id="{6567DAEE-3A8E-490C-B542-8BC915021985}"/>
              </a:ext>
            </a:extLst>
          </p:cNvPr>
          <p:cNvSpPr>
            <a:spLocks noGrp="1"/>
          </p:cNvSpPr>
          <p:nvPr>
            <p:ph idx="1"/>
          </p:nvPr>
        </p:nvSpPr>
        <p:spPr>
          <a:xfrm>
            <a:off x="1485900" y="1219200"/>
            <a:ext cx="6768752" cy="5378152"/>
          </a:xfrm>
        </p:spPr>
        <p:txBody>
          <a:bodyPr>
            <a:noAutofit/>
          </a:bodyPr>
          <a:lstStyle/>
          <a:p>
            <a:pPr marL="0" indent="0" algn="just">
              <a:buNone/>
            </a:pPr>
            <a:r>
              <a:rPr lang="it-IT" sz="3000" dirty="0">
                <a:latin typeface="Centaur" panose="02030504050205020304" pitchFamily="18" charset="0"/>
              </a:rPr>
              <a:t>Odisseo/Ulisse è il protagonista, l’eroe del poema. È l'eroe greco forte, sapiente e coraggioso, famoso soprattutto per la sua intelligenza e astuzia, che ha combattuto a Troia e che dopo la fine della guerra vuole tornare a Itaca, il suo regno. E' il marito di Penelope e il padre di Telemaco. Nelle sue avventure sarà appoggiato e favorito da Atena e ostacolato da .Poseidone. E’ leale nell’amicizia, ma è capace di diabolici inganni nei confronti dei nemici. Spinto dalla curiosità a esplorare ciò che non conosce, Ulisse rappresenta il desiderio di conoscenza dell’uomo moderno.</a:t>
            </a:r>
            <a:endParaRPr lang="it-IT" sz="3000" dirty="0"/>
          </a:p>
        </p:txBody>
      </p:sp>
      <p:pic>
        <p:nvPicPr>
          <p:cNvPr id="4" name="Immagine 3">
            <a:extLst>
              <a:ext uri="{FF2B5EF4-FFF2-40B4-BE49-F238E27FC236}">
                <a16:creationId xmlns:a16="http://schemas.microsoft.com/office/drawing/2014/main" xmlns="" id="{C77C6DCA-AEF8-4222-92EB-4C0BF0F8687D}"/>
              </a:ext>
            </a:extLst>
          </p:cNvPr>
          <p:cNvPicPr>
            <a:picLocks noChangeAspect="1"/>
          </p:cNvPicPr>
          <p:nvPr/>
        </p:nvPicPr>
        <p:blipFill rotWithShape="1">
          <a:blip r:embed="rId2"/>
          <a:srcRect l="4082" t="4346" r="4082"/>
          <a:stretch/>
        </p:blipFill>
        <p:spPr>
          <a:xfrm>
            <a:off x="8542684" y="1628800"/>
            <a:ext cx="3240360" cy="4754102"/>
          </a:xfrm>
          <a:prstGeom prst="rect">
            <a:avLst/>
          </a:prstGeom>
        </p:spPr>
      </p:pic>
    </p:spTree>
    <p:extLst>
      <p:ext uri="{BB962C8B-B14F-4D97-AF65-F5344CB8AC3E}">
        <p14:creationId xmlns:p14="http://schemas.microsoft.com/office/powerpoint/2010/main" val="2206869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628DA76-7BD6-45E3-854F-319E0807D572}"/>
              </a:ext>
            </a:extLst>
          </p:cNvPr>
          <p:cNvSpPr>
            <a:spLocks noGrp="1"/>
          </p:cNvSpPr>
          <p:nvPr>
            <p:ph type="title"/>
          </p:nvPr>
        </p:nvSpPr>
        <p:spPr>
          <a:xfrm>
            <a:off x="1522411" y="345740"/>
            <a:ext cx="9144001" cy="527720"/>
          </a:xfrm>
        </p:spPr>
        <p:txBody>
          <a:bodyPr>
            <a:normAutofit fontScale="90000"/>
          </a:bodyPr>
          <a:lstStyle/>
          <a:p>
            <a:pPr algn="ctr"/>
            <a:r>
              <a:rPr lang="it-IT" b="1" dirty="0">
                <a:solidFill>
                  <a:schemeClr val="accent4">
                    <a:lumMod val="60000"/>
                    <a:lumOff val="40000"/>
                  </a:schemeClr>
                </a:solidFill>
                <a:latin typeface="Centaur" panose="02030504050205020304" pitchFamily="18" charset="0"/>
              </a:rPr>
              <a:t>I personaggi: gli uomini</a:t>
            </a:r>
          </a:p>
        </p:txBody>
      </p:sp>
      <p:sp>
        <p:nvSpPr>
          <p:cNvPr id="4" name="Segnaposto contenuto 3">
            <a:extLst>
              <a:ext uri="{FF2B5EF4-FFF2-40B4-BE49-F238E27FC236}">
                <a16:creationId xmlns:a16="http://schemas.microsoft.com/office/drawing/2014/main" xmlns="" id="{565087E4-0666-40FB-B905-6B55839CA87F}"/>
              </a:ext>
            </a:extLst>
          </p:cNvPr>
          <p:cNvSpPr>
            <a:spLocks noGrp="1"/>
          </p:cNvSpPr>
          <p:nvPr>
            <p:ph idx="1"/>
          </p:nvPr>
        </p:nvSpPr>
        <p:spPr>
          <a:xfrm>
            <a:off x="1269876" y="1124744"/>
            <a:ext cx="8640960" cy="5733256"/>
          </a:xfrm>
        </p:spPr>
        <p:txBody>
          <a:bodyPr>
            <a:normAutofit/>
          </a:bodyPr>
          <a:lstStyle/>
          <a:p>
            <a:pPr algn="just">
              <a:spcAft>
                <a:spcPts val="1200"/>
              </a:spcAft>
            </a:pPr>
            <a:r>
              <a:rPr lang="it-IT" b="1" dirty="0">
                <a:solidFill>
                  <a:srgbClr val="FFC000"/>
                </a:solidFill>
                <a:latin typeface="Centaur" panose="02030504050205020304" pitchFamily="18" charset="0"/>
              </a:rPr>
              <a:t>Telemaco</a:t>
            </a:r>
            <a:r>
              <a:rPr lang="it-IT" dirty="0">
                <a:latin typeface="Centaur" panose="02030504050205020304" pitchFamily="18" charset="0"/>
              </a:rPr>
              <a:t> Figlio di Odisseo, attende il ritorno del padre ed intraprende un lungo viaggio per avere sue notizie. Si oppone ai Proci che insidiano sua madre, il trono e gli averi del padre. </a:t>
            </a:r>
          </a:p>
          <a:p>
            <a:pPr algn="just">
              <a:spcAft>
                <a:spcPts val="1200"/>
              </a:spcAft>
            </a:pPr>
            <a:r>
              <a:rPr lang="it-IT" b="1" dirty="0" err="1">
                <a:solidFill>
                  <a:srgbClr val="FFC000"/>
                </a:solidFill>
                <a:latin typeface="Centaur" panose="02030504050205020304" pitchFamily="18" charset="0"/>
              </a:rPr>
              <a:t>Antinoo</a:t>
            </a:r>
            <a:r>
              <a:rPr lang="it-IT" dirty="0">
                <a:latin typeface="Centaur" panose="02030504050205020304" pitchFamily="18" charset="0"/>
              </a:rPr>
              <a:t> Capo dei Proci, i principi che vogliono sposare Penelope. È arrogante e presuntuoso, insulta e disprezza Odisseo. Sarà il primo ad essere ucciso. </a:t>
            </a:r>
          </a:p>
          <a:p>
            <a:pPr algn="just">
              <a:spcAft>
                <a:spcPts val="1200"/>
              </a:spcAft>
            </a:pPr>
            <a:r>
              <a:rPr lang="it-IT" b="1" dirty="0" err="1">
                <a:solidFill>
                  <a:srgbClr val="FFC000"/>
                </a:solidFill>
                <a:latin typeface="Centaur" panose="02030504050205020304" pitchFamily="18" charset="0"/>
              </a:rPr>
              <a:t>Alcinoo</a:t>
            </a:r>
            <a:r>
              <a:rPr lang="it-IT" dirty="0">
                <a:latin typeface="Centaur" panose="02030504050205020304" pitchFamily="18" charset="0"/>
              </a:rPr>
              <a:t> Re dei Feaci, che accolgono Odisseo dopo l’ultimo naufragio. È un re giusto e amato e fa riaccompagnare Odisseo a Itaca dai suoi sudditi. A lui e alla sua corte Odisseo narra le avventure dei dieci anni precedenti. </a:t>
            </a:r>
          </a:p>
          <a:p>
            <a:pPr algn="just">
              <a:spcAft>
                <a:spcPts val="1200"/>
              </a:spcAft>
            </a:pPr>
            <a:r>
              <a:rPr lang="it-IT" b="1" dirty="0">
                <a:solidFill>
                  <a:srgbClr val="FFC000"/>
                </a:solidFill>
                <a:latin typeface="Centaur" panose="02030504050205020304" pitchFamily="18" charset="0"/>
              </a:rPr>
              <a:t>Laerte</a:t>
            </a:r>
            <a:r>
              <a:rPr lang="it-IT" dirty="0">
                <a:latin typeface="Centaur" panose="02030504050205020304" pitchFamily="18" charset="0"/>
              </a:rPr>
              <a:t> Padre di Odisseo e re di Itaca prima di lui. Vive in campagna, turbato dalla prepotenza dei Proci, attendendo il ritorno del figlio. </a:t>
            </a:r>
          </a:p>
          <a:p>
            <a:pPr algn="just"/>
            <a:endParaRPr lang="it-IT" dirty="0"/>
          </a:p>
          <a:p>
            <a:pPr algn="just"/>
            <a:endParaRPr lang="it-IT" dirty="0"/>
          </a:p>
          <a:p>
            <a:pPr algn="just"/>
            <a:endParaRPr lang="it-IT" dirty="0"/>
          </a:p>
        </p:txBody>
      </p:sp>
      <p:pic>
        <p:nvPicPr>
          <p:cNvPr id="6" name="Immagine 5">
            <a:extLst>
              <a:ext uri="{FF2B5EF4-FFF2-40B4-BE49-F238E27FC236}">
                <a16:creationId xmlns:a16="http://schemas.microsoft.com/office/drawing/2014/main" xmlns="" id="{A3590443-9595-4AAA-9E9A-4BF041F48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6" y="1919164"/>
            <a:ext cx="1566511" cy="1656184"/>
          </a:xfrm>
          <a:prstGeom prst="rect">
            <a:avLst/>
          </a:prstGeom>
        </p:spPr>
      </p:pic>
      <p:pic>
        <p:nvPicPr>
          <p:cNvPr id="8" name="Immagine 7">
            <a:extLst>
              <a:ext uri="{FF2B5EF4-FFF2-40B4-BE49-F238E27FC236}">
                <a16:creationId xmlns:a16="http://schemas.microsoft.com/office/drawing/2014/main" xmlns="" id="{7FC44BA4-7B56-46F0-9705-9199242FD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0876" y="5076533"/>
            <a:ext cx="1566512" cy="1656184"/>
          </a:xfrm>
          <a:prstGeom prst="rect">
            <a:avLst/>
          </a:prstGeom>
        </p:spPr>
      </p:pic>
      <p:pic>
        <p:nvPicPr>
          <p:cNvPr id="10" name="Immagine 9">
            <a:extLst>
              <a:ext uri="{FF2B5EF4-FFF2-40B4-BE49-F238E27FC236}">
                <a16:creationId xmlns:a16="http://schemas.microsoft.com/office/drawing/2014/main" xmlns="" id="{FCFC021D-1EF4-4DB1-B05A-3B0511EEC003}"/>
              </a:ext>
            </a:extLst>
          </p:cNvPr>
          <p:cNvPicPr>
            <a:picLocks noChangeAspect="1"/>
          </p:cNvPicPr>
          <p:nvPr/>
        </p:nvPicPr>
        <p:blipFill rotWithShape="1">
          <a:blip r:embed="rId4">
            <a:extLst>
              <a:ext uri="{28A0092B-C50C-407E-A947-70E740481C1C}">
                <a14:useLocalDpi xmlns:a14="http://schemas.microsoft.com/office/drawing/2010/main" val="0"/>
              </a:ext>
            </a:extLst>
          </a:blip>
          <a:srcRect r="12032" b="11121"/>
          <a:stretch/>
        </p:blipFill>
        <p:spPr>
          <a:xfrm>
            <a:off x="10060814" y="153380"/>
            <a:ext cx="1776573" cy="1733736"/>
          </a:xfrm>
          <a:prstGeom prst="rect">
            <a:avLst/>
          </a:prstGeom>
        </p:spPr>
      </p:pic>
      <p:pic>
        <p:nvPicPr>
          <p:cNvPr id="12" name="Immagine 11">
            <a:extLst>
              <a:ext uri="{FF2B5EF4-FFF2-40B4-BE49-F238E27FC236}">
                <a16:creationId xmlns:a16="http://schemas.microsoft.com/office/drawing/2014/main" xmlns="" id="{EFD6CAF3-AF3C-4136-AF62-F789E7B00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0836" y="3554901"/>
            <a:ext cx="1920383" cy="1521632"/>
          </a:xfrm>
          <a:prstGeom prst="rect">
            <a:avLst/>
          </a:prstGeom>
        </p:spPr>
      </p:pic>
    </p:spTree>
    <p:extLst>
      <p:ext uri="{BB962C8B-B14F-4D97-AF65-F5344CB8AC3E}">
        <p14:creationId xmlns:p14="http://schemas.microsoft.com/office/powerpoint/2010/main" val="1338938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10"/>
                                        </p:tgtEl>
                                        <p:attrNameLst>
                                          <p:attrName>r</p:attrName>
                                        </p:attrNameLst>
                                      </p:cBhvr>
                                    </p:animRot>
                                    <p:animRot by="-240000">
                                      <p:cBhvr>
                                        <p:cTn id="41" dur="200" fill="hold">
                                          <p:stCondLst>
                                            <p:cond delay="200"/>
                                          </p:stCondLst>
                                        </p:cTn>
                                        <p:tgtEl>
                                          <p:spTgt spid="10"/>
                                        </p:tgtEl>
                                        <p:attrNameLst>
                                          <p:attrName>r</p:attrName>
                                        </p:attrNameLst>
                                      </p:cBhvr>
                                    </p:animRot>
                                    <p:animRot by="240000">
                                      <p:cBhvr>
                                        <p:cTn id="42" dur="200" fill="hold">
                                          <p:stCondLst>
                                            <p:cond delay="400"/>
                                          </p:stCondLst>
                                        </p:cTn>
                                        <p:tgtEl>
                                          <p:spTgt spid="10"/>
                                        </p:tgtEl>
                                        <p:attrNameLst>
                                          <p:attrName>r</p:attrName>
                                        </p:attrNameLst>
                                      </p:cBhvr>
                                    </p:animRot>
                                    <p:animRot by="-240000">
                                      <p:cBhvr>
                                        <p:cTn id="43" dur="200" fill="hold">
                                          <p:stCondLst>
                                            <p:cond delay="600"/>
                                          </p:stCondLst>
                                        </p:cTn>
                                        <p:tgtEl>
                                          <p:spTgt spid="10"/>
                                        </p:tgtEl>
                                        <p:attrNameLst>
                                          <p:attrName>r</p:attrName>
                                        </p:attrNameLst>
                                      </p:cBhvr>
                                    </p:animRot>
                                    <p:animRot by="120000">
                                      <p:cBhvr>
                                        <p:cTn id="44" dur="200" fill="hold">
                                          <p:stCondLst>
                                            <p:cond delay="800"/>
                                          </p:stCondLst>
                                        </p:cTn>
                                        <p:tgtEl>
                                          <p:spTgt spid="10"/>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12"/>
                                        </p:tgtEl>
                                        <p:attrNameLst>
                                          <p:attrName>r</p:attrName>
                                        </p:attrNameLst>
                                      </p:cBhvr>
                                    </p:animRot>
                                    <p:animRot by="-240000">
                                      <p:cBhvr>
                                        <p:cTn id="57" dur="200" fill="hold">
                                          <p:stCondLst>
                                            <p:cond delay="200"/>
                                          </p:stCondLst>
                                        </p:cTn>
                                        <p:tgtEl>
                                          <p:spTgt spid="12"/>
                                        </p:tgtEl>
                                        <p:attrNameLst>
                                          <p:attrName>r</p:attrName>
                                        </p:attrNameLst>
                                      </p:cBhvr>
                                    </p:animRot>
                                    <p:animRot by="240000">
                                      <p:cBhvr>
                                        <p:cTn id="58" dur="200" fill="hold">
                                          <p:stCondLst>
                                            <p:cond delay="400"/>
                                          </p:stCondLst>
                                        </p:cTn>
                                        <p:tgtEl>
                                          <p:spTgt spid="12"/>
                                        </p:tgtEl>
                                        <p:attrNameLst>
                                          <p:attrName>r</p:attrName>
                                        </p:attrNameLst>
                                      </p:cBhvr>
                                    </p:animRot>
                                    <p:animRot by="-240000">
                                      <p:cBhvr>
                                        <p:cTn id="59" dur="200" fill="hold">
                                          <p:stCondLst>
                                            <p:cond delay="600"/>
                                          </p:stCondLst>
                                        </p:cTn>
                                        <p:tgtEl>
                                          <p:spTgt spid="12"/>
                                        </p:tgtEl>
                                        <p:attrNameLst>
                                          <p:attrName>r</p:attrName>
                                        </p:attrNameLst>
                                      </p:cBhvr>
                                    </p:animRot>
                                    <p:animRot by="120000">
                                      <p:cBhvr>
                                        <p:cTn id="60" dur="200" fill="hold">
                                          <p:stCondLst>
                                            <p:cond delay="800"/>
                                          </p:stCondLst>
                                        </p:cTn>
                                        <p:tgtEl>
                                          <p:spTgt spid="1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E83CC6-861B-44CC-9DE3-D61AC9B00B8E}"/>
              </a:ext>
            </a:extLst>
          </p:cNvPr>
          <p:cNvSpPr>
            <a:spLocks noGrp="1"/>
          </p:cNvSpPr>
          <p:nvPr>
            <p:ph type="title"/>
          </p:nvPr>
        </p:nvSpPr>
        <p:spPr>
          <a:xfrm>
            <a:off x="1917948" y="188640"/>
            <a:ext cx="9144001" cy="599728"/>
          </a:xfrm>
        </p:spPr>
        <p:txBody>
          <a:bodyPr/>
          <a:lstStyle/>
          <a:p>
            <a:pPr algn="ctr"/>
            <a:r>
              <a:rPr lang="it-IT" b="1" dirty="0">
                <a:solidFill>
                  <a:schemeClr val="bg2">
                    <a:lumMod val="50000"/>
                    <a:lumOff val="50000"/>
                  </a:schemeClr>
                </a:solidFill>
                <a:latin typeface="Centaur" panose="02030504050205020304" pitchFamily="18" charset="0"/>
              </a:rPr>
              <a:t>I personaggi: le donne</a:t>
            </a:r>
          </a:p>
        </p:txBody>
      </p:sp>
      <p:sp>
        <p:nvSpPr>
          <p:cNvPr id="4" name="Rettangolo 3">
            <a:extLst>
              <a:ext uri="{FF2B5EF4-FFF2-40B4-BE49-F238E27FC236}">
                <a16:creationId xmlns:a16="http://schemas.microsoft.com/office/drawing/2014/main" xmlns="" id="{B1F0CB1B-88FA-409B-94B4-95D948FE4136}"/>
              </a:ext>
            </a:extLst>
          </p:cNvPr>
          <p:cNvSpPr/>
          <p:nvPr/>
        </p:nvSpPr>
        <p:spPr>
          <a:xfrm>
            <a:off x="1269876" y="901340"/>
            <a:ext cx="8424936" cy="5986895"/>
          </a:xfrm>
          <a:prstGeom prst="rect">
            <a:avLst/>
          </a:prstGeom>
        </p:spPr>
        <p:txBody>
          <a:bodyPr wrap="square">
            <a:spAutoFit/>
          </a:bodyPr>
          <a:lstStyle/>
          <a:p>
            <a:pPr marL="285750" indent="-285750" algn="just">
              <a:lnSpc>
                <a:spcPct val="107000"/>
              </a:lnSpc>
              <a:spcAft>
                <a:spcPts val="1200"/>
              </a:spcAft>
              <a:buFont typeface="Arial" panose="020B0604020202020204" pitchFamily="34" charset="0"/>
              <a:buChar char="•"/>
            </a:pPr>
            <a:r>
              <a:rPr lang="it-IT" sz="2300" b="1" dirty="0">
                <a:solidFill>
                  <a:srgbClr val="FFC000"/>
                </a:solidFill>
                <a:latin typeface="Centaur" panose="02030504050205020304" pitchFamily="18" charset="0"/>
                <a:ea typeface="Times New Roman" panose="02020603050405020304" pitchFamily="18" charset="0"/>
                <a:cs typeface="Calibri" panose="020F0502020204030204" pitchFamily="34" charset="0"/>
              </a:rPr>
              <a:t>Calipso</a:t>
            </a:r>
            <a:r>
              <a:rPr lang="it-IT" sz="2300" dirty="0">
                <a:latin typeface="Centaur" panose="02030504050205020304" pitchFamily="18" charset="0"/>
                <a:ea typeface="Times New Roman" panose="02020603050405020304" pitchFamily="18" charset="0"/>
                <a:cs typeface="Calibri" panose="020F0502020204030204" pitchFamily="34" charset="0"/>
              </a:rPr>
              <a:t> La bellissima ninfa che tiene per anni con sé Odisseo sulla sua isola e vorrebbe sposarlo, dandogli in cambio il dono dell’immortalità</a:t>
            </a:r>
          </a:p>
          <a:p>
            <a:pPr marL="285750" indent="-285750" algn="just">
              <a:lnSpc>
                <a:spcPct val="107000"/>
              </a:lnSpc>
              <a:spcAft>
                <a:spcPts val="1200"/>
              </a:spcAft>
              <a:buFont typeface="Arial" panose="020B0604020202020204" pitchFamily="34" charset="0"/>
              <a:buChar char="•"/>
            </a:pPr>
            <a:r>
              <a:rPr lang="it-IT" sz="2300" b="1" dirty="0">
                <a:solidFill>
                  <a:srgbClr val="FFC000"/>
                </a:solidFill>
                <a:latin typeface="Centaur" panose="02030504050205020304" pitchFamily="18" charset="0"/>
              </a:rPr>
              <a:t>Circe</a:t>
            </a:r>
            <a:r>
              <a:rPr lang="it-IT" sz="2300" dirty="0">
                <a:latin typeface="Centaur" panose="02030504050205020304" pitchFamily="18" charset="0"/>
              </a:rPr>
              <a:t> La maga che trasforma i compagni di Odisseo in porci; è il prototipo della donna che sa ammaliare e “stregare”, quindi pericolosa, anche se ricca di fascino. </a:t>
            </a:r>
          </a:p>
          <a:p>
            <a:pPr marL="285750" indent="-285750" algn="just">
              <a:spcAft>
                <a:spcPts val="1200"/>
              </a:spcAft>
              <a:buFont typeface="Arial" panose="020B0604020202020204" pitchFamily="34" charset="0"/>
              <a:buChar char="•"/>
            </a:pPr>
            <a:r>
              <a:rPr lang="it-IT" sz="2300" b="1" dirty="0" err="1">
                <a:solidFill>
                  <a:srgbClr val="FFC000"/>
                </a:solidFill>
                <a:latin typeface="Centaur" panose="02030504050205020304" pitchFamily="18" charset="0"/>
              </a:rPr>
              <a:t>Nausicaa</a:t>
            </a:r>
            <a:r>
              <a:rPr lang="it-IT" sz="2300" dirty="0">
                <a:latin typeface="Centaur" panose="02030504050205020304" pitchFamily="18" charset="0"/>
              </a:rPr>
              <a:t> Figlia di </a:t>
            </a:r>
            <a:r>
              <a:rPr lang="it-IT" sz="2300" dirty="0" err="1">
                <a:latin typeface="Centaur" panose="02030504050205020304" pitchFamily="18" charset="0"/>
              </a:rPr>
              <a:t>Alcinoo</a:t>
            </a:r>
            <a:r>
              <a:rPr lang="it-IT" sz="2300" dirty="0">
                <a:latin typeface="Centaur" panose="02030504050205020304" pitchFamily="18" charset="0"/>
              </a:rPr>
              <a:t> e </a:t>
            </a:r>
            <a:r>
              <a:rPr lang="it-IT" sz="2300" dirty="0" err="1">
                <a:latin typeface="Centaur" panose="02030504050205020304" pitchFamily="18" charset="0"/>
              </a:rPr>
              <a:t>Arete</a:t>
            </a:r>
            <a:r>
              <a:rPr lang="it-IT" sz="2300" dirty="0">
                <a:latin typeface="Centaur" panose="02030504050205020304" pitchFamily="18" charset="0"/>
              </a:rPr>
              <a:t>, sovrani dell’isola dei Feaci, è una fanciulla gentile e ospitale. Ispirata dalla dea Atena, che le è apparsa in sogno, va al fiume a lavare i panni. Così incontra Odisseo, che è naufragato sull’isola, ed è in cerca di soccorso e ospitalità. Ci viene descritta nella sua splendente bellezza e giovinezza, ancora spensierata nei suoi giochi fanciulleschi, ma allo stesso tempo sulla soglia dell’età adulta, desiderosa di realizzare il proprio futuro. </a:t>
            </a:r>
          </a:p>
          <a:p>
            <a:pPr marL="285750" indent="-285750" algn="just">
              <a:spcAft>
                <a:spcPts val="1200"/>
              </a:spcAft>
              <a:buFont typeface="Arial" panose="020B0604020202020204" pitchFamily="34" charset="0"/>
              <a:buChar char="•"/>
            </a:pPr>
            <a:r>
              <a:rPr lang="it-IT" sz="2300" b="1" dirty="0">
                <a:solidFill>
                  <a:srgbClr val="FFC000"/>
                </a:solidFill>
                <a:latin typeface="Centaur" panose="02030504050205020304" pitchFamily="18" charset="0"/>
              </a:rPr>
              <a:t>Penelope</a:t>
            </a:r>
            <a:r>
              <a:rPr lang="it-IT" sz="2300" dirty="0">
                <a:latin typeface="Centaur" panose="02030504050205020304" pitchFamily="18" charset="0"/>
              </a:rPr>
              <a:t> Moglie di Odisseo, crede fermamente nel ritorno del marito. Incarna la figura della perfetta sposa greca, per la sua fedeltà e la sua sobrietà di vita. </a:t>
            </a:r>
            <a:endParaRPr lang="it-IT" sz="2300" dirty="0">
              <a:latin typeface="Centaur" panose="02030504050205020304" pitchFamily="18" charset="0"/>
              <a:ea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xmlns="" id="{69059E91-F1D9-481B-A527-E72ACAC29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884" y="4581128"/>
            <a:ext cx="1841680" cy="2276872"/>
          </a:xfrm>
          <a:prstGeom prst="rect">
            <a:avLst/>
          </a:prstGeom>
        </p:spPr>
      </p:pic>
      <p:pic>
        <p:nvPicPr>
          <p:cNvPr id="9" name="Immagine 8">
            <a:extLst>
              <a:ext uri="{FF2B5EF4-FFF2-40B4-BE49-F238E27FC236}">
                <a16:creationId xmlns:a16="http://schemas.microsoft.com/office/drawing/2014/main" xmlns="" id="{81998BB3-2653-4CF6-8B85-B6B51776C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8300" y="2541772"/>
            <a:ext cx="2376264" cy="1928064"/>
          </a:xfrm>
          <a:prstGeom prst="rect">
            <a:avLst/>
          </a:prstGeom>
        </p:spPr>
      </p:pic>
      <p:pic>
        <p:nvPicPr>
          <p:cNvPr id="14" name="Immagine 13">
            <a:extLst>
              <a:ext uri="{FF2B5EF4-FFF2-40B4-BE49-F238E27FC236}">
                <a16:creationId xmlns:a16="http://schemas.microsoft.com/office/drawing/2014/main" xmlns="" id="{7ECBA925-735E-428A-89D8-4C85C710D839}"/>
              </a:ext>
            </a:extLst>
          </p:cNvPr>
          <p:cNvPicPr>
            <a:picLocks noChangeAspect="1"/>
          </p:cNvPicPr>
          <p:nvPr/>
        </p:nvPicPr>
        <p:blipFill rotWithShape="1">
          <a:blip r:embed="rId4">
            <a:extLst>
              <a:ext uri="{28A0092B-C50C-407E-A947-70E740481C1C}">
                <a14:useLocalDpi xmlns:a14="http://schemas.microsoft.com/office/drawing/2010/main" val="0"/>
              </a:ext>
            </a:extLst>
          </a:blip>
          <a:srcRect t="13974"/>
          <a:stretch/>
        </p:blipFill>
        <p:spPr>
          <a:xfrm>
            <a:off x="10207626" y="47231"/>
            <a:ext cx="1998150" cy="2383250"/>
          </a:xfrm>
          <a:prstGeom prst="rect">
            <a:avLst/>
          </a:prstGeom>
        </p:spPr>
      </p:pic>
    </p:spTree>
    <p:extLst>
      <p:ext uri="{BB962C8B-B14F-4D97-AF65-F5344CB8AC3E}">
        <p14:creationId xmlns:p14="http://schemas.microsoft.com/office/powerpoint/2010/main" val="39442365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E83CC6-861B-44CC-9DE3-D61AC9B00B8E}"/>
              </a:ext>
            </a:extLst>
          </p:cNvPr>
          <p:cNvSpPr>
            <a:spLocks noGrp="1"/>
          </p:cNvSpPr>
          <p:nvPr>
            <p:ph type="title"/>
          </p:nvPr>
        </p:nvSpPr>
        <p:spPr>
          <a:xfrm>
            <a:off x="1979612" y="381000"/>
            <a:ext cx="9144001" cy="599728"/>
          </a:xfrm>
        </p:spPr>
        <p:txBody>
          <a:bodyPr/>
          <a:lstStyle/>
          <a:p>
            <a:pPr algn="ctr"/>
            <a:r>
              <a:rPr lang="it-IT" b="1" dirty="0">
                <a:solidFill>
                  <a:schemeClr val="bg2">
                    <a:lumMod val="50000"/>
                    <a:lumOff val="50000"/>
                  </a:schemeClr>
                </a:solidFill>
                <a:latin typeface="Centaur" panose="02030504050205020304" pitchFamily="18" charset="0"/>
              </a:rPr>
              <a:t>I personaggi: le divinità</a:t>
            </a:r>
          </a:p>
        </p:txBody>
      </p:sp>
      <p:sp>
        <p:nvSpPr>
          <p:cNvPr id="4" name="Rettangolo 3">
            <a:extLst>
              <a:ext uri="{FF2B5EF4-FFF2-40B4-BE49-F238E27FC236}">
                <a16:creationId xmlns:a16="http://schemas.microsoft.com/office/drawing/2014/main" xmlns="" id="{B1F0CB1B-88FA-409B-94B4-95D948FE4136}"/>
              </a:ext>
            </a:extLst>
          </p:cNvPr>
          <p:cNvSpPr/>
          <p:nvPr/>
        </p:nvSpPr>
        <p:spPr>
          <a:xfrm>
            <a:off x="1269876" y="1124744"/>
            <a:ext cx="8424936" cy="5245539"/>
          </a:xfrm>
          <a:prstGeom prst="rect">
            <a:avLst/>
          </a:prstGeom>
        </p:spPr>
        <p:txBody>
          <a:bodyPr wrap="square">
            <a:spAutoFit/>
          </a:bodyPr>
          <a:lstStyle/>
          <a:p>
            <a:pPr marL="285750" indent="-285750" algn="just">
              <a:lnSpc>
                <a:spcPct val="107000"/>
              </a:lnSpc>
              <a:spcAft>
                <a:spcPts val="1200"/>
              </a:spcAft>
              <a:buFont typeface="Arial" panose="020B0604020202020204" pitchFamily="34" charset="0"/>
              <a:buChar char="•"/>
            </a:pPr>
            <a:r>
              <a:rPr lang="it-IT" sz="2300" b="1" dirty="0">
                <a:solidFill>
                  <a:srgbClr val="FFC000"/>
                </a:solidFill>
                <a:latin typeface="Centaur" panose="02030504050205020304" pitchFamily="18" charset="0"/>
                <a:ea typeface="Times New Roman" panose="02020603050405020304" pitchFamily="18" charset="0"/>
                <a:cs typeface="Calibri" panose="020F0502020204030204" pitchFamily="34" charset="0"/>
              </a:rPr>
              <a:t>Atena</a:t>
            </a:r>
            <a:r>
              <a:rPr lang="it-IT" sz="2300" dirty="0">
                <a:latin typeface="Centaur" panose="02030504050205020304" pitchFamily="18" charset="0"/>
                <a:ea typeface="Times New Roman" panose="02020603050405020304" pitchFamily="18" charset="0"/>
                <a:cs typeface="Calibri" panose="020F0502020204030204" pitchFamily="34" charset="0"/>
              </a:rPr>
              <a:t>: dea della saggezza, assiste Ulisse e Telemaco durante tutto il poema. Spesso appare sotto le spoglie di Mentore, vecchio amico di Ulisse.</a:t>
            </a:r>
          </a:p>
          <a:p>
            <a:pPr marL="342900" indent="-342900" algn="just">
              <a:lnSpc>
                <a:spcPct val="107000"/>
              </a:lnSpc>
              <a:spcAft>
                <a:spcPts val="1200"/>
              </a:spcAft>
              <a:buFont typeface="Arial" panose="020B0604020202020204" pitchFamily="34" charset="0"/>
              <a:buChar char="•"/>
            </a:pPr>
            <a:r>
              <a:rPr lang="it-IT" sz="2300" b="1" dirty="0">
                <a:solidFill>
                  <a:srgbClr val="FFC000"/>
                </a:solidFill>
                <a:latin typeface="Centaur" panose="02030504050205020304" pitchFamily="18" charset="0"/>
                <a:ea typeface="Times New Roman" panose="02020603050405020304" pitchFamily="18" charset="0"/>
                <a:cs typeface="Calibri" panose="020F0502020204030204" pitchFamily="34" charset="0"/>
              </a:rPr>
              <a:t>Poseidone</a:t>
            </a:r>
            <a:r>
              <a:rPr lang="it-IT" sz="2300" dirty="0">
                <a:latin typeface="Centaur" panose="02030504050205020304" pitchFamily="18" charset="0"/>
                <a:ea typeface="Times New Roman" panose="02020603050405020304" pitchFamily="18" charset="0"/>
                <a:cs typeface="Calibri" panose="020F0502020204030204" pitchFamily="34" charset="0"/>
              </a:rPr>
              <a:t>: re dei mari, è l'antagonista divino di Ulisse; l’odio cresce quando Ulisse acceca suo figlio Polifemo.</a:t>
            </a:r>
          </a:p>
          <a:p>
            <a:pPr marL="285750" indent="-285750" algn="just">
              <a:lnSpc>
                <a:spcPct val="107000"/>
              </a:lnSpc>
              <a:spcAft>
                <a:spcPts val="1200"/>
              </a:spcAft>
              <a:buFont typeface="Arial" panose="020B0604020202020204" pitchFamily="34" charset="0"/>
              <a:buChar char="•"/>
            </a:pPr>
            <a:r>
              <a:rPr lang="it-IT" sz="2300" b="1" dirty="0">
                <a:solidFill>
                  <a:srgbClr val="FFC000"/>
                </a:solidFill>
                <a:latin typeface="Centaur" panose="02030504050205020304" pitchFamily="18" charset="0"/>
                <a:ea typeface="Times New Roman" panose="02020603050405020304" pitchFamily="18" charset="0"/>
                <a:cs typeface="Calibri" panose="020F0502020204030204" pitchFamily="34" charset="0"/>
              </a:rPr>
              <a:t>Zeus</a:t>
            </a:r>
            <a:r>
              <a:rPr lang="it-IT" sz="2300" dirty="0">
                <a:latin typeface="Centaur" panose="02030504050205020304" pitchFamily="18" charset="0"/>
                <a:ea typeface="Times New Roman" panose="02020603050405020304" pitchFamily="18" charset="0"/>
                <a:cs typeface="Calibri" panose="020F0502020204030204" pitchFamily="34" charset="0"/>
              </a:rPr>
              <a:t>: padre degli dei e di tutti gli uomini, dirime le dispute divine sul Monte Olimpo. A volte aiuta egli stesso Ulisse o permette ad Atena di farlo.</a:t>
            </a:r>
          </a:p>
          <a:p>
            <a:pPr marL="285750" indent="-285750" algn="just">
              <a:lnSpc>
                <a:spcPct val="107000"/>
              </a:lnSpc>
              <a:spcAft>
                <a:spcPts val="1200"/>
              </a:spcAft>
              <a:buFont typeface="Arial" panose="020B0604020202020204" pitchFamily="34" charset="0"/>
              <a:buChar char="•"/>
            </a:pPr>
            <a:r>
              <a:rPr lang="it-IT" sz="2300" b="1" dirty="0">
                <a:solidFill>
                  <a:srgbClr val="FFC000"/>
                </a:solidFill>
                <a:latin typeface="Centaur" panose="02030504050205020304" pitchFamily="18" charset="0"/>
                <a:ea typeface="Calibri" panose="020F0502020204030204" pitchFamily="34" charset="0"/>
                <a:cs typeface="Calibri" panose="020F0502020204030204" pitchFamily="34" charset="0"/>
              </a:rPr>
              <a:t>Ermes</a:t>
            </a:r>
            <a:r>
              <a:rPr lang="it-IT" sz="2300" dirty="0">
                <a:latin typeface="Centaur" panose="02030504050205020304" pitchFamily="18" charset="0"/>
                <a:ea typeface="Calibri" panose="020F0502020204030204" pitchFamily="34" charset="0"/>
                <a:cs typeface="Calibri" panose="020F0502020204030204" pitchFamily="34" charset="0"/>
              </a:rPr>
              <a:t>: messaggero degli dei, interviene nel poema come inviato di Atena dando ad Odisseo un’erba magica che lo proteggerà dalla magia di Circe e come messaggero di Zeus per comunicare a Calipso di lasciare libero l’eroe.</a:t>
            </a:r>
          </a:p>
          <a:p>
            <a:pPr marL="285750" indent="-285750" algn="just">
              <a:lnSpc>
                <a:spcPct val="107000"/>
              </a:lnSpc>
              <a:spcAft>
                <a:spcPts val="1200"/>
              </a:spcAft>
              <a:buFont typeface="Arial" panose="020B0604020202020204" pitchFamily="34" charset="0"/>
              <a:buChar char="•"/>
            </a:pPr>
            <a:r>
              <a:rPr lang="it-IT" sz="2300" b="1" dirty="0">
                <a:solidFill>
                  <a:srgbClr val="FFC000"/>
                </a:solidFill>
                <a:latin typeface="Centaur" panose="02030504050205020304" pitchFamily="18" charset="0"/>
                <a:ea typeface="Calibri" panose="020F0502020204030204" pitchFamily="34" charset="0"/>
                <a:cs typeface="Calibri" panose="020F0502020204030204" pitchFamily="34" charset="0"/>
              </a:rPr>
              <a:t>Eolo</a:t>
            </a:r>
            <a:r>
              <a:rPr lang="it-IT" sz="2300" dirty="0">
                <a:latin typeface="Centaur" panose="02030504050205020304" pitchFamily="18" charset="0"/>
                <a:ea typeface="Calibri" panose="020F0502020204030204" pitchFamily="34" charset="0"/>
                <a:cs typeface="Calibri" panose="020F0502020204030204" pitchFamily="34" charset="0"/>
              </a:rPr>
              <a:t>: re dei venti, regala ad Odisseo un otre in cui sono imprigionati tutti i venti contrari alla navigazione per permettergli di ritornare a Itaca</a:t>
            </a:r>
          </a:p>
        </p:txBody>
      </p:sp>
      <p:pic>
        <p:nvPicPr>
          <p:cNvPr id="5" name="Immagine 4">
            <a:extLst>
              <a:ext uri="{FF2B5EF4-FFF2-40B4-BE49-F238E27FC236}">
                <a16:creationId xmlns:a16="http://schemas.microsoft.com/office/drawing/2014/main" xmlns="" id="{C7454BE2-D08E-43DE-B59D-6A0CB18EF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812" y="4935146"/>
            <a:ext cx="2494013" cy="1889440"/>
          </a:xfrm>
          <a:prstGeom prst="rect">
            <a:avLst/>
          </a:prstGeom>
        </p:spPr>
      </p:pic>
      <p:pic>
        <p:nvPicPr>
          <p:cNvPr id="7" name="Immagine 6">
            <a:extLst>
              <a:ext uri="{FF2B5EF4-FFF2-40B4-BE49-F238E27FC236}">
                <a16:creationId xmlns:a16="http://schemas.microsoft.com/office/drawing/2014/main" xmlns="" id="{7DCD20B2-F60C-4440-BB39-CCF5214B1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8845" y="2582150"/>
            <a:ext cx="1949980" cy="2330726"/>
          </a:xfrm>
          <a:prstGeom prst="rect">
            <a:avLst/>
          </a:prstGeom>
        </p:spPr>
      </p:pic>
      <p:pic>
        <p:nvPicPr>
          <p:cNvPr id="9" name="Immagine 8">
            <a:extLst>
              <a:ext uri="{FF2B5EF4-FFF2-40B4-BE49-F238E27FC236}">
                <a16:creationId xmlns:a16="http://schemas.microsoft.com/office/drawing/2014/main" xmlns="" id="{70EB74E2-02C4-4698-9A7D-911364B70C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8845" y="88349"/>
            <a:ext cx="1942644" cy="2426256"/>
          </a:xfrm>
          <a:prstGeom prst="rect">
            <a:avLst/>
          </a:prstGeom>
        </p:spPr>
      </p:pic>
    </p:spTree>
    <p:extLst>
      <p:ext uri="{BB962C8B-B14F-4D97-AF65-F5344CB8AC3E}">
        <p14:creationId xmlns:p14="http://schemas.microsoft.com/office/powerpoint/2010/main" val="18416703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E83CC6-861B-44CC-9DE3-D61AC9B00B8E}"/>
              </a:ext>
            </a:extLst>
          </p:cNvPr>
          <p:cNvSpPr>
            <a:spLocks noGrp="1"/>
          </p:cNvSpPr>
          <p:nvPr>
            <p:ph type="title"/>
          </p:nvPr>
        </p:nvSpPr>
        <p:spPr>
          <a:xfrm>
            <a:off x="1917948" y="116632"/>
            <a:ext cx="9144001" cy="599728"/>
          </a:xfrm>
        </p:spPr>
        <p:txBody>
          <a:bodyPr/>
          <a:lstStyle/>
          <a:p>
            <a:pPr algn="ctr"/>
            <a:r>
              <a:rPr lang="it-IT" b="1" dirty="0">
                <a:solidFill>
                  <a:schemeClr val="bg2">
                    <a:lumMod val="50000"/>
                    <a:lumOff val="50000"/>
                  </a:schemeClr>
                </a:solidFill>
                <a:latin typeface="Centaur" panose="02030504050205020304" pitchFamily="18" charset="0"/>
              </a:rPr>
              <a:t>I personaggi: i mostri</a:t>
            </a:r>
          </a:p>
        </p:txBody>
      </p:sp>
      <p:sp>
        <p:nvSpPr>
          <p:cNvPr id="4" name="Rettangolo 3">
            <a:extLst>
              <a:ext uri="{FF2B5EF4-FFF2-40B4-BE49-F238E27FC236}">
                <a16:creationId xmlns:a16="http://schemas.microsoft.com/office/drawing/2014/main" xmlns="" id="{B1F0CB1B-88FA-409B-94B4-95D948FE4136}"/>
              </a:ext>
            </a:extLst>
          </p:cNvPr>
          <p:cNvSpPr/>
          <p:nvPr/>
        </p:nvSpPr>
        <p:spPr>
          <a:xfrm>
            <a:off x="1341884" y="716360"/>
            <a:ext cx="8424936" cy="6155531"/>
          </a:xfrm>
          <a:prstGeom prst="rect">
            <a:avLst/>
          </a:prstGeom>
        </p:spPr>
        <p:txBody>
          <a:bodyPr wrap="square">
            <a:spAutoFit/>
          </a:bodyPr>
          <a:lstStyle/>
          <a:p>
            <a:pPr algn="just">
              <a:spcAft>
                <a:spcPts val="1200"/>
              </a:spcAft>
            </a:pPr>
            <a:r>
              <a:rPr lang="it-IT" sz="2200" b="1" dirty="0">
                <a:solidFill>
                  <a:srgbClr val="FFC000"/>
                </a:solidFill>
                <a:latin typeface="Centaur" panose="02030504050205020304" pitchFamily="18" charset="0"/>
              </a:rPr>
              <a:t>Polifemo</a:t>
            </a:r>
            <a:r>
              <a:rPr lang="it-IT" sz="2200" dirty="0">
                <a:latin typeface="Centaur" panose="02030504050205020304" pitchFamily="18" charset="0"/>
              </a:rPr>
              <a:t> uno dei Ciclopi, figlio di Poseidone, è un gigante con un solo occhio in mezzo alla fronte. Ha una faccia mostruosa e una corporatura gigantesca, tanto da sembrare quasi inumano. Vive in modo primitivo, in una grotta da solo, allevando capre e pecore e nutrendosi, quando possibile, di carne umana. Rivela una forza bruta, quasi animalesca, e in ciò si differenzia da Odisseo che usa sempre la sua intelligenza, riuscendo a ingannarlo più volte, ad accecarlo e, con l’astuzia, a prendersi gioco di lui. </a:t>
            </a:r>
          </a:p>
          <a:p>
            <a:pPr algn="just">
              <a:spcAft>
                <a:spcPts val="1200"/>
              </a:spcAft>
            </a:pPr>
            <a:r>
              <a:rPr lang="it-IT" sz="2200" b="1" dirty="0">
                <a:solidFill>
                  <a:srgbClr val="FFC000"/>
                </a:solidFill>
                <a:latin typeface="Centaur" panose="02030504050205020304" pitchFamily="18" charset="0"/>
              </a:rPr>
              <a:t>Le Sirene</a:t>
            </a:r>
            <a:r>
              <a:rPr lang="it-IT" sz="2200" dirty="0">
                <a:latin typeface="Centaur" panose="02030504050205020304" pitchFamily="18" charset="0"/>
              </a:rPr>
              <a:t>, esseri mostruosi metà donna e metà animale, secondo la leggenda, vivono probabilmente in un’isola antistante la costa campana e ammaliano i naviganti con un dolcissimo canto, facendo perdere loro il controllo delle navi.</a:t>
            </a:r>
          </a:p>
          <a:p>
            <a:pPr algn="just">
              <a:spcAft>
                <a:spcPts val="1200"/>
              </a:spcAft>
            </a:pPr>
            <a:r>
              <a:rPr lang="it-IT" sz="2200" b="1" dirty="0">
                <a:solidFill>
                  <a:srgbClr val="FFC000"/>
                </a:solidFill>
                <a:latin typeface="Centaur" panose="02030504050205020304" pitchFamily="18" charset="0"/>
              </a:rPr>
              <a:t>Scilla e Cariddi </a:t>
            </a:r>
            <a:r>
              <a:rPr lang="it-IT" sz="2200" dirty="0">
                <a:latin typeface="Centaur" panose="02030504050205020304" pitchFamily="18" charset="0"/>
              </a:rPr>
              <a:t>Secondo la leggenda Scilla è una divinità marina con sei teste, ognuna delle quali con tre file di denti e dodici zampe. Vive presso lo stretto di Messina, in una grotta della costa calabra, dove si è rifugiata dopo che un incantesimo l’ha trasformata da bellissima ninfa in mostro orribile: lì divora i naviganti. Al lato opposto dello stretto, sulla costa siciliana, dimora Cariddi che tre volte al giorno inghiotte e rivomita le acque provocando violenti gorghi marini ai quali è impossibile sfuggire.</a:t>
            </a:r>
          </a:p>
        </p:txBody>
      </p:sp>
      <p:pic>
        <p:nvPicPr>
          <p:cNvPr id="5" name="Immagine 4">
            <a:extLst>
              <a:ext uri="{FF2B5EF4-FFF2-40B4-BE49-F238E27FC236}">
                <a16:creationId xmlns:a16="http://schemas.microsoft.com/office/drawing/2014/main" xmlns="" id="{B7C70933-B0DF-46C3-9C6F-19E36F6F6CC4}"/>
              </a:ext>
            </a:extLst>
          </p:cNvPr>
          <p:cNvPicPr>
            <a:picLocks noChangeAspect="1"/>
          </p:cNvPicPr>
          <p:nvPr/>
        </p:nvPicPr>
        <p:blipFill rotWithShape="1">
          <a:blip r:embed="rId2">
            <a:extLst>
              <a:ext uri="{28A0092B-C50C-407E-A947-70E740481C1C}">
                <a14:useLocalDpi xmlns:a14="http://schemas.microsoft.com/office/drawing/2010/main" val="0"/>
              </a:ext>
            </a:extLst>
          </a:blip>
          <a:srcRect t="-1995" b="8244"/>
          <a:stretch/>
        </p:blipFill>
        <p:spPr>
          <a:xfrm>
            <a:off x="9766820" y="4493577"/>
            <a:ext cx="2346533" cy="2238841"/>
          </a:xfrm>
          <a:prstGeom prst="rect">
            <a:avLst/>
          </a:prstGeom>
        </p:spPr>
      </p:pic>
      <p:pic>
        <p:nvPicPr>
          <p:cNvPr id="7" name="Immagine 6">
            <a:extLst>
              <a:ext uri="{FF2B5EF4-FFF2-40B4-BE49-F238E27FC236}">
                <a16:creationId xmlns:a16="http://schemas.microsoft.com/office/drawing/2014/main" xmlns="" id="{BE54E75E-913B-43F2-94E9-27D9F8D0F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991" y="2459776"/>
            <a:ext cx="2347362" cy="1938448"/>
          </a:xfrm>
          <a:prstGeom prst="rect">
            <a:avLst/>
          </a:prstGeom>
        </p:spPr>
      </p:pic>
      <p:pic>
        <p:nvPicPr>
          <p:cNvPr id="9" name="Immagine 8">
            <a:extLst>
              <a:ext uri="{FF2B5EF4-FFF2-40B4-BE49-F238E27FC236}">
                <a16:creationId xmlns:a16="http://schemas.microsoft.com/office/drawing/2014/main" xmlns="" id="{39EDF71C-C04B-4589-9A7A-AB77F01EB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14" y="260648"/>
            <a:ext cx="2343239" cy="2103775"/>
          </a:xfrm>
          <a:prstGeom prst="rect">
            <a:avLst/>
          </a:prstGeom>
        </p:spPr>
      </p:pic>
    </p:spTree>
    <p:extLst>
      <p:ext uri="{BB962C8B-B14F-4D97-AF65-F5344CB8AC3E}">
        <p14:creationId xmlns:p14="http://schemas.microsoft.com/office/powerpoint/2010/main" val="38842224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7"/>
                                        </p:tgtEl>
                                        <p:attrNameLst>
                                          <p:attrName>r</p:attrName>
                                        </p:attrNameLst>
                                      </p:cBhvr>
                                    </p:animRot>
                                    <p:animRot by="-240000">
                                      <p:cBhvr>
                                        <p:cTn id="39" dur="200" fill="hold">
                                          <p:stCondLst>
                                            <p:cond delay="200"/>
                                          </p:stCondLst>
                                        </p:cTn>
                                        <p:tgtEl>
                                          <p:spTgt spid="7"/>
                                        </p:tgtEl>
                                        <p:attrNameLst>
                                          <p:attrName>r</p:attrName>
                                        </p:attrNameLst>
                                      </p:cBhvr>
                                    </p:animRot>
                                    <p:animRot by="240000">
                                      <p:cBhvr>
                                        <p:cTn id="40" dur="200" fill="hold">
                                          <p:stCondLst>
                                            <p:cond delay="400"/>
                                          </p:stCondLst>
                                        </p:cTn>
                                        <p:tgtEl>
                                          <p:spTgt spid="7"/>
                                        </p:tgtEl>
                                        <p:attrNameLst>
                                          <p:attrName>r</p:attrName>
                                        </p:attrNameLst>
                                      </p:cBhvr>
                                    </p:animRot>
                                    <p:animRot by="-240000">
                                      <p:cBhvr>
                                        <p:cTn id="41" dur="200" fill="hold">
                                          <p:stCondLst>
                                            <p:cond delay="600"/>
                                          </p:stCondLst>
                                        </p:cTn>
                                        <p:tgtEl>
                                          <p:spTgt spid="7"/>
                                        </p:tgtEl>
                                        <p:attrNameLst>
                                          <p:attrName>r</p:attrName>
                                        </p:attrNameLst>
                                      </p:cBhvr>
                                    </p:animRot>
                                    <p:animRot by="120000">
                                      <p:cBhvr>
                                        <p:cTn id="42" dur="200" fill="hold">
                                          <p:stCondLst>
                                            <p:cond delay="800"/>
                                          </p:stCondLst>
                                        </p:cTn>
                                        <p:tgtEl>
                                          <p:spTgt spid="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5"/>
                                        </p:tgtEl>
                                        <p:attrNameLst>
                                          <p:attrName>r</p:attrName>
                                        </p:attrNameLst>
                                      </p:cBhvr>
                                    </p:animRot>
                                    <p:animRot by="-240000">
                                      <p:cBhvr>
                                        <p:cTn id="47" dur="200" fill="hold">
                                          <p:stCondLst>
                                            <p:cond delay="200"/>
                                          </p:stCondLst>
                                        </p:cTn>
                                        <p:tgtEl>
                                          <p:spTgt spid="5"/>
                                        </p:tgtEl>
                                        <p:attrNameLst>
                                          <p:attrName>r</p:attrName>
                                        </p:attrNameLst>
                                      </p:cBhvr>
                                    </p:animRot>
                                    <p:animRot by="240000">
                                      <p:cBhvr>
                                        <p:cTn id="48" dur="200" fill="hold">
                                          <p:stCondLst>
                                            <p:cond delay="400"/>
                                          </p:stCondLst>
                                        </p:cTn>
                                        <p:tgtEl>
                                          <p:spTgt spid="5"/>
                                        </p:tgtEl>
                                        <p:attrNameLst>
                                          <p:attrName>r</p:attrName>
                                        </p:attrNameLst>
                                      </p:cBhvr>
                                    </p:animRot>
                                    <p:animRot by="-240000">
                                      <p:cBhvr>
                                        <p:cTn id="49" dur="200" fill="hold">
                                          <p:stCondLst>
                                            <p:cond delay="600"/>
                                          </p:stCondLst>
                                        </p:cTn>
                                        <p:tgtEl>
                                          <p:spTgt spid="5"/>
                                        </p:tgtEl>
                                        <p:attrNameLst>
                                          <p:attrName>r</p:attrName>
                                        </p:attrNameLst>
                                      </p:cBhvr>
                                    </p:animRot>
                                    <p:animRot by="120000">
                                      <p:cBhvr>
                                        <p:cTn id="5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136A1B5-5D5F-4284-9904-968AD21FC5A8}"/>
              </a:ext>
            </a:extLst>
          </p:cNvPr>
          <p:cNvSpPr>
            <a:spLocks noGrp="1"/>
          </p:cNvSpPr>
          <p:nvPr>
            <p:ph type="title"/>
          </p:nvPr>
        </p:nvSpPr>
        <p:spPr>
          <a:xfrm>
            <a:off x="1979611" y="188640"/>
            <a:ext cx="9144001" cy="455712"/>
          </a:xfrm>
        </p:spPr>
        <p:txBody>
          <a:bodyPr>
            <a:normAutofit fontScale="90000"/>
          </a:bodyPr>
          <a:lstStyle/>
          <a:p>
            <a:pPr algn="ctr"/>
            <a:r>
              <a:rPr lang="it-IT" b="1" dirty="0">
                <a:solidFill>
                  <a:schemeClr val="accent4">
                    <a:lumMod val="60000"/>
                    <a:lumOff val="40000"/>
                  </a:schemeClr>
                </a:solidFill>
                <a:latin typeface="Centaur" panose="02030504050205020304" pitchFamily="18" charset="0"/>
              </a:rPr>
              <a:t>Lingua e stile</a:t>
            </a:r>
          </a:p>
        </p:txBody>
      </p:sp>
      <p:sp>
        <p:nvSpPr>
          <p:cNvPr id="3" name="Segnaposto contenuto 2">
            <a:extLst>
              <a:ext uri="{FF2B5EF4-FFF2-40B4-BE49-F238E27FC236}">
                <a16:creationId xmlns:a16="http://schemas.microsoft.com/office/drawing/2014/main" xmlns="" id="{F15590B5-EF96-488D-843F-5B48682DB9E1}"/>
              </a:ext>
            </a:extLst>
          </p:cNvPr>
          <p:cNvSpPr>
            <a:spLocks noGrp="1"/>
          </p:cNvSpPr>
          <p:nvPr>
            <p:ph idx="1"/>
          </p:nvPr>
        </p:nvSpPr>
        <p:spPr>
          <a:xfrm>
            <a:off x="1259024" y="836712"/>
            <a:ext cx="10585176" cy="5616624"/>
          </a:xfrm>
        </p:spPr>
        <p:txBody>
          <a:bodyPr>
            <a:noAutofit/>
          </a:bodyPr>
          <a:lstStyle/>
          <a:p>
            <a:pPr marL="0" indent="0" algn="just">
              <a:buNone/>
            </a:pPr>
            <a:r>
              <a:rPr lang="it-IT" dirty="0">
                <a:latin typeface="Centaur" panose="02030504050205020304" pitchFamily="18" charset="0"/>
              </a:rPr>
              <a:t>La narrazione delle vicende è molto dettagliata ,azioni e descrizioni sono ricche di particolari. Inoltre la complessità delle vicende e le funzioni assunte dai personaggi (eroe, antagonista ecc.) ci ricordano il romanzo e la sua struttura.</a:t>
            </a:r>
          </a:p>
          <a:p>
            <a:pPr marL="0" indent="0" algn="just">
              <a:buNone/>
            </a:pPr>
            <a:r>
              <a:rPr lang="it-IT" dirty="0">
                <a:latin typeface="Centaur" panose="02030504050205020304" pitchFamily="18" charset="0"/>
              </a:rPr>
              <a:t>Le caratteristiche del linguaggio dell’Odissea sono le stesse messe in evidenza per l’Iliade. Esso è infatti contraddistinto da:</a:t>
            </a:r>
          </a:p>
          <a:p>
            <a:pPr marL="442913" indent="0" algn="just">
              <a:buNone/>
            </a:pPr>
            <a:r>
              <a:rPr lang="it-IT" dirty="0">
                <a:latin typeface="Centaur" panose="02030504050205020304" pitchFamily="18" charset="0"/>
              </a:rPr>
              <a:t>• la ripetizione di espressioni fisse (epiteti) riferite ai personaggi. sia </a:t>
            </a:r>
            <a:r>
              <a:rPr lang="it-IT" dirty="0" err="1">
                <a:latin typeface="Centaur" panose="02030504050205020304" pitchFamily="18" charset="0"/>
              </a:rPr>
              <a:t>dèi</a:t>
            </a:r>
            <a:r>
              <a:rPr lang="it-IT" dirty="0">
                <a:latin typeface="Centaur" panose="02030504050205020304" pitchFamily="18" charset="0"/>
              </a:rPr>
              <a:t> sia uomini (per esempio «Ulisse divino, che molto sopporta, ingegnoso», «</a:t>
            </a:r>
            <a:r>
              <a:rPr lang="it-IT" dirty="0" err="1">
                <a:latin typeface="Centaur" panose="02030504050205020304" pitchFamily="18" charset="0"/>
              </a:rPr>
              <a:t>Nausicaa</a:t>
            </a:r>
            <a:r>
              <a:rPr lang="it-IT" dirty="0">
                <a:latin typeface="Centaur" panose="02030504050205020304" pitchFamily="18" charset="0"/>
              </a:rPr>
              <a:t> dalle braccia splendenti», «Artemide che lancia dardi», «Zeus Sommo, Olimpio»);</a:t>
            </a:r>
          </a:p>
          <a:p>
            <a:pPr marL="442913" indent="0" algn="just">
              <a:buNone/>
            </a:pPr>
            <a:r>
              <a:rPr lang="it-IT" dirty="0">
                <a:latin typeface="Centaur" panose="02030504050205020304" pitchFamily="18" charset="0"/>
              </a:rPr>
              <a:t>• l’uso di patronimici, cioè di appellativi composti dal nome del padre più il suffisso ide (per esempio </a:t>
            </a:r>
            <a:r>
              <a:rPr lang="it-IT" dirty="0" err="1">
                <a:latin typeface="Centaur" panose="02030504050205020304" pitchFamily="18" charset="0"/>
              </a:rPr>
              <a:t>Laerziade</a:t>
            </a:r>
            <a:r>
              <a:rPr lang="it-IT" dirty="0">
                <a:latin typeface="Centaur" panose="02030504050205020304" pitchFamily="18" charset="0"/>
              </a:rPr>
              <a:t>=figlio di Laerte per indicare Ulisse; </a:t>
            </a:r>
            <a:r>
              <a:rPr lang="it-IT" dirty="0" err="1">
                <a:latin typeface="Centaur" panose="02030504050205020304" pitchFamily="18" charset="0"/>
              </a:rPr>
              <a:t>Atrìdi</a:t>
            </a:r>
            <a:r>
              <a:rPr lang="it-IT" dirty="0">
                <a:latin typeface="Centaur" panose="02030504050205020304" pitchFamily="18" charset="0"/>
              </a:rPr>
              <a:t>= figli di Atreo per indicare Agamennone e Menelao);</a:t>
            </a:r>
          </a:p>
          <a:p>
            <a:pPr marL="442913" indent="0" algn="just">
              <a:buNone/>
            </a:pPr>
            <a:r>
              <a:rPr lang="it-IT" dirty="0">
                <a:latin typeface="Centaur" panose="02030504050205020304" pitchFamily="18" charset="0"/>
              </a:rPr>
              <a:t>• la ripetizione di frasi ricorrenti;</a:t>
            </a:r>
          </a:p>
          <a:p>
            <a:pPr marL="442913" indent="0" algn="just">
              <a:buNone/>
            </a:pPr>
            <a:r>
              <a:rPr lang="it-IT" dirty="0">
                <a:latin typeface="Centaur" panose="02030504050205020304" pitchFamily="18" charset="0"/>
              </a:rPr>
              <a:t>• l’uso frequente di similitudini.</a:t>
            </a:r>
          </a:p>
        </p:txBody>
      </p:sp>
    </p:spTree>
    <p:extLst>
      <p:ext uri="{BB962C8B-B14F-4D97-AF65-F5344CB8AC3E}">
        <p14:creationId xmlns:p14="http://schemas.microsoft.com/office/powerpoint/2010/main" val="1526569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xmlns="" id="{746E699C-3E6F-417D-B3BE-C5039DC7F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4" name="Titolo 3">
            <a:extLst>
              <a:ext uri="{FF2B5EF4-FFF2-40B4-BE49-F238E27FC236}">
                <a16:creationId xmlns:a16="http://schemas.microsoft.com/office/drawing/2014/main" xmlns="" id="{8F5B76AE-3AAD-45C3-971C-2E7EE6FCD10B}"/>
              </a:ext>
            </a:extLst>
          </p:cNvPr>
          <p:cNvSpPr>
            <a:spLocks noGrp="1"/>
          </p:cNvSpPr>
          <p:nvPr>
            <p:ph type="ctrTitle" idx="4294967295"/>
          </p:nvPr>
        </p:nvSpPr>
        <p:spPr>
          <a:xfrm>
            <a:off x="837828" y="2420888"/>
            <a:ext cx="10873208" cy="2188766"/>
          </a:xfrm>
        </p:spPr>
        <p:txBody>
          <a:bodyPr>
            <a:noAutofit/>
          </a:bodyPr>
          <a:lstStyle/>
          <a:p>
            <a:pPr algn="ctr"/>
            <a:r>
              <a:rPr lang="it-IT" sz="20000" b="1" dirty="0">
                <a:latin typeface="Centaur" panose="02030504050205020304" pitchFamily="18" charset="0"/>
              </a:rPr>
              <a:t/>
            </a:r>
            <a:br>
              <a:rPr lang="it-IT" sz="20000" b="1" dirty="0">
                <a:latin typeface="Centaur" panose="02030504050205020304" pitchFamily="18" charset="0"/>
              </a:rPr>
            </a:br>
            <a:r>
              <a:rPr lang="it-IT" sz="20000" b="1" dirty="0">
                <a:latin typeface="Centaur" panose="02030504050205020304" pitchFamily="18" charset="0"/>
              </a:rPr>
              <a:t>Fine</a:t>
            </a:r>
            <a:endParaRPr lang="it-IT" sz="20000" dirty="0">
              <a:latin typeface="Centaur" panose="02030504050205020304" pitchFamily="18" charset="0"/>
            </a:endParaRPr>
          </a:p>
        </p:txBody>
      </p:sp>
    </p:spTree>
    <p:extLst>
      <p:ext uri="{BB962C8B-B14F-4D97-AF65-F5344CB8AC3E}">
        <p14:creationId xmlns:p14="http://schemas.microsoft.com/office/powerpoint/2010/main" val="997538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4BB8B99-5CE7-4FC2-BB93-A29B398CFE02}"/>
              </a:ext>
            </a:extLst>
          </p:cNvPr>
          <p:cNvSpPr>
            <a:spLocks noGrp="1"/>
          </p:cNvSpPr>
          <p:nvPr>
            <p:ph type="title"/>
          </p:nvPr>
        </p:nvSpPr>
        <p:spPr>
          <a:xfrm>
            <a:off x="2098475" y="368830"/>
            <a:ext cx="9144001" cy="527720"/>
          </a:xfrm>
        </p:spPr>
        <p:txBody>
          <a:bodyPr>
            <a:normAutofit fontScale="90000"/>
          </a:bodyPr>
          <a:lstStyle/>
          <a:p>
            <a:pPr algn="ctr"/>
            <a:r>
              <a:rPr lang="it-IT" b="1" dirty="0">
                <a:solidFill>
                  <a:schemeClr val="accent4">
                    <a:lumMod val="60000"/>
                    <a:lumOff val="40000"/>
                  </a:schemeClr>
                </a:solidFill>
                <a:latin typeface="Centaur" panose="02030504050205020304" pitchFamily="18" charset="0"/>
              </a:rPr>
              <a:t>Omero:  l'autore dell'Odissea</a:t>
            </a:r>
          </a:p>
        </p:txBody>
      </p:sp>
      <p:sp>
        <p:nvSpPr>
          <p:cNvPr id="3" name="Segnaposto contenuto 2">
            <a:extLst>
              <a:ext uri="{FF2B5EF4-FFF2-40B4-BE49-F238E27FC236}">
                <a16:creationId xmlns:a16="http://schemas.microsoft.com/office/drawing/2014/main" xmlns="" id="{8F6592DC-37E6-46F0-BE4B-1854F94868A0}"/>
              </a:ext>
            </a:extLst>
          </p:cNvPr>
          <p:cNvSpPr>
            <a:spLocks noGrp="1"/>
          </p:cNvSpPr>
          <p:nvPr>
            <p:ph idx="1"/>
          </p:nvPr>
        </p:nvSpPr>
        <p:spPr>
          <a:xfrm>
            <a:off x="1845940" y="1052736"/>
            <a:ext cx="9649072" cy="4586064"/>
          </a:xfrm>
        </p:spPr>
        <p:txBody>
          <a:bodyPr>
            <a:normAutofit/>
          </a:bodyPr>
          <a:lstStyle/>
          <a:p>
            <a:pPr marL="0" indent="0" algn="just">
              <a:buNone/>
            </a:pPr>
            <a:r>
              <a:rPr lang="it-IT" altLang="it-IT" sz="2800" dirty="0">
                <a:latin typeface="Centaur" panose="02030504050205020304" pitchFamily="18" charset="0"/>
              </a:rPr>
              <a:t>Omero era  un aedo, cioè un poeta che cantava le imprese di dei ed eroi presso le corti dei principi. Egli è ritenuto l’ autore dell’ </a:t>
            </a:r>
            <a:r>
              <a:rPr lang="it-IT" altLang="it-IT" sz="2800" b="1" dirty="0">
                <a:solidFill>
                  <a:schemeClr val="accent5"/>
                </a:solidFill>
                <a:latin typeface="Centaur" panose="02030504050205020304" pitchFamily="18" charset="0"/>
              </a:rPr>
              <a:t>Iliade</a:t>
            </a:r>
            <a:r>
              <a:rPr lang="it-IT" altLang="it-IT" sz="2800" dirty="0">
                <a:solidFill>
                  <a:schemeClr val="accent5"/>
                </a:solidFill>
                <a:latin typeface="Centaur" panose="02030504050205020304" pitchFamily="18" charset="0"/>
              </a:rPr>
              <a:t> </a:t>
            </a:r>
            <a:r>
              <a:rPr lang="it-IT" altLang="it-IT" sz="2800" dirty="0">
                <a:latin typeface="Centaur" panose="02030504050205020304" pitchFamily="18" charset="0"/>
              </a:rPr>
              <a:t>(dove viene narrata la guerra di Troia) e dell’ </a:t>
            </a:r>
            <a:r>
              <a:rPr lang="it-IT" altLang="it-IT" sz="2800" b="1" dirty="0">
                <a:solidFill>
                  <a:schemeClr val="accent5"/>
                </a:solidFill>
                <a:latin typeface="Centaur" panose="02030504050205020304" pitchFamily="18" charset="0"/>
              </a:rPr>
              <a:t>Odissea</a:t>
            </a:r>
            <a:r>
              <a:rPr lang="it-IT" altLang="it-IT" sz="2800" dirty="0">
                <a:latin typeface="Centaur" panose="02030504050205020304" pitchFamily="18" charset="0"/>
              </a:rPr>
              <a:t> (i viaggi dell’ eroe acheo, Ulisse). Della vita di Omero  si sa poco e si pensa che fosse cieco. Alcuni studiosi ritengono che non sia mai esistito.</a:t>
            </a:r>
            <a:endParaRPr lang="it-IT" sz="2800" dirty="0">
              <a:latin typeface="Centaur" panose="02030504050205020304" pitchFamily="18" charset="0"/>
            </a:endParaRPr>
          </a:p>
        </p:txBody>
      </p:sp>
      <p:pic>
        <p:nvPicPr>
          <p:cNvPr id="4" name="Immagine 3">
            <a:extLst>
              <a:ext uri="{FF2B5EF4-FFF2-40B4-BE49-F238E27FC236}">
                <a16:creationId xmlns:a16="http://schemas.microsoft.com/office/drawing/2014/main" xmlns="" id="{452F9535-0741-4450-BA70-2B193D633B9F}"/>
              </a:ext>
            </a:extLst>
          </p:cNvPr>
          <p:cNvPicPr>
            <a:picLocks noChangeAspect="1"/>
          </p:cNvPicPr>
          <p:nvPr/>
        </p:nvPicPr>
        <p:blipFill>
          <a:blip r:embed="rId2"/>
          <a:stretch>
            <a:fillRect/>
          </a:stretch>
        </p:blipFill>
        <p:spPr>
          <a:xfrm>
            <a:off x="2926059" y="3346868"/>
            <a:ext cx="2016224" cy="2940326"/>
          </a:xfrm>
          <a:prstGeom prst="rect">
            <a:avLst/>
          </a:prstGeom>
        </p:spPr>
      </p:pic>
      <p:pic>
        <p:nvPicPr>
          <p:cNvPr id="5" name="Immagine 4">
            <a:extLst>
              <a:ext uri="{FF2B5EF4-FFF2-40B4-BE49-F238E27FC236}">
                <a16:creationId xmlns:a16="http://schemas.microsoft.com/office/drawing/2014/main" xmlns="" id="{C81D1755-1235-4131-8DA0-51296A99A607}"/>
              </a:ext>
            </a:extLst>
          </p:cNvPr>
          <p:cNvPicPr>
            <a:picLocks noChangeAspect="1"/>
          </p:cNvPicPr>
          <p:nvPr/>
        </p:nvPicPr>
        <p:blipFill>
          <a:blip r:embed="rId3"/>
          <a:stretch>
            <a:fillRect/>
          </a:stretch>
        </p:blipFill>
        <p:spPr>
          <a:xfrm>
            <a:off x="7246542" y="3049019"/>
            <a:ext cx="2383743" cy="3176291"/>
          </a:xfrm>
          <a:prstGeom prst="rect">
            <a:avLst/>
          </a:prstGeom>
        </p:spPr>
      </p:pic>
    </p:spTree>
    <p:extLst>
      <p:ext uri="{BB962C8B-B14F-4D97-AF65-F5344CB8AC3E}">
        <p14:creationId xmlns:p14="http://schemas.microsoft.com/office/powerpoint/2010/main" val="9057251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0B31C0C-E8B3-4791-B7A8-98E783F8FEEE}"/>
              </a:ext>
            </a:extLst>
          </p:cNvPr>
          <p:cNvSpPr>
            <a:spLocks noGrp="1"/>
          </p:cNvSpPr>
          <p:nvPr>
            <p:ph type="title"/>
          </p:nvPr>
        </p:nvSpPr>
        <p:spPr>
          <a:xfrm>
            <a:off x="2494012" y="609600"/>
            <a:ext cx="9144001" cy="659160"/>
          </a:xfrm>
        </p:spPr>
        <p:txBody>
          <a:bodyPr>
            <a:normAutofit fontScale="90000"/>
          </a:bodyPr>
          <a:lstStyle/>
          <a:p>
            <a:pPr algn="ctr"/>
            <a:r>
              <a:rPr lang="it-IT" b="1" dirty="0">
                <a:solidFill>
                  <a:schemeClr val="accent4">
                    <a:lumMod val="60000"/>
                    <a:lumOff val="40000"/>
                  </a:schemeClr>
                </a:solidFill>
                <a:latin typeface="Centaur" panose="02030504050205020304" pitchFamily="18" charset="0"/>
              </a:rPr>
              <a:t>Caratteri generali e suddivisione del poema</a:t>
            </a:r>
            <a:r>
              <a:rPr lang="it-IT" dirty="0">
                <a:solidFill>
                  <a:schemeClr val="accent4">
                    <a:lumMod val="60000"/>
                    <a:lumOff val="40000"/>
                  </a:schemeClr>
                </a:solidFill>
                <a:latin typeface="Centaur" panose="02030504050205020304" pitchFamily="18" charset="0"/>
              </a:rPr>
              <a:t/>
            </a:r>
            <a:br>
              <a:rPr lang="it-IT" dirty="0">
                <a:solidFill>
                  <a:schemeClr val="accent4">
                    <a:lumMod val="60000"/>
                    <a:lumOff val="40000"/>
                  </a:schemeClr>
                </a:solidFill>
                <a:latin typeface="Centaur" panose="02030504050205020304" pitchFamily="18" charset="0"/>
              </a:rPr>
            </a:br>
            <a:endParaRPr lang="it-IT" dirty="0">
              <a:solidFill>
                <a:schemeClr val="accent4">
                  <a:lumMod val="60000"/>
                  <a:lumOff val="40000"/>
                </a:schemeClr>
              </a:solidFill>
              <a:latin typeface="Centaur" panose="02030504050205020304" pitchFamily="18" charset="0"/>
            </a:endParaRPr>
          </a:p>
        </p:txBody>
      </p:sp>
      <p:sp>
        <p:nvSpPr>
          <p:cNvPr id="3" name="Segnaposto contenuto 2">
            <a:extLst>
              <a:ext uri="{FF2B5EF4-FFF2-40B4-BE49-F238E27FC236}">
                <a16:creationId xmlns:a16="http://schemas.microsoft.com/office/drawing/2014/main" xmlns="" id="{8556E334-E814-418C-BAE3-CC77063B692B}"/>
              </a:ext>
            </a:extLst>
          </p:cNvPr>
          <p:cNvSpPr>
            <a:spLocks noGrp="1"/>
          </p:cNvSpPr>
          <p:nvPr>
            <p:ph idx="1"/>
          </p:nvPr>
        </p:nvSpPr>
        <p:spPr>
          <a:xfrm>
            <a:off x="1485900" y="1268760"/>
            <a:ext cx="10369152" cy="4979640"/>
          </a:xfrm>
        </p:spPr>
        <p:txBody>
          <a:bodyPr>
            <a:normAutofit fontScale="70000" lnSpcReduction="20000"/>
          </a:bodyPr>
          <a:lstStyle/>
          <a:p>
            <a:pPr algn="just"/>
            <a:r>
              <a:rPr lang="it-IT" sz="3300" dirty="0">
                <a:latin typeface="Centaur" panose="02030504050205020304" pitchFamily="18" charset="0"/>
              </a:rPr>
              <a:t>L’Odissea, come l’Iliade, è un poema epico attribuito a Omero.</a:t>
            </a:r>
          </a:p>
          <a:p>
            <a:pPr algn="just"/>
            <a:r>
              <a:rPr lang="it-IT" sz="3300" dirty="0">
                <a:latin typeface="Centaur" panose="02030504050205020304" pitchFamily="18" charset="0"/>
              </a:rPr>
              <a:t>L'Odissea narra il lungo viaggio  compiuto da Odisseo (Ulisse per i Latini) per ritornare in patria, a Itaca, dopo l’espugnazione della città di Troia. L’opera presenta anche le vicende successive alla morte di Ettore, con cui l’Iliade si concludeva, come la conquista della città di Troia, avvenuta attraverso l’inganno del cavallo escogitato dal nostro protagonista. </a:t>
            </a:r>
          </a:p>
          <a:p>
            <a:pPr algn="just"/>
            <a:r>
              <a:rPr lang="it-IT" sz="3300" dirty="0">
                <a:latin typeface="Centaur" panose="02030504050205020304" pitchFamily="18" charset="0"/>
              </a:rPr>
              <a:t>Il poema è costituito, come l’Iliade, da 24 libri in esametri, raccolti in tre grandi nuclei tematici:</a:t>
            </a:r>
          </a:p>
          <a:p>
            <a:pPr marL="984250" algn="just">
              <a:buFont typeface="Wingdings" panose="05000000000000000000" pitchFamily="2" charset="2"/>
              <a:buChar char="Ø"/>
            </a:pPr>
            <a:r>
              <a:rPr lang="it-IT" sz="3300" b="1" dirty="0">
                <a:solidFill>
                  <a:schemeClr val="accent5"/>
                </a:solidFill>
                <a:latin typeface="Centaur" panose="02030504050205020304" pitchFamily="18" charset="0"/>
              </a:rPr>
              <a:t> la </a:t>
            </a:r>
            <a:r>
              <a:rPr lang="it-IT" sz="3300" b="1" dirty="0" err="1">
                <a:solidFill>
                  <a:schemeClr val="accent5"/>
                </a:solidFill>
                <a:latin typeface="Centaur" panose="02030504050205020304" pitchFamily="18" charset="0"/>
              </a:rPr>
              <a:t>Telemachia</a:t>
            </a:r>
            <a:r>
              <a:rPr lang="it-IT" sz="3300" dirty="0">
                <a:solidFill>
                  <a:schemeClr val="accent5"/>
                </a:solidFill>
                <a:latin typeface="Centaur" panose="02030504050205020304" pitchFamily="18" charset="0"/>
              </a:rPr>
              <a:t> </a:t>
            </a:r>
            <a:r>
              <a:rPr lang="it-IT" sz="3300" dirty="0">
                <a:latin typeface="Centaur" panose="02030504050205020304" pitchFamily="18" charset="0"/>
              </a:rPr>
              <a:t>(libri I-IV): i primi quattro canti dell’Odissea sono dedicati al figlio di Ulisse, Telemaco.</a:t>
            </a:r>
          </a:p>
          <a:p>
            <a:pPr marL="984250" algn="just">
              <a:buFont typeface="Wingdings" panose="05000000000000000000" pitchFamily="2" charset="2"/>
              <a:buChar char="Ø"/>
            </a:pPr>
            <a:r>
              <a:rPr lang="it-IT" sz="3300" b="1" dirty="0">
                <a:solidFill>
                  <a:srgbClr val="FFC000"/>
                </a:solidFill>
                <a:latin typeface="Centaur" panose="02030504050205020304" pitchFamily="18" charset="0"/>
              </a:rPr>
              <a:t>I viaggi di Odisseo</a:t>
            </a:r>
            <a:r>
              <a:rPr lang="it-IT" sz="3300" dirty="0">
                <a:latin typeface="Centaur" panose="02030504050205020304" pitchFamily="18" charset="0"/>
              </a:rPr>
              <a:t> (libri V -XII): narrano il naufragio di Ulisse a seguito della furia di Poseidone presso i Feaci, nell’isola di </a:t>
            </a:r>
            <a:r>
              <a:rPr lang="it-IT" sz="3300" dirty="0" err="1">
                <a:latin typeface="Centaur" panose="02030504050205020304" pitchFamily="18" charset="0"/>
              </a:rPr>
              <a:t>Scheria</a:t>
            </a:r>
            <a:r>
              <a:rPr lang="it-IT" sz="3300" dirty="0">
                <a:latin typeface="Centaur" panose="02030504050205020304" pitchFamily="18" charset="0"/>
              </a:rPr>
              <a:t>, e la sua permanenza sull’isola. Segue la narrazione di alcune sue imprese.</a:t>
            </a:r>
          </a:p>
          <a:p>
            <a:pPr marL="984250" algn="just">
              <a:buFont typeface="Wingdings" panose="05000000000000000000" pitchFamily="2" charset="2"/>
              <a:buChar char="Ø"/>
            </a:pPr>
            <a:r>
              <a:rPr lang="it-IT" sz="3300" b="1" dirty="0">
                <a:solidFill>
                  <a:srgbClr val="FFC000"/>
                </a:solidFill>
                <a:latin typeface="Centaur" panose="02030504050205020304" pitchFamily="18" charset="0"/>
              </a:rPr>
              <a:t>Il ritorno e la vendetta di Odisseo </a:t>
            </a:r>
            <a:r>
              <a:rPr lang="it-IT" sz="3300" dirty="0">
                <a:latin typeface="Centaur" panose="02030504050205020304" pitchFamily="18" charset="0"/>
              </a:rPr>
              <a:t>(libri XIII - XXIV): qui vengono trattati il ritorno ad Itaca di Ulisse e la sua vendetta contro i Proci.</a:t>
            </a:r>
          </a:p>
          <a:p>
            <a:endParaRPr lang="it-IT" dirty="0"/>
          </a:p>
        </p:txBody>
      </p:sp>
    </p:spTree>
    <p:extLst>
      <p:ext uri="{BB962C8B-B14F-4D97-AF65-F5344CB8AC3E}">
        <p14:creationId xmlns:p14="http://schemas.microsoft.com/office/powerpoint/2010/main" val="15936202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wipe(down)">
                                      <p:cBhvr>
                                        <p:cTn id="85" dur="580">
                                          <p:stCondLst>
                                            <p:cond delay="0"/>
                                          </p:stCondLst>
                                        </p:cTn>
                                        <p:tgtEl>
                                          <p:spTgt spid="3">
                                            <p:txEl>
                                              <p:pRg st="4" end="4"/>
                                            </p:txEl>
                                          </p:spTgt>
                                        </p:tgtEl>
                                      </p:cBhvr>
                                    </p:animEffect>
                                    <p:anim calcmode="lin" valueType="num">
                                      <p:cBhvr>
                                        <p:cTn id="8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4" end="4"/>
                                            </p:txEl>
                                          </p:spTgt>
                                        </p:tgtEl>
                                      </p:cBhvr>
                                      <p:to x="100000" y="60000"/>
                                    </p:animScale>
                                    <p:animScale>
                                      <p:cBhvr>
                                        <p:cTn id="92" dur="166" decel="50000">
                                          <p:stCondLst>
                                            <p:cond delay="676"/>
                                          </p:stCondLst>
                                        </p:cTn>
                                        <p:tgtEl>
                                          <p:spTgt spid="3">
                                            <p:txEl>
                                              <p:pRg st="4" end="4"/>
                                            </p:txEl>
                                          </p:spTgt>
                                        </p:tgtEl>
                                      </p:cBhvr>
                                      <p:to x="100000" y="100000"/>
                                    </p:animScale>
                                    <p:animScale>
                                      <p:cBhvr>
                                        <p:cTn id="93" dur="26">
                                          <p:stCondLst>
                                            <p:cond delay="1312"/>
                                          </p:stCondLst>
                                        </p:cTn>
                                        <p:tgtEl>
                                          <p:spTgt spid="3">
                                            <p:txEl>
                                              <p:pRg st="4" end="4"/>
                                            </p:txEl>
                                          </p:spTgt>
                                        </p:tgtEl>
                                      </p:cBhvr>
                                      <p:to x="100000" y="80000"/>
                                    </p:animScale>
                                    <p:animScale>
                                      <p:cBhvr>
                                        <p:cTn id="94" dur="166" decel="50000">
                                          <p:stCondLst>
                                            <p:cond delay="1338"/>
                                          </p:stCondLst>
                                        </p:cTn>
                                        <p:tgtEl>
                                          <p:spTgt spid="3">
                                            <p:txEl>
                                              <p:pRg st="4" end="4"/>
                                            </p:txEl>
                                          </p:spTgt>
                                        </p:tgtEl>
                                      </p:cBhvr>
                                      <p:to x="100000" y="100000"/>
                                    </p:animScale>
                                    <p:animScale>
                                      <p:cBhvr>
                                        <p:cTn id="95" dur="26">
                                          <p:stCondLst>
                                            <p:cond delay="1642"/>
                                          </p:stCondLst>
                                        </p:cTn>
                                        <p:tgtEl>
                                          <p:spTgt spid="3">
                                            <p:txEl>
                                              <p:pRg st="4" end="4"/>
                                            </p:txEl>
                                          </p:spTgt>
                                        </p:tgtEl>
                                      </p:cBhvr>
                                      <p:to x="100000" y="90000"/>
                                    </p:animScale>
                                    <p:animScale>
                                      <p:cBhvr>
                                        <p:cTn id="96" dur="166" decel="50000">
                                          <p:stCondLst>
                                            <p:cond delay="1668"/>
                                          </p:stCondLst>
                                        </p:cTn>
                                        <p:tgtEl>
                                          <p:spTgt spid="3">
                                            <p:txEl>
                                              <p:pRg st="4" end="4"/>
                                            </p:txEl>
                                          </p:spTgt>
                                        </p:tgtEl>
                                      </p:cBhvr>
                                      <p:to x="100000" y="100000"/>
                                    </p:animScale>
                                    <p:animScale>
                                      <p:cBhvr>
                                        <p:cTn id="97" dur="26">
                                          <p:stCondLst>
                                            <p:cond delay="1808"/>
                                          </p:stCondLst>
                                        </p:cTn>
                                        <p:tgtEl>
                                          <p:spTgt spid="3">
                                            <p:txEl>
                                              <p:pRg st="4" end="4"/>
                                            </p:txEl>
                                          </p:spTgt>
                                        </p:tgtEl>
                                      </p:cBhvr>
                                      <p:to x="100000" y="95000"/>
                                    </p:animScale>
                                    <p:animScale>
                                      <p:cBhvr>
                                        <p:cTn id="98" dur="166" decel="50000">
                                          <p:stCondLst>
                                            <p:cond delay="1834"/>
                                          </p:stCondLst>
                                        </p:cTn>
                                        <p:tgtEl>
                                          <p:spTgt spid="3">
                                            <p:txEl>
                                              <p:pRg st="4" end="4"/>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wipe(down)">
                                      <p:cBhvr>
                                        <p:cTn id="103" dur="580">
                                          <p:stCondLst>
                                            <p:cond delay="0"/>
                                          </p:stCondLst>
                                        </p:cTn>
                                        <p:tgtEl>
                                          <p:spTgt spid="3">
                                            <p:txEl>
                                              <p:pRg st="5" end="5"/>
                                            </p:txEl>
                                          </p:spTgt>
                                        </p:tgtEl>
                                      </p:cBhvr>
                                    </p:animEffect>
                                    <p:anim calcmode="lin" valueType="num">
                                      <p:cBhvr>
                                        <p:cTn id="10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5" end="5"/>
                                            </p:txEl>
                                          </p:spTgt>
                                        </p:tgtEl>
                                      </p:cBhvr>
                                      <p:to x="100000" y="60000"/>
                                    </p:animScale>
                                    <p:animScale>
                                      <p:cBhvr>
                                        <p:cTn id="110" dur="166" decel="50000">
                                          <p:stCondLst>
                                            <p:cond delay="676"/>
                                          </p:stCondLst>
                                        </p:cTn>
                                        <p:tgtEl>
                                          <p:spTgt spid="3">
                                            <p:txEl>
                                              <p:pRg st="5" end="5"/>
                                            </p:txEl>
                                          </p:spTgt>
                                        </p:tgtEl>
                                      </p:cBhvr>
                                      <p:to x="100000" y="100000"/>
                                    </p:animScale>
                                    <p:animScale>
                                      <p:cBhvr>
                                        <p:cTn id="111" dur="26">
                                          <p:stCondLst>
                                            <p:cond delay="1312"/>
                                          </p:stCondLst>
                                        </p:cTn>
                                        <p:tgtEl>
                                          <p:spTgt spid="3">
                                            <p:txEl>
                                              <p:pRg st="5" end="5"/>
                                            </p:txEl>
                                          </p:spTgt>
                                        </p:tgtEl>
                                      </p:cBhvr>
                                      <p:to x="100000" y="80000"/>
                                    </p:animScale>
                                    <p:animScale>
                                      <p:cBhvr>
                                        <p:cTn id="112" dur="166" decel="50000">
                                          <p:stCondLst>
                                            <p:cond delay="1338"/>
                                          </p:stCondLst>
                                        </p:cTn>
                                        <p:tgtEl>
                                          <p:spTgt spid="3">
                                            <p:txEl>
                                              <p:pRg st="5" end="5"/>
                                            </p:txEl>
                                          </p:spTgt>
                                        </p:tgtEl>
                                      </p:cBhvr>
                                      <p:to x="100000" y="100000"/>
                                    </p:animScale>
                                    <p:animScale>
                                      <p:cBhvr>
                                        <p:cTn id="113" dur="26">
                                          <p:stCondLst>
                                            <p:cond delay="1642"/>
                                          </p:stCondLst>
                                        </p:cTn>
                                        <p:tgtEl>
                                          <p:spTgt spid="3">
                                            <p:txEl>
                                              <p:pRg st="5" end="5"/>
                                            </p:txEl>
                                          </p:spTgt>
                                        </p:tgtEl>
                                      </p:cBhvr>
                                      <p:to x="100000" y="90000"/>
                                    </p:animScale>
                                    <p:animScale>
                                      <p:cBhvr>
                                        <p:cTn id="114" dur="166" decel="50000">
                                          <p:stCondLst>
                                            <p:cond delay="1668"/>
                                          </p:stCondLst>
                                        </p:cTn>
                                        <p:tgtEl>
                                          <p:spTgt spid="3">
                                            <p:txEl>
                                              <p:pRg st="5" end="5"/>
                                            </p:txEl>
                                          </p:spTgt>
                                        </p:tgtEl>
                                      </p:cBhvr>
                                      <p:to x="100000" y="100000"/>
                                    </p:animScale>
                                    <p:animScale>
                                      <p:cBhvr>
                                        <p:cTn id="115" dur="26">
                                          <p:stCondLst>
                                            <p:cond delay="1808"/>
                                          </p:stCondLst>
                                        </p:cTn>
                                        <p:tgtEl>
                                          <p:spTgt spid="3">
                                            <p:txEl>
                                              <p:pRg st="5" end="5"/>
                                            </p:txEl>
                                          </p:spTgt>
                                        </p:tgtEl>
                                      </p:cBhvr>
                                      <p:to x="100000" y="95000"/>
                                    </p:animScale>
                                    <p:animScale>
                                      <p:cBhvr>
                                        <p:cTn id="11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3A691C44-265C-42DA-9955-34A857978E44}"/>
              </a:ext>
            </a:extLst>
          </p:cNvPr>
          <p:cNvPicPr>
            <a:picLocks noChangeAspect="1"/>
          </p:cNvPicPr>
          <p:nvPr/>
        </p:nvPicPr>
        <p:blipFill>
          <a:blip r:embed="rId2"/>
          <a:stretch>
            <a:fillRect/>
          </a:stretch>
        </p:blipFill>
        <p:spPr>
          <a:xfrm>
            <a:off x="801824" y="404664"/>
            <a:ext cx="10585175" cy="6173066"/>
          </a:xfrm>
          <a:prstGeom prst="rect">
            <a:avLst/>
          </a:prstGeom>
        </p:spPr>
      </p:pic>
    </p:spTree>
    <p:extLst>
      <p:ext uri="{BB962C8B-B14F-4D97-AF65-F5344CB8AC3E}">
        <p14:creationId xmlns:p14="http://schemas.microsoft.com/office/powerpoint/2010/main" val="38856463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93498E-D61F-4BEC-B4C5-CABDBD647C7A}"/>
              </a:ext>
            </a:extLst>
          </p:cNvPr>
          <p:cNvSpPr>
            <a:spLocks noGrp="1"/>
          </p:cNvSpPr>
          <p:nvPr>
            <p:ph type="title"/>
          </p:nvPr>
        </p:nvSpPr>
        <p:spPr>
          <a:xfrm>
            <a:off x="1701924" y="188640"/>
            <a:ext cx="9144001" cy="671736"/>
          </a:xfrm>
        </p:spPr>
        <p:txBody>
          <a:bodyPr/>
          <a:lstStyle/>
          <a:p>
            <a:pPr algn="ctr"/>
            <a:r>
              <a:rPr lang="it-IT" b="1" dirty="0">
                <a:solidFill>
                  <a:schemeClr val="accent4">
                    <a:lumMod val="60000"/>
                    <a:lumOff val="40000"/>
                  </a:schemeClr>
                </a:solidFill>
                <a:latin typeface="Centaur" panose="02030504050205020304" pitchFamily="18" charset="0"/>
              </a:rPr>
              <a:t>Sintesi dell’opera</a:t>
            </a:r>
          </a:p>
        </p:txBody>
      </p:sp>
      <p:sp>
        <p:nvSpPr>
          <p:cNvPr id="3" name="Segnaposto contenuto 2">
            <a:extLst>
              <a:ext uri="{FF2B5EF4-FFF2-40B4-BE49-F238E27FC236}">
                <a16:creationId xmlns:a16="http://schemas.microsoft.com/office/drawing/2014/main" xmlns="" id="{705FB8B0-7D9D-4C2D-B556-7E75C31AF53C}"/>
              </a:ext>
            </a:extLst>
          </p:cNvPr>
          <p:cNvSpPr>
            <a:spLocks noGrp="1"/>
          </p:cNvSpPr>
          <p:nvPr>
            <p:ph idx="1"/>
          </p:nvPr>
        </p:nvSpPr>
        <p:spPr>
          <a:xfrm>
            <a:off x="1223020" y="1052736"/>
            <a:ext cx="10704040" cy="5112568"/>
          </a:xfrm>
        </p:spPr>
        <p:txBody>
          <a:bodyPr>
            <a:normAutofit/>
          </a:bodyPr>
          <a:lstStyle/>
          <a:p>
            <a:pPr algn="just"/>
            <a:r>
              <a:rPr lang="it-IT" sz="2800" dirty="0">
                <a:latin typeface="Centaur" panose="02030504050205020304" pitchFamily="18" charset="0"/>
              </a:rPr>
              <a:t>Il titolo del poema significa “Storia di Odisseo”, dal nome greco di Ulisse, uno dei tanti eroi achei che combatterono la guerra di Troia. L’azione del poema ruota quindi attorno a un solo personaggio, il re di Itaca Ulisse, che la tradizione vuole ideatore di quel cavallo di legno fatale per i Troiani. </a:t>
            </a:r>
          </a:p>
          <a:p>
            <a:pPr algn="just"/>
            <a:r>
              <a:rPr lang="it-IT" sz="2800" dirty="0">
                <a:latin typeface="Centaur" panose="02030504050205020304" pitchFamily="18" charset="0"/>
              </a:rPr>
              <a:t>Ulisse eroe coraggioso, forte e astuto  alla fine della guerra si imbarca con i suoi compagni per far ritorno a Itaca sua patria. Ma l'avversità di Poseidone, che patteggiava per i Troiani, li ostacolerà in ogni modo e durante il  lungo viaggio, essi  incontreranno molti pericoli , tempeste e vivranno molte avventure. </a:t>
            </a:r>
          </a:p>
          <a:p>
            <a:pPr algn="just"/>
            <a:r>
              <a:rPr lang="it-IT" sz="2800" dirty="0">
                <a:latin typeface="Centaur" panose="02030504050205020304" pitchFamily="18" charset="0"/>
              </a:rPr>
              <a:t>Ulisse, unico superstite del viaggio, al suo ritorno dopo 20 anni deve combattere contro degli usurpatori per riconquistare il trono e vivere in pace con la moglie Penelope , il figlio Telemaco e il suo popolo. </a:t>
            </a:r>
          </a:p>
          <a:p>
            <a:endParaRPr lang="it-IT" dirty="0">
              <a:latin typeface="Centaur" panose="02030504050205020304" pitchFamily="18" charset="0"/>
            </a:endParaRPr>
          </a:p>
        </p:txBody>
      </p:sp>
    </p:spTree>
    <p:extLst>
      <p:ext uri="{BB962C8B-B14F-4D97-AF65-F5344CB8AC3E}">
        <p14:creationId xmlns:p14="http://schemas.microsoft.com/office/powerpoint/2010/main" val="3781950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C39D35-128B-4262-9714-030AEDFFD19D}"/>
              </a:ext>
            </a:extLst>
          </p:cNvPr>
          <p:cNvSpPr>
            <a:spLocks noGrp="1"/>
          </p:cNvSpPr>
          <p:nvPr>
            <p:ph type="title"/>
          </p:nvPr>
        </p:nvSpPr>
        <p:spPr/>
        <p:txBody>
          <a:bodyPr>
            <a:normAutofit/>
          </a:bodyPr>
          <a:lstStyle/>
          <a:p>
            <a:pPr algn="ctr"/>
            <a:r>
              <a:rPr lang="it-IT" b="1" dirty="0">
                <a:solidFill>
                  <a:schemeClr val="accent4">
                    <a:lumMod val="60000"/>
                    <a:lumOff val="40000"/>
                  </a:schemeClr>
                </a:solidFill>
                <a:latin typeface="Centaur" panose="02030504050205020304" pitchFamily="18" charset="0"/>
              </a:rPr>
              <a:t>Il viaggio di Ulisse: le tappe da Troia ad Itaca</a:t>
            </a:r>
            <a:r>
              <a:rPr lang="it-IT" dirty="0"/>
              <a:t/>
            </a:r>
            <a:br>
              <a:rPr lang="it-IT" dirty="0"/>
            </a:br>
            <a:endParaRPr lang="it-IT" dirty="0"/>
          </a:p>
        </p:txBody>
      </p:sp>
      <p:pic>
        <p:nvPicPr>
          <p:cNvPr id="5" name="Segnaposto contenuto 4">
            <a:extLst>
              <a:ext uri="{FF2B5EF4-FFF2-40B4-BE49-F238E27FC236}">
                <a16:creationId xmlns:a16="http://schemas.microsoft.com/office/drawing/2014/main" xmlns="" id="{724A556A-D1E2-4A30-B887-73E6C837A3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288503"/>
            <a:ext cx="10369152" cy="5188498"/>
          </a:xfrm>
        </p:spPr>
      </p:pic>
    </p:spTree>
    <p:extLst>
      <p:ext uri="{BB962C8B-B14F-4D97-AF65-F5344CB8AC3E}">
        <p14:creationId xmlns:p14="http://schemas.microsoft.com/office/powerpoint/2010/main" val="12684010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12F0E7-908B-44C4-9E17-50075603FE5A}"/>
              </a:ext>
            </a:extLst>
          </p:cNvPr>
          <p:cNvSpPr>
            <a:spLocks noGrp="1"/>
          </p:cNvSpPr>
          <p:nvPr>
            <p:ph type="title"/>
          </p:nvPr>
        </p:nvSpPr>
        <p:spPr>
          <a:xfrm>
            <a:off x="1629916" y="116632"/>
            <a:ext cx="10297144" cy="6336704"/>
          </a:xfrm>
        </p:spPr>
        <p:txBody>
          <a:bodyPr>
            <a:normAutofit fontScale="90000"/>
          </a:bodyPr>
          <a:lstStyle/>
          <a:p>
            <a:r>
              <a:rPr lang="it-IT" sz="2300" b="1" dirty="0">
                <a:solidFill>
                  <a:srgbClr val="FFC000"/>
                </a:solidFill>
                <a:latin typeface="Centaur" panose="02030504050205020304" pitchFamily="18" charset="0"/>
              </a:rPr>
              <a:t>Troia</a:t>
            </a:r>
            <a:r>
              <a:rPr lang="it-IT" sz="2300" dirty="0">
                <a:latin typeface="Centaur" panose="02030504050205020304" pitchFamily="18" charset="0"/>
              </a:rPr>
              <a:t/>
            </a:r>
            <a:br>
              <a:rPr lang="it-IT" sz="2300" dirty="0">
                <a:latin typeface="Centaur" panose="02030504050205020304" pitchFamily="18" charset="0"/>
              </a:rPr>
            </a:br>
            <a:r>
              <a:rPr lang="it-IT" sz="2300" dirty="0">
                <a:latin typeface="Centaur" panose="02030504050205020304" pitchFamily="18" charset="0"/>
              </a:rPr>
              <a:t>Il viaggio ha inizio in questa città, la quale si trova nell’attuale Anatolia, Turchia. Dalla città distrutta di Troia Ulisse parte con 12 navi e 500 uomini.</a:t>
            </a:r>
            <a:br>
              <a:rPr lang="it-IT" sz="2300" dirty="0">
                <a:latin typeface="Centaur" panose="02030504050205020304" pitchFamily="18" charset="0"/>
              </a:rPr>
            </a:br>
            <a:r>
              <a:rPr lang="it-IT" sz="2300" dirty="0">
                <a:latin typeface="Centaur" panose="02030504050205020304" pitchFamily="18" charset="0"/>
              </a:rPr>
              <a:t> </a:t>
            </a:r>
            <a:r>
              <a:rPr lang="it-IT" sz="2300" b="1" dirty="0">
                <a:solidFill>
                  <a:srgbClr val="FFC000"/>
                </a:solidFill>
                <a:latin typeface="Centaur" panose="02030504050205020304" pitchFamily="18" charset="0"/>
              </a:rPr>
              <a:t/>
            </a:r>
            <a:br>
              <a:rPr lang="it-IT" sz="2300" b="1" dirty="0">
                <a:solidFill>
                  <a:srgbClr val="FFC000"/>
                </a:solidFill>
                <a:latin typeface="Centaur" panose="02030504050205020304" pitchFamily="18" charset="0"/>
              </a:rPr>
            </a:br>
            <a:r>
              <a:rPr lang="it-IT" sz="2300" b="1" dirty="0">
                <a:solidFill>
                  <a:srgbClr val="FFC000"/>
                </a:solidFill>
                <a:latin typeface="Centaur" panose="02030504050205020304" pitchFamily="18" charset="0"/>
              </a:rPr>
              <a:t>Terra dei </a:t>
            </a:r>
            <a:r>
              <a:rPr lang="it-IT" sz="2300" b="1" dirty="0" err="1">
                <a:solidFill>
                  <a:srgbClr val="FFC000"/>
                </a:solidFill>
                <a:latin typeface="Centaur" panose="02030504050205020304" pitchFamily="18" charset="0"/>
              </a:rPr>
              <a:t>Ciconi</a:t>
            </a:r>
            <a:r>
              <a:rPr lang="it-IT" sz="2300" dirty="0">
                <a:latin typeface="Centaur" panose="02030504050205020304" pitchFamily="18" charset="0"/>
              </a:rPr>
              <a:t/>
            </a:r>
            <a:br>
              <a:rPr lang="it-IT" sz="2300" dirty="0">
                <a:latin typeface="Centaur" panose="02030504050205020304" pitchFamily="18" charset="0"/>
              </a:rPr>
            </a:br>
            <a:r>
              <a:rPr lang="it-IT" sz="2300" dirty="0">
                <a:latin typeface="Centaur" panose="02030504050205020304" pitchFamily="18" charset="0"/>
              </a:rPr>
              <a:t>La prima tappa si trova attualmente sulle coste della Tracia. In questo luogo Ulisse approda per fare </a:t>
            </a:r>
            <a:r>
              <a:rPr lang="it-IT" sz="2300" dirty="0" err="1">
                <a:latin typeface="Centaur" panose="02030504050205020304" pitchFamily="18" charset="0"/>
              </a:rPr>
              <a:t>razzìa</a:t>
            </a:r>
            <a:r>
              <a:rPr lang="it-IT" sz="2300" dirty="0">
                <a:latin typeface="Centaur" panose="02030504050205020304" pitchFamily="18" charset="0"/>
              </a:rPr>
              <a:t> e distrugge la città di </a:t>
            </a:r>
            <a:r>
              <a:rPr lang="it-IT" sz="2300" dirty="0" err="1">
                <a:latin typeface="Centaur" panose="02030504050205020304" pitchFamily="18" charset="0"/>
              </a:rPr>
              <a:t>Ismaro</a:t>
            </a:r>
            <a:r>
              <a:rPr lang="it-IT" sz="2300" dirty="0">
                <a:latin typeface="Centaur" panose="02030504050205020304" pitchFamily="18" charset="0"/>
              </a:rPr>
              <a:t>, ma perde 70 uomini, ed è costretto a ripartire molto in fretta.</a:t>
            </a:r>
            <a:br>
              <a:rPr lang="it-IT" sz="2300" dirty="0">
                <a:latin typeface="Centaur" panose="02030504050205020304" pitchFamily="18" charset="0"/>
              </a:rPr>
            </a:br>
            <a:r>
              <a:rPr lang="it-IT" sz="2300" dirty="0">
                <a:latin typeface="Centaur" panose="02030504050205020304" pitchFamily="18" charset="0"/>
              </a:rPr>
              <a:t> </a:t>
            </a:r>
            <a:r>
              <a:rPr lang="it-IT" sz="2300" b="1" dirty="0">
                <a:solidFill>
                  <a:srgbClr val="FFC000"/>
                </a:solidFill>
                <a:latin typeface="Centaur" panose="02030504050205020304" pitchFamily="18" charset="0"/>
              </a:rPr>
              <a:t/>
            </a:r>
            <a:br>
              <a:rPr lang="it-IT" sz="2300" b="1" dirty="0">
                <a:solidFill>
                  <a:srgbClr val="FFC000"/>
                </a:solidFill>
                <a:latin typeface="Centaur" panose="02030504050205020304" pitchFamily="18" charset="0"/>
              </a:rPr>
            </a:br>
            <a:r>
              <a:rPr lang="it-IT" sz="2300" b="1" dirty="0">
                <a:solidFill>
                  <a:srgbClr val="FFC000"/>
                </a:solidFill>
                <a:latin typeface="Centaur" panose="02030504050205020304" pitchFamily="18" charset="0"/>
              </a:rPr>
              <a:t>Terra dei Lotofagi</a:t>
            </a:r>
            <a:r>
              <a:rPr lang="it-IT" sz="2300" dirty="0">
                <a:latin typeface="Centaur" panose="02030504050205020304" pitchFamily="18" charset="0"/>
              </a:rPr>
              <a:t/>
            </a:r>
            <a:br>
              <a:rPr lang="it-IT" sz="2300" dirty="0">
                <a:latin typeface="Centaur" panose="02030504050205020304" pitchFamily="18" charset="0"/>
              </a:rPr>
            </a:br>
            <a:r>
              <a:rPr lang="it-IT" sz="2300" dirty="0">
                <a:latin typeface="Centaur" panose="02030504050205020304" pitchFamily="18" charset="0"/>
              </a:rPr>
              <a:t>Un'improvvisa tempesta costringe Ulisse e le sue navi ad approdare nella terra dei Lotofagi, che vuol dire letteralmente mangiatori di Loto, un frutto che procura l’</a:t>
            </a:r>
            <a:r>
              <a:rPr lang="it-IT" sz="2300" dirty="0" err="1">
                <a:latin typeface="Centaur" panose="02030504050205020304" pitchFamily="18" charset="0"/>
              </a:rPr>
              <a:t>oblìo</a:t>
            </a:r>
            <a:r>
              <a:rPr lang="it-IT" sz="2300" dirty="0">
                <a:latin typeface="Centaur" panose="02030504050205020304" pitchFamily="18" charset="0"/>
              </a:rPr>
              <a:t>.</a:t>
            </a:r>
            <a:br>
              <a:rPr lang="it-IT" sz="2300" dirty="0">
                <a:latin typeface="Centaur" panose="02030504050205020304" pitchFamily="18" charset="0"/>
              </a:rPr>
            </a:br>
            <a:r>
              <a:rPr lang="it-IT" sz="2300" dirty="0">
                <a:latin typeface="Centaur" panose="02030504050205020304" pitchFamily="18" charset="0"/>
              </a:rPr>
              <a:t>Qui avviene il primo di tanti avvenimenti avversi: i compagni di Ulisse mangiano questo frutto, che fa dimenticare loro il desiderio di tornare in patria, ma poi Ulisse li costringere a riprendere il largo. Probabilmente questo luogo si trova sulle coste dell’attuale Libia, anche se altri studiosi lo collocano sull’isola di Djerba (Tunisia).</a:t>
            </a:r>
            <a:br>
              <a:rPr lang="it-IT" sz="2300" dirty="0">
                <a:latin typeface="Centaur" panose="02030504050205020304" pitchFamily="18" charset="0"/>
              </a:rPr>
            </a:br>
            <a:r>
              <a:rPr lang="it-IT" sz="2300" dirty="0">
                <a:latin typeface="Centaur" panose="02030504050205020304" pitchFamily="18" charset="0"/>
              </a:rPr>
              <a:t> </a:t>
            </a:r>
            <a:br>
              <a:rPr lang="it-IT" sz="2300" dirty="0">
                <a:latin typeface="Centaur" panose="02030504050205020304" pitchFamily="18" charset="0"/>
              </a:rPr>
            </a:br>
            <a:r>
              <a:rPr lang="it-IT" sz="2300" b="1" dirty="0">
                <a:solidFill>
                  <a:srgbClr val="FFC000"/>
                </a:solidFill>
                <a:latin typeface="Centaur" panose="02030504050205020304" pitchFamily="18" charset="0"/>
              </a:rPr>
              <a:t>Terra dei Ciclopi</a:t>
            </a:r>
            <a:r>
              <a:rPr lang="it-IT" sz="2300" dirty="0">
                <a:latin typeface="Centaur" panose="02030504050205020304" pitchFamily="18" charset="0"/>
              </a:rPr>
              <a:t/>
            </a:r>
            <a:br>
              <a:rPr lang="it-IT" sz="2300" dirty="0">
                <a:latin typeface="Centaur" panose="02030504050205020304" pitchFamily="18" charset="0"/>
              </a:rPr>
            </a:br>
            <a:r>
              <a:rPr lang="it-IT" sz="2300" dirty="0">
                <a:latin typeface="Centaur" panose="02030504050205020304" pitchFamily="18" charset="0"/>
              </a:rPr>
              <a:t>Luogo abitato da giganti con un occhio solo. Qui Ulisse incontra e si scontra con Polifemo che li cattura e dal quale riesce a scappare con un astuto stratagemma! La terra dei ciclopi, secondo alcuni si trova nella zona di Posillipo, presso Napoli, secondo altri in Sicilia, tra le pendici dell’Etna e il mare. </a:t>
            </a:r>
            <a:r>
              <a:rPr lang="it-IT" sz="1400" dirty="0">
                <a:latin typeface="Centaur" panose="02030504050205020304" pitchFamily="18" charset="0"/>
              </a:rPr>
              <a:t/>
            </a:r>
            <a:br>
              <a:rPr lang="it-IT" sz="1400" dirty="0">
                <a:latin typeface="Centaur" panose="02030504050205020304" pitchFamily="18" charset="0"/>
              </a:rPr>
            </a:br>
            <a:endParaRPr lang="it-IT" sz="1400" dirty="0">
              <a:latin typeface="Centaur" panose="02030504050205020304" pitchFamily="18" charset="0"/>
            </a:endParaRPr>
          </a:p>
        </p:txBody>
      </p:sp>
    </p:spTree>
    <p:extLst>
      <p:ext uri="{BB962C8B-B14F-4D97-AF65-F5344CB8AC3E}">
        <p14:creationId xmlns:p14="http://schemas.microsoft.com/office/powerpoint/2010/main" val="859413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56B1CE-76C9-457B-B994-0F5A8F798515}"/>
              </a:ext>
            </a:extLst>
          </p:cNvPr>
          <p:cNvSpPr>
            <a:spLocks noGrp="1"/>
          </p:cNvSpPr>
          <p:nvPr>
            <p:ph type="title"/>
          </p:nvPr>
        </p:nvSpPr>
        <p:spPr>
          <a:xfrm>
            <a:off x="1197868" y="0"/>
            <a:ext cx="10990957" cy="6858000"/>
          </a:xfrm>
        </p:spPr>
        <p:txBody>
          <a:bodyPr>
            <a:noAutofit/>
          </a:bodyPr>
          <a:lstStyle/>
          <a:p>
            <a:r>
              <a:rPr lang="it-IT" sz="2050" b="1" dirty="0">
                <a:solidFill>
                  <a:srgbClr val="FFC000"/>
                </a:solidFill>
                <a:latin typeface="Centaur" panose="02030504050205020304" pitchFamily="18" charset="0"/>
              </a:rPr>
              <a:t>Isola di Eolo</a:t>
            </a:r>
            <a:r>
              <a:rPr lang="it-IT" sz="2050" dirty="0">
                <a:latin typeface="Centaur" panose="02030504050205020304" pitchFamily="18" charset="0"/>
              </a:rPr>
              <a:t/>
            </a:r>
            <a:br>
              <a:rPr lang="it-IT" sz="2050" dirty="0">
                <a:latin typeface="Centaur" panose="02030504050205020304" pitchFamily="18" charset="0"/>
              </a:rPr>
            </a:br>
            <a:r>
              <a:rPr lang="it-IT" sz="2050" dirty="0">
                <a:latin typeface="Centaur" panose="02030504050205020304" pitchFamily="18" charset="0"/>
              </a:rPr>
              <a:t>In questo luogo Ulisse e i suoi compagni vengono accolti da Eolo, il dio dei venti, che offre in dono un otre dove sono racchiusi i venti contrari alla navigazione, offrendogli l’opportunità di  viaggiare in tutta tranquillità. Ovviamente i compagni, all'oscuro del contenuto, aprono il vaso per </a:t>
            </a:r>
            <a:r>
              <a:rPr lang="it-IT" sz="2050" dirty="0" err="1">
                <a:latin typeface="Centaur" panose="02030504050205020304" pitchFamily="18" charset="0"/>
              </a:rPr>
              <a:t>curisoità</a:t>
            </a:r>
            <a:r>
              <a:rPr lang="it-IT" sz="2050" dirty="0">
                <a:latin typeface="Centaur" panose="02030504050205020304" pitchFamily="18" charset="0"/>
              </a:rPr>
              <a:t>. I venti scatenano così un’incredibile tempesta furiosa, costringendoli a rimandare ancora il ritorno a Itaca. L’isola di Eolo è stata identificata con Stromboli, nelle isole Eolie.</a:t>
            </a:r>
            <a:br>
              <a:rPr lang="it-IT" sz="2050" dirty="0">
                <a:latin typeface="Centaur" panose="02030504050205020304" pitchFamily="18" charset="0"/>
              </a:rPr>
            </a:br>
            <a:r>
              <a:rPr lang="it-IT" sz="2050" dirty="0">
                <a:latin typeface="Centaur" panose="02030504050205020304" pitchFamily="18" charset="0"/>
              </a:rPr>
              <a:t> </a:t>
            </a:r>
            <a:br>
              <a:rPr lang="it-IT" sz="2050" dirty="0">
                <a:latin typeface="Centaur" panose="02030504050205020304" pitchFamily="18" charset="0"/>
              </a:rPr>
            </a:br>
            <a:r>
              <a:rPr lang="it-IT" sz="2050" b="1" dirty="0">
                <a:solidFill>
                  <a:srgbClr val="FFC000"/>
                </a:solidFill>
                <a:latin typeface="Centaur" panose="02030504050205020304" pitchFamily="18" charset="0"/>
              </a:rPr>
              <a:t>Terra dei </a:t>
            </a:r>
            <a:r>
              <a:rPr lang="it-IT" sz="2050" b="1" dirty="0" err="1">
                <a:solidFill>
                  <a:srgbClr val="FFC000"/>
                </a:solidFill>
                <a:latin typeface="Centaur" panose="02030504050205020304" pitchFamily="18" charset="0"/>
              </a:rPr>
              <a:t>Lestrigoni</a:t>
            </a:r>
            <a:r>
              <a:rPr lang="it-IT" sz="2050" dirty="0">
                <a:latin typeface="Centaur" panose="02030504050205020304" pitchFamily="18" charset="0"/>
              </a:rPr>
              <a:t/>
            </a:r>
            <a:br>
              <a:rPr lang="it-IT" sz="2050" dirty="0">
                <a:latin typeface="Centaur" panose="02030504050205020304" pitchFamily="18" charset="0"/>
              </a:rPr>
            </a:br>
            <a:r>
              <a:rPr lang="it-IT" sz="2050" dirty="0">
                <a:latin typeface="Centaur" panose="02030504050205020304" pitchFamily="18" charset="0"/>
              </a:rPr>
              <a:t>Abitata da giganti cannibali che distruggono tutte le navi, tranne quella di Odisseo. Questo luogo, secondo alcuni si trova nella Corsica sud-orientale, nella zona di Bonifacio, secondo altri si trova invece nella Sardegna nord-orientale, nella zona della Costa Smeralda.</a:t>
            </a:r>
            <a:br>
              <a:rPr lang="it-IT" sz="2050" dirty="0">
                <a:latin typeface="Centaur" panose="02030504050205020304" pitchFamily="18" charset="0"/>
              </a:rPr>
            </a:br>
            <a:r>
              <a:rPr lang="it-IT" sz="2050" dirty="0">
                <a:latin typeface="Centaur" panose="02030504050205020304" pitchFamily="18" charset="0"/>
              </a:rPr>
              <a:t/>
            </a:r>
            <a:br>
              <a:rPr lang="it-IT" sz="2050" dirty="0">
                <a:latin typeface="Centaur" panose="02030504050205020304" pitchFamily="18" charset="0"/>
              </a:rPr>
            </a:br>
            <a:r>
              <a:rPr lang="it-IT" sz="2050" b="1" dirty="0">
                <a:solidFill>
                  <a:srgbClr val="FFC000"/>
                </a:solidFill>
                <a:latin typeface="Centaur" panose="02030504050205020304" pitchFamily="18" charset="0"/>
              </a:rPr>
              <a:t>Terra di Circe</a:t>
            </a:r>
            <a:r>
              <a:rPr lang="it-IT" sz="2050" dirty="0">
                <a:latin typeface="Centaur" panose="02030504050205020304" pitchFamily="18" charset="0"/>
              </a:rPr>
              <a:t/>
            </a:r>
            <a:br>
              <a:rPr lang="it-IT" sz="2050" dirty="0">
                <a:latin typeface="Centaur" panose="02030504050205020304" pitchFamily="18" charset="0"/>
              </a:rPr>
            </a:br>
            <a:r>
              <a:rPr lang="it-IT" sz="2050" dirty="0">
                <a:latin typeface="Centaur" panose="02030504050205020304" pitchFamily="18" charset="0"/>
              </a:rPr>
              <a:t>La maga ammaliatrice che incontra in questo luogo, è Circe, che trasforma i compagni di Odisseo in porci, dove l’eroe e i suoi compagni soggiorneranno per un anno. Questa terra è identificata con il promontorio del Circeo, in provincia di Latina, che prende proprio il nome dalla maga.</a:t>
            </a:r>
            <a:br>
              <a:rPr lang="it-IT" sz="2050" dirty="0">
                <a:latin typeface="Centaur" panose="02030504050205020304" pitchFamily="18" charset="0"/>
              </a:rPr>
            </a:br>
            <a:r>
              <a:rPr lang="it-IT" sz="2050" dirty="0">
                <a:latin typeface="Centaur" panose="02030504050205020304" pitchFamily="18" charset="0"/>
              </a:rPr>
              <a:t> </a:t>
            </a:r>
            <a:br>
              <a:rPr lang="it-IT" sz="2050" dirty="0">
                <a:latin typeface="Centaur" panose="02030504050205020304" pitchFamily="18" charset="0"/>
              </a:rPr>
            </a:br>
            <a:r>
              <a:rPr lang="it-IT" sz="2050" b="1" dirty="0">
                <a:solidFill>
                  <a:srgbClr val="FFC000"/>
                </a:solidFill>
                <a:latin typeface="Centaur" panose="02030504050205020304" pitchFamily="18" charset="0"/>
              </a:rPr>
              <a:t>Averno, il regno dei morti</a:t>
            </a:r>
            <a:r>
              <a:rPr lang="it-IT" sz="2050" dirty="0">
                <a:latin typeface="Centaur" panose="02030504050205020304" pitchFamily="18" charset="0"/>
              </a:rPr>
              <a:t/>
            </a:r>
            <a:br>
              <a:rPr lang="it-IT" sz="2050" dirty="0">
                <a:latin typeface="Centaur" panose="02030504050205020304" pitchFamily="18" charset="0"/>
              </a:rPr>
            </a:br>
            <a:r>
              <a:rPr lang="it-IT" sz="2050" dirty="0">
                <a:latin typeface="Centaur" panose="02030504050205020304" pitchFamily="18" charset="0"/>
              </a:rPr>
              <a:t>È Circe che consiglia ad Ulisse la strada verso l’Averno, il regno dei morti, dove l’indovino Tiresia gli svela che nel suo futuro c'è il ritorno a Itaca. L’ingresso è posto nel Lago Averno, in Campania.</a:t>
            </a:r>
            <a:br>
              <a:rPr lang="it-IT" sz="2050" dirty="0">
                <a:latin typeface="Centaur" panose="02030504050205020304" pitchFamily="18" charset="0"/>
              </a:rPr>
            </a:br>
            <a:r>
              <a:rPr lang="it-IT" sz="2050" dirty="0">
                <a:latin typeface="Centaur" panose="02030504050205020304" pitchFamily="18" charset="0"/>
              </a:rPr>
              <a:t/>
            </a:r>
            <a:br>
              <a:rPr lang="it-IT" sz="2050" dirty="0">
                <a:latin typeface="Centaur" panose="02030504050205020304" pitchFamily="18" charset="0"/>
              </a:rPr>
            </a:br>
            <a:r>
              <a:rPr lang="it-IT" sz="2050" b="1" dirty="0">
                <a:solidFill>
                  <a:srgbClr val="FFC000"/>
                </a:solidFill>
                <a:latin typeface="Centaur" panose="02030504050205020304" pitchFamily="18" charset="0"/>
              </a:rPr>
              <a:t>Golfo di Salerno</a:t>
            </a:r>
            <a:r>
              <a:rPr lang="it-IT" sz="2050" dirty="0">
                <a:latin typeface="Centaur" panose="02030504050205020304" pitchFamily="18" charset="0"/>
              </a:rPr>
              <a:t/>
            </a:r>
            <a:br>
              <a:rPr lang="it-IT" sz="2050" dirty="0">
                <a:latin typeface="Centaur" panose="02030504050205020304" pitchFamily="18" charset="0"/>
              </a:rPr>
            </a:br>
            <a:r>
              <a:rPr lang="it-IT" sz="2050" dirty="0">
                <a:latin typeface="Centaur" panose="02030504050205020304" pitchFamily="18" charset="0"/>
              </a:rPr>
              <a:t>Qui Ulisse e i suoi compagni incontrano le Sirene, ma grazie ai consigli di Circe, Ulisse tappa le orecchie ai suoi compagni e, legato all'albero maestro, resiste al loro canto che fa diventare matti.</a:t>
            </a:r>
            <a:endParaRPr lang="it-IT" sz="2050" dirty="0"/>
          </a:p>
        </p:txBody>
      </p:sp>
    </p:spTree>
    <p:extLst>
      <p:ext uri="{BB962C8B-B14F-4D97-AF65-F5344CB8AC3E}">
        <p14:creationId xmlns:p14="http://schemas.microsoft.com/office/powerpoint/2010/main" val="38034545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1CDC95-B68B-4AB5-ADCF-E8F8362BD53A}"/>
              </a:ext>
            </a:extLst>
          </p:cNvPr>
          <p:cNvSpPr>
            <a:spLocks noGrp="1"/>
          </p:cNvSpPr>
          <p:nvPr>
            <p:ph type="title"/>
          </p:nvPr>
        </p:nvSpPr>
        <p:spPr>
          <a:xfrm>
            <a:off x="1197868" y="381000"/>
            <a:ext cx="10801200" cy="6216352"/>
          </a:xfrm>
        </p:spPr>
        <p:txBody>
          <a:bodyPr>
            <a:normAutofit/>
          </a:bodyPr>
          <a:lstStyle/>
          <a:p>
            <a:r>
              <a:rPr lang="it-IT" sz="2100" b="1" dirty="0">
                <a:solidFill>
                  <a:srgbClr val="FFC000"/>
                </a:solidFill>
                <a:latin typeface="Centaur" panose="02030504050205020304" pitchFamily="18" charset="0"/>
              </a:rPr>
              <a:t>Scilla e Cariddi</a:t>
            </a:r>
            <a:r>
              <a:rPr lang="it-IT" sz="2100" dirty="0">
                <a:latin typeface="Centaur" panose="02030504050205020304" pitchFamily="18" charset="0"/>
              </a:rPr>
              <a:t/>
            </a:r>
            <a:br>
              <a:rPr lang="it-IT" sz="2100" dirty="0">
                <a:latin typeface="Centaur" panose="02030504050205020304" pitchFamily="18" charset="0"/>
              </a:rPr>
            </a:br>
            <a:r>
              <a:rPr lang="it-IT" sz="2100" dirty="0">
                <a:latin typeface="Centaur" panose="02030504050205020304" pitchFamily="18" charset="0"/>
              </a:rPr>
              <a:t>Corrispondono allo Stretto di Messina, dove ancora, sulla costa tirrenica calabrese c’è un paese di nome Scilla. È qui che Ulisse incappa nei due terrificanti mostri da cui però riesce a sfuggire.</a:t>
            </a:r>
            <a:br>
              <a:rPr lang="it-IT" sz="2100" dirty="0">
                <a:latin typeface="Centaur" panose="02030504050205020304" pitchFamily="18" charset="0"/>
              </a:rPr>
            </a:br>
            <a:r>
              <a:rPr lang="it-IT" sz="2100" dirty="0">
                <a:latin typeface="Centaur" panose="02030504050205020304" pitchFamily="18" charset="0"/>
              </a:rPr>
              <a:t> </a:t>
            </a:r>
            <a:r>
              <a:rPr lang="it-IT" sz="2100" b="1" dirty="0">
                <a:solidFill>
                  <a:srgbClr val="FFC000"/>
                </a:solidFill>
                <a:latin typeface="Centaur" panose="02030504050205020304" pitchFamily="18" charset="0"/>
              </a:rPr>
              <a:t/>
            </a:r>
            <a:br>
              <a:rPr lang="it-IT" sz="2100" b="1" dirty="0">
                <a:solidFill>
                  <a:srgbClr val="FFC000"/>
                </a:solidFill>
                <a:latin typeface="Centaur" panose="02030504050205020304" pitchFamily="18" charset="0"/>
              </a:rPr>
            </a:br>
            <a:r>
              <a:rPr lang="it-IT" sz="2100" b="1" dirty="0">
                <a:solidFill>
                  <a:srgbClr val="FFC000"/>
                </a:solidFill>
                <a:latin typeface="Centaur" panose="02030504050205020304" pitchFamily="18" charset="0"/>
              </a:rPr>
              <a:t>Isola del Sole</a:t>
            </a:r>
            <a:r>
              <a:rPr lang="it-IT" sz="2100" dirty="0">
                <a:latin typeface="Centaur" panose="02030504050205020304" pitchFamily="18" charset="0"/>
              </a:rPr>
              <a:t/>
            </a:r>
            <a:br>
              <a:rPr lang="it-IT" sz="2100" dirty="0">
                <a:latin typeface="Centaur" panose="02030504050205020304" pitchFamily="18" charset="0"/>
              </a:rPr>
            </a:br>
            <a:r>
              <a:rPr lang="it-IT" sz="2100" dirty="0">
                <a:latin typeface="Centaur" panose="02030504050205020304" pitchFamily="18" charset="0"/>
              </a:rPr>
              <a:t>In questo luogo i compagni di Ulisse , mangiano le vacche sacre al dio Sole, così, per punirli, Zeus scatena una tempesta e li fa naufragare. Solo Ulisse si salva e approda a </a:t>
            </a:r>
            <a:r>
              <a:rPr lang="it-IT" sz="2100" dirty="0" err="1">
                <a:latin typeface="Centaur" panose="02030504050205020304" pitchFamily="18" charset="0"/>
              </a:rPr>
              <a:t>Ogigia</a:t>
            </a:r>
            <a:r>
              <a:rPr lang="it-IT" sz="2100" dirty="0">
                <a:latin typeface="Centaur" panose="02030504050205020304" pitchFamily="18" charset="0"/>
              </a:rPr>
              <a:t>. L’isola è da identificarsi con la Sicilia.</a:t>
            </a:r>
            <a:br>
              <a:rPr lang="it-IT" sz="2100" dirty="0">
                <a:latin typeface="Centaur" panose="02030504050205020304" pitchFamily="18" charset="0"/>
              </a:rPr>
            </a:br>
            <a:r>
              <a:rPr lang="it-IT" sz="2100" dirty="0">
                <a:latin typeface="Centaur" panose="02030504050205020304" pitchFamily="18" charset="0"/>
              </a:rPr>
              <a:t> </a:t>
            </a:r>
            <a:br>
              <a:rPr lang="it-IT" sz="2100" dirty="0">
                <a:latin typeface="Centaur" panose="02030504050205020304" pitchFamily="18" charset="0"/>
              </a:rPr>
            </a:br>
            <a:r>
              <a:rPr lang="it-IT" sz="2100" b="1" dirty="0">
                <a:solidFill>
                  <a:srgbClr val="FFC000"/>
                </a:solidFill>
                <a:latin typeface="Centaur" panose="02030504050205020304" pitchFamily="18" charset="0"/>
              </a:rPr>
              <a:t>Isola di </a:t>
            </a:r>
            <a:r>
              <a:rPr lang="it-IT" sz="2100" b="1" dirty="0" err="1">
                <a:solidFill>
                  <a:srgbClr val="FFC000"/>
                </a:solidFill>
                <a:latin typeface="Centaur" panose="02030504050205020304" pitchFamily="18" charset="0"/>
              </a:rPr>
              <a:t>Ogigia</a:t>
            </a:r>
            <a:r>
              <a:rPr lang="it-IT" sz="2100" dirty="0">
                <a:latin typeface="Centaur" panose="02030504050205020304" pitchFamily="18" charset="0"/>
              </a:rPr>
              <a:t/>
            </a:r>
            <a:br>
              <a:rPr lang="it-IT" sz="2100" dirty="0">
                <a:latin typeface="Centaur" panose="02030504050205020304" pitchFamily="18" charset="0"/>
              </a:rPr>
            </a:br>
            <a:r>
              <a:rPr lang="it-IT" sz="2100" dirty="0">
                <a:latin typeface="Centaur" panose="02030504050205020304" pitchFamily="18" charset="0"/>
              </a:rPr>
              <a:t>Ulisse giunge naufrago in </a:t>
            </a:r>
            <a:r>
              <a:rPr lang="it-IT" sz="2100" dirty="0" err="1">
                <a:latin typeface="Centaur" panose="02030504050205020304" pitchFamily="18" charset="0"/>
              </a:rPr>
              <a:t>quet’isola</a:t>
            </a:r>
            <a:r>
              <a:rPr lang="it-IT" sz="2100" dirty="0">
                <a:latin typeface="Centaur" panose="02030504050205020304" pitchFamily="18" charset="0"/>
              </a:rPr>
              <a:t> dove vive  la ninfa Calipso, che impedisce ad Ulisse per ben sette lunghi anni di far ritorno a casa, ma alla fine deve obbedire al volere degli dei e quindi farlo partire. Viene identificata con l’isola di Malta.</a:t>
            </a:r>
            <a:br>
              <a:rPr lang="it-IT" sz="2100" dirty="0">
                <a:latin typeface="Centaur" panose="02030504050205020304" pitchFamily="18" charset="0"/>
              </a:rPr>
            </a:br>
            <a:r>
              <a:rPr lang="it-IT" sz="2100" dirty="0">
                <a:latin typeface="Centaur" panose="02030504050205020304" pitchFamily="18" charset="0"/>
              </a:rPr>
              <a:t> </a:t>
            </a:r>
            <a:r>
              <a:rPr lang="it-IT" sz="2100" b="1" dirty="0">
                <a:solidFill>
                  <a:srgbClr val="FFC000"/>
                </a:solidFill>
                <a:latin typeface="Centaur" panose="02030504050205020304" pitchFamily="18" charset="0"/>
              </a:rPr>
              <a:t/>
            </a:r>
            <a:br>
              <a:rPr lang="it-IT" sz="2100" b="1" dirty="0">
                <a:solidFill>
                  <a:srgbClr val="FFC000"/>
                </a:solidFill>
                <a:latin typeface="Centaur" panose="02030504050205020304" pitchFamily="18" charset="0"/>
              </a:rPr>
            </a:br>
            <a:r>
              <a:rPr lang="it-IT" sz="2100" b="1" dirty="0">
                <a:solidFill>
                  <a:srgbClr val="FFC000"/>
                </a:solidFill>
                <a:latin typeface="Centaur" panose="02030504050205020304" pitchFamily="18" charset="0"/>
              </a:rPr>
              <a:t>Isola dei Feaci</a:t>
            </a:r>
            <a:r>
              <a:rPr lang="it-IT" sz="2100" dirty="0">
                <a:latin typeface="Centaur" panose="02030504050205020304" pitchFamily="18" charset="0"/>
              </a:rPr>
              <a:t/>
            </a:r>
            <a:br>
              <a:rPr lang="it-IT" sz="2100" dirty="0">
                <a:latin typeface="Centaur" panose="02030504050205020304" pitchFamily="18" charset="0"/>
              </a:rPr>
            </a:br>
            <a:r>
              <a:rPr lang="it-IT" sz="2100" dirty="0">
                <a:latin typeface="Centaur" panose="02030504050205020304" pitchFamily="18" charset="0"/>
              </a:rPr>
              <a:t>Poseidone, adirato per l’accecamento del figlio Polifemo, scatena una tempesta e Ulisse si ritrova, ancora una volta, naufrago in un’altra isola, chiamata anche  </a:t>
            </a:r>
            <a:r>
              <a:rPr lang="it-IT" sz="2100" dirty="0" err="1">
                <a:latin typeface="Centaur" panose="02030504050205020304" pitchFamily="18" charset="0"/>
              </a:rPr>
              <a:t>Scheria</a:t>
            </a:r>
            <a:r>
              <a:rPr lang="it-IT" sz="2100" dirty="0">
                <a:latin typeface="Centaur" panose="02030504050205020304" pitchFamily="18" charset="0"/>
              </a:rPr>
              <a:t>. Nell’isola dei Feaci, che corrisponde all’attuale isola di Corfù in Grecia, svelerà la sua identità.</a:t>
            </a:r>
            <a:br>
              <a:rPr lang="it-IT" sz="2100" dirty="0">
                <a:latin typeface="Centaur" panose="02030504050205020304" pitchFamily="18" charset="0"/>
              </a:rPr>
            </a:br>
            <a:r>
              <a:rPr lang="it-IT" sz="2100" dirty="0">
                <a:latin typeface="Centaur" panose="02030504050205020304" pitchFamily="18" charset="0"/>
              </a:rPr>
              <a:t> </a:t>
            </a:r>
            <a:br>
              <a:rPr lang="it-IT" sz="2100" dirty="0">
                <a:latin typeface="Centaur" panose="02030504050205020304" pitchFamily="18" charset="0"/>
              </a:rPr>
            </a:br>
            <a:r>
              <a:rPr lang="it-IT" sz="2100" b="1" dirty="0">
                <a:solidFill>
                  <a:srgbClr val="FFC000"/>
                </a:solidFill>
                <a:latin typeface="Centaur" panose="02030504050205020304" pitchFamily="18" charset="0"/>
              </a:rPr>
              <a:t>Isola di Itaca</a:t>
            </a:r>
            <a:r>
              <a:rPr lang="it-IT" sz="2100" dirty="0">
                <a:latin typeface="Centaur" panose="02030504050205020304" pitchFamily="18" charset="0"/>
              </a:rPr>
              <a:t/>
            </a:r>
            <a:br>
              <a:rPr lang="it-IT" sz="2100" dirty="0">
                <a:latin typeface="Centaur" panose="02030504050205020304" pitchFamily="18" charset="0"/>
              </a:rPr>
            </a:br>
            <a:r>
              <a:rPr lang="it-IT" sz="2100" dirty="0">
                <a:latin typeface="Centaur" panose="02030504050205020304" pitchFamily="18" charset="0"/>
              </a:rPr>
              <a:t>Dopo aver ascoltato la sua storia, </a:t>
            </a:r>
            <a:r>
              <a:rPr lang="it-IT" sz="2100" dirty="0" err="1">
                <a:latin typeface="Centaur" panose="02030504050205020304" pitchFamily="18" charset="0"/>
              </a:rPr>
              <a:t>Alcinoo</a:t>
            </a:r>
            <a:r>
              <a:rPr lang="it-IT" sz="2100" dirty="0">
                <a:latin typeface="Centaur" panose="02030504050205020304" pitchFamily="18" charset="0"/>
              </a:rPr>
              <a:t> regala ad Ulisse una nave. Ora può finalmente tornare a casa. Itaca è un isola della Grecia e fa parte dell’arcipelago delle Ionie.</a:t>
            </a:r>
            <a:endParaRPr lang="it-IT" sz="2100" dirty="0"/>
          </a:p>
        </p:txBody>
      </p:sp>
    </p:spTree>
    <p:extLst>
      <p:ext uri="{BB962C8B-B14F-4D97-AF65-F5344CB8AC3E}">
        <p14:creationId xmlns:p14="http://schemas.microsoft.com/office/powerpoint/2010/main" val="1388836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nde dell'oceano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5820131_TF02901025.potx" id="{F3CF0C02-F511-43E8-995E-6DDD60F23EDD}" vid="{7EAD3151-8EFC-4312-933D-A89EC8001A31}"/>
    </a:ext>
  </a:extLst>
</a:theme>
</file>

<file path=ppt/theme/theme2.xml><?xml version="1.0" encoding="utf-8"?>
<a:theme xmlns:a="http://schemas.openxmlformats.org/drawingml/2006/main" name="Tema di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i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5C5BB1-9D2C-412A-AE6C-0FC75190A4CE}">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40262f94-9f35-4ac3-9a90-690165a166b7"/>
    <ds:schemaRef ds:uri="http://purl.org/dc/elements/1.1/"/>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2B6DE00F-F2BC-4082-AB87-D0D78777D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tema naturale Onde dell'oceano (widescreen)</Template>
  <TotalTime>272</TotalTime>
  <Words>1483</Words>
  <Application>Microsoft Office PowerPoint</Application>
  <PresentationFormat>Personalizzato</PresentationFormat>
  <Paragraphs>55</Paragraphs>
  <Slides>17</Slides>
  <Notes>1</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Onde dell'oceano 16x9</vt:lpstr>
      <vt:lpstr>  L’ODISSEA     </vt:lpstr>
      <vt:lpstr>Omero:  l'autore dell'Odissea</vt:lpstr>
      <vt:lpstr>Caratteri generali e suddivisione del poema </vt:lpstr>
      <vt:lpstr>Presentazione standard di PowerPoint</vt:lpstr>
      <vt:lpstr>Sintesi dell’opera</vt:lpstr>
      <vt:lpstr>Il viaggio di Ulisse: le tappe da Troia ad Itaca </vt:lpstr>
      <vt:lpstr>Troia Il viaggio ha inizio in questa città, la quale si trova nell’attuale Anatolia, Turchia. Dalla città distrutta di Troia Ulisse parte con 12 navi e 500 uomini.   Terra dei Ciconi La prima tappa si trova attualmente sulle coste della Tracia. In questo luogo Ulisse approda per fare razzìa e distrugge la città di Ismaro, ma perde 70 uomini, ed è costretto a ripartire molto in fretta.   Terra dei Lotofagi Un'improvvisa tempesta costringe Ulisse e le sue navi ad approdare nella terra dei Lotofagi, che vuol dire letteralmente mangiatori di Loto, un frutto che procura l’oblìo. Qui avviene il primo di tanti avvenimenti avversi: i compagni di Ulisse mangiano questo frutto, che fa dimenticare loro il desiderio di tornare in patria, ma poi Ulisse li costringere a riprendere il largo. Probabilmente questo luogo si trova sulle coste dell’attuale Libia, anche se altri studiosi lo collocano sull’isola di Djerba (Tunisia).   Terra dei Ciclopi Luogo abitato da giganti con un occhio solo. Qui Ulisse incontra e si scontra con Polifemo che li cattura e dal quale riesce a scappare con un astuto stratagemma! La terra dei ciclopi, secondo alcuni si trova nella zona di Posillipo, presso Napoli, secondo altri in Sicilia, tra le pendici dell’Etna e il mare.  </vt:lpstr>
      <vt:lpstr>Isola di Eolo In questo luogo Ulisse e i suoi compagni vengono accolti da Eolo, il dio dei venti, che offre in dono un otre dove sono racchiusi i venti contrari alla navigazione, offrendogli l’opportunità di  viaggiare in tutta tranquillità. Ovviamente i compagni, all'oscuro del contenuto, aprono il vaso per curisoità. I venti scatenano così un’incredibile tempesta furiosa, costringendoli a rimandare ancora il ritorno a Itaca. L’isola di Eolo è stata identificata con Stromboli, nelle isole Eolie.   Terra dei Lestrigoni Abitata da giganti cannibali che distruggono tutte le navi, tranne quella di Odisseo. Questo luogo, secondo alcuni si trova nella Corsica sud-orientale, nella zona di Bonifacio, secondo altri si trova invece nella Sardegna nord-orientale, nella zona della Costa Smeralda.  Terra di Circe La maga ammaliatrice che incontra in questo luogo, è Circe, che trasforma i compagni di Odisseo in porci, dove l’eroe e i suoi compagni soggiorneranno per un anno. Questa terra è identificata con il promontorio del Circeo, in provincia di Latina, che prende proprio il nome dalla maga.   Averno, il regno dei morti È Circe che consiglia ad Ulisse la strada verso l’Averno, il regno dei morti, dove l’indovino Tiresia gli svela che nel suo futuro c'è il ritorno a Itaca. L’ingresso è posto nel Lago Averno, in Campania.  Golfo di Salerno Qui Ulisse e i suoi compagni incontrano le Sirene, ma grazie ai consigli di Circe, Ulisse tappa le orecchie ai suoi compagni e, legato all'albero maestro, resiste al loro canto che fa diventare matti.</vt:lpstr>
      <vt:lpstr>Scilla e Cariddi Corrispondono allo Stretto di Messina, dove ancora, sulla costa tirrenica calabrese c’è un paese di nome Scilla. È qui che Ulisse incappa nei due terrificanti mostri da cui però riesce a sfuggire.   Isola del Sole In questo luogo i compagni di Ulisse , mangiano le vacche sacre al dio Sole, così, per punirli, Zeus scatena una tempesta e li fa naufragare. Solo Ulisse si salva e approda a Ogigia. L’isola è da identificarsi con la Sicilia.   Isola di Ogigia Ulisse giunge naufrago in quet’isola dove vive  la ninfa Calipso, che impedisce ad Ulisse per ben sette lunghi anni di far ritorno a casa, ma alla fine deve obbedire al volere degli dei e quindi farlo partire. Viene identificata con l’isola di Malta.   Isola dei Feaci Poseidone, adirato per l’accecamento del figlio Polifemo, scatena una tempesta e Ulisse si ritrova, ancora una volta, naufrago in un’altra isola, chiamata anche  Scheria. Nell’isola dei Feaci, che corrisponde all’attuale isola di Corfù in Grecia, svelerà la sua identità.   Isola di Itaca Dopo aver ascoltato la sua storia, Alcinoo regala ad Ulisse una nave. Ora può finalmente tornare a casa. Itaca è un isola della Grecia e fa parte dell’arcipelago delle Ionie.</vt:lpstr>
      <vt:lpstr>Ordine temporale dei fatti</vt:lpstr>
      <vt:lpstr>I personaggi dell’Odissea : il protagonista</vt:lpstr>
      <vt:lpstr>I personaggi: gli uomini</vt:lpstr>
      <vt:lpstr>I personaggi: le donne</vt:lpstr>
      <vt:lpstr>I personaggi: le divinità</vt:lpstr>
      <vt:lpstr>I personaggi: i mostri</vt:lpstr>
      <vt:lpstr>Lingua e stile</vt:lpstr>
      <vt:lpstr> 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L’ODISSEA</dc:title>
  <dc:creator>CAPUANO RAFFAELLA</dc:creator>
  <cp:lastModifiedBy>utente</cp:lastModifiedBy>
  <cp:revision>24</cp:revision>
  <dcterms:created xsi:type="dcterms:W3CDTF">2018-05-02T17:18:18Z</dcterms:created>
  <dcterms:modified xsi:type="dcterms:W3CDTF">2018-05-19T09:38:08Z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