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303"/>
    <a:srgbClr val="C00404"/>
    <a:srgbClr val="CC0404"/>
    <a:srgbClr val="E1B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2998" autoAdjust="0"/>
  </p:normalViewPr>
  <p:slideViewPr>
    <p:cSldViewPr>
      <p:cViewPr>
        <p:scale>
          <a:sx n="50" d="100"/>
          <a:sy n="50" d="100"/>
        </p:scale>
        <p:origin x="-1908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0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52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1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9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34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04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31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7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02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55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02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9742-5025-4BAA-B1DF-0F0D74E0BD8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564A-72C8-4C76-B7B4-78EF4E0426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2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24600"/>
            <a:ext cx="7848872" cy="1661644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L’Iliade e l’Odissea             a confronto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AutoShape 2" descr="Risultati immagini per odisseo"/>
          <p:cNvSpPr>
            <a:spLocks noChangeAspect="1" noChangeArrowheads="1"/>
          </p:cNvSpPr>
          <p:nvPr/>
        </p:nvSpPr>
        <p:spPr bwMode="auto">
          <a:xfrm>
            <a:off x="250825" y="-1507490"/>
            <a:ext cx="2667000" cy="37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odisseo"/>
          <p:cNvSpPr>
            <a:spLocks noChangeAspect="1" noChangeArrowheads="1"/>
          </p:cNvSpPr>
          <p:nvPr/>
        </p:nvSpPr>
        <p:spPr bwMode="auto">
          <a:xfrm>
            <a:off x="307975" y="578290"/>
            <a:ext cx="3303865" cy="14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000" dirty="0" err="1" smtClean="0">
                <a:latin typeface="Algerian" pitchFamily="82" charset="0"/>
              </a:rPr>
              <a:t>Avallone</a:t>
            </a:r>
            <a:r>
              <a:rPr lang="it-IT" sz="2000" dirty="0" smtClean="0">
                <a:latin typeface="Algerian" pitchFamily="82" charset="0"/>
              </a:rPr>
              <a:t> Renata 1^B</a:t>
            </a:r>
          </a:p>
          <a:p>
            <a:pPr algn="ctr"/>
            <a:endParaRPr lang="it-IT" sz="2000" dirty="0">
              <a:latin typeface="Algerian" pitchFamily="82" charset="0"/>
            </a:endParaRPr>
          </a:p>
          <a:p>
            <a:pPr algn="ctr"/>
            <a:r>
              <a:rPr lang="it-IT" sz="2000" dirty="0" smtClean="0">
                <a:latin typeface="Algerian" pitchFamily="82" charset="0"/>
              </a:rPr>
              <a:t>Anno scolastico: 2017/2018</a:t>
            </a:r>
            <a:endParaRPr lang="it-IT" sz="2000" dirty="0">
              <a:latin typeface="Algerian" pitchFamily="82" charset="0"/>
            </a:endParaRPr>
          </a:p>
        </p:txBody>
      </p:sp>
      <p:sp>
        <p:nvSpPr>
          <p:cNvPr id="7" name="AutoShape 10" descr="Risultati immagini per achille e ettore"/>
          <p:cNvSpPr>
            <a:spLocks noChangeAspect="1" noChangeArrowheads="1"/>
          </p:cNvSpPr>
          <p:nvPr/>
        </p:nvSpPr>
        <p:spPr bwMode="auto">
          <a:xfrm>
            <a:off x="155575" y="41555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Tekton Pro"/>
            </a:endParaRPr>
          </a:p>
        </p:txBody>
      </p:sp>
      <p:sp>
        <p:nvSpPr>
          <p:cNvPr id="9" name="AutoShape 14" descr="Risultati immagini per achille e ettore"/>
          <p:cNvSpPr>
            <a:spLocks noChangeAspect="1" noChangeArrowheads="1"/>
          </p:cNvSpPr>
          <p:nvPr/>
        </p:nvSpPr>
        <p:spPr bwMode="auto">
          <a:xfrm>
            <a:off x="683569" y="1153977"/>
            <a:ext cx="910376" cy="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0" y="4286244"/>
            <a:ext cx="2857500" cy="239988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3395"/>
            <a:ext cx="3692461" cy="211958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flipH="1">
            <a:off x="5388293" y="550444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lgerian" pitchFamily="82" charset="0"/>
              </a:rPr>
              <a:t>Tutor: Prof.ssa Antonietta Rega</a:t>
            </a:r>
            <a:endParaRPr lang="it-IT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0375" y="84138"/>
            <a:ext cx="8229600" cy="1143000"/>
          </a:xfrm>
        </p:spPr>
        <p:txBody>
          <a:bodyPr>
            <a:normAutofit/>
          </a:bodyPr>
          <a:lstStyle/>
          <a:p>
            <a:r>
              <a:rPr lang="it-IT" sz="3800" dirty="0" smtClean="0">
                <a:latin typeface="Book Antiqua" panose="02040602050305030304" pitchFamily="18" charset="0"/>
              </a:rPr>
              <a:t>Cosa narrano?</a:t>
            </a:r>
            <a:endParaRPr lang="it-IT" sz="3800" dirty="0"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820" y="1064612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L’ 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Iliade</a:t>
            </a:r>
            <a:r>
              <a:rPr lang="it-IT" sz="2200" dirty="0" smtClean="0">
                <a:latin typeface="Tekton Pro" pitchFamily="34" charset="0"/>
              </a:rPr>
              <a:t>  narra 51 giorni del nono anno di una guerra tra Greci e Troiani </a:t>
            </a:r>
            <a:r>
              <a:rPr lang="it-IT" sz="2200" dirty="0" smtClean="0">
                <a:latin typeface="Tekton Pro"/>
              </a:rPr>
              <a:t>che</a:t>
            </a:r>
            <a:r>
              <a:rPr lang="it-IT" sz="2200" dirty="0" smtClean="0">
                <a:latin typeface="Tekton Pro" pitchFamily="34" charset="0"/>
              </a:rPr>
              <a:t> durò per ben dieci anni, con alterne vicende e vittorie dell’ una e dell’ altra parte.                                       </a:t>
            </a:r>
          </a:p>
          <a:p>
            <a:pPr marL="0" indent="0">
              <a:buNone/>
            </a:pPr>
            <a:endParaRPr lang="it-IT" sz="2200" dirty="0">
              <a:latin typeface="Tekton Pro" pitchFamily="34" charset="0"/>
            </a:endParaRPr>
          </a:p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L’ 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Odissea</a:t>
            </a:r>
            <a:r>
              <a:rPr lang="it-IT" sz="2200" dirty="0" smtClean="0">
                <a:latin typeface="Tekton Pro" pitchFamily="34" charset="0"/>
              </a:rPr>
              <a:t> narra di un viaggio di ritorno: quello di Odisseo a Itaca. Il ritorno di Odisseo è anche una straordinaria avventura per il mare nel corso della quale avvengono vari incontri.</a:t>
            </a:r>
            <a:endParaRPr lang="it-IT" sz="2200" dirty="0">
              <a:latin typeface="Tekton Pro" pitchFamily="34" charset="0"/>
            </a:endParaRPr>
          </a:p>
        </p:txBody>
      </p:sp>
      <p:sp>
        <p:nvSpPr>
          <p:cNvPr id="4" name="AutoShape 2" descr="Risultati immagini per achille e ettore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achille e ettore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achille e ettore"/>
          <p:cNvSpPr>
            <a:spLocks noChangeAspect="1" noChangeArrowheads="1"/>
          </p:cNvSpPr>
          <p:nvPr/>
        </p:nvSpPr>
        <p:spPr bwMode="auto">
          <a:xfrm>
            <a:off x="460375" y="-9604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Risultati immagini per achille e ettore"/>
          <p:cNvSpPr>
            <a:spLocks noChangeAspect="1" noChangeArrowheads="1"/>
          </p:cNvSpPr>
          <p:nvPr/>
        </p:nvSpPr>
        <p:spPr bwMode="auto">
          <a:xfrm>
            <a:off x="612775" y="-8080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Risultati immagini per achille e ettore"/>
          <p:cNvSpPr>
            <a:spLocks noChangeAspect="1" noChangeArrowheads="1"/>
          </p:cNvSpPr>
          <p:nvPr/>
        </p:nvSpPr>
        <p:spPr bwMode="auto">
          <a:xfrm>
            <a:off x="765175" y="-6556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2" descr="Risultati immagini per achille e ettore"/>
          <p:cNvSpPr>
            <a:spLocks noChangeAspect="1" noChangeArrowheads="1"/>
          </p:cNvSpPr>
          <p:nvPr/>
        </p:nvSpPr>
        <p:spPr bwMode="auto">
          <a:xfrm>
            <a:off x="917575" y="-5032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4" descr="Risultati immagini per achille e ettore"/>
          <p:cNvSpPr>
            <a:spLocks noChangeAspect="1" noChangeArrowheads="1"/>
          </p:cNvSpPr>
          <p:nvPr/>
        </p:nvSpPr>
        <p:spPr bwMode="auto">
          <a:xfrm>
            <a:off x="1069975" y="-3508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6" descr="Risultati immagini per achille e ettore"/>
          <p:cNvSpPr>
            <a:spLocks noChangeAspect="1" noChangeArrowheads="1"/>
          </p:cNvSpPr>
          <p:nvPr/>
        </p:nvSpPr>
        <p:spPr bwMode="auto">
          <a:xfrm>
            <a:off x="1222375" y="-1984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8" descr="Risultati immagini per achille e ettore"/>
          <p:cNvSpPr>
            <a:spLocks noChangeAspect="1" noChangeArrowheads="1"/>
          </p:cNvSpPr>
          <p:nvPr/>
        </p:nvSpPr>
        <p:spPr bwMode="auto">
          <a:xfrm>
            <a:off x="155575" y="-1347788"/>
            <a:ext cx="59912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20" descr="Risultati immagini per achille e ettore"/>
          <p:cNvSpPr>
            <a:spLocks noChangeAspect="1" noChangeArrowheads="1"/>
          </p:cNvSpPr>
          <p:nvPr/>
        </p:nvSpPr>
        <p:spPr bwMode="auto">
          <a:xfrm>
            <a:off x="307975" y="-1195388"/>
            <a:ext cx="59912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471">
            <a:off x="577517" y="4519732"/>
            <a:ext cx="3509681" cy="16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42">
            <a:off x="5180655" y="4409677"/>
            <a:ext cx="2798368" cy="183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9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800" dirty="0" smtClean="0">
                <a:latin typeface="Book Antiqua" panose="02040602050305030304" pitchFamily="18" charset="0"/>
              </a:rPr>
              <a:t>Come sono fatti e quando e dove sono stati composti i due poemi?</a:t>
            </a:r>
            <a:endParaRPr lang="it-IT" sz="3800" dirty="0"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3731346"/>
            <a:ext cx="8229600" cy="1353837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>
                <a:latin typeface="Tekton Pro" pitchFamily="34" charset="0"/>
              </a:rPr>
              <a:t>L’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Odissea</a:t>
            </a:r>
            <a:r>
              <a:rPr lang="it-IT" sz="2000" dirty="0" smtClean="0">
                <a:latin typeface="Tekton Pro" pitchFamily="34" charset="0"/>
              </a:rPr>
              <a:t> è composta da 24 libri, numerati dagli antichi con lettere maiuscole dell’alfabeto greco, ed è scritta in 12.100 versi. </a:t>
            </a:r>
            <a:r>
              <a:rPr lang="it-IT" sz="2000" dirty="0" smtClean="0">
                <a:latin typeface="Tekton Pro" pitchFamily="34" charset="0"/>
                <a:cs typeface="Times New Roman" panose="02020603050405020304" pitchFamily="18" charset="0"/>
              </a:rPr>
              <a:t>É</a:t>
            </a:r>
            <a:r>
              <a:rPr lang="it-IT" sz="2000" dirty="0" smtClean="0">
                <a:latin typeface="Tekton Pro" pitchFamily="34" charset="0"/>
              </a:rPr>
              <a:t> stata scritta in una regione che si chiama Ionia nel 720 a. C.</a:t>
            </a:r>
            <a:endParaRPr lang="it-IT" sz="2000" dirty="0">
              <a:latin typeface="Tekton Pro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69" y="1541764"/>
            <a:ext cx="3178696" cy="19286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3"/>
            <a:ext cx="8712967" cy="1634387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558266" y="1628800"/>
            <a:ext cx="4680520" cy="25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 smtClean="0">
                <a:latin typeface="Tekton Pro" pitchFamily="34" charset="0"/>
              </a:rPr>
              <a:t>L’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Iliade  </a:t>
            </a:r>
            <a:r>
              <a:rPr lang="it-IT" sz="2000" dirty="0">
                <a:latin typeface="Tekton Pro" pitchFamily="34" charset="0"/>
              </a:rPr>
              <a:t>è composta da 24 libri, numerati dagli antichi con lettere maiuscole dell’alfabeto greco, ed è scritta in 15.696 versi. È stata scritta in una regione che si chiama Ionia nel 750 a. C.</a:t>
            </a:r>
          </a:p>
        </p:txBody>
      </p:sp>
    </p:spTree>
    <p:extLst>
      <p:ext uri="{BB962C8B-B14F-4D97-AF65-F5344CB8AC3E}">
        <p14:creationId xmlns:p14="http://schemas.microsoft.com/office/powerpoint/2010/main" val="1103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it-IT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 quale genere letterario appartengono i due poemi e da chi sono stati composti?</a:t>
            </a:r>
            <a:endParaRPr lang="it-IT" sz="38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L’ 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Iliade</a:t>
            </a:r>
            <a:r>
              <a:rPr lang="it-IT" sz="2200" dirty="0" smtClean="0">
                <a:latin typeface="Tekton Pro" pitchFamily="34" charset="0"/>
              </a:rPr>
              <a:t> è un poema epico che nasce come racconto orale e successivamente viene messo per iscritto. Questo poema è stato scritto da Omero durante la sua gioventù.</a:t>
            </a:r>
          </a:p>
          <a:p>
            <a:pPr marL="0" indent="0">
              <a:buNone/>
            </a:pPr>
            <a:endParaRPr lang="it-IT" sz="1100" dirty="0" smtClean="0">
              <a:latin typeface="Tekton Pro" pitchFamily="34" charset="0"/>
            </a:endParaRPr>
          </a:p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 ‘ 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Odissea</a:t>
            </a:r>
            <a:r>
              <a:rPr lang="it-IT" sz="2200" dirty="0" smtClean="0">
                <a:latin typeface="Tekton Pro" pitchFamily="34" charset="0"/>
              </a:rPr>
              <a:t> è un poema epico che nasce come racconto orale e successivamente viene messo per iscritto. Questo poema è stato scritto da Omero durante la sua vecchiaia. </a:t>
            </a:r>
            <a:endParaRPr lang="it-IT" sz="2200" dirty="0">
              <a:latin typeface="Tekton Pro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1">
            <a:off x="1024229" y="4535420"/>
            <a:ext cx="2517215" cy="20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950">
            <a:off x="5268516" y="4587243"/>
            <a:ext cx="2777337" cy="19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43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2.59259E-6 L -2.22222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dirty="0" smtClean="0">
                <a:latin typeface="Book Antiqua" panose="02040602050305030304" pitchFamily="18" charset="0"/>
              </a:rPr>
              <a:t>Dove si svolgono le vicende e qual è          l’eroe protagonista?</a:t>
            </a:r>
            <a:endParaRPr lang="it-IT" sz="3800" dirty="0"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Le vicende dell’ 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Iliade</a:t>
            </a:r>
            <a:r>
              <a:rPr lang="it-IT" sz="2200" dirty="0" smtClean="0">
                <a:latin typeface="Tekton Pro" pitchFamily="34" charset="0"/>
              </a:rPr>
              <a:t> si svolgono sotto le mura di Troia, nell’accampamento acheo. L’ eroe protagonista del poema è Achille: il guerriero più forte dei Greci.</a:t>
            </a:r>
          </a:p>
          <a:p>
            <a:pPr marL="0" indent="0">
              <a:buNone/>
            </a:pPr>
            <a:endParaRPr lang="it-IT" sz="2500" dirty="0">
              <a:latin typeface="Tekton Pro" pitchFamily="34" charset="0"/>
            </a:endParaRPr>
          </a:p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Le vicende dell’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Odissea</a:t>
            </a:r>
            <a:r>
              <a:rPr lang="it-IT" sz="2200" dirty="0" smtClean="0">
                <a:latin typeface="Tekton Pro" pitchFamily="34" charset="0"/>
              </a:rPr>
              <a:t> si svolgono in tutto il Mediterraneo, attraverso un viaggio che parte da Troia e finisce a Itaca. L’eroe protagonista è Odisseo: un eroe forte e coraggioso.</a:t>
            </a:r>
            <a:endParaRPr lang="it-IT" sz="2200" dirty="0">
              <a:latin typeface="Tekton Pro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128">
            <a:off x="717972" y="4578752"/>
            <a:ext cx="2606784" cy="20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753">
            <a:off x="4775078" y="4562409"/>
            <a:ext cx="2896430" cy="190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9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ook Antiqua" panose="02040602050305030304" pitchFamily="18" charset="0"/>
              </a:rPr>
              <a:t>Quali sono i temi fondamentali e qual è il valore più importante?</a:t>
            </a: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160" y="3790594"/>
            <a:ext cx="8229600" cy="1512168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Tekton Pro" pitchFamily="34" charset="0"/>
              </a:rPr>
              <a:t>I temi fondamentali dell’ 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Odissea </a:t>
            </a:r>
            <a:r>
              <a:rPr lang="it-IT" sz="2000" dirty="0" smtClean="0">
                <a:latin typeface="Tekton Pro" pitchFamily="34" charset="0"/>
              </a:rPr>
              <a:t>sono: avventura, curiosità, magia, esplorazione e amore. Il valore più importante del poema è il desiderio intelligente di conoscere.</a:t>
            </a:r>
          </a:p>
          <a:p>
            <a:pPr marL="0" indent="0">
              <a:buNone/>
            </a:pPr>
            <a:endParaRPr lang="it-IT" sz="2000" dirty="0" smtClean="0">
              <a:latin typeface="Tekton Pro" pitchFamily="34" charset="0"/>
            </a:endParaRPr>
          </a:p>
        </p:txBody>
      </p:sp>
      <p:sp>
        <p:nvSpPr>
          <p:cNvPr id="4" name="AutoShape 2" descr="Risultati immagini per achille e ettore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57200" y="1604338"/>
            <a:ext cx="3970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Tekton Pro" pitchFamily="34" charset="0"/>
              </a:rPr>
              <a:t>I temi fondamentali dell’ 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Iliade</a:t>
            </a:r>
            <a:r>
              <a:rPr lang="it-IT" sz="2000" dirty="0">
                <a:latin typeface="Tekton Pro" pitchFamily="34" charset="0"/>
              </a:rPr>
              <a:t> sono: la guerra, le armi, il desiderio di potere e le azioni gloriose. Il  valore più importante del poema è la conquista della gloria.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929340"/>
            <a:ext cx="2112352" cy="11894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97025"/>
            <a:ext cx="7824800" cy="19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ook Antiqua" panose="02040602050305030304" pitchFamily="18" charset="0"/>
              </a:rPr>
              <a:t>Come iniziano e come finiscono i due poemi?</a:t>
            </a:r>
            <a:endParaRPr lang="it-IT" dirty="0">
              <a:latin typeface="Book Antiqua" panose="0204060205030503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L’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Iliade</a:t>
            </a:r>
            <a:r>
              <a:rPr lang="it-IT" sz="2200" dirty="0" smtClean="0">
                <a:latin typeface="Tekton Pro" pitchFamily="34" charset="0"/>
              </a:rPr>
              <a:t> inizia con un doppia ira: quella del dio Apollo che lancia la sua vendetta, cioè una tremenda pestilenza, e quella di Achille offeso in ciò che gli è più caro, l’ onore. Il poema si conclude con la morte di Patroclo e la sospensione della guerra.</a:t>
            </a:r>
          </a:p>
          <a:p>
            <a:pPr marL="0" indent="0">
              <a:buNone/>
            </a:pPr>
            <a:endParaRPr lang="it-IT" sz="2500" dirty="0">
              <a:latin typeface="Tekton Pro" pitchFamily="34" charset="0"/>
            </a:endParaRPr>
          </a:p>
          <a:p>
            <a:pPr marL="0" indent="0">
              <a:buNone/>
            </a:pPr>
            <a:r>
              <a:rPr lang="it-IT" sz="2200" dirty="0" smtClean="0">
                <a:latin typeface="Tekton Pro" pitchFamily="34" charset="0"/>
              </a:rPr>
              <a:t>L’ </a:t>
            </a:r>
            <a:r>
              <a:rPr lang="it-IT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Odissea </a:t>
            </a:r>
            <a:r>
              <a:rPr lang="it-IT" sz="2200" dirty="0" smtClean="0">
                <a:latin typeface="Tekton Pro" pitchFamily="34" charset="0"/>
              </a:rPr>
              <a:t> inizia con un’ assemblea degli dei che discutono del destino di Odisseo e si conclude con i patti di pace tra Odisseo e le famiglie dei Proci.</a:t>
            </a:r>
            <a:endParaRPr lang="it-IT" sz="22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1547"/>
            <a:ext cx="8892950" cy="64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7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6896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681790" y="2740308"/>
            <a:ext cx="378042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9030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FINE</a:t>
            </a:r>
            <a:endParaRPr lang="it-IT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9030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83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513</Words>
  <Application>Microsoft Office PowerPoint</Application>
  <PresentationFormat>Presentazione su schermo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L’Iliade e l’Odissea             a confronto</vt:lpstr>
      <vt:lpstr>Cosa narrano?</vt:lpstr>
      <vt:lpstr>Come sono fatti e quando e dove sono stati composti i due poemi?</vt:lpstr>
      <vt:lpstr>A quale genere letterario appartengono i due poemi e da chi sono stati composti?</vt:lpstr>
      <vt:lpstr>Dove si svolgono le vicende e qual è          l’eroe protagonista?</vt:lpstr>
      <vt:lpstr>Quali sono i temi fondamentali e qual è il valore più importante?</vt:lpstr>
      <vt:lpstr>Come iniziano e come finiscono i due poemi?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L’Iliade e l’Odissea</dc:title>
  <dc:creator>Gabry</dc:creator>
  <cp:lastModifiedBy>Proprietario</cp:lastModifiedBy>
  <cp:revision>29</cp:revision>
  <dcterms:created xsi:type="dcterms:W3CDTF">2018-04-27T13:21:26Z</dcterms:created>
  <dcterms:modified xsi:type="dcterms:W3CDTF">2018-05-24T07:43:10Z</dcterms:modified>
</cp:coreProperties>
</file>