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8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0" d="100"/>
          <a:sy n="50" d="100"/>
        </p:scale>
        <p:origin x="-86" y="-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ogalvani.it/lavori-multimediali/mito/scopo/creaz_t.htm" TargetMode="External"/><Relationship Id="rId2" Type="http://schemas.openxmlformats.org/officeDocument/2006/relationships/hyperlink" Target="http://www.liceogalvani.it/lavori-multimediali/mito/odissea/ciclopi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ceogalvani.it/lavori-multimediali/mito/storico/rom_aten.htm" TargetMode="External"/><Relationship Id="rId5" Type="http://schemas.openxmlformats.org/officeDocument/2006/relationships/hyperlink" Target="http://www.liceogalvani.it/lavori-multimediali/mito/storico/a_pausan.htm" TargetMode="External"/><Relationship Id="rId4" Type="http://schemas.openxmlformats.org/officeDocument/2006/relationships/hyperlink" Target="http://www.liceogalvani.it/lavori-multimediali/mito/storico/a_apollo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5F8D04-E925-4A39-84BE-3059A2F59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107" y="2160690"/>
            <a:ext cx="7766936" cy="1646302"/>
          </a:xfrm>
        </p:spPr>
        <p:txBody>
          <a:bodyPr/>
          <a:lstStyle/>
          <a:p>
            <a:pPr algn="ctr"/>
            <a:r>
              <a:rPr lang="it-IT" sz="9600" dirty="0">
                <a:latin typeface="Algerian" panose="04020705040A02060702" pitchFamily="82" charset="0"/>
              </a:rPr>
              <a:t>IL MITO 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77840" y="5660038"/>
            <a:ext cx="3977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lgerian" pitchFamily="82" charset="0"/>
              </a:rPr>
              <a:t>Tutor:</a:t>
            </a:r>
          </a:p>
          <a:p>
            <a:r>
              <a:rPr lang="it-IT" sz="2000" dirty="0" smtClean="0">
                <a:latin typeface="Algerian" pitchFamily="82" charset="0"/>
              </a:rPr>
              <a:t> Prof.ssa Antonietta Rega</a:t>
            </a:r>
            <a:endParaRPr lang="it-IT" sz="2000" dirty="0">
              <a:latin typeface="Algerian" pitchFamily="8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01040" y="4438023"/>
            <a:ext cx="25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Algerian" pitchFamily="82" charset="0"/>
              </a:rPr>
              <a:t>Classe 1^B: </a:t>
            </a:r>
            <a:endParaRPr lang="it-IT" sz="2400" dirty="0" smtClean="0">
              <a:latin typeface="Algerian" pitchFamily="82" charset="0"/>
            </a:endParaRPr>
          </a:p>
          <a:p>
            <a:pPr algn="ctr"/>
            <a:r>
              <a:rPr lang="it-IT" sz="2400" dirty="0" smtClean="0">
                <a:latin typeface="Algerian" pitchFamily="82" charset="0"/>
              </a:rPr>
              <a:t>A.S </a:t>
            </a:r>
            <a:r>
              <a:rPr lang="it-IT" sz="2400" dirty="0">
                <a:latin typeface="Algerian" pitchFamily="82" charset="0"/>
              </a:rPr>
              <a:t>2017/18</a:t>
            </a:r>
          </a:p>
        </p:txBody>
      </p:sp>
    </p:spTree>
    <p:extLst>
      <p:ext uri="{BB962C8B-B14F-4D97-AF65-F5344CB8AC3E}">
        <p14:creationId xmlns:p14="http://schemas.microsoft.com/office/powerpoint/2010/main" val="269317002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iutodislessia.net/wordpress/wp-content/uploads/2013/10/01.-LA-FIABA-LA-FAVOLA-IL-MITO-LA-LEGGENDA.png">
            <a:extLst>
              <a:ext uri="{FF2B5EF4-FFF2-40B4-BE49-F238E27FC236}">
                <a16:creationId xmlns:a16="http://schemas.microsoft.com/office/drawing/2014/main" xmlns="" id="{5128E10C-56F3-44EA-A0B5-E73FC221C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9974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AC37B1B-7BCA-4EE8-BDE4-05B99B41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 è il mito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97AD698-0B4C-4076-A422-BDB08EFF6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78"/>
            <a:ext cx="11064092" cy="4649885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/>
              <a:t>Il mito come </a:t>
            </a:r>
            <a:r>
              <a:rPr lang="it-IT" sz="2000" b="1" dirty="0">
                <a:solidFill>
                  <a:srgbClr val="FFFF00"/>
                </a:solidFill>
              </a:rPr>
              <a:t>risposta alle domande dell'uomo</a:t>
            </a:r>
            <a:r>
              <a:rPr lang="it-IT" sz="2000" dirty="0"/>
              <a:t>. 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Ogni civiltà fiorita sulla Terra ha sviluppato fin dalle più lontane origini un vasto reperto di miti (dal greco </a:t>
            </a:r>
            <a:r>
              <a:rPr lang="it-IT" sz="2000" dirty="0" err="1"/>
              <a:t>mythos</a:t>
            </a:r>
            <a:r>
              <a:rPr lang="it-IT" sz="2000" dirty="0"/>
              <a:t> = racconto), narrazioni solo in apparenza fantastiche, portatrici di messaggi e di una loro interiore verità. </a:t>
            </a:r>
          </a:p>
          <a:p>
            <a:pPr algn="just">
              <a:spcAft>
                <a:spcPts val="1200"/>
              </a:spcAft>
            </a:pPr>
            <a:r>
              <a:rPr lang="it-IT" sz="2000" dirty="0">
                <a:solidFill>
                  <a:srgbClr val="FFFF00"/>
                </a:solidFill>
              </a:rPr>
              <a:t>L' esigenza di rispondere alle grandi domande sull'origine dell'universo e dell'uomo</a:t>
            </a:r>
            <a:r>
              <a:rPr lang="it-IT" sz="2000" dirty="0"/>
              <a:t>, sull'alternarsi delle stagioni, sui fenomeni naturali, sulla vita, la morte e il dolore, sul destino, </a:t>
            </a:r>
            <a:r>
              <a:rPr lang="it-IT" sz="2000" dirty="0">
                <a:solidFill>
                  <a:srgbClr val="FFFF00"/>
                </a:solidFill>
              </a:rPr>
              <a:t>ha indotto l'uomo a fornire spiegazioni</a:t>
            </a:r>
            <a:r>
              <a:rPr lang="it-IT" sz="2000" dirty="0"/>
              <a:t>; prima che si formassero elaborati sistemi filosofici, si traducevano in narrazioni fortemente simboliche. </a:t>
            </a:r>
          </a:p>
          <a:p>
            <a:pPr algn="just">
              <a:spcAft>
                <a:spcPts val="1200"/>
              </a:spcAft>
            </a:pPr>
            <a:r>
              <a:rPr lang="it-IT" sz="2000" b="1" dirty="0">
                <a:solidFill>
                  <a:srgbClr val="FFFF00"/>
                </a:solidFill>
              </a:rPr>
              <a:t>I miti riflettono sulla cultura dei popoli e forniscono un'interpretazione della realtà. </a:t>
            </a:r>
            <a:r>
              <a:rPr lang="it-IT" sz="2000" dirty="0"/>
              <a:t>I miti costituiscono i fondamenti morali e religiosi. La verità consiste nell'essere un tentativo di risposta alle domande dell'uomo, nel costituire una scrittura etica e morale entro cui un popolo si riconosce e ritrova le sue radici</a:t>
            </a:r>
          </a:p>
        </p:txBody>
      </p:sp>
    </p:spTree>
    <p:extLst>
      <p:ext uri="{BB962C8B-B14F-4D97-AF65-F5344CB8AC3E}">
        <p14:creationId xmlns:p14="http://schemas.microsoft.com/office/powerpoint/2010/main" val="383645920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DBAA27-0E86-48BA-AF53-46E79B0C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64" y="3048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it-IT" dirty="0"/>
              <a:t>Tipi di mito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88722E-A1BB-4F19-9B39-DD695728F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0" y="1113184"/>
            <a:ext cx="10331892" cy="513521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it-IT" sz="2000" dirty="0">
                <a:hlinkClick r:id="rId2"/>
              </a:rPr>
              <a:t>Il mito naturalistico</a:t>
            </a:r>
            <a:r>
              <a:rPr lang="it-IT" sz="2000" dirty="0"/>
              <a:t> nasce come riposta all’impotenza dell’uomo primitivo nei confronti della natura; così  tutti gli eventi naturali vengono considerati come effetti e conseguenze di azioni divine. Ad un certo punto il mito però non serve più a comprendere un mondo misterioso e incontrollabile, bensì  a giustificare il dominio e l’intervento dell’uomo sulla natura</a:t>
            </a:r>
          </a:p>
          <a:p>
            <a:pPr algn="just">
              <a:spcAft>
                <a:spcPts val="1200"/>
              </a:spcAft>
            </a:pPr>
            <a:r>
              <a:rPr lang="it-IT" sz="2000" u="sng" dirty="0">
                <a:hlinkClick r:id="rId3"/>
              </a:rPr>
              <a:t>Il mito cosmogonico</a:t>
            </a:r>
            <a:r>
              <a:rPr lang="it-IT" sz="2000" dirty="0"/>
              <a:t>, collegato a quello naturalistico, spiega le origini dell’universo e narra il passaggio dall’eternità al tempo, dal nulla oscuro alle diverse generazioni di esseri divini.</a:t>
            </a:r>
          </a:p>
          <a:p>
            <a:pPr algn="just">
              <a:spcAft>
                <a:spcPts val="1200"/>
              </a:spcAft>
            </a:pPr>
            <a:r>
              <a:rPr lang="it-IT" sz="2000" dirty="0">
                <a:hlinkClick r:id="rId4"/>
              </a:rPr>
              <a:t>Il mito teogonico </a:t>
            </a:r>
            <a:r>
              <a:rPr lang="it-IT" sz="2000" dirty="0"/>
              <a:t> il complesso dei miti riguardanti le generazioni degli dei, la loro nascita, le loro ascendenze e discendenze.</a:t>
            </a:r>
          </a:p>
          <a:p>
            <a:pPr algn="just">
              <a:spcAft>
                <a:spcPts val="1200"/>
              </a:spcAft>
            </a:pPr>
            <a:r>
              <a:rPr lang="it-IT" sz="2000" dirty="0">
                <a:hlinkClick r:id="rId5"/>
              </a:rPr>
              <a:t>Il mito eziologico </a:t>
            </a:r>
            <a:r>
              <a:rPr lang="it-IT" sz="2000" dirty="0"/>
              <a:t> il racconto mitico che spiega le origini di una città, di un rito o di un culto particolari.</a:t>
            </a:r>
          </a:p>
          <a:p>
            <a:pPr algn="just">
              <a:spcAft>
                <a:spcPts val="1200"/>
              </a:spcAft>
            </a:pPr>
            <a:r>
              <a:rPr lang="it-IT" sz="2000" dirty="0">
                <a:hlinkClick r:id="rId6"/>
              </a:rPr>
              <a:t>Il   mito storico</a:t>
            </a:r>
            <a:r>
              <a:rPr lang="it-IT" sz="2000" dirty="0"/>
              <a:t>  la rielaborazione leggendaria e metaforica di eventi avvenuti in epoca </a:t>
            </a:r>
            <a:r>
              <a:rPr lang="it-IT" sz="2000" dirty="0" err="1"/>
              <a:t>pre</a:t>
            </a:r>
            <a:r>
              <a:rPr lang="it-IT" sz="2000" dirty="0"/>
              <a:t> - storica e il cui ricordo si è tramandato oralmente.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3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E714949-6BF9-49D8-B8D8-910C9BD66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04" y="331305"/>
            <a:ext cx="8596668" cy="1320800"/>
          </a:xfrm>
        </p:spPr>
        <p:txBody>
          <a:bodyPr/>
          <a:lstStyle/>
          <a:p>
            <a:r>
              <a:rPr lang="it-IT" dirty="0"/>
              <a:t>Miti di cosmogonia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903F93-FAEA-4B3E-A664-5FE2267A6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6679"/>
            <a:ext cx="10109936" cy="495468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it-IT" sz="2000" dirty="0"/>
              <a:t>Tra i miti, uno dei più diffusi fra tutti i popoli del mondo antico, è senza dubbio il </a:t>
            </a:r>
            <a:r>
              <a:rPr lang="it-IT" sz="2000" dirty="0">
                <a:solidFill>
                  <a:srgbClr val="FFFF00"/>
                </a:solidFill>
              </a:rPr>
              <a:t>mito cosmogonico, cioè il mito della creazione del mondo</a:t>
            </a:r>
            <a:r>
              <a:rPr lang="it-IT" sz="2000" dirty="0"/>
              <a:t> (dalla parola greca </a:t>
            </a:r>
            <a:r>
              <a:rPr lang="it-IT" sz="2000" i="1" dirty="0" err="1"/>
              <a:t>cosmos</a:t>
            </a:r>
            <a:r>
              <a:rPr lang="it-IT" sz="2000" dirty="0"/>
              <a:t>, mondo e dalla radice </a:t>
            </a:r>
            <a:r>
              <a:rPr lang="it-IT" sz="2000" i="1" dirty="0" err="1"/>
              <a:t>ghen</a:t>
            </a:r>
            <a:r>
              <a:rPr lang="it-IT" sz="2000" dirty="0"/>
              <a:t>, nascere).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I miti cosmogonici, ci parlano di un'epoca in cui, forse, la disposizione dei continenti era diversa, in cui, ad esempio, lo stretto di Bering era ancora una striscia di terra che </a:t>
            </a:r>
            <a:r>
              <a:rPr lang="it-IT" sz="2000"/>
              <a:t>univa l’America </a:t>
            </a:r>
            <a:r>
              <a:rPr lang="it-IT" sz="2000" dirty="0"/>
              <a:t>Settentrionale al blocco continentale euro-asiatico, in cui forse l'immensa distesa degli oceani era interrotta da piccole isole che facilitavano le grandi migrazioni.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Molti miti risalgono ad un'epoca in cui gli indiani del Nord-America vivevano ancora nelle regioni dell’Asia settentrionale, ancora non avevano attraversato la striscia di terra che avrebbe aperto davanti a loro le immense pianure dell'America settentrionale, e forse ancora ricordavano la loro antica convivenza con popoli che si erano spostati molto più a sud, verso l’Asia centrale o molto più ad ovest, in prossimità dell'area mediterranea.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967173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16EA88-5AC0-41A5-9135-04C2B366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4" y="816638"/>
            <a:ext cx="8596668" cy="795130"/>
          </a:xfrm>
        </p:spPr>
        <p:txBody>
          <a:bodyPr/>
          <a:lstStyle/>
          <a:p>
            <a:r>
              <a:rPr lang="it-IT" b="1" dirty="0"/>
              <a:t>Tempo 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6FB088-9C6F-4F71-A80A-ADA52F71C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/>
              <a:t>Il tempo è sempre </a:t>
            </a:r>
            <a:r>
              <a:rPr lang="it-IT" sz="2000" b="1" dirty="0">
                <a:solidFill>
                  <a:srgbClr val="FFFF00"/>
                </a:solidFill>
              </a:rPr>
              <a:t>indeterminato, lontanissimo, anteriore</a:t>
            </a:r>
            <a:r>
              <a:rPr lang="it-IT" sz="2000" dirty="0"/>
              <a:t>, come già si è detto, </a:t>
            </a:r>
            <a:r>
              <a:rPr lang="it-IT" sz="2000" b="1" dirty="0">
                <a:solidFill>
                  <a:srgbClr val="FFFF00"/>
                </a:solidFill>
              </a:rPr>
              <a:t>alla nascita della storia</a:t>
            </a:r>
            <a:r>
              <a:rPr lang="it-IT" sz="20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L’indeterminatezza non è dovuta solo all’impossibilità di definire il periodo in cui sono avvenuti i fatti, ma anche </a:t>
            </a:r>
            <a:r>
              <a:rPr lang="it-IT" sz="2000" b="1" dirty="0">
                <a:solidFill>
                  <a:srgbClr val="FFFF00"/>
                </a:solidFill>
              </a:rPr>
              <a:t>all’esigenza di attribuire alla narrazione un valore perenne, di eternità</a:t>
            </a:r>
            <a:r>
              <a:rPr lang="it-IT" sz="2000" dirty="0"/>
              <a:t>. Ciò che è accaduto allora è di tale importanza — sottintende l’anonimo narratore del mito — che ha ed avrà sempre valore.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097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0B9313-760E-4A20-B648-C61BD766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54" y="212035"/>
            <a:ext cx="8596668" cy="768626"/>
          </a:xfrm>
        </p:spPr>
        <p:txBody>
          <a:bodyPr/>
          <a:lstStyle/>
          <a:p>
            <a:r>
              <a:rPr lang="it-IT" dirty="0"/>
              <a:t>Il luogo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3F51927-2DEE-4EEA-9FA1-743200596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94" y="980662"/>
            <a:ext cx="10956119" cy="56653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2600" b="1" dirty="0">
                <a:solidFill>
                  <a:srgbClr val="FFFF00"/>
                </a:solidFill>
              </a:rPr>
              <a:t>Lo spazio del mito non è omogeneo, non è tutto uguale. Al centro del mondo di solito si trova un luogo sacro, una montagna, un totem. </a:t>
            </a:r>
          </a:p>
          <a:p>
            <a:pPr algn="just"/>
            <a:r>
              <a:rPr lang="it-IT" sz="2600" b="1" dirty="0">
                <a:solidFill>
                  <a:srgbClr val="FFFF00"/>
                </a:solidFill>
              </a:rPr>
              <a:t>Questo luogo è sacro perché costituisce la via di comunicazione fra l'uomo e dio</a:t>
            </a:r>
            <a:r>
              <a:rPr lang="it-IT" sz="2600" dirty="0"/>
              <a:t>. Ma anche lo spazio su cui sorgono i templi, è sacro, come sacro è ogni luogo, ogni albero, ogni pietra, ogni acqua, in cui una volta, in "</a:t>
            </a:r>
            <a:r>
              <a:rPr lang="it-IT" sz="2600" dirty="0" err="1"/>
              <a:t>illo</a:t>
            </a:r>
            <a:r>
              <a:rPr lang="it-IT" sz="2600" dirty="0"/>
              <a:t> tempore", si manifestò la presenza divina. Quegli spazi che i miti hanno fondato come </a:t>
            </a:r>
            <a:r>
              <a:rPr lang="it-IT" sz="2600" i="1" dirty="0"/>
              <a:t>diversi</a:t>
            </a:r>
            <a:r>
              <a:rPr lang="it-IT" sz="2600" dirty="0"/>
              <a:t>, in cui bisogna comportarsi in maniera diversa. Spesso solo i grandi sacerdoti, coloro che sono in contatto con gli dei, possono entrare in quegli spazi, in ogni caso nessuno può entrarvi se macchiato di una colpa. </a:t>
            </a:r>
          </a:p>
          <a:p>
            <a:pPr algn="just"/>
            <a:r>
              <a:rPr lang="it-IT" sz="2600" b="1" dirty="0">
                <a:solidFill>
                  <a:srgbClr val="FFFF00"/>
                </a:solidFill>
              </a:rPr>
              <a:t>I Greci e i Romani erano soliti aspergersi d'acqua, che nel linguaggio del mito vuol dire purificarsi nel corpo e nell'anima, prima di entrare nei loro templi,</a:t>
            </a:r>
            <a:r>
              <a:rPr lang="it-IT" sz="2600" dirty="0"/>
              <a:t> per non portare nel luogo sacro alcun residuo del mondo profano. </a:t>
            </a:r>
          </a:p>
          <a:p>
            <a:pPr algn="just"/>
            <a:r>
              <a:rPr lang="it-IT" sz="2600" dirty="0"/>
              <a:t>Questa concezione di spazio disomogeneo ed ineguale non è limitata alla </a:t>
            </a:r>
            <a:r>
              <a:rPr lang="it-IT" sz="2600" i="1" dirty="0"/>
              <a:t>forma mentis</a:t>
            </a:r>
            <a:r>
              <a:rPr lang="it-IT" sz="2600" dirty="0"/>
              <a:t> dei popoli primitivi, infatti se ne può trovare il riflesso ancora </a:t>
            </a:r>
            <a:r>
              <a:rPr lang="it-IT" sz="2600" b="1" dirty="0">
                <a:solidFill>
                  <a:srgbClr val="FFFF00"/>
                </a:solidFill>
              </a:rPr>
              <a:t>nelle comunità contadine del medioevo</a:t>
            </a:r>
            <a:r>
              <a:rPr lang="it-IT" sz="2600" dirty="0"/>
              <a:t>, ad esempio nella normativa giuridica. Le pene previste per chi compiva un reato dentro le mura del villaggio erano superiori, a volte doppie, rispetto alle pene previste per lo stesso reato perpetrato fuori le mura. Se poi il reato era portato a termine fuori dai confini del comune il colpevole era spesso sollevato da ogni pena. </a:t>
            </a:r>
            <a:r>
              <a:rPr lang="it-IT" sz="2600" b="1" dirty="0">
                <a:solidFill>
                  <a:srgbClr val="FFFF00"/>
                </a:solidFill>
              </a:rPr>
              <a:t>Il centro del villaggio è il luogo, quindi, di massima sacralità</a:t>
            </a:r>
            <a:r>
              <a:rPr lang="it-IT" sz="2600" dirty="0"/>
              <a:t>, dello spazio che diminuisce man mano che ci si allontana dal centro, fino al mondo profano che si estende al di là dei confini.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409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05710A-3AF9-4F0E-98A5-37DDC454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personaggi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E7889E-AD62-4D98-BB76-A993F69E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35" y="1185864"/>
            <a:ext cx="8813403" cy="46720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FFFF00"/>
                </a:solidFill>
                <a:latin typeface="Verdana" panose="020B0604030504040204" pitchFamily="34" charset="0"/>
              </a:rPr>
              <a:t>I personaggi sono spesso creature straordinarie e soprannaturali</a:t>
            </a:r>
            <a:r>
              <a:rPr lang="it-IT" dirty="0">
                <a:latin typeface="Verdana" panose="020B0604030504040204" pitchFamily="34" charset="0"/>
              </a:rPr>
              <a:t>: è frequentissima la presenza degli dei e di esseri mostruosi; non di rado compaiono animali parlanti con poteri eccezionali.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  <a:latin typeface="Verdana" panose="020B0604030504040204" pitchFamily="34" charset="0"/>
              </a:rPr>
              <a:t>Compare anche l’uomo, ma sotto due aspetti ben distinti, quello dell’uomo comune e quello dell’eroe. </a:t>
            </a:r>
            <a:r>
              <a:rPr lang="it-IT" dirty="0">
                <a:latin typeface="Verdana" panose="020B0604030504040204" pitchFamily="34" charset="0"/>
              </a:rPr>
              <a:t>Gli eroi, protagonisti di molti miti, sono uomini dai poteri fuori dall’ordinario, coraggiosi, a volte figli di un dio e di una creatura mortale; veri superuomini che lottano per scopi nobilissimi; proiezione di tutto quanto l’uomo comune aspira ad essere. In molti racconti di eroi il genere mitico confluisce nella leggenda, di cui parleremo più avanti, e non è sempre così facile stabilire confini netti e precisi fra i due tipi di narrazione</a:t>
            </a:r>
          </a:p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7C46B22C-D2E1-4123-BE7E-566C03DC4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562" y="4646422"/>
            <a:ext cx="2895600" cy="21431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5C068869-8D4C-4538-A494-BE7FB6C69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275" y="1930400"/>
            <a:ext cx="3133725" cy="194291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A50A13DE-522F-472F-9045-241356A36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9781" y="3873310"/>
            <a:ext cx="4762500" cy="333375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999E4E2B-1CE2-4D63-9A7B-B6804C1A9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4501" y="4387547"/>
            <a:ext cx="3703197" cy="214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3743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882E4A0-9400-4E44-A399-0222B8CB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0574"/>
            <a:ext cx="8596668" cy="715617"/>
          </a:xfrm>
        </p:spPr>
        <p:txBody>
          <a:bodyPr/>
          <a:lstStyle/>
          <a:p>
            <a:r>
              <a:rPr lang="it-IT" dirty="0"/>
              <a:t>Gli eroi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C91864F-226A-494B-A6CE-CB9C54F2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974"/>
            <a:ext cx="8699591" cy="48834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L'epica ha come protagonisti gli eroi.</a:t>
            </a:r>
          </a:p>
          <a:p>
            <a:pPr algn="just"/>
            <a:r>
              <a:rPr lang="it-IT" dirty="0"/>
              <a:t>Gli eroi omerici sono uomini con virtù quali il coraggio e il valore che li rendono simili agli dei.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Sono persone capaci di imprese straordinarie, impossibili per la gente comune</a:t>
            </a:r>
            <a:r>
              <a:rPr lang="it-IT" dirty="0"/>
              <a:t>; considerano il campo di battaglia il mezzo per dimostrare il loro valore e non hanno paura della morte, se non quella senza onore: il loro unico scopo è essere ricordati nel futuro. Inizialmente l'epica aveva lo scopo di intrattenere e divertire gli ascoltatori.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Successivamente i poemi acquisirono anche una funzione educativa:</a:t>
            </a:r>
            <a:r>
              <a:rPr lang="it-IT" dirty="0"/>
              <a:t> erano spesso incaricati di fornire alle persone comuni modelli di comportamento corretto (come Achille o Odisseo), da seguire per non incappare nell'ira degli dei e per non ricevere una punizione, ma anche modelli negativi da evitare (come Tersite).</a:t>
            </a:r>
            <a:br>
              <a:rPr lang="it-IT" dirty="0"/>
            </a:br>
            <a:r>
              <a:rPr lang="it-IT" b="1" dirty="0">
                <a:solidFill>
                  <a:srgbClr val="FFFF00"/>
                </a:solidFill>
              </a:rPr>
              <a:t>Gli eroi sono quindi personaggi da cui prendere esempio nel comportamento e nel pensiero.</a:t>
            </a:r>
            <a:r>
              <a:rPr lang="it-IT" dirty="0"/>
              <a:t> Possiedono alcuni valori che chiunque dovrebbe avere: sono coraggiosi, impavidi, difensori del bene e della patria.</a:t>
            </a:r>
          </a:p>
          <a:p>
            <a:pPr algn="just"/>
            <a:r>
              <a:rPr lang="it-IT" dirty="0"/>
              <a:t>Uno dei </a:t>
            </a:r>
            <a:r>
              <a:rPr lang="it-IT" b="1" dirty="0">
                <a:solidFill>
                  <a:srgbClr val="FFFF00"/>
                </a:solidFill>
              </a:rPr>
              <a:t>principali valori</a:t>
            </a:r>
            <a:r>
              <a:rPr lang="it-IT" dirty="0"/>
              <a:t> degli eroi è </a:t>
            </a:r>
            <a:r>
              <a:rPr lang="it-IT" b="1" dirty="0">
                <a:solidFill>
                  <a:srgbClr val="FFFF00"/>
                </a:solidFill>
              </a:rPr>
              <a:t>l’</a:t>
            </a:r>
            <a:r>
              <a:rPr lang="it-IT" b="1" i="1" dirty="0" err="1">
                <a:solidFill>
                  <a:srgbClr val="FFFF00"/>
                </a:solidFill>
              </a:rPr>
              <a:t>aretè</a:t>
            </a:r>
            <a:r>
              <a:rPr lang="it-IT" b="1" dirty="0">
                <a:solidFill>
                  <a:srgbClr val="FFFF00"/>
                </a:solidFill>
              </a:rPr>
              <a:t>: il valore militare</a:t>
            </a:r>
            <a:r>
              <a:rPr lang="it-IT" dirty="0"/>
              <a:t>, la forza fisica e d'animo. Possiamo trovare un esempio di </a:t>
            </a:r>
            <a:r>
              <a:rPr lang="it-IT" dirty="0" err="1"/>
              <a:t>aretè</a:t>
            </a:r>
            <a:r>
              <a:rPr lang="it-IT" dirty="0"/>
              <a:t> nell'episodio di </a:t>
            </a:r>
            <a:r>
              <a:rPr lang="it-IT" b="1" dirty="0"/>
              <a:t>Achille</a:t>
            </a:r>
            <a:r>
              <a:rPr lang="it-IT" dirty="0"/>
              <a:t> e </a:t>
            </a:r>
            <a:r>
              <a:rPr lang="it-IT" b="1" dirty="0"/>
              <a:t>Agamennone</a:t>
            </a:r>
            <a:r>
              <a:rPr lang="it-IT" dirty="0"/>
              <a:t>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5CAF72F-729E-43BF-9E9D-ED2466A47E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18" t="4981" r="8518" b="8247"/>
          <a:stretch/>
        </p:blipFill>
        <p:spPr>
          <a:xfrm>
            <a:off x="9571236" y="1637348"/>
            <a:ext cx="2438838" cy="448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D2CE67-E908-47F6-AD59-0722F6EC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 del testo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FE2F3D-5336-4393-844C-E897EC7BA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03997"/>
            <a:ext cx="10520753" cy="4134194"/>
          </a:xfrm>
        </p:spPr>
        <p:txBody>
          <a:bodyPr>
            <a:noAutofit/>
          </a:bodyPr>
          <a:lstStyle/>
          <a:p>
            <a:pPr algn="just"/>
            <a:r>
              <a:rPr lang="it-IT" sz="2400" dirty="0">
                <a:solidFill>
                  <a:schemeClr val="accent1"/>
                </a:solidFill>
              </a:rPr>
              <a:t>INIZIO : </a:t>
            </a:r>
            <a:r>
              <a:rPr lang="it-IT" sz="2400" dirty="0">
                <a:solidFill>
                  <a:schemeClr val="tx1"/>
                </a:solidFill>
              </a:rPr>
              <a:t>Situazione diversa da come  è ora</a:t>
            </a:r>
            <a:r>
              <a:rPr lang="it-IT" sz="2400" dirty="0">
                <a:solidFill>
                  <a:schemeClr val="accent1"/>
                </a:solidFill>
              </a:rPr>
              <a:t>. </a:t>
            </a:r>
          </a:p>
          <a:p>
            <a:pPr algn="just"/>
            <a:endParaRPr lang="it-IT" sz="2400" dirty="0">
              <a:solidFill>
                <a:schemeClr val="accent1"/>
              </a:solidFill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</a:rPr>
              <a:t>SVOLGIMENTO : </a:t>
            </a:r>
            <a:r>
              <a:rPr lang="it-IT" sz="2400" dirty="0">
                <a:solidFill>
                  <a:schemeClr val="tx1"/>
                </a:solidFill>
              </a:rPr>
              <a:t>Descrizione dei personaggi e dei fatti straordinari che avvennero. 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</a:rPr>
              <a:t>CONCLUSIONE : </a:t>
            </a:r>
            <a:r>
              <a:rPr lang="it-IT" sz="2400" dirty="0">
                <a:solidFill>
                  <a:schemeClr val="tx1"/>
                </a:solidFill>
              </a:rPr>
              <a:t>Evento che ha modificato la realtà portandola a essere come è ora </a:t>
            </a:r>
          </a:p>
        </p:txBody>
      </p:sp>
    </p:spTree>
    <p:extLst>
      <p:ext uri="{BB962C8B-B14F-4D97-AF65-F5344CB8AC3E}">
        <p14:creationId xmlns:p14="http://schemas.microsoft.com/office/powerpoint/2010/main" val="377021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1196</Words>
  <Application>Microsoft Office PowerPoint</Application>
  <PresentationFormat>Personalizzato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Sfaccettatura</vt:lpstr>
      <vt:lpstr>IL MITO  </vt:lpstr>
      <vt:lpstr>Che cos è il mito</vt:lpstr>
      <vt:lpstr>Tipi di mito </vt:lpstr>
      <vt:lpstr>Miti di cosmogonia</vt:lpstr>
      <vt:lpstr>Tempo  </vt:lpstr>
      <vt:lpstr>Il luogo</vt:lpstr>
      <vt:lpstr>I personaggi </vt:lpstr>
      <vt:lpstr>Gli eroi </vt:lpstr>
      <vt:lpstr>Forma del testo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MITO</dc:title>
  <dc:creator>IVAN BATTIPAGLIA</dc:creator>
  <cp:lastModifiedBy>utente</cp:lastModifiedBy>
  <cp:revision>12</cp:revision>
  <dcterms:created xsi:type="dcterms:W3CDTF">2017-12-06T15:11:23Z</dcterms:created>
  <dcterms:modified xsi:type="dcterms:W3CDTF">2018-05-19T09:22:20Z</dcterms:modified>
</cp:coreProperties>
</file>