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-110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Tradizione" TargetMode="External"/><Relationship Id="rId7" Type="http://schemas.openxmlformats.org/officeDocument/2006/relationships/hyperlink" Target="https://it.wikipedia.org/wiki/Gigante_(mitologia)" TargetMode="External"/><Relationship Id="rId2" Type="http://schemas.openxmlformats.org/officeDocument/2006/relationships/hyperlink" Target="https://it.wikipedia.org/wiki/Narrati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Orco_(folklore)" TargetMode="External"/><Relationship Id="rId5" Type="http://schemas.openxmlformats.org/officeDocument/2006/relationships/hyperlink" Target="https://it.wikipedia.org/wiki/Fata" TargetMode="External"/><Relationship Id="rId4" Type="http://schemas.openxmlformats.org/officeDocument/2006/relationships/hyperlink" Target="https://it.wikipedia.org/wiki/Personaggio_immaginari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iscorso_diretto" TargetMode="External"/><Relationship Id="rId2" Type="http://schemas.openxmlformats.org/officeDocument/2006/relationships/hyperlink" Target="https://it.wikipedia.org/wiki/Grammati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Narratore" TargetMode="External"/><Relationship Id="rId4" Type="http://schemas.openxmlformats.org/officeDocument/2006/relationships/hyperlink" Target="https://it.wikipedia.org/wiki/Dialog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it.wikipedia.org/wiki/Ero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onarchia" TargetMode="External"/><Relationship Id="rId2" Type="http://schemas.openxmlformats.org/officeDocument/2006/relationships/hyperlink" Target="https://it.wikipedia.org/wiki/Medioev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it.wikipedia.org/wiki/Romanticism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lashback" TargetMode="External"/><Relationship Id="rId2" Type="http://schemas.openxmlformats.org/officeDocument/2006/relationships/hyperlink" Target="https://it.wikipedia.org/wiki/Sog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pedia.org/wiki/Leggend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6854E8-070F-4AD9-B470-4833478E3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369" y="1122363"/>
            <a:ext cx="9001462" cy="312542"/>
          </a:xfrm>
        </p:spPr>
        <p:txBody>
          <a:bodyPr>
            <a:normAutofit fontScale="90000"/>
          </a:bodyPr>
          <a:lstStyle/>
          <a:p>
            <a:r>
              <a:rPr lang="it-IT" sz="8800" dirty="0"/>
              <a:t>La </a:t>
            </a:r>
            <a:r>
              <a:rPr lang="it-IT" sz="8800" dirty="0" smtClean="0"/>
              <a:t>FIABA</a:t>
            </a:r>
            <a:endParaRPr lang="it-IT" sz="8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E6DCA925-E0CB-434F-AEB1-668DB4CDE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486" y="5608645"/>
            <a:ext cx="3163421" cy="877545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Gabriel Battipaglia </a:t>
            </a:r>
            <a:r>
              <a:rPr lang="it-IT" dirty="0" smtClean="0"/>
              <a:t>1^B</a:t>
            </a:r>
          </a:p>
          <a:p>
            <a:r>
              <a:rPr lang="it-IT" dirty="0" smtClean="0"/>
              <a:t>A.S. 2017/18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FD55E66-D7F3-4884-9E91-FD36BF179B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3907" y="1434905"/>
            <a:ext cx="4258407" cy="42584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35440" y="5693312"/>
            <a:ext cx="262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Tutor: Prof.ssa Antonietta Rega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0514282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6C0217-F529-44D9-999C-21B3A4D2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CHE COS è LA FIABA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6890C0E-BEDE-4E97-869B-FD0C1343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La </a:t>
            </a:r>
            <a:r>
              <a:rPr lang="it-IT" sz="2800" b="1" dirty="0"/>
              <a:t>fiaba</a:t>
            </a:r>
            <a:r>
              <a:rPr lang="it-IT" sz="2800" dirty="0"/>
              <a:t> è una </a:t>
            </a:r>
            <a:r>
              <a:rPr lang="it-IT" sz="2800" dirty="0">
                <a:hlinkClick r:id="rId2" tooltip="Narrativa"/>
              </a:rPr>
              <a:t>narrazione</a:t>
            </a:r>
            <a:r>
              <a:rPr lang="it-IT" sz="2800" dirty="0"/>
              <a:t> originaria della </a:t>
            </a:r>
            <a:r>
              <a:rPr lang="it-IT" sz="2800" dirty="0">
                <a:hlinkClick r:id="rId3" tooltip="Tradizione"/>
              </a:rPr>
              <a:t>tradizione popolare</a:t>
            </a:r>
            <a:r>
              <a:rPr lang="it-IT" sz="2800" dirty="0"/>
              <a:t>, caratterizzata da racconti medio-brevi e centrati su avvenimenti e </a:t>
            </a:r>
            <a:r>
              <a:rPr lang="it-IT" sz="2800" dirty="0">
                <a:hlinkClick r:id="rId4" tooltip="Personaggio immaginario"/>
              </a:rPr>
              <a:t>personaggi</a:t>
            </a:r>
            <a:r>
              <a:rPr lang="it-IT" sz="2800" dirty="0"/>
              <a:t> fantastici (</a:t>
            </a:r>
            <a:r>
              <a:rPr lang="it-IT" sz="2800" dirty="0">
                <a:hlinkClick r:id="rId5"/>
              </a:rPr>
              <a:t>fate</a:t>
            </a:r>
            <a:r>
              <a:rPr lang="it-IT" sz="2800" dirty="0"/>
              <a:t>, </a:t>
            </a:r>
            <a:r>
              <a:rPr lang="it-IT" sz="2800" dirty="0">
                <a:hlinkClick r:id="rId6" tooltip="Orco (folklore)"/>
              </a:rPr>
              <a:t>orchi</a:t>
            </a:r>
            <a:r>
              <a:rPr lang="it-IT" sz="2800" dirty="0"/>
              <a:t>, </a:t>
            </a:r>
            <a:r>
              <a:rPr lang="it-IT" sz="2800" dirty="0">
                <a:hlinkClick r:id="rId7" tooltip="Gigante (mitologia)"/>
              </a:rPr>
              <a:t>giganti</a:t>
            </a:r>
            <a:r>
              <a:rPr lang="it-IT" sz="2800" dirty="0"/>
              <a:t> e così via) coinvolti in storie con a volte un sottinteso intento formativo o di crescita morale. </a:t>
            </a:r>
          </a:p>
        </p:txBody>
      </p:sp>
    </p:spTree>
    <p:extLst>
      <p:ext uri="{BB962C8B-B14F-4D97-AF65-F5344CB8AC3E}">
        <p14:creationId xmlns:p14="http://schemas.microsoft.com/office/powerpoint/2010/main" val="13172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745EA8-46E3-4A5A-AE72-213AE1C7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89" y="609600"/>
            <a:ext cx="10353761" cy="1326321"/>
          </a:xfrm>
        </p:spPr>
        <p:txBody>
          <a:bodyPr/>
          <a:lstStyle/>
          <a:p>
            <a:pPr algn="l"/>
            <a:r>
              <a:rPr lang="it-IT" dirty="0"/>
              <a:t>IL LINGUAGGIO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F4E2CCE-70F6-40D6-82EE-902FB55C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2096064"/>
            <a:ext cx="10763974" cy="4152336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200" dirty="0"/>
              <a:t>Il linguaggio della fiaba è quello dei narratori del popolo, in genere molto semplice e a volte un po' </a:t>
            </a:r>
            <a:r>
              <a:rPr lang="it-IT" sz="2200" dirty="0">
                <a:hlinkClick r:id="rId2" tooltip="Grammatica"/>
              </a:rPr>
              <a:t>sgrammaticato</a:t>
            </a:r>
            <a:r>
              <a:rPr lang="it-IT" sz="2200" dirty="0"/>
              <a:t>, ma ricco di modi di dire e di formule popolari.</a:t>
            </a:r>
          </a:p>
          <a:p>
            <a:pPr algn="just"/>
            <a:r>
              <a:rPr lang="it-IT" sz="2200" dirty="0"/>
              <a:t> Viene solitamente utilizzato il </a:t>
            </a:r>
            <a:r>
              <a:rPr lang="it-IT" sz="2200" dirty="0">
                <a:hlinkClick r:id="rId3" tooltip="Discorso diretto"/>
              </a:rPr>
              <a:t>discorso diretto</a:t>
            </a:r>
            <a:r>
              <a:rPr lang="it-IT" sz="2200" dirty="0"/>
              <a:t> perché le battute del </a:t>
            </a:r>
            <a:r>
              <a:rPr lang="it-IT" sz="2200" dirty="0">
                <a:hlinkClick r:id="rId4" tooltip="Dialogo"/>
              </a:rPr>
              <a:t>dialogo</a:t>
            </a:r>
            <a:r>
              <a:rPr lang="it-IT" sz="2200" dirty="0"/>
              <a:t> permettevano al </a:t>
            </a:r>
            <a:r>
              <a:rPr lang="it-IT" sz="2200" dirty="0">
                <a:hlinkClick r:id="rId5" tooltip="Narratore"/>
              </a:rPr>
              <a:t>narratore</a:t>
            </a:r>
            <a:r>
              <a:rPr lang="it-IT" sz="2200" dirty="0"/>
              <a:t> di cambiare la voce e di tener viva l'attenzione di chi ascoltava. </a:t>
            </a:r>
          </a:p>
          <a:p>
            <a:pPr algn="just"/>
            <a:r>
              <a:rPr lang="it-IT" sz="2200" dirty="0"/>
              <a:t>Sono frequenti e quasi obbligatorie le ripetizioni («Cammina, cammina...», «Cerca, cerca...») e le triplicazioni, perché raccontare tre volte lo stesso fatto aveva lo scopo di allungare la storia, di renderla più chiara e di prolungare la sensazione di mistero.</a:t>
            </a:r>
          </a:p>
          <a:p>
            <a:pPr algn="just"/>
            <a:r>
              <a:rPr lang="it-IT" sz="2200" dirty="0"/>
              <a:t> Le formule d'inizio e le formule di chiusura sono quasi sempre le stesse («C'era una volta...», «In un paese lontano...», «... così vissero felici e contenti»).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14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D3A3C1-ED12-4A00-AF5F-9B3AACC0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556592"/>
            <a:ext cx="10353761" cy="1326321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Personaggi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EF21998-E671-4B1D-A9FE-ACF28F8E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603717"/>
            <a:ext cx="11074097" cy="50753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100" dirty="0"/>
              <a:t>L'</a:t>
            </a:r>
            <a:r>
              <a:rPr lang="it-IT" sz="2100" dirty="0">
                <a:solidFill>
                  <a:srgbClr val="00B0F0"/>
                </a:solidFill>
              </a:rPr>
              <a:t>antagonista</a:t>
            </a:r>
            <a:r>
              <a:rPr lang="it-IT" sz="2100" dirty="0"/>
              <a:t>: colui che lotta contro l'eroe.</a:t>
            </a:r>
          </a:p>
          <a:p>
            <a:pPr algn="just"/>
            <a:r>
              <a:rPr lang="it-IT" sz="2100" dirty="0"/>
              <a:t>Il </a:t>
            </a:r>
            <a:r>
              <a:rPr lang="it-IT" sz="2100" dirty="0">
                <a:solidFill>
                  <a:srgbClr val="00B0F0"/>
                </a:solidFill>
              </a:rPr>
              <a:t>mandante</a:t>
            </a:r>
            <a:r>
              <a:rPr lang="it-IT" sz="2100" dirty="0"/>
              <a:t>: il personaggio che esplicita la mancanza e manda via l'eroe.</a:t>
            </a:r>
          </a:p>
          <a:p>
            <a:pPr algn="just"/>
            <a:r>
              <a:rPr lang="it-IT" sz="2100" dirty="0"/>
              <a:t>L'</a:t>
            </a:r>
            <a:r>
              <a:rPr lang="it-IT" sz="2100" dirty="0">
                <a:solidFill>
                  <a:srgbClr val="00B0F0"/>
                </a:solidFill>
              </a:rPr>
              <a:t>aiutante</a:t>
            </a:r>
            <a:r>
              <a:rPr lang="it-IT" sz="2100" dirty="0"/>
              <a:t> (magico): la persona che aiuta l'eroe nella sua ricerca.</a:t>
            </a:r>
          </a:p>
          <a:p>
            <a:pPr algn="just"/>
            <a:r>
              <a:rPr lang="it-IT" sz="2100" dirty="0"/>
              <a:t>La </a:t>
            </a:r>
            <a:r>
              <a:rPr lang="it-IT" sz="2100" dirty="0">
                <a:solidFill>
                  <a:srgbClr val="00B0F0"/>
                </a:solidFill>
              </a:rPr>
              <a:t>principessa o il premio</a:t>
            </a:r>
            <a:r>
              <a:rPr lang="it-IT" sz="2100" dirty="0"/>
              <a:t>: l'eroe si rende degno di lei nel corso della storia, ma è impossibilitato a sposarla per via di una serie di ingiustizie, generalmente causate dall'antagonista. Il viaggio dell'eroe spesso termina quando riesce finalmente a sposare la principessa, sconfiggendo il nemico.</a:t>
            </a:r>
          </a:p>
          <a:p>
            <a:pPr algn="just"/>
            <a:r>
              <a:rPr lang="it-IT" sz="2100" dirty="0"/>
              <a:t>Il </a:t>
            </a:r>
            <a:r>
              <a:rPr lang="it-IT" sz="2100" dirty="0">
                <a:solidFill>
                  <a:srgbClr val="00B0F0"/>
                </a:solidFill>
              </a:rPr>
              <a:t>padre di lei</a:t>
            </a:r>
            <a:r>
              <a:rPr lang="it-IT" sz="2100" dirty="0"/>
              <a:t>: colui che fornisce gli incarichi all'eroe, identifica il falso eroe e celebra poi il matrimonio. </a:t>
            </a:r>
            <a:r>
              <a:rPr lang="it-IT" sz="2100" dirty="0" err="1"/>
              <a:t>Propp</a:t>
            </a:r>
            <a:r>
              <a:rPr lang="it-IT" sz="2100" dirty="0"/>
              <a:t> ha notato che per quanto riguarda la loro funzione, la principessa ed il padre spesso non sono chiaramente distinguibili.</a:t>
            </a:r>
          </a:p>
          <a:p>
            <a:pPr algn="just"/>
            <a:r>
              <a:rPr lang="it-IT" sz="2100" dirty="0"/>
              <a:t>Il </a:t>
            </a:r>
            <a:r>
              <a:rPr lang="it-IT" sz="2100" dirty="0">
                <a:solidFill>
                  <a:srgbClr val="00B0F0"/>
                </a:solidFill>
              </a:rPr>
              <a:t>donatore</a:t>
            </a:r>
            <a:r>
              <a:rPr lang="it-IT" sz="2100" dirty="0"/>
              <a:t>: il personaggio che prepara l'eroe o gli fornisce l'oggetto magico.</a:t>
            </a:r>
          </a:p>
          <a:p>
            <a:pPr algn="just"/>
            <a:r>
              <a:rPr lang="it-IT" sz="2100" dirty="0"/>
              <a:t>L'</a:t>
            </a:r>
            <a:r>
              <a:rPr lang="it-IT" sz="2100" u="sng" dirty="0">
                <a:solidFill>
                  <a:srgbClr val="00B0F0"/>
                </a:solidFill>
                <a:effectLst/>
                <a:hlinkClick r:id="rId2" tooltip="Eroe"/>
              </a:rPr>
              <a:t>eroe</a:t>
            </a:r>
            <a:r>
              <a:rPr lang="it-IT" sz="2100" dirty="0"/>
              <a:t> o la vittima/il ricercatore: colui che reagisce al donatore, sposa la principessa.</a:t>
            </a:r>
          </a:p>
          <a:p>
            <a:pPr algn="just"/>
            <a:r>
              <a:rPr lang="it-IT" sz="2100" dirty="0"/>
              <a:t>Il </a:t>
            </a:r>
            <a:r>
              <a:rPr lang="it-IT" sz="2100" dirty="0">
                <a:solidFill>
                  <a:srgbClr val="00B0F0"/>
                </a:solidFill>
              </a:rPr>
              <a:t>falso eroe</a:t>
            </a:r>
            <a:r>
              <a:rPr lang="it-IT" sz="2100" dirty="0"/>
              <a:t>: la persona che si prende il merito delle azioni dell'eroe o cerca di sposare la principessa.</a:t>
            </a:r>
          </a:p>
          <a:p>
            <a:pPr algn="just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28C8BD7-8E29-482C-9BA8-86B66716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630" y="281354"/>
            <a:ext cx="2762250" cy="26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253029-B899-4DB2-83B9-867FEFB2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IL LUOGO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22075B6-2FE4-42CD-A367-5A8B0550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63" y="1699479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Spesso le fiabe vengono ambientate nel </a:t>
            </a:r>
            <a:r>
              <a:rPr lang="it-IT" sz="2800" dirty="0">
                <a:hlinkClick r:id="rId2" tooltip="Medioevo"/>
              </a:rPr>
              <a:t>medioevo</a:t>
            </a:r>
            <a:r>
              <a:rPr lang="it-IT" sz="2800" dirty="0"/>
              <a:t> (ma non solo), epoca storica nella quale predominava la </a:t>
            </a:r>
            <a:r>
              <a:rPr lang="it-IT" sz="2800" dirty="0">
                <a:hlinkClick r:id="rId3" tooltip="Monarchia"/>
              </a:rPr>
              <a:t>monarchia</a:t>
            </a:r>
            <a:r>
              <a:rPr lang="it-IT" sz="2800" dirty="0"/>
              <a:t>, mettendo in risalto la </a:t>
            </a:r>
            <a:r>
              <a:rPr lang="it-IT" sz="2800" dirty="0" err="1">
                <a:hlinkClick r:id="rId4" tooltip="Romanticismo"/>
              </a:rPr>
              <a:t>romanticità</a:t>
            </a:r>
            <a:r>
              <a:rPr lang="it-IT" sz="2800" dirty="0"/>
              <a:t> di essere un personaggio di stirpe reale e trascurando, invece, l'aspetto della condizione economica del popolo. 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198D4CC-E2FE-4067-84FB-2678F579B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846" y="4340599"/>
            <a:ext cx="3933679" cy="210803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AFE5D5F2-CE40-49DF-BC32-4F83B8B60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" y="4825218"/>
            <a:ext cx="3933679" cy="19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04F03B-78D4-403C-9F82-00ECADF9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pPr algn="l"/>
            <a:r>
              <a:rPr lang="it-IT" dirty="0"/>
              <a:t>IL TEMPO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93444BD-39A7-46F1-A9C4-D4F57FAF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603513"/>
            <a:ext cx="11092070" cy="492980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  Il  tempo della fiaba ha caratteristiche proprie particolari, che presentano analogie con il </a:t>
            </a:r>
            <a:r>
              <a:rPr lang="it-IT" dirty="0">
                <a:hlinkClick r:id="rId2" tooltip="Sogno"/>
              </a:rPr>
              <a:t>sogno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 In primo luogo il tempo  è astorico, cioè non si può posizionare in un periodo storico preciso. </a:t>
            </a:r>
          </a:p>
          <a:p>
            <a:pPr algn="just"/>
            <a:r>
              <a:rPr lang="it-IT" dirty="0"/>
              <a:t>In secondo luogo il tempo  è solitamente irregolare, non assimilabile al tempo scandito dall'orologio; a volte sono presenti dei </a:t>
            </a:r>
            <a:r>
              <a:rPr lang="it-IT" i="1" dirty="0">
                <a:hlinkClick r:id="rId3" tooltip="Flashback"/>
              </a:rPr>
              <a:t>flashback</a:t>
            </a:r>
            <a:r>
              <a:rPr lang="it-IT" dirty="0"/>
              <a:t>, dove si parla di cose o persone "perdute", o di  avvenimenti spiacevoli avvenuti nel passato.. </a:t>
            </a:r>
          </a:p>
          <a:p>
            <a:pPr algn="just"/>
            <a:r>
              <a:rPr lang="it-IT" dirty="0"/>
              <a:t>Si può dire  che le fiabe vengono, solitamente, collocate in uno spazio temporale irreale, strutturandole sulle basi di antiche </a:t>
            </a:r>
            <a:r>
              <a:rPr lang="it-IT" dirty="0">
                <a:hlinkClick r:id="rId4" tooltip="Leggende"/>
              </a:rPr>
              <a:t>leggende</a:t>
            </a:r>
            <a:r>
              <a:rPr lang="it-IT" dirty="0"/>
              <a:t>  stimolando in tal modo la fantasia e la creatività del bambino ma  l'importante è che egli, col passare degli anni, impari a fare buon uso della fantasia, senza confonderla con la realtà.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971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7005F2C-2A69-42D0-8C3E-D660B68BF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464" y="106017"/>
            <a:ext cx="9378880" cy="817148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/>
              <a:t>LO SCHEMA DI PROPP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B8B7FA8-7B2E-4C2E-91BF-F672866E1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8" y="1140170"/>
            <a:ext cx="10296940" cy="5361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89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F2D5E3-FAA0-4F36-ACDB-8C266B91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43948"/>
            <a:ext cx="10353761" cy="1326321"/>
          </a:xfrm>
        </p:spPr>
        <p:txBody>
          <a:bodyPr/>
          <a:lstStyle/>
          <a:p>
            <a:pPr algn="l"/>
            <a:r>
              <a:rPr lang="it-IT" dirty="0"/>
              <a:t>LA 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1405D99-2C87-4AE2-8A44-28D4EE8A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6035"/>
            <a:ext cx="11741426" cy="46780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00B0F0"/>
                </a:solidFill>
              </a:rPr>
              <a:t>La fiaba è stata tramandata </a:t>
            </a:r>
            <a:r>
              <a:rPr lang="it-IT" b="1" dirty="0"/>
              <a:t>solo </a:t>
            </a:r>
            <a:r>
              <a:rPr lang="it-IT" b="1" dirty="0">
                <a:solidFill>
                  <a:srgbClr val="00B0F0"/>
                </a:solidFill>
              </a:rPr>
              <a:t>a voce</a:t>
            </a:r>
            <a:r>
              <a:rPr lang="it-IT" dirty="0"/>
              <a:t>, di generazione in generazione, </a:t>
            </a:r>
            <a:r>
              <a:rPr lang="it-IT" b="1" dirty="0">
                <a:solidFill>
                  <a:srgbClr val="00B0F0"/>
                </a:solidFill>
              </a:rPr>
              <a:t>per lunghi secoli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Chi narrava le fiabe spesso le modificava o mescolava gli episodi di una fiaba con </a:t>
            </a:r>
            <a:r>
              <a:rPr lang="it-IT" b="1" dirty="0">
                <a:solidFill>
                  <a:srgbClr val="00B0F0"/>
                </a:solidFill>
              </a:rPr>
              <a:t>poi </a:t>
            </a:r>
            <a:r>
              <a:rPr lang="it-IT" dirty="0"/>
              <a:t>alcun </a:t>
            </a:r>
            <a:r>
              <a:rPr lang="it-IT" sz="1900" b="1" dirty="0">
                <a:solidFill>
                  <a:srgbClr val="00B0F0"/>
                </a:solidFill>
              </a:rPr>
              <a:t>studiosi</a:t>
            </a:r>
            <a:r>
              <a:rPr lang="it-IT" sz="1900" dirty="0">
                <a:solidFill>
                  <a:srgbClr val="00B0F0"/>
                </a:solidFill>
              </a:rPr>
              <a:t> </a:t>
            </a:r>
            <a:r>
              <a:rPr lang="it-IT" sz="1900" dirty="0"/>
              <a:t>e</a:t>
            </a:r>
            <a:r>
              <a:rPr lang="it-IT" sz="1900" dirty="0">
                <a:solidFill>
                  <a:srgbClr val="00B0F0"/>
                </a:solidFill>
              </a:rPr>
              <a:t> </a:t>
            </a:r>
            <a:r>
              <a:rPr lang="it-IT" b="1" dirty="0">
                <a:solidFill>
                  <a:srgbClr val="00B0F0"/>
                </a:solidFill>
              </a:rPr>
              <a:t>scrittori</a:t>
            </a:r>
            <a:r>
              <a:rPr lang="it-IT" dirty="0"/>
              <a:t> le raccolsero dalla viva voce del popolo e </a:t>
            </a:r>
            <a:r>
              <a:rPr lang="it-IT" dirty="0">
                <a:solidFill>
                  <a:srgbClr val="00B0F0"/>
                </a:solidFill>
              </a:rPr>
              <a:t>le trascrissero</a:t>
            </a:r>
            <a:r>
              <a:rPr lang="it-IT" dirty="0"/>
              <a:t>, cercando di conservare le caratteristiche del linguaggio parlato. </a:t>
            </a:r>
            <a:br>
              <a:rPr lang="it-IT" dirty="0"/>
            </a:br>
            <a:r>
              <a:rPr lang="it-IT" dirty="0"/>
              <a:t>Fra le trascrizioni più conosciute di fiabe popolari ci sono: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le fiabe di ambiente arabo</a:t>
            </a:r>
            <a:r>
              <a:rPr lang="it-IT" dirty="0"/>
              <a:t>, raccolte in Le Mille e una notte (centinaia di racconti, tradotti in Italia nel XVIII sec.).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le fiabe tedesche</a:t>
            </a:r>
            <a:r>
              <a:rPr lang="it-IT" dirty="0"/>
              <a:t> riscritte dai fratelli Jakob e </a:t>
            </a:r>
            <a:r>
              <a:rPr lang="it-IT" dirty="0" err="1"/>
              <a:t>Wihelm</a:t>
            </a:r>
            <a:r>
              <a:rPr lang="it-IT" dirty="0"/>
              <a:t> Grimm (nel XIX sec.).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le fiabe russe</a:t>
            </a:r>
            <a:r>
              <a:rPr lang="it-IT" dirty="0"/>
              <a:t> riscritte da Aleksandr N, </a:t>
            </a:r>
            <a:r>
              <a:rPr lang="it-IT" dirty="0" err="1"/>
              <a:t>Afanasjev</a:t>
            </a:r>
            <a:r>
              <a:rPr lang="it-IT" dirty="0"/>
              <a:t> (nel XIX sec.)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le fiabe italiane</a:t>
            </a:r>
            <a:r>
              <a:rPr lang="it-IT" b="1" dirty="0"/>
              <a:t>, </a:t>
            </a:r>
            <a:r>
              <a:rPr lang="it-IT" dirty="0"/>
              <a:t>tradotte in italiano, da trascrizioni dialettali già esistenti, da Italo Calvino (nel </a:t>
            </a:r>
          </a:p>
          <a:p>
            <a:pPr algn="just"/>
            <a:r>
              <a:rPr lang="it-IT" dirty="0"/>
              <a:t>quelli di un'altra: in questo modo, talvolta, dava origine ad una nuova fiaba.</a:t>
            </a:r>
          </a:p>
        </p:txBody>
      </p:sp>
    </p:spTree>
    <p:extLst>
      <p:ext uri="{BB962C8B-B14F-4D97-AF65-F5344CB8AC3E}">
        <p14:creationId xmlns:p14="http://schemas.microsoft.com/office/powerpoint/2010/main" val="32539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812239-6D6E-4DD0-A6B3-FC8264D3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A52CA83B-79BB-4F56-8FF7-FD177E062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103" y="0"/>
            <a:ext cx="12227103" cy="6857999"/>
          </a:xfrm>
        </p:spPr>
      </p:pic>
    </p:spTree>
    <p:extLst>
      <p:ext uri="{BB962C8B-B14F-4D97-AF65-F5344CB8AC3E}">
        <p14:creationId xmlns:p14="http://schemas.microsoft.com/office/powerpoint/2010/main" val="15157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Damascato</Template>
  <TotalTime>1015</TotalTime>
  <Words>599</Words>
  <Application>Microsoft Office PowerPoint</Application>
  <PresentationFormat>Personalizzato</PresentationFormat>
  <Paragraphs>35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Damask</vt:lpstr>
      <vt:lpstr>La FIABA</vt:lpstr>
      <vt:lpstr>CHE COS è LA FIABA</vt:lpstr>
      <vt:lpstr>IL LINGUAGGIO</vt:lpstr>
      <vt:lpstr>Personaggi </vt:lpstr>
      <vt:lpstr>IL LUOGO</vt:lpstr>
      <vt:lpstr>IL TEMPO </vt:lpstr>
      <vt:lpstr>Presentazione standard di PowerPoint</vt:lpstr>
      <vt:lpstr>LA STORIA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FIABA</dc:title>
  <dc:creator>IVAN BATTIPAGLIA</dc:creator>
  <cp:lastModifiedBy>utente</cp:lastModifiedBy>
  <cp:revision>20</cp:revision>
  <dcterms:created xsi:type="dcterms:W3CDTF">2017-12-30T10:33:25Z</dcterms:created>
  <dcterms:modified xsi:type="dcterms:W3CDTF">2018-05-19T09:30:04Z</dcterms:modified>
</cp:coreProperties>
</file>