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79" r:id="rId2"/>
    <p:sldId id="291" r:id="rId3"/>
    <p:sldId id="260" r:id="rId4"/>
    <p:sldId id="264" r:id="rId5"/>
    <p:sldId id="265" r:id="rId6"/>
    <p:sldId id="266" r:id="rId7"/>
    <p:sldId id="293" r:id="rId8"/>
    <p:sldId id="296" r:id="rId9"/>
    <p:sldId id="294" r:id="rId10"/>
    <p:sldId id="295" r:id="rId11"/>
    <p:sldId id="271" r:id="rId12"/>
    <p:sldId id="272" r:id="rId13"/>
    <p:sldId id="273" r:id="rId14"/>
    <p:sldId id="274" r:id="rId15"/>
    <p:sldId id="275" r:id="rId16"/>
    <p:sldId id="267" r:id="rId17"/>
    <p:sldId id="268" r:id="rId18"/>
    <p:sldId id="269" r:id="rId19"/>
    <p:sldId id="270" r:id="rId20"/>
    <p:sldId id="276" r:id="rId21"/>
    <p:sldId id="277" r:id="rId22"/>
    <p:sldId id="278" r:id="rId23"/>
    <p:sldId id="280" r:id="rId24"/>
    <p:sldId id="281" r:id="rId25"/>
    <p:sldId id="282" r:id="rId26"/>
    <p:sldId id="283" r:id="rId27"/>
    <p:sldId id="284" r:id="rId28"/>
    <p:sldId id="285" r:id="rId29"/>
    <p:sldId id="286" r:id="rId30"/>
    <p:sldId id="287" r:id="rId31"/>
    <p:sldId id="288" r:id="rId32"/>
    <p:sldId id="290" r:id="rId33"/>
    <p:sldId id="289" r:id="rId34"/>
    <p:sldId id="292" r:id="rId3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CC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40" autoAdjust="0"/>
    <p:restoredTop sz="95896" autoAdjust="0"/>
  </p:normalViewPr>
  <p:slideViewPr>
    <p:cSldViewPr>
      <p:cViewPr>
        <p:scale>
          <a:sx n="58" d="100"/>
          <a:sy n="58" d="100"/>
        </p:scale>
        <p:origin x="-7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A6F3CC-6BC7-4244-8065-15B1B5362EBD}" type="datetimeFigureOut">
              <a:rPr lang="it-IT" smtClean="0"/>
              <a:pPr/>
              <a:t>25/05/2018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5EA24D-8FEF-4646-B3A6-55FB404FF304}" type="slidenum">
              <a:rPr lang="it-IT" smtClean="0"/>
              <a:pPr/>
              <a:t>‹N›</a:t>
            </a:fld>
            <a:endParaRPr lang="it-IT"/>
          </a:p>
        </p:txBody>
      </p:sp>
    </p:spTree>
    <p:extLst>
      <p:ext uri="{BB962C8B-B14F-4D97-AF65-F5344CB8AC3E}">
        <p14:creationId xmlns:p14="http://schemas.microsoft.com/office/powerpoint/2010/main" val="4218005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F6AC818-123B-41A8-B3D4-87A324C8FC01}" type="datetimeFigureOut">
              <a:rPr lang="it-IT" smtClean="0"/>
              <a:pPr/>
              <a:t>25/05/2018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36BA5F3-39BF-4467-B38D-2D231748AF7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6AC818-123B-41A8-B3D4-87A324C8FC01}" type="datetimeFigureOut">
              <a:rPr lang="it-IT" smtClean="0"/>
              <a:pPr/>
              <a:t>25/05/2018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36BA5F3-39BF-4467-B38D-2D231748AF7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6AC818-123B-41A8-B3D4-87A324C8FC01}" type="datetimeFigureOut">
              <a:rPr lang="it-IT" smtClean="0"/>
              <a:pPr/>
              <a:t>25/05/2018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36BA5F3-39BF-4467-B38D-2D231748AF7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6AC818-123B-41A8-B3D4-87A324C8FC01}" type="datetimeFigureOut">
              <a:rPr lang="it-IT" smtClean="0"/>
              <a:pPr/>
              <a:t>25/05/2018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36BA5F3-39BF-4467-B38D-2D231748AF7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F6AC818-123B-41A8-B3D4-87A324C8FC01}" type="datetimeFigureOut">
              <a:rPr lang="it-IT" smtClean="0"/>
              <a:pPr/>
              <a:t>25/05/2018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36BA5F3-39BF-4467-B38D-2D231748AF76}"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F6AC818-123B-41A8-B3D4-87A324C8FC01}" type="datetimeFigureOut">
              <a:rPr lang="it-IT" smtClean="0"/>
              <a:pPr/>
              <a:t>25/05/2018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36BA5F3-39BF-4467-B38D-2D231748AF7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F6AC818-123B-41A8-B3D4-87A324C8FC01}" type="datetimeFigureOut">
              <a:rPr lang="it-IT" smtClean="0"/>
              <a:pPr/>
              <a:t>25/05/2018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36BA5F3-39BF-4467-B38D-2D231748AF76}"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F6AC818-123B-41A8-B3D4-87A324C8FC01}" type="datetimeFigureOut">
              <a:rPr lang="it-IT" smtClean="0"/>
              <a:pPr/>
              <a:t>25/05/2018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36BA5F3-39BF-4467-B38D-2D231748AF7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6AC818-123B-41A8-B3D4-87A324C8FC01}" type="datetimeFigureOut">
              <a:rPr lang="it-IT" smtClean="0"/>
              <a:pPr/>
              <a:t>25/05/2018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36BA5F3-39BF-4467-B38D-2D231748AF7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6AC818-123B-41A8-B3D4-87A324C8FC01}" type="datetimeFigureOut">
              <a:rPr lang="it-IT" smtClean="0"/>
              <a:pPr/>
              <a:t>25/05/2018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36BA5F3-39BF-4467-B38D-2D231748AF7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6AC818-123B-41A8-B3D4-87A324C8FC01}" type="datetimeFigureOut">
              <a:rPr lang="it-IT" smtClean="0"/>
              <a:pPr/>
              <a:t>25/05/2018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36BA5F3-39BF-4467-B38D-2D231748AF76}"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AC818-123B-41A8-B3D4-87A324C8FC01}" type="datetimeFigureOut">
              <a:rPr lang="it-IT" smtClean="0"/>
              <a:pPr/>
              <a:t>25/05/2018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BA5F3-39BF-4467-B38D-2D231748AF76}"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audio" Target="../media/audio2.wav"/><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043"/>
            <a:ext cx="9144000" cy="6607914"/>
          </a:xfrm>
          <a:prstGeom prst="rect">
            <a:avLst/>
          </a:prstGeom>
          <a:noFill/>
          <a:effectLst>
            <a:outerShdw blurRad="50800" dist="38100" dir="16200000" rotWithShape="0">
              <a:prstClr val="black">
                <a:alpha val="40000"/>
              </a:prstClr>
            </a:outerShdw>
          </a:effectLst>
        </p:spPr>
      </p:pic>
      <p:sp>
        <p:nvSpPr>
          <p:cNvPr id="4" name="Titolo 3"/>
          <p:cNvSpPr>
            <a:spLocks noGrp="1"/>
          </p:cNvSpPr>
          <p:nvPr>
            <p:ph type="title"/>
          </p:nvPr>
        </p:nvSpPr>
        <p:spPr>
          <a:xfrm>
            <a:off x="683568" y="5229200"/>
            <a:ext cx="8229600" cy="1143000"/>
          </a:xfrm>
          <a:effectLst>
            <a:glow rad="241300">
              <a:schemeClr val="accent1">
                <a:alpha val="40000"/>
              </a:schemeClr>
            </a:glow>
            <a:outerShdw blurRad="50800" dist="38100" dir="2700000" algn="tl" rotWithShape="0">
              <a:srgbClr val="002060">
                <a:alpha val="40000"/>
              </a:srgbClr>
            </a:outerShdw>
            <a:reflection blurRad="6350" stA="50000" endA="300" endPos="57000" dist="50800" dir="5400000" sy="-100000" algn="bl" rotWithShape="0"/>
            <a:softEdge rad="0"/>
          </a:effectLst>
        </p:spPr>
        <p:txBody>
          <a:bodyPr>
            <a:normAutofit fontScale="90000"/>
          </a:bodyPr>
          <a:lstStyle/>
          <a:p>
            <a:r>
              <a:rPr lang="it-IT" sz="6600" b="1" dirty="0" smtClean="0">
                <a:solidFill>
                  <a:schemeClr val="tx2">
                    <a:lumMod val="60000"/>
                    <a:lumOff val="40000"/>
                  </a:schemeClr>
                </a:solidFill>
              </a:rPr>
              <a:t>L’INQUINAMENTO DELL’ARIA</a:t>
            </a:r>
            <a:endParaRPr lang="it-IT" sz="6600" b="1" dirty="0">
              <a:solidFill>
                <a:schemeClr val="tx2">
                  <a:lumMod val="60000"/>
                  <a:lumOff val="40000"/>
                </a:schemeClr>
              </a:solidFill>
            </a:endParaRPr>
          </a:p>
        </p:txBody>
      </p:sp>
    </p:spTree>
    <p:extLst>
      <p:ext uri="{BB962C8B-B14F-4D97-AF65-F5344CB8AC3E}">
        <p14:creationId xmlns:p14="http://schemas.microsoft.com/office/powerpoint/2010/main" val="1580480926"/>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suction.wav"/>
          </p:stSnd>
        </p:sndAc>
      </p:transition>
    </mc:Choice>
    <mc:Fallback xmlns="">
      <p:transition spd="slow">
        <p:fade/>
        <p:sndAc>
          <p:stSnd>
            <p:snd r:embed="rId4" name="suctio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343" y="0"/>
            <a:ext cx="4151313" cy="177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1043608" y="1705451"/>
            <a:ext cx="7056784" cy="5139869"/>
          </a:xfrm>
          <a:prstGeom prst="rect">
            <a:avLst/>
          </a:prstGeom>
        </p:spPr>
        <p:txBody>
          <a:bodyPr wrap="square">
            <a:spAutoFit/>
          </a:bodyPr>
          <a:lstStyle/>
          <a:p>
            <a:pPr algn="ctr"/>
            <a:r>
              <a:rPr lang="it-IT" sz="2800" b="1" dirty="0">
                <a:solidFill>
                  <a:schemeClr val="bg1"/>
                </a:solidFill>
                <a:latin typeface="Times New Roman" pitchFamily="18" charset="0"/>
                <a:ea typeface="Calibri" panose="020F0502020204030204" pitchFamily="34" charset="0"/>
                <a:cs typeface="Times New Roman" panose="02020603050405020304" pitchFamily="18" charset="0"/>
              </a:rPr>
              <a:t>Nella prima strofa viene esaltata l’aria in quanto è essenziale per l’umanità intera. Nonostante l’uomo sappia che essa è essenza di vita per l’intero pianeta, non si fa scrupoli ad inquinarla. </a:t>
            </a:r>
          </a:p>
          <a:p>
            <a:pPr algn="ctr"/>
            <a:r>
              <a:rPr lang="it-IT" sz="2800" b="1" dirty="0">
                <a:solidFill>
                  <a:schemeClr val="bg1"/>
                </a:solidFill>
                <a:latin typeface="Times New Roman" pitchFamily="18" charset="0"/>
                <a:ea typeface="Calibri" panose="020F0502020204030204" pitchFamily="34" charset="0"/>
                <a:cs typeface="Times New Roman" panose="02020603050405020304" pitchFamily="18" charset="0"/>
              </a:rPr>
              <a:t>Nella seconda strofa viene ricordata l’incoscienza degli uomini che al fine di raggiungere i propri scopi di ricchezza sono disposti ad inquinare quello che è il loro bene più prezioso pur conoscendo le conseguenze delle proprie azioni. </a:t>
            </a:r>
          </a:p>
          <a:p>
            <a:pPr algn="ctr"/>
            <a:endParaRPr lang="it-IT" sz="2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889317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844" y="1484784"/>
            <a:ext cx="7380312" cy="5316876"/>
          </a:xfrm>
          <a:prstGeom prst="rect">
            <a:avLst/>
          </a:prstGeom>
          <a:effectLst>
            <a:outerShdw blurRad="50800" dist="38100" dir="8100000" algn="tr" rotWithShape="0">
              <a:prstClr val="black"/>
            </a:outerShdw>
            <a:softEdge rad="0"/>
          </a:effectLst>
        </p:spPr>
      </p:pic>
      <p:sp>
        <p:nvSpPr>
          <p:cNvPr id="4" name="Titolo 3"/>
          <p:cNvSpPr>
            <a:spLocks noGrp="1"/>
          </p:cNvSpPr>
          <p:nvPr>
            <p:ph type="title"/>
          </p:nvPr>
        </p:nvSpPr>
        <p:spPr>
          <a:xfrm>
            <a:off x="2123728" y="260648"/>
            <a:ext cx="4608512" cy="1080120"/>
          </a:xfrm>
        </p:spPr>
        <p:txBody>
          <a:bodyPr>
            <a:prstTxWarp prst="textCanUp">
              <a:avLst/>
            </a:prstTxWarp>
            <a:normAutofit/>
          </a:bodyPr>
          <a:lstStyle/>
          <a:p>
            <a:r>
              <a:rPr lang="it-IT" sz="11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2">
                      <a:satMod val="175000"/>
                      <a:alpha val="40000"/>
                    </a:schemeClr>
                  </a:glow>
                  <a:innerShdw blurRad="63500" dist="50800" dir="10800000">
                    <a:prstClr val="black">
                      <a:alpha val="50000"/>
                    </a:prstClr>
                  </a:innerShdw>
                </a:effectLst>
                <a:latin typeface="Times New Roman" pitchFamily="18" charset="0"/>
                <a:cs typeface="Times New Roman" pitchFamily="18" charset="0"/>
              </a:rPr>
              <a:t>L’ARIA</a:t>
            </a:r>
            <a:endParaRPr lang="it-IT" sz="11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2">
                    <a:satMod val="175000"/>
                    <a:alpha val="40000"/>
                  </a:schemeClr>
                </a:glow>
                <a:innerShdw blurRad="63500" dist="50800" dir="10800000">
                  <a:prstClr val="black">
                    <a:alpha val="50000"/>
                  </a:prstClr>
                </a:innerShdw>
              </a:effectLst>
              <a:latin typeface="Times New Roman" pitchFamily="18" charset="0"/>
              <a:cs typeface="Times New Roman" pitchFamily="18" charset="0"/>
            </a:endParaRPr>
          </a:p>
        </p:txBody>
      </p:sp>
      <p:sp>
        <p:nvSpPr>
          <p:cNvPr id="5" name="Segnaposto contenuto 4"/>
          <p:cNvSpPr>
            <a:spLocks noGrp="1"/>
          </p:cNvSpPr>
          <p:nvPr>
            <p:ph idx="1"/>
          </p:nvPr>
        </p:nvSpPr>
        <p:spPr>
          <a:xfrm>
            <a:off x="395536" y="1600200"/>
            <a:ext cx="8291264" cy="4757758"/>
          </a:xfrm>
          <a:noFill/>
          <a:effectLst>
            <a:glow rad="127000">
              <a:schemeClr val="accent1">
                <a:alpha val="91000"/>
              </a:schemeClr>
            </a:glow>
          </a:effectLst>
        </p:spPr>
        <p:txBody>
          <a:bodyPr>
            <a:normAutofit/>
          </a:bodyPr>
          <a:lstStyle/>
          <a:p>
            <a:pPr algn="ctr">
              <a:buNone/>
            </a:pPr>
            <a:r>
              <a:rPr lang="it-IT" b="1" dirty="0" smtClean="0">
                <a:latin typeface="Times New Roman" pitchFamily="18" charset="0"/>
                <a:cs typeface="Times New Roman" pitchFamily="18" charset="0"/>
              </a:rPr>
              <a:t>Aria miscuglio di gas e vapori </a:t>
            </a:r>
          </a:p>
          <a:p>
            <a:pPr algn="ctr">
              <a:buNone/>
            </a:pPr>
            <a:r>
              <a:rPr lang="it-IT" b="1" dirty="0" smtClean="0">
                <a:latin typeface="Times New Roman" pitchFamily="18" charset="0"/>
                <a:cs typeface="Times New Roman" pitchFamily="18" charset="0"/>
              </a:rPr>
              <a:t>Aria trasparente elastica e insapore</a:t>
            </a:r>
          </a:p>
          <a:p>
            <a:pPr algn="ctr">
              <a:buNone/>
            </a:pPr>
            <a:r>
              <a:rPr lang="it-IT" b="1" dirty="0" smtClean="0">
                <a:latin typeface="Times New Roman" pitchFamily="18" charset="0"/>
                <a:cs typeface="Times New Roman" pitchFamily="18" charset="0"/>
              </a:rPr>
              <a:t>Aria che ci difendi dalle radiazioni del sole</a:t>
            </a:r>
          </a:p>
          <a:p>
            <a:pPr algn="ctr">
              <a:buNone/>
            </a:pPr>
            <a:r>
              <a:rPr lang="it-IT" b="1" dirty="0">
                <a:latin typeface="Times New Roman" pitchFamily="18" charset="0"/>
                <a:cs typeface="Times New Roman" pitchFamily="18" charset="0"/>
              </a:rPr>
              <a:t>c</a:t>
            </a:r>
            <a:r>
              <a:rPr lang="it-IT" b="1" dirty="0" smtClean="0">
                <a:latin typeface="Times New Roman" pitchFamily="18" charset="0"/>
                <a:cs typeface="Times New Roman" pitchFamily="18" charset="0"/>
              </a:rPr>
              <a:t>he di notte trattieni il calore.</a:t>
            </a:r>
          </a:p>
          <a:p>
            <a:pPr algn="ctr">
              <a:buNone/>
            </a:pPr>
            <a:r>
              <a:rPr lang="it-IT" b="1" dirty="0" smtClean="0">
                <a:latin typeface="Times New Roman" pitchFamily="18" charset="0"/>
                <a:cs typeface="Times New Roman" pitchFamily="18" charset="0"/>
              </a:rPr>
              <a:t>Aria pulita</a:t>
            </a:r>
          </a:p>
          <a:p>
            <a:pPr algn="ctr">
              <a:buNone/>
            </a:pPr>
            <a:r>
              <a:rPr lang="it-IT" b="1" dirty="0">
                <a:latin typeface="Times New Roman" pitchFamily="18" charset="0"/>
                <a:cs typeface="Times New Roman" pitchFamily="18" charset="0"/>
              </a:rPr>
              <a:t>f</a:t>
            </a:r>
            <a:r>
              <a:rPr lang="it-IT" b="1" dirty="0" smtClean="0">
                <a:latin typeface="Times New Roman" pitchFamily="18" charset="0"/>
                <a:cs typeface="Times New Roman" pitchFamily="18" charset="0"/>
              </a:rPr>
              <a:t>ondamentale per la nostra vita, </a:t>
            </a:r>
          </a:p>
          <a:p>
            <a:pPr algn="ctr">
              <a:buNone/>
            </a:pPr>
            <a:r>
              <a:rPr lang="it-IT" b="1" dirty="0">
                <a:latin typeface="Times New Roman" pitchFamily="18" charset="0"/>
                <a:cs typeface="Times New Roman" pitchFamily="18" charset="0"/>
              </a:rPr>
              <a:t>e</a:t>
            </a:r>
            <a:r>
              <a:rPr lang="it-IT" b="1" dirty="0" smtClean="0">
                <a:latin typeface="Times New Roman" pitchFamily="18" charset="0"/>
                <a:cs typeface="Times New Roman" pitchFamily="18" charset="0"/>
              </a:rPr>
              <a:t>ppur da noi inquinata</a:t>
            </a:r>
          </a:p>
          <a:p>
            <a:pPr algn="ctr">
              <a:buNone/>
            </a:pPr>
            <a:r>
              <a:rPr lang="it-IT" b="1" dirty="0">
                <a:latin typeface="Times New Roman" pitchFamily="18" charset="0"/>
                <a:cs typeface="Times New Roman" pitchFamily="18" charset="0"/>
              </a:rPr>
              <a:t>n</a:t>
            </a:r>
            <a:r>
              <a:rPr lang="it-IT" b="1" dirty="0" smtClean="0">
                <a:latin typeface="Times New Roman" pitchFamily="18" charset="0"/>
                <a:cs typeface="Times New Roman" pitchFamily="18" charset="0"/>
              </a:rPr>
              <a:t>on sei per niente profumata.</a:t>
            </a:r>
          </a:p>
          <a:p>
            <a:pPr>
              <a:buNone/>
            </a:pPr>
            <a:endParaRPr lang="it-IT"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3403506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2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20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74638"/>
            <a:ext cx="8229600" cy="6226196"/>
          </a:xfrm>
        </p:spPr>
        <p:txBody>
          <a:bodyPr>
            <a:noAutofit/>
          </a:bodyPr>
          <a:lstStyle/>
          <a:p>
            <a:r>
              <a:rPr lang="it-IT" sz="3400" b="1" dirty="0" smtClean="0">
                <a:latin typeface="Times New Roman" pitchFamily="18" charset="0"/>
                <a:cs typeface="Times New Roman" pitchFamily="18" charset="0"/>
              </a:rPr>
              <a:t>L’ uomo non vuol capire </a:t>
            </a:r>
            <a:br>
              <a:rPr lang="it-IT" sz="3400" b="1" dirty="0" smtClean="0">
                <a:latin typeface="Times New Roman" pitchFamily="18" charset="0"/>
                <a:cs typeface="Times New Roman" pitchFamily="18" charset="0"/>
              </a:rPr>
            </a:br>
            <a:r>
              <a:rPr lang="it-IT" sz="3400" b="1" dirty="0" smtClean="0">
                <a:latin typeface="Times New Roman" pitchFamily="18" charset="0"/>
                <a:cs typeface="Times New Roman" pitchFamily="18" charset="0"/>
              </a:rPr>
              <a:t>che proprio la deve finire.</a:t>
            </a:r>
            <a:br>
              <a:rPr lang="it-IT" sz="3400" b="1" dirty="0" smtClean="0">
                <a:latin typeface="Times New Roman" pitchFamily="18" charset="0"/>
                <a:cs typeface="Times New Roman" pitchFamily="18" charset="0"/>
              </a:rPr>
            </a:br>
            <a:r>
              <a:rPr lang="it-IT" sz="3400" b="1" dirty="0" smtClean="0">
                <a:latin typeface="Times New Roman" pitchFamily="18" charset="0"/>
                <a:cs typeface="Times New Roman" pitchFamily="18" charset="0"/>
              </a:rPr>
              <a:t>Basta effetto serra, smog e piogge acide</a:t>
            </a:r>
            <a:br>
              <a:rPr lang="it-IT" sz="3400" b="1" dirty="0" smtClean="0">
                <a:latin typeface="Times New Roman" pitchFamily="18" charset="0"/>
                <a:cs typeface="Times New Roman" pitchFamily="18" charset="0"/>
              </a:rPr>
            </a:br>
            <a:r>
              <a:rPr lang="it-IT" sz="3400" b="1" dirty="0" smtClean="0">
                <a:latin typeface="Times New Roman" pitchFamily="18" charset="0"/>
                <a:cs typeface="Times New Roman" pitchFamily="18" charset="0"/>
              </a:rPr>
              <a:t>che la febbre al nostro pianeta fan salire, </a:t>
            </a:r>
            <a:br>
              <a:rPr lang="it-IT" sz="3400" b="1" dirty="0" smtClean="0">
                <a:latin typeface="Times New Roman" pitchFamily="18" charset="0"/>
                <a:cs typeface="Times New Roman" pitchFamily="18" charset="0"/>
              </a:rPr>
            </a:br>
            <a:r>
              <a:rPr lang="it-IT" sz="3400" b="1" dirty="0" smtClean="0">
                <a:latin typeface="Times New Roman" pitchFamily="18" charset="0"/>
                <a:cs typeface="Times New Roman" pitchFamily="18" charset="0"/>
              </a:rPr>
              <a:t>che in natura </a:t>
            </a:r>
            <a:br>
              <a:rPr lang="it-IT" sz="3400" b="1" dirty="0" smtClean="0">
                <a:latin typeface="Times New Roman" pitchFamily="18" charset="0"/>
                <a:cs typeface="Times New Roman" pitchFamily="18" charset="0"/>
              </a:rPr>
            </a:br>
            <a:r>
              <a:rPr lang="it-IT" sz="3400" b="1" dirty="0" smtClean="0">
                <a:latin typeface="Times New Roman" pitchFamily="18" charset="0"/>
                <a:cs typeface="Times New Roman" pitchFamily="18" charset="0"/>
              </a:rPr>
              <a:t>provocan bruciature,</a:t>
            </a:r>
            <a:br>
              <a:rPr lang="it-IT" sz="3400" b="1" dirty="0" smtClean="0">
                <a:latin typeface="Times New Roman" pitchFamily="18" charset="0"/>
                <a:cs typeface="Times New Roman" pitchFamily="18" charset="0"/>
              </a:rPr>
            </a:br>
            <a:r>
              <a:rPr lang="it-IT" sz="3400" b="1" dirty="0" smtClean="0">
                <a:latin typeface="Times New Roman" pitchFamily="18" charset="0"/>
                <a:cs typeface="Times New Roman" pitchFamily="18" charset="0"/>
              </a:rPr>
              <a:t>che danneggian la nostra esistenza </a:t>
            </a:r>
            <a:br>
              <a:rPr lang="it-IT" sz="3400" b="1" dirty="0" smtClean="0">
                <a:latin typeface="Times New Roman" pitchFamily="18" charset="0"/>
                <a:cs typeface="Times New Roman" pitchFamily="18" charset="0"/>
              </a:rPr>
            </a:br>
            <a:r>
              <a:rPr lang="it-IT" sz="3400" b="1" dirty="0" smtClean="0">
                <a:latin typeface="Times New Roman" pitchFamily="18" charset="0"/>
                <a:cs typeface="Times New Roman" pitchFamily="18" charset="0"/>
              </a:rPr>
              <a:t>causando malattie con assidua frequenza.</a:t>
            </a:r>
            <a:br>
              <a:rPr lang="it-IT" sz="3400" b="1" dirty="0" smtClean="0">
                <a:latin typeface="Times New Roman" pitchFamily="18" charset="0"/>
                <a:cs typeface="Times New Roman" pitchFamily="18" charset="0"/>
              </a:rPr>
            </a:br>
            <a:r>
              <a:rPr lang="it-IT" sz="3400" b="1" dirty="0" smtClean="0">
                <a:latin typeface="Times New Roman" pitchFamily="18" charset="0"/>
                <a:cs typeface="Times New Roman" pitchFamily="18" charset="0"/>
              </a:rPr>
              <a:t>Trattiamo bene il pianeta in cui viviamo</a:t>
            </a:r>
            <a:br>
              <a:rPr lang="it-IT" sz="3400" b="1" dirty="0" smtClean="0">
                <a:latin typeface="Times New Roman" pitchFamily="18" charset="0"/>
                <a:cs typeface="Times New Roman" pitchFamily="18" charset="0"/>
              </a:rPr>
            </a:br>
            <a:r>
              <a:rPr lang="it-IT" sz="3400" b="1" dirty="0" smtClean="0">
                <a:latin typeface="Times New Roman" pitchFamily="18" charset="0"/>
                <a:cs typeface="Times New Roman" pitchFamily="18" charset="0"/>
              </a:rPr>
              <a:t>perché un altro così non lo troviamo.</a:t>
            </a:r>
            <a:br>
              <a:rPr lang="it-IT" sz="3400" b="1" dirty="0" smtClean="0">
                <a:latin typeface="Times New Roman" pitchFamily="18" charset="0"/>
                <a:cs typeface="Times New Roman" pitchFamily="18" charset="0"/>
              </a:rPr>
            </a:br>
            <a:endParaRPr lang="it-IT" sz="3400" b="1" dirty="0">
              <a:latin typeface="Times New Roman" pitchFamily="18" charset="0"/>
              <a:cs typeface="Times New Roman" pitchFamily="18" charset="0"/>
            </a:endParaRPr>
          </a:p>
        </p:txBody>
      </p:sp>
    </p:spTree>
    <p:extLst>
      <p:ext uri="{BB962C8B-B14F-4D97-AF65-F5344CB8AC3E}">
        <p14:creationId xmlns:p14="http://schemas.microsoft.com/office/powerpoint/2010/main" val="1123953014"/>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785918" y="285728"/>
            <a:ext cx="5506876" cy="934876"/>
          </a:xfrm>
        </p:spPr>
        <p:txBody>
          <a:bodyPr>
            <a:prstTxWarp prst="textChevronInverted">
              <a:avLst/>
            </a:prstTxWarp>
          </a:bodyPr>
          <a:lstStyle/>
          <a:p>
            <a:r>
              <a:rPr lang="it-IT" b="1" i="1" dirty="0" smtClean="0">
                <a:ln w="19050">
                  <a:solidFill>
                    <a:schemeClr val="tx2">
                      <a:tint val="1000"/>
                    </a:schemeClr>
                  </a:solidFill>
                  <a:prstDash val="solid"/>
                </a:ln>
                <a:solidFill>
                  <a:srgbClr val="FF0000"/>
                </a:solidFill>
                <a:effectLst>
                  <a:glow rad="63500">
                    <a:schemeClr val="accent2">
                      <a:satMod val="175000"/>
                      <a:alpha val="40000"/>
                    </a:schemeClr>
                  </a:glow>
                  <a:outerShdw blurRad="50000" dist="50800" dir="7500000" algn="tl">
                    <a:srgbClr val="000000">
                      <a:shade val="5000"/>
                      <a:alpha val="35000"/>
                    </a:srgbClr>
                  </a:outerShdw>
                </a:effectLst>
                <a:latin typeface="Times New Roman" pitchFamily="18" charset="0"/>
                <a:cs typeface="Times New Roman" pitchFamily="18" charset="0"/>
              </a:rPr>
              <a:t>COMMENTO</a:t>
            </a:r>
            <a:endParaRPr lang="it-IT" b="1" i="1" dirty="0">
              <a:ln w="19050">
                <a:solidFill>
                  <a:schemeClr val="tx2">
                    <a:tint val="1000"/>
                  </a:schemeClr>
                </a:solidFill>
                <a:prstDash val="solid"/>
              </a:ln>
              <a:solidFill>
                <a:srgbClr val="FF0000"/>
              </a:solidFill>
              <a:effectLst>
                <a:glow rad="63500">
                  <a:schemeClr val="accent2">
                    <a:satMod val="175000"/>
                    <a:alpha val="40000"/>
                  </a:schemeClr>
                </a:glow>
                <a:outerShdw blurRad="50000" dist="50800" dir="7500000" algn="tl">
                  <a:srgbClr val="000000">
                    <a:shade val="5000"/>
                    <a:alpha val="35000"/>
                  </a:srgbClr>
                </a:outerShdw>
              </a:effectLst>
              <a:latin typeface="Times New Roman" pitchFamily="18" charset="0"/>
              <a:cs typeface="Times New Roman" pitchFamily="18" charset="0"/>
            </a:endParaRPr>
          </a:p>
        </p:txBody>
      </p:sp>
      <p:sp>
        <p:nvSpPr>
          <p:cNvPr id="4" name="Segnaposto contenuto 3"/>
          <p:cNvSpPr>
            <a:spLocks noGrp="1"/>
          </p:cNvSpPr>
          <p:nvPr>
            <p:ph idx="1"/>
          </p:nvPr>
        </p:nvSpPr>
        <p:spPr>
          <a:xfrm>
            <a:off x="457200" y="1600200"/>
            <a:ext cx="8229600" cy="4900634"/>
          </a:xfrm>
        </p:spPr>
        <p:txBody>
          <a:bodyPr>
            <a:normAutofit lnSpcReduction="10000"/>
          </a:bodyPr>
          <a:lstStyle/>
          <a:p>
            <a:pPr algn="ctr">
              <a:buNone/>
            </a:pPr>
            <a:r>
              <a:rPr lang="it-IT" sz="3600" b="1" dirty="0" smtClean="0">
                <a:latin typeface="Times New Roman" pitchFamily="18" charset="0"/>
                <a:cs typeface="Times New Roman" pitchFamily="18" charset="0"/>
              </a:rPr>
              <a:t>Questa poesia evidenzia con pochi versi quanto sia essenziale questa risorsa indispensabile non solo per gli esseri umani, ma anche per il pianeta. L’uomo vive circondato dall’aria, anzi vive grazie all’aria perché senza di essa non potrebbe respirare. Talvolta, però, è così abituato alla sua presenza, che spesso tende a dimenticarla.</a:t>
            </a:r>
          </a:p>
        </p:txBody>
      </p:sp>
    </p:spTree>
    <p:extLst>
      <p:ext uri="{BB962C8B-B14F-4D97-AF65-F5344CB8AC3E}">
        <p14:creationId xmlns:p14="http://schemas.microsoft.com/office/powerpoint/2010/main" val="2708827261"/>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85728"/>
            <a:ext cx="8229600" cy="6286544"/>
          </a:xfrm>
        </p:spPr>
        <p:txBody>
          <a:bodyPr>
            <a:normAutofit/>
          </a:bodyPr>
          <a:lstStyle/>
          <a:p>
            <a:pPr algn="ctr">
              <a:buNone/>
            </a:pPr>
            <a:r>
              <a:rPr lang="it-IT" sz="3000" b="1" dirty="0">
                <a:latin typeface="Times New Roman" pitchFamily="18" charset="0"/>
                <a:cs typeface="Times New Roman" pitchFamily="18" charset="0"/>
              </a:rPr>
              <a:t>G</a:t>
            </a:r>
            <a:r>
              <a:rPr lang="it-IT" sz="3000" b="1" dirty="0" smtClean="0">
                <a:latin typeface="Times New Roman" pitchFamily="18" charset="0"/>
                <a:cs typeface="Times New Roman" pitchFamily="18" charset="0"/>
              </a:rPr>
              <a:t>iorno dopo giorno, infatti, continua ad inquinarla e ad immettere sostanze nocive e pericolose </a:t>
            </a:r>
            <a:r>
              <a:rPr lang="it-IT" sz="3000" b="1" dirty="0">
                <a:latin typeface="Times New Roman" pitchFamily="18" charset="0"/>
                <a:cs typeface="Times New Roman" pitchFamily="18" charset="0"/>
              </a:rPr>
              <a:t>a</a:t>
            </a:r>
            <a:r>
              <a:rPr lang="it-IT" sz="3000" b="1" dirty="0" smtClean="0">
                <a:latin typeface="Times New Roman" pitchFamily="18" charset="0"/>
                <a:cs typeface="Times New Roman" pitchFamily="18" charset="0"/>
              </a:rPr>
              <a:t>ll’ambiente. Provoca così piogge acide, capaci di determinare gravissimi danni alla vegetazione stessa e </a:t>
            </a:r>
            <a:endParaRPr lang="it-IT" sz="3000" b="1" dirty="0">
              <a:latin typeface="Times New Roman" pitchFamily="18" charset="0"/>
              <a:cs typeface="Times New Roman" pitchFamily="18" charset="0"/>
            </a:endParaRPr>
          </a:p>
          <a:p>
            <a:pPr algn="ctr">
              <a:buNone/>
            </a:pPr>
            <a:r>
              <a:rPr lang="it-IT" sz="3000" b="1" dirty="0" smtClean="0">
                <a:latin typeface="Times New Roman" pitchFamily="18" charset="0"/>
                <a:cs typeface="Times New Roman" pitchFamily="18" charset="0"/>
              </a:rPr>
              <a:t>alle acque dei mari, dei laghi e dei fiumi. Determinando inoltre, l’effetto serra, in grado di innescare un rapido riscaldamento del clima terrestre. Anche lo smog è nocivo alla salute dell’uomo, in quanto può scatenare pericolose malattie respiratorie e cardiovascolari.</a:t>
            </a:r>
          </a:p>
        </p:txBody>
      </p:sp>
    </p:spTree>
    <p:extLst>
      <p:ext uri="{BB962C8B-B14F-4D97-AF65-F5344CB8AC3E}">
        <p14:creationId xmlns:p14="http://schemas.microsoft.com/office/powerpoint/2010/main" val="3101364341"/>
      </p:ext>
    </p:extLst>
  </p:cSld>
  <p:clrMapOvr>
    <a:masterClrMapping/>
  </p:clrMapOvr>
  <p:transition spd="slow">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28604"/>
            <a:ext cx="8229600" cy="6000792"/>
          </a:xfrm>
        </p:spPr>
        <p:txBody>
          <a:bodyPr>
            <a:normAutofit/>
          </a:bodyPr>
          <a:lstStyle/>
          <a:p>
            <a:pPr algn="ctr">
              <a:buNone/>
            </a:pPr>
            <a:r>
              <a:rPr lang="it-IT" b="1" i="1" dirty="0" smtClean="0">
                <a:latin typeface="Times New Roman" pitchFamily="18" charset="0"/>
                <a:cs typeface="Times New Roman" pitchFamily="18" charset="0"/>
              </a:rPr>
              <a:t> </a:t>
            </a:r>
            <a:r>
              <a:rPr lang="it-IT" b="1" i="1" dirty="0">
                <a:latin typeface="Times New Roman" pitchFamily="18" charset="0"/>
                <a:cs typeface="Times New Roman" pitchFamily="18" charset="0"/>
              </a:rPr>
              <a:t>Q</a:t>
            </a:r>
            <a:r>
              <a:rPr lang="it-IT" b="1" i="1" dirty="0" smtClean="0">
                <a:latin typeface="Times New Roman" pitchFamily="18" charset="0"/>
                <a:cs typeface="Times New Roman" pitchFamily="18" charset="0"/>
              </a:rPr>
              <a:t>uesta poesia comunica un importante messaggio: quello di collaborare e combattere affinché si possa ridurre la maggior parte dell’inquinamento dell’aria, presente soprattutto nelle zone urbane. Sarà preservata, in questo modo, l’intera umanità e le generazioni prossime perché  tutti potranno  respirare nuovamente un’aria fresca e pura. E non solo: sarà trattato meglio l’ambiente circostante ed in particolare il pianeta Terra.</a:t>
            </a:r>
          </a:p>
          <a:p>
            <a:pPr algn="ctr">
              <a:buNone/>
            </a:pPr>
            <a:endParaRPr lang="it-IT" b="1" i="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794134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2387" y="0"/>
            <a:ext cx="9266387"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title"/>
          </p:nvPr>
        </p:nvSpPr>
        <p:spPr/>
        <p:txBody>
          <a:bodyPr>
            <a:prstTxWarp prst="textChevronInverted">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sz="4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I comuni più inquinati della provincia di Salerno </a:t>
            </a:r>
            <a:endParaRPr lang="it-IT" sz="4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Segnaposto contenuto 2"/>
          <p:cNvSpPr>
            <a:spLocks noGrp="1"/>
          </p:cNvSpPr>
          <p:nvPr>
            <p:ph idx="1"/>
          </p:nvPr>
        </p:nvSpPr>
        <p:spPr/>
        <p:txBody>
          <a:bodyPr>
            <a:normAutofit/>
          </a:bodyPr>
          <a:lstStyle/>
          <a:p>
            <a:pPr marL="0" indent="0" algn="ctr">
              <a:buNone/>
            </a:pPr>
            <a:r>
              <a:rPr lang="it-IT" dirty="0" smtClean="0">
                <a:solidFill>
                  <a:schemeClr val="bg1"/>
                </a:solidFill>
                <a:latin typeface="Times New Roman" pitchFamily="18" charset="0"/>
                <a:cs typeface="Times New Roman" pitchFamily="18" charset="0"/>
              </a:rPr>
              <a:t>Il </a:t>
            </a:r>
            <a:r>
              <a:rPr lang="it-IT" dirty="0">
                <a:solidFill>
                  <a:schemeClr val="bg1"/>
                </a:solidFill>
                <a:latin typeface="Times New Roman" pitchFamily="18" charset="0"/>
                <a:cs typeface="Times New Roman" pitchFamily="18" charset="0"/>
              </a:rPr>
              <a:t>Comune con l'aria più inquinata in provincia di Salerno è Nocera </a:t>
            </a:r>
            <a:r>
              <a:rPr lang="it-IT" dirty="0" smtClean="0">
                <a:solidFill>
                  <a:schemeClr val="bg1"/>
                </a:solidFill>
                <a:latin typeface="Times New Roman" pitchFamily="18" charset="0"/>
                <a:cs typeface="Times New Roman" pitchFamily="18" charset="0"/>
              </a:rPr>
              <a:t>Inferiore  definita la ‘’</a:t>
            </a:r>
            <a:r>
              <a:rPr lang="it-IT" b="1" i="1" dirty="0" smtClean="0">
                <a:solidFill>
                  <a:schemeClr val="bg1"/>
                </a:solidFill>
                <a:latin typeface="Times New Roman" pitchFamily="18" charset="0"/>
                <a:cs typeface="Times New Roman" pitchFamily="18" charset="0"/>
              </a:rPr>
              <a:t>maglia nera’’ </a:t>
            </a:r>
            <a:r>
              <a:rPr lang="it-IT" dirty="0" smtClean="0">
                <a:solidFill>
                  <a:schemeClr val="bg1"/>
                </a:solidFill>
                <a:latin typeface="Times New Roman" pitchFamily="18" charset="0"/>
                <a:cs typeface="Times New Roman" pitchFamily="18" charset="0"/>
              </a:rPr>
              <a:t>nell’inquinamento dell’atmosfera, seguita da Salerno, </a:t>
            </a:r>
            <a:r>
              <a:rPr lang="it-IT" dirty="0">
                <a:solidFill>
                  <a:schemeClr val="bg1"/>
                </a:solidFill>
                <a:latin typeface="Times New Roman" pitchFamily="18" charset="0"/>
                <a:cs typeface="Times New Roman" pitchFamily="18" charset="0"/>
              </a:rPr>
              <a:t>Cava de' Tirreni e Battipaglia. </a:t>
            </a:r>
            <a:endParaRPr lang="it-IT" dirty="0" smtClean="0">
              <a:solidFill>
                <a:schemeClr val="bg1"/>
              </a:solidFill>
              <a:latin typeface="Times New Roman" pitchFamily="18" charset="0"/>
              <a:cs typeface="Times New Roman" pitchFamily="18" charset="0"/>
            </a:endParaRPr>
          </a:p>
          <a:p>
            <a:pPr marL="0" indent="0" algn="ctr">
              <a:buNone/>
            </a:pPr>
            <a:r>
              <a:rPr lang="it-IT" dirty="0" smtClean="0">
                <a:solidFill>
                  <a:schemeClr val="bg1"/>
                </a:solidFill>
                <a:latin typeface="Times New Roman" pitchFamily="18" charset="0"/>
                <a:cs typeface="Times New Roman" pitchFamily="18" charset="0"/>
              </a:rPr>
              <a:t>I </a:t>
            </a:r>
            <a:r>
              <a:rPr lang="it-IT" dirty="0">
                <a:solidFill>
                  <a:schemeClr val="bg1"/>
                </a:solidFill>
                <a:latin typeface="Times New Roman" pitchFamily="18" charset="0"/>
                <a:cs typeface="Times New Roman" pitchFamily="18" charset="0"/>
              </a:rPr>
              <a:t>dati </a:t>
            </a:r>
            <a:r>
              <a:rPr lang="it-IT" dirty="0" smtClean="0">
                <a:solidFill>
                  <a:schemeClr val="bg1"/>
                </a:solidFill>
                <a:latin typeface="Times New Roman" pitchFamily="18" charset="0"/>
                <a:cs typeface="Times New Roman" pitchFamily="18" charset="0"/>
              </a:rPr>
              <a:t>sono stati forniti dalle centrali dell'Arpac , agenzia </a:t>
            </a:r>
            <a:r>
              <a:rPr lang="it-IT" dirty="0">
                <a:solidFill>
                  <a:schemeClr val="bg1"/>
                </a:solidFill>
                <a:latin typeface="Times New Roman" pitchFamily="18" charset="0"/>
                <a:cs typeface="Times New Roman" pitchFamily="18" charset="0"/>
              </a:rPr>
              <a:t>regionale per </a:t>
            </a:r>
            <a:r>
              <a:rPr lang="it-IT" dirty="0" smtClean="0">
                <a:solidFill>
                  <a:schemeClr val="bg1"/>
                </a:solidFill>
                <a:latin typeface="Times New Roman" pitchFamily="18" charset="0"/>
                <a:cs typeface="Times New Roman" pitchFamily="18" charset="0"/>
              </a:rPr>
              <a:t>l'ambiente</a:t>
            </a:r>
            <a:r>
              <a:rPr lang="it-IT" dirty="0">
                <a:solidFill>
                  <a:schemeClr val="bg1"/>
                </a:solidFill>
                <a:latin typeface="Times New Roman" pitchFamily="18" charset="0"/>
                <a:cs typeface="Times New Roman" pitchFamily="18" charset="0"/>
              </a:rPr>
              <a:t> </a:t>
            </a:r>
            <a:r>
              <a:rPr lang="it-IT" dirty="0" smtClean="0">
                <a:solidFill>
                  <a:schemeClr val="bg1"/>
                </a:solidFill>
                <a:latin typeface="Times New Roman" pitchFamily="18" charset="0"/>
                <a:cs typeface="Times New Roman" pitchFamily="18" charset="0"/>
              </a:rPr>
              <a:t>e </a:t>
            </a:r>
            <a:r>
              <a:rPr lang="it-IT" dirty="0">
                <a:solidFill>
                  <a:schemeClr val="bg1"/>
                </a:solidFill>
                <a:latin typeface="Times New Roman" pitchFamily="18" charset="0"/>
                <a:cs typeface="Times New Roman" pitchFamily="18" charset="0"/>
              </a:rPr>
              <a:t>risalgono al 23 novembre </a:t>
            </a:r>
            <a:r>
              <a:rPr lang="it-IT" dirty="0" smtClean="0">
                <a:solidFill>
                  <a:schemeClr val="bg1"/>
                </a:solidFill>
                <a:latin typeface="Times New Roman" pitchFamily="18" charset="0"/>
                <a:cs typeface="Times New Roman" pitchFamily="18" charset="0"/>
              </a:rPr>
              <a:t>scorso.  </a:t>
            </a:r>
            <a:endParaRPr lang="it-IT" dirty="0">
              <a:solidFill>
                <a:schemeClr val="bg1"/>
              </a:solidFill>
              <a:latin typeface="Times New Roman" pitchFamily="18" charset="0"/>
              <a:cs typeface="Times New Roman" pitchFamily="18" charset="0"/>
            </a:endParaRPr>
          </a:p>
          <a:p>
            <a:pPr marL="0" indent="0">
              <a:buNone/>
            </a:pPr>
            <a:endParaRPr lang="it-IT" dirty="0">
              <a:solidFill>
                <a:schemeClr val="bg1"/>
              </a:solidFill>
              <a:latin typeface="Times New Roman" pitchFamily="18" charset="0"/>
              <a:cs typeface="Times New Roman" pitchFamily="18" charset="0"/>
            </a:endParaRPr>
          </a:p>
          <a:p>
            <a:pPr marL="0" indent="0">
              <a:buNone/>
            </a:pPr>
            <a:endParaRPr lang="it-IT"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1764552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2387" y="0"/>
            <a:ext cx="9266387"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a:xfrm>
            <a:off x="539552" y="476672"/>
            <a:ext cx="8136904" cy="5649491"/>
          </a:xfrm>
        </p:spPr>
        <p:txBody>
          <a:bodyPr>
            <a:normAutofit fontScale="92500" lnSpcReduction="10000"/>
          </a:bodyPr>
          <a:lstStyle/>
          <a:p>
            <a:pPr marL="0" indent="0" algn="ctr">
              <a:buNone/>
            </a:pPr>
            <a:endParaRPr lang="it-IT" dirty="0" smtClean="0">
              <a:latin typeface="Times New Roman" pitchFamily="18" charset="0"/>
              <a:cs typeface="Times New Roman" pitchFamily="18" charset="0"/>
            </a:endParaRPr>
          </a:p>
          <a:p>
            <a:pPr marL="0" indent="0" algn="ctr">
              <a:buNone/>
            </a:pPr>
            <a:r>
              <a:rPr lang="it-IT" dirty="0" smtClean="0">
                <a:solidFill>
                  <a:schemeClr val="bg1"/>
                </a:solidFill>
                <a:latin typeface="Times New Roman" pitchFamily="18" charset="0"/>
                <a:cs typeface="Times New Roman" pitchFamily="18" charset="0"/>
              </a:rPr>
              <a:t>Nelle </a:t>
            </a:r>
            <a:r>
              <a:rPr lang="it-IT" dirty="0">
                <a:solidFill>
                  <a:schemeClr val="bg1"/>
                </a:solidFill>
                <a:latin typeface="Times New Roman" pitchFamily="18" charset="0"/>
                <a:cs typeface="Times New Roman" pitchFamily="18" charset="0"/>
              </a:rPr>
              <a:t>24 ore di riferimento alla centralina di Nocera Inferiore in via Nola, il biossido di azoto ha raggiunto come valore orario 197, avvicinandosi al massimo di </a:t>
            </a:r>
            <a:r>
              <a:rPr lang="it-IT" dirty="0" smtClean="0">
                <a:solidFill>
                  <a:schemeClr val="bg1"/>
                </a:solidFill>
                <a:latin typeface="Times New Roman" pitchFamily="18" charset="0"/>
                <a:cs typeface="Times New Roman" pitchFamily="18" charset="0"/>
              </a:rPr>
              <a:t>200. </a:t>
            </a:r>
            <a:r>
              <a:rPr lang="it-IT" dirty="0">
                <a:solidFill>
                  <a:schemeClr val="bg1"/>
                </a:solidFill>
                <a:latin typeface="Times New Roman" pitchFamily="18" charset="0"/>
                <a:cs typeface="Times New Roman" pitchFamily="18" charset="0"/>
              </a:rPr>
              <a:t>La centralina di Salerno invece, che si trova in via Nicola Buonservizi, nello stesso arco temporale ha registrato 78, con un </a:t>
            </a:r>
            <a:r>
              <a:rPr lang="it-IT" dirty="0" smtClean="0">
                <a:solidFill>
                  <a:schemeClr val="bg1"/>
                </a:solidFill>
                <a:latin typeface="Times New Roman" pitchFamily="18" charset="0"/>
                <a:cs typeface="Times New Roman" pitchFamily="18" charset="0"/>
              </a:rPr>
              <a:t>valore più </a:t>
            </a:r>
            <a:r>
              <a:rPr lang="it-IT" dirty="0">
                <a:solidFill>
                  <a:schemeClr val="bg1"/>
                </a:solidFill>
                <a:latin typeface="Times New Roman" pitchFamily="18" charset="0"/>
                <a:cs typeface="Times New Roman" pitchFamily="18" charset="0"/>
              </a:rPr>
              <a:t>basso al Parco </a:t>
            </a:r>
            <a:r>
              <a:rPr lang="it-IT" dirty="0" smtClean="0">
                <a:solidFill>
                  <a:schemeClr val="bg1"/>
                </a:solidFill>
                <a:latin typeface="Times New Roman" pitchFamily="18" charset="0"/>
                <a:cs typeface="Times New Roman" pitchFamily="18" charset="0"/>
              </a:rPr>
              <a:t>Mercatello </a:t>
            </a:r>
            <a:r>
              <a:rPr lang="it-IT" dirty="0">
                <a:solidFill>
                  <a:schemeClr val="bg1"/>
                </a:solidFill>
                <a:latin typeface="Times New Roman" pitchFamily="18" charset="0"/>
                <a:cs typeface="Times New Roman" pitchFamily="18" charset="0"/>
              </a:rPr>
              <a:t>59</a:t>
            </a:r>
            <a:r>
              <a:rPr lang="it-IT" dirty="0" smtClean="0">
                <a:solidFill>
                  <a:schemeClr val="bg1"/>
                </a:solidFill>
                <a:latin typeface="Times New Roman" pitchFamily="18" charset="0"/>
                <a:cs typeface="Times New Roman" pitchFamily="18" charset="0"/>
              </a:rPr>
              <a:t>, </a:t>
            </a:r>
            <a:r>
              <a:rPr lang="it-IT" dirty="0">
                <a:solidFill>
                  <a:schemeClr val="bg1"/>
                </a:solidFill>
                <a:latin typeface="Times New Roman" pitchFamily="18" charset="0"/>
                <a:cs typeface="Times New Roman" pitchFamily="18" charset="0"/>
              </a:rPr>
              <a:t>in via Vernieri si è fermato su 34. </a:t>
            </a:r>
            <a:r>
              <a:rPr lang="it-IT" dirty="0" smtClean="0">
                <a:solidFill>
                  <a:schemeClr val="bg1"/>
                </a:solidFill>
                <a:latin typeface="Times New Roman" pitchFamily="18" charset="0"/>
                <a:cs typeface="Times New Roman" pitchFamily="18" charset="0"/>
              </a:rPr>
              <a:t>Nella zona stadio di Cava De Tirreni </a:t>
            </a:r>
            <a:r>
              <a:rPr lang="it-IT" dirty="0">
                <a:solidFill>
                  <a:schemeClr val="bg1"/>
                </a:solidFill>
                <a:latin typeface="Times New Roman" pitchFamily="18" charset="0"/>
                <a:cs typeface="Times New Roman" pitchFamily="18" charset="0"/>
              </a:rPr>
              <a:t>il punto massimo raggiunto è 68. A Battipaglia, nei pressi del Parco Fiume, il valore è </a:t>
            </a:r>
            <a:r>
              <a:rPr lang="it-IT" dirty="0" smtClean="0">
                <a:solidFill>
                  <a:schemeClr val="bg1"/>
                </a:solidFill>
                <a:latin typeface="Times New Roman" pitchFamily="18" charset="0"/>
                <a:cs typeface="Times New Roman" pitchFamily="18" charset="0"/>
              </a:rPr>
              <a:t>52. </a:t>
            </a:r>
            <a:r>
              <a:rPr lang="it-IT" dirty="0">
                <a:solidFill>
                  <a:schemeClr val="bg1"/>
                </a:solidFill>
                <a:latin typeface="Times New Roman" pitchFamily="18" charset="0"/>
                <a:cs typeface="Times New Roman" pitchFamily="18" charset="0"/>
              </a:rPr>
              <a:t/>
            </a:r>
            <a:br>
              <a:rPr lang="it-IT" dirty="0">
                <a:solidFill>
                  <a:schemeClr val="bg1"/>
                </a:solidFill>
                <a:latin typeface="Times New Roman" pitchFamily="18" charset="0"/>
                <a:cs typeface="Times New Roman" pitchFamily="18" charset="0"/>
              </a:rPr>
            </a:br>
            <a:r>
              <a:rPr lang="it-IT" dirty="0">
                <a:solidFill>
                  <a:schemeClr val="bg1"/>
                </a:solidFill>
                <a:latin typeface="Times New Roman" pitchFamily="18" charset="0"/>
                <a:cs typeface="Times New Roman" pitchFamily="18" charset="0"/>
              </a:rPr>
              <a:t/>
            </a:r>
            <a:br>
              <a:rPr lang="it-IT" dirty="0">
                <a:solidFill>
                  <a:schemeClr val="bg1"/>
                </a:solidFill>
                <a:latin typeface="Times New Roman" pitchFamily="18" charset="0"/>
                <a:cs typeface="Times New Roman" pitchFamily="18" charset="0"/>
              </a:rPr>
            </a:br>
            <a:endParaRPr lang="it-IT"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688781673"/>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a:xfrm>
            <a:off x="323528" y="404664"/>
            <a:ext cx="8291264" cy="5649491"/>
          </a:xfrm>
        </p:spPr>
        <p:txBody>
          <a:bodyPr>
            <a:normAutofit fontScale="77500" lnSpcReduction="20000"/>
          </a:bodyPr>
          <a:lstStyle/>
          <a:p>
            <a:pPr marL="0" indent="0">
              <a:buNone/>
            </a:pPr>
            <a:endParaRPr lang="it-IT" b="1" dirty="0" smtClean="0"/>
          </a:p>
          <a:p>
            <a:pPr marL="0" indent="0" algn="ctr">
              <a:buNone/>
            </a:pPr>
            <a:endParaRPr lang="it-IT" b="1" dirty="0" smtClean="0">
              <a:latin typeface="Times New Roman" pitchFamily="18" charset="0"/>
              <a:cs typeface="Times New Roman" pitchFamily="18" charset="0"/>
            </a:endParaRPr>
          </a:p>
          <a:p>
            <a:pPr marL="0" indent="0" algn="ctr">
              <a:buNone/>
            </a:pPr>
            <a:endParaRPr lang="it-IT" sz="4600" i="1" dirty="0">
              <a:latin typeface="Times New Roman" pitchFamily="18" charset="0"/>
              <a:cs typeface="Times New Roman" pitchFamily="18" charset="0"/>
            </a:endParaRPr>
          </a:p>
          <a:p>
            <a:pPr marL="0" indent="0" algn="ctr">
              <a:buNone/>
            </a:pPr>
            <a:r>
              <a:rPr lang="it-IT" sz="4600" i="1" dirty="0" smtClean="0">
                <a:solidFill>
                  <a:schemeClr val="bg1"/>
                </a:solidFill>
                <a:latin typeface="Times New Roman" pitchFamily="18" charset="0"/>
                <a:cs typeface="Times New Roman" pitchFamily="18" charset="0"/>
              </a:rPr>
              <a:t>I </a:t>
            </a:r>
            <a:r>
              <a:rPr lang="it-IT" sz="4600" i="1" dirty="0">
                <a:solidFill>
                  <a:schemeClr val="bg1"/>
                </a:solidFill>
                <a:latin typeface="Times New Roman" pitchFamily="18" charset="0"/>
                <a:cs typeface="Times New Roman" pitchFamily="18" charset="0"/>
              </a:rPr>
              <a:t>dati si riferiscono </a:t>
            </a:r>
            <a:r>
              <a:rPr lang="it-IT" sz="4600" i="1" dirty="0" smtClean="0">
                <a:solidFill>
                  <a:schemeClr val="bg1"/>
                </a:solidFill>
                <a:latin typeface="Times New Roman" pitchFamily="18" charset="0"/>
                <a:cs typeface="Times New Roman" pitchFamily="18" charset="0"/>
              </a:rPr>
              <a:t>all'inquinamento da biossido che </a:t>
            </a:r>
            <a:r>
              <a:rPr lang="it-IT" sz="4600" i="1" dirty="0">
                <a:solidFill>
                  <a:schemeClr val="bg1"/>
                </a:solidFill>
                <a:latin typeface="Times New Roman" pitchFamily="18" charset="0"/>
                <a:cs typeface="Times New Roman" pitchFamily="18" charset="0"/>
              </a:rPr>
              <a:t>viene generato dalla combustione, alimenta in gran parte lo smog</a:t>
            </a:r>
            <a:r>
              <a:rPr lang="it-IT" sz="4600" i="1" dirty="0" smtClean="0">
                <a:solidFill>
                  <a:schemeClr val="bg1"/>
                </a:solidFill>
                <a:latin typeface="Times New Roman" pitchFamily="18" charset="0"/>
                <a:cs typeface="Times New Roman" pitchFamily="18" charset="0"/>
              </a:rPr>
              <a:t>, </a:t>
            </a:r>
            <a:r>
              <a:rPr lang="it-IT" sz="4600" i="1" dirty="0">
                <a:solidFill>
                  <a:schemeClr val="bg1"/>
                </a:solidFill>
                <a:latin typeface="Times New Roman" pitchFamily="18" charset="0"/>
                <a:cs typeface="Times New Roman" pitchFamily="18" charset="0"/>
              </a:rPr>
              <a:t>causato principalmente dal traffico veicolare. </a:t>
            </a:r>
            <a:r>
              <a:rPr lang="it-IT" sz="4600" i="1" dirty="0" smtClean="0">
                <a:solidFill>
                  <a:schemeClr val="bg1"/>
                </a:solidFill>
                <a:latin typeface="Times New Roman" pitchFamily="18" charset="0"/>
                <a:cs typeface="Times New Roman" pitchFamily="18" charset="0"/>
              </a:rPr>
              <a:t>Il biossido è un </a:t>
            </a:r>
            <a:r>
              <a:rPr lang="it-IT" sz="4600" i="1" dirty="0">
                <a:solidFill>
                  <a:schemeClr val="bg1"/>
                </a:solidFill>
                <a:latin typeface="Times New Roman" pitchFamily="18" charset="0"/>
                <a:cs typeface="Times New Roman" pitchFamily="18" charset="0"/>
              </a:rPr>
              <a:t>gas </a:t>
            </a:r>
            <a:r>
              <a:rPr lang="it-IT" sz="4600" i="1" dirty="0" smtClean="0">
                <a:solidFill>
                  <a:schemeClr val="bg1"/>
                </a:solidFill>
                <a:latin typeface="Times New Roman" pitchFamily="18" charset="0"/>
                <a:cs typeface="Times New Roman" pitchFamily="18" charset="0"/>
              </a:rPr>
              <a:t>tossico che causa diverse patologie a carico dell’apparato respiratorio come bronchiti, allergie e irritazioni varie. </a:t>
            </a:r>
            <a:r>
              <a:rPr lang="it-IT" dirty="0">
                <a:solidFill>
                  <a:schemeClr val="bg1"/>
                </a:solidFill>
                <a:latin typeface="Times New Roman" pitchFamily="18" charset="0"/>
                <a:cs typeface="Times New Roman" pitchFamily="18" charset="0"/>
              </a:rPr>
              <a:t/>
            </a:r>
            <a:br>
              <a:rPr lang="it-IT" dirty="0">
                <a:solidFill>
                  <a:schemeClr val="bg1"/>
                </a:solidFill>
                <a:latin typeface="Times New Roman" pitchFamily="18" charset="0"/>
                <a:cs typeface="Times New Roman" pitchFamily="18" charset="0"/>
              </a:rPr>
            </a:br>
            <a:r>
              <a:rPr lang="it-IT" dirty="0">
                <a:solidFill>
                  <a:schemeClr val="bg1"/>
                </a:solidFill>
                <a:latin typeface="Times New Roman" pitchFamily="18" charset="0"/>
                <a:cs typeface="Times New Roman" pitchFamily="18" charset="0"/>
              </a:rPr>
              <a:t/>
            </a:r>
            <a:br>
              <a:rPr lang="it-IT" dirty="0">
                <a:solidFill>
                  <a:schemeClr val="bg1"/>
                </a:solidFill>
                <a:latin typeface="Times New Roman" pitchFamily="18" charset="0"/>
                <a:cs typeface="Times New Roman" pitchFamily="18" charset="0"/>
              </a:rPr>
            </a:br>
            <a:endParaRPr lang="it-IT"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145902105"/>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586" y="0"/>
            <a:ext cx="93887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a:xfrm>
            <a:off x="467544" y="1052736"/>
            <a:ext cx="8219256" cy="5073427"/>
          </a:xfrm>
        </p:spPr>
        <p:txBody>
          <a:bodyPr>
            <a:normAutofit lnSpcReduction="10000"/>
          </a:bodyPr>
          <a:lstStyle/>
          <a:p>
            <a:pPr marL="0" indent="0" algn="ctr">
              <a:buNone/>
            </a:pPr>
            <a:r>
              <a:rPr lang="it-IT" dirty="0" smtClean="0">
                <a:solidFill>
                  <a:schemeClr val="bg1"/>
                </a:solidFill>
                <a:latin typeface="Times New Roman" pitchFamily="18" charset="0"/>
                <a:cs typeface="Times New Roman" pitchFamily="18" charset="0"/>
              </a:rPr>
              <a:t>Altro </a:t>
            </a:r>
            <a:r>
              <a:rPr lang="it-IT" dirty="0">
                <a:solidFill>
                  <a:schemeClr val="bg1"/>
                </a:solidFill>
                <a:latin typeface="Times New Roman" pitchFamily="18" charset="0"/>
                <a:cs typeface="Times New Roman" pitchFamily="18" charset="0"/>
              </a:rPr>
              <a:t>dato allarmante riguarda le polveri sottili, un mix di </a:t>
            </a:r>
            <a:r>
              <a:rPr lang="it-IT" dirty="0" smtClean="0">
                <a:solidFill>
                  <a:schemeClr val="bg1"/>
                </a:solidFill>
                <a:latin typeface="Times New Roman" pitchFamily="18" charset="0"/>
                <a:cs typeface="Times New Roman" pitchFamily="18" charset="0"/>
              </a:rPr>
              <a:t>fumo, </a:t>
            </a:r>
            <a:r>
              <a:rPr lang="it-IT" dirty="0">
                <a:solidFill>
                  <a:schemeClr val="bg1"/>
                </a:solidFill>
                <a:latin typeface="Times New Roman" pitchFamily="18" charset="0"/>
                <a:cs typeface="Times New Roman" pitchFamily="18" charset="0"/>
              </a:rPr>
              <a:t>microgrocce e altre sostanze che si disperdono nell'aria. Il valore raggiunto per queste a Nocera Inferiore è </a:t>
            </a:r>
            <a:r>
              <a:rPr lang="it-IT" dirty="0" smtClean="0">
                <a:solidFill>
                  <a:schemeClr val="bg1"/>
                </a:solidFill>
                <a:latin typeface="Times New Roman" pitchFamily="18" charset="0"/>
                <a:cs typeface="Times New Roman" pitchFamily="18" charset="0"/>
              </a:rPr>
              <a:t>82. Seguono </a:t>
            </a:r>
            <a:r>
              <a:rPr lang="it-IT" dirty="0">
                <a:solidFill>
                  <a:schemeClr val="bg1"/>
                </a:solidFill>
                <a:latin typeface="Times New Roman" pitchFamily="18" charset="0"/>
                <a:cs typeface="Times New Roman" pitchFamily="18" charset="0"/>
              </a:rPr>
              <a:t>Cava con 52, Salerno con 39 e Battipaglia con 26. I dati hanno </a:t>
            </a:r>
            <a:r>
              <a:rPr lang="it-IT" dirty="0" smtClean="0">
                <a:solidFill>
                  <a:schemeClr val="bg1"/>
                </a:solidFill>
                <a:latin typeface="Times New Roman" pitchFamily="18" charset="0"/>
                <a:cs typeface="Times New Roman" pitchFamily="18" charset="0"/>
              </a:rPr>
              <a:t>allarmato gli ambientalisti i quali sostengono che il miglior modo per contrastare l’inquinamento è l’aumento dei controlli con l’installazione di centraline delle città e la regolamentazione del traffico in alcune fasce orarie della città. </a:t>
            </a:r>
            <a:endParaRPr lang="it-IT"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263376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043"/>
            <a:ext cx="9144000" cy="6607914"/>
          </a:xfrm>
          <a:prstGeom prst="rect">
            <a:avLst/>
          </a:prstGeom>
        </p:spPr>
      </p:pic>
      <p:sp>
        <p:nvSpPr>
          <p:cNvPr id="5" name="Segnaposto contenuto 4"/>
          <p:cNvSpPr>
            <a:spLocks noGrp="1"/>
          </p:cNvSpPr>
          <p:nvPr>
            <p:ph idx="1"/>
          </p:nvPr>
        </p:nvSpPr>
        <p:spPr/>
        <p:txBody>
          <a:bodyPr>
            <a:normAutofit lnSpcReduction="10000"/>
          </a:bodyPr>
          <a:lstStyle/>
          <a:p>
            <a:pPr marL="0" indent="0">
              <a:buNone/>
            </a:pPr>
            <a:r>
              <a:rPr lang="it-IT" dirty="0" smtClean="0"/>
              <a:t>L’ aria è un bene prezioso, ma l’uomo non lo capisce e la sfrutta in modo inadeguato, emettendo gas e inquinanti. L’aria ci permette di vivere, di poter svolgere ogni nostra attività. Il più delle volte però non ce ne prendiamo cura come dovremmo e rilasciamo nell’aria tutto ciò che inquina e la danneggia.</a:t>
            </a:r>
          </a:p>
          <a:p>
            <a:pPr marL="0" indent="0">
              <a:buNone/>
            </a:pPr>
            <a:r>
              <a:rPr lang="it-IT" dirty="0" smtClean="0"/>
              <a:t>Dovremmo imparare a prendercene cura per il bene di tutti coloro che verranno dopo di noi.</a:t>
            </a:r>
            <a:endParaRPr lang="it-IT" dirty="0"/>
          </a:p>
        </p:txBody>
      </p:sp>
    </p:spTree>
    <p:extLst>
      <p:ext uri="{BB962C8B-B14F-4D97-AF65-F5344CB8AC3E}">
        <p14:creationId xmlns:p14="http://schemas.microsoft.com/office/powerpoint/2010/main" val="2044482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olo 3"/>
          <p:cNvSpPr>
            <a:spLocks noGrp="1"/>
          </p:cNvSpPr>
          <p:nvPr>
            <p:ph type="title"/>
          </p:nvPr>
        </p:nvSpPr>
        <p:spPr>
          <a:xfrm>
            <a:off x="2195736" y="260648"/>
            <a:ext cx="4824000" cy="936000"/>
          </a:xfrm>
        </p:spPr>
        <p:txBody>
          <a:bodyPr>
            <a:prstTxWarp prst="textStop">
              <a:avLst/>
            </a:prstTxWarp>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Filastrocca dell’aria </a:t>
            </a:r>
            <a:endParaRPr lang="it-IT"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Segnaposto contenuto 4"/>
          <p:cNvSpPr>
            <a:spLocks noGrp="1"/>
          </p:cNvSpPr>
          <p:nvPr>
            <p:ph idx="1"/>
          </p:nvPr>
        </p:nvSpPr>
        <p:spPr/>
        <p:txBody>
          <a:bodyPr>
            <a:normAutofit/>
          </a:bodyPr>
          <a:lstStyle/>
          <a:p>
            <a:pPr marL="0" indent="0" algn="ctr">
              <a:buNone/>
            </a:pPr>
            <a:r>
              <a:rPr lang="it-IT" b="1" dirty="0" smtClean="0">
                <a:solidFill>
                  <a:schemeClr val="bg1"/>
                </a:solidFill>
                <a:latin typeface="Times New Roman" pitchFamily="18" charset="0"/>
                <a:cs typeface="Times New Roman" pitchFamily="18" charset="0"/>
              </a:rPr>
              <a:t>Aria pulita dove sei finita?</a:t>
            </a:r>
          </a:p>
          <a:p>
            <a:pPr marL="0" indent="0" algn="ctr">
              <a:buNone/>
            </a:pPr>
            <a:r>
              <a:rPr lang="it-IT" b="1" dirty="0" smtClean="0">
                <a:solidFill>
                  <a:schemeClr val="bg1"/>
                </a:solidFill>
                <a:latin typeface="Times New Roman" pitchFamily="18" charset="0"/>
                <a:cs typeface="Times New Roman" pitchFamily="18" charset="0"/>
              </a:rPr>
              <a:t>Ma dimmi sei sparita?</a:t>
            </a:r>
          </a:p>
          <a:p>
            <a:pPr marL="0" indent="0" algn="ctr">
              <a:buNone/>
            </a:pPr>
            <a:r>
              <a:rPr lang="it-IT" b="1" dirty="0" smtClean="0">
                <a:solidFill>
                  <a:schemeClr val="bg1"/>
                </a:solidFill>
                <a:latin typeface="Times New Roman" pitchFamily="18" charset="0"/>
                <a:cs typeface="Times New Roman" pitchFamily="18" charset="0"/>
              </a:rPr>
              <a:t>Ti cerco in città </a:t>
            </a:r>
          </a:p>
          <a:p>
            <a:pPr marL="0" indent="0" algn="ctr">
              <a:buNone/>
            </a:pPr>
            <a:r>
              <a:rPr lang="it-IT" b="1" dirty="0" smtClean="0">
                <a:solidFill>
                  <a:schemeClr val="bg1"/>
                </a:solidFill>
                <a:latin typeface="Times New Roman" pitchFamily="18" charset="0"/>
                <a:cs typeface="Times New Roman" pitchFamily="18" charset="0"/>
              </a:rPr>
              <a:t>girando in bicicletta, </a:t>
            </a:r>
          </a:p>
          <a:p>
            <a:pPr marL="0" indent="0" algn="ctr">
              <a:buNone/>
            </a:pPr>
            <a:r>
              <a:rPr lang="it-IT" b="1" dirty="0">
                <a:solidFill>
                  <a:schemeClr val="bg1"/>
                </a:solidFill>
                <a:latin typeface="Times New Roman" pitchFamily="18" charset="0"/>
                <a:cs typeface="Times New Roman" pitchFamily="18" charset="0"/>
              </a:rPr>
              <a:t>m</a:t>
            </a:r>
            <a:r>
              <a:rPr lang="it-IT" b="1" dirty="0" smtClean="0">
                <a:solidFill>
                  <a:schemeClr val="bg1"/>
                </a:solidFill>
                <a:latin typeface="Times New Roman" pitchFamily="18" charset="0"/>
                <a:cs typeface="Times New Roman" pitchFamily="18" charset="0"/>
              </a:rPr>
              <a:t>a le automobili sgommano a tutta fretta.</a:t>
            </a:r>
          </a:p>
          <a:p>
            <a:pPr marL="0" indent="0" algn="ctr">
              <a:buNone/>
            </a:pPr>
            <a:r>
              <a:rPr lang="it-IT" b="1" dirty="0" smtClean="0">
                <a:solidFill>
                  <a:schemeClr val="bg1"/>
                </a:solidFill>
                <a:latin typeface="Times New Roman" pitchFamily="18" charset="0"/>
                <a:cs typeface="Times New Roman" pitchFamily="18" charset="0"/>
              </a:rPr>
              <a:t>Lo so tu sei inquinata </a:t>
            </a:r>
          </a:p>
          <a:p>
            <a:pPr marL="0" indent="0" algn="ctr">
              <a:buNone/>
            </a:pPr>
            <a:r>
              <a:rPr lang="it-IT" b="1" dirty="0">
                <a:solidFill>
                  <a:schemeClr val="bg1"/>
                </a:solidFill>
                <a:latin typeface="Times New Roman" pitchFamily="18" charset="0"/>
                <a:cs typeface="Times New Roman" pitchFamily="18" charset="0"/>
              </a:rPr>
              <a:t>n</a:t>
            </a:r>
            <a:r>
              <a:rPr lang="it-IT" b="1" dirty="0" smtClean="0">
                <a:solidFill>
                  <a:schemeClr val="bg1"/>
                </a:solidFill>
                <a:latin typeface="Times New Roman" pitchFamily="18" charset="0"/>
                <a:cs typeface="Times New Roman" pitchFamily="18" charset="0"/>
              </a:rPr>
              <a:t>oi ti abbiam dimenticata.</a:t>
            </a:r>
          </a:p>
          <a:p>
            <a:pPr marL="0" indent="0">
              <a:buNone/>
            </a:pPr>
            <a:endParaRPr lang="it-IT" dirty="0"/>
          </a:p>
        </p:txBody>
      </p:sp>
    </p:spTree>
    <p:extLst>
      <p:ext uri="{BB962C8B-B14F-4D97-AF65-F5344CB8AC3E}">
        <p14:creationId xmlns:p14="http://schemas.microsoft.com/office/powerpoint/2010/main" val="1559193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a:xfrm>
            <a:off x="457200" y="188640"/>
            <a:ext cx="8229600" cy="6264696"/>
          </a:xfrm>
        </p:spPr>
        <p:txBody>
          <a:bodyPr>
            <a:normAutofit/>
          </a:bodyPr>
          <a:lstStyle/>
          <a:p>
            <a:pPr marL="0" indent="0" algn="ctr">
              <a:buNone/>
            </a:pPr>
            <a:endParaRPr lang="it-IT" sz="3600" b="1" dirty="0">
              <a:latin typeface="Times New Roman" pitchFamily="18" charset="0"/>
              <a:cs typeface="Times New Roman" pitchFamily="18" charset="0"/>
            </a:endParaRPr>
          </a:p>
          <a:p>
            <a:pPr marL="0" indent="0" algn="ctr">
              <a:buNone/>
            </a:pPr>
            <a:r>
              <a:rPr lang="it-IT" b="1" dirty="0" smtClean="0">
                <a:solidFill>
                  <a:schemeClr val="bg1"/>
                </a:solidFill>
                <a:latin typeface="Times New Roman" pitchFamily="18" charset="0"/>
                <a:cs typeface="Times New Roman" pitchFamily="18" charset="0"/>
              </a:rPr>
              <a:t>Se vado in pianura </a:t>
            </a:r>
          </a:p>
          <a:p>
            <a:pPr marL="0" indent="0" algn="ctr">
              <a:buNone/>
            </a:pPr>
            <a:r>
              <a:rPr lang="it-IT" b="1" dirty="0" smtClean="0">
                <a:solidFill>
                  <a:schemeClr val="bg1"/>
                </a:solidFill>
                <a:latin typeface="Times New Roman" pitchFamily="18" charset="0"/>
                <a:cs typeface="Times New Roman" pitchFamily="18" charset="0"/>
              </a:rPr>
              <a:t>ti trovo aria pura!</a:t>
            </a:r>
          </a:p>
          <a:p>
            <a:pPr marL="0" indent="0" algn="ctr">
              <a:buNone/>
            </a:pPr>
            <a:r>
              <a:rPr lang="it-IT" b="1" dirty="0" smtClean="0">
                <a:solidFill>
                  <a:schemeClr val="bg1"/>
                </a:solidFill>
                <a:latin typeface="Times New Roman" pitchFamily="18" charset="0"/>
                <a:cs typeface="Times New Roman" pitchFamily="18" charset="0"/>
              </a:rPr>
              <a:t>Arrivo in montagna </a:t>
            </a:r>
          </a:p>
          <a:p>
            <a:pPr marL="0" indent="0" algn="ctr">
              <a:buNone/>
            </a:pPr>
            <a:r>
              <a:rPr lang="it-IT" b="1" dirty="0" smtClean="0">
                <a:solidFill>
                  <a:schemeClr val="bg1"/>
                </a:solidFill>
                <a:latin typeface="Times New Roman" pitchFamily="18" charset="0"/>
                <a:cs typeface="Times New Roman" pitchFamily="18" charset="0"/>
              </a:rPr>
              <a:t> e ti respiro mia compagna,</a:t>
            </a:r>
          </a:p>
          <a:p>
            <a:pPr marL="0" indent="0" algn="ctr">
              <a:buNone/>
            </a:pPr>
            <a:r>
              <a:rPr lang="it-IT" b="1" dirty="0">
                <a:solidFill>
                  <a:schemeClr val="bg1"/>
                </a:solidFill>
                <a:latin typeface="Times New Roman" pitchFamily="18" charset="0"/>
                <a:cs typeface="Times New Roman" pitchFamily="18" charset="0"/>
              </a:rPr>
              <a:t>t</a:t>
            </a:r>
            <a:r>
              <a:rPr lang="it-IT" b="1" dirty="0" smtClean="0">
                <a:solidFill>
                  <a:schemeClr val="bg1"/>
                </a:solidFill>
                <a:latin typeface="Times New Roman" pitchFamily="18" charset="0"/>
                <a:cs typeface="Times New Roman" pitchFamily="18" charset="0"/>
              </a:rPr>
              <a:t>i respiro a pieni polmoni </a:t>
            </a:r>
          </a:p>
          <a:p>
            <a:pPr marL="0" indent="0" algn="ctr">
              <a:buNone/>
            </a:pPr>
            <a:r>
              <a:rPr lang="it-IT" b="1" dirty="0">
                <a:solidFill>
                  <a:schemeClr val="bg1"/>
                </a:solidFill>
                <a:latin typeface="Times New Roman" pitchFamily="18" charset="0"/>
                <a:cs typeface="Times New Roman" pitchFamily="18" charset="0"/>
              </a:rPr>
              <a:t>e</a:t>
            </a:r>
            <a:r>
              <a:rPr lang="it-IT" b="1" dirty="0" smtClean="0">
                <a:solidFill>
                  <a:schemeClr val="bg1"/>
                </a:solidFill>
                <a:latin typeface="Times New Roman" pitchFamily="18" charset="0"/>
                <a:cs typeface="Times New Roman" pitchFamily="18" charset="0"/>
              </a:rPr>
              <a:t>d è qui che provo nuove emozioni.</a:t>
            </a:r>
          </a:p>
          <a:p>
            <a:pPr marL="0" indent="0" algn="ctr">
              <a:buNone/>
            </a:pPr>
            <a:r>
              <a:rPr lang="it-IT" b="1" dirty="0" smtClean="0">
                <a:solidFill>
                  <a:schemeClr val="bg1"/>
                </a:solidFill>
                <a:latin typeface="Times New Roman" pitchFamily="18" charset="0"/>
                <a:cs typeface="Times New Roman" pitchFamily="18" charset="0"/>
              </a:rPr>
              <a:t>Aria sul nostro appoggio puoi contare</a:t>
            </a:r>
          </a:p>
          <a:p>
            <a:pPr marL="0" indent="0" algn="ctr">
              <a:buNone/>
            </a:pPr>
            <a:r>
              <a:rPr lang="it-IT" b="1" dirty="0" smtClean="0">
                <a:solidFill>
                  <a:schemeClr val="bg1"/>
                </a:solidFill>
                <a:latin typeface="Times New Roman" pitchFamily="18" charset="0"/>
                <a:cs typeface="Times New Roman" pitchFamily="18" charset="0"/>
              </a:rPr>
              <a:t>Ti ricominceremo ad amare. </a:t>
            </a:r>
          </a:p>
          <a:p>
            <a:pPr marL="0" indent="0">
              <a:buNone/>
            </a:pPr>
            <a:endParaRPr lang="it-IT" sz="3600" dirty="0" smtClean="0"/>
          </a:p>
          <a:p>
            <a:pPr marL="0" indent="0">
              <a:buNone/>
            </a:pPr>
            <a:endParaRPr lang="it-IT" sz="3600" dirty="0" smtClean="0"/>
          </a:p>
          <a:p>
            <a:pPr marL="0" indent="0">
              <a:buNone/>
            </a:pPr>
            <a:endParaRPr lang="it-IT" sz="3600" dirty="0"/>
          </a:p>
        </p:txBody>
      </p:sp>
    </p:spTree>
    <p:extLst>
      <p:ext uri="{BB962C8B-B14F-4D97-AF65-F5344CB8AC3E}">
        <p14:creationId xmlns:p14="http://schemas.microsoft.com/office/powerpoint/2010/main" val="270442446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title"/>
          </p:nvPr>
        </p:nvSpPr>
        <p:spPr>
          <a:xfrm>
            <a:off x="2483768" y="260648"/>
            <a:ext cx="4320000" cy="936000"/>
          </a:xfrm>
        </p:spPr>
        <p:txBody>
          <a:bodyPr>
            <a:prstTxWarp prst="textChevronInverted">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COMMENTO</a:t>
            </a:r>
            <a:endParaRPr lang="it-IT"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Segnaposto contenuto 2"/>
          <p:cNvSpPr>
            <a:spLocks noGrp="1"/>
          </p:cNvSpPr>
          <p:nvPr>
            <p:ph idx="1"/>
          </p:nvPr>
        </p:nvSpPr>
        <p:spPr>
          <a:xfrm>
            <a:off x="457200" y="1340768"/>
            <a:ext cx="8229600" cy="4785395"/>
          </a:xfrm>
        </p:spPr>
        <p:txBody>
          <a:bodyPr>
            <a:noAutofit/>
          </a:bodyPr>
          <a:lstStyle/>
          <a:p>
            <a:pPr marL="0" indent="0" algn="ctr">
              <a:buNone/>
            </a:pPr>
            <a:r>
              <a:rPr lang="it-IT" b="1" dirty="0" smtClean="0">
                <a:solidFill>
                  <a:schemeClr val="bg1"/>
                </a:solidFill>
                <a:latin typeface="Times New Roman" pitchFamily="18" charset="0"/>
                <a:cs typeface="Times New Roman" pitchFamily="18" charset="0"/>
              </a:rPr>
              <a:t>La “Filastrocca dell’aria’’, è composta da due strofe ognuna formata da otto versi. Nella prima strofa si rimpiange l’aria pulita di un tempo che non abbiamo più, soprattutto </a:t>
            </a:r>
            <a:r>
              <a:rPr lang="it-IT" b="1" smtClean="0">
                <a:solidFill>
                  <a:schemeClr val="bg1"/>
                </a:solidFill>
                <a:latin typeface="Times New Roman" pitchFamily="18" charset="0"/>
                <a:cs typeface="Times New Roman" pitchFamily="18" charset="0"/>
              </a:rPr>
              <a:t>in città perché </a:t>
            </a:r>
            <a:r>
              <a:rPr lang="it-IT" b="1" dirty="0" smtClean="0">
                <a:solidFill>
                  <a:schemeClr val="bg1"/>
                </a:solidFill>
                <a:latin typeface="Times New Roman" pitchFamily="18" charset="0"/>
                <a:cs typeface="Times New Roman" pitchFamily="18" charset="0"/>
              </a:rPr>
              <a:t>l’uomo con il suo comportamento l’ha inquinata. </a:t>
            </a:r>
          </a:p>
          <a:p>
            <a:pPr marL="0" indent="0" algn="ctr">
              <a:buNone/>
            </a:pPr>
            <a:r>
              <a:rPr lang="it-IT" b="1" dirty="0" smtClean="0">
                <a:solidFill>
                  <a:schemeClr val="bg1"/>
                </a:solidFill>
                <a:latin typeface="Times New Roman" pitchFamily="18" charset="0"/>
                <a:cs typeface="Times New Roman" pitchFamily="18" charset="0"/>
              </a:rPr>
              <a:t>Nella seconda strofa della filastrocca si parla dell’aria che troviamo in pianura, in montagna e al mare che è più respirabile e pura rispetto a quella della città. </a:t>
            </a:r>
            <a:endParaRPr lang="it-IT"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7826708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olo 5"/>
          <p:cNvSpPr>
            <a:spLocks noGrp="1"/>
          </p:cNvSpPr>
          <p:nvPr>
            <p:ph type="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IL MONDO DI MARA</a:t>
            </a:r>
            <a:endParaRPr lang="it-IT"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Segnaposto contenuto 4"/>
          <p:cNvSpPr>
            <a:spLocks noGrp="1"/>
          </p:cNvSpPr>
          <p:nvPr>
            <p:ph idx="1"/>
          </p:nvPr>
        </p:nvSpPr>
        <p:spPr/>
        <p:txBody>
          <a:bodyPr>
            <a:normAutofit/>
          </a:bodyPr>
          <a:lstStyle/>
          <a:p>
            <a:pPr marL="0" indent="0" algn="ctr">
              <a:buNone/>
            </a:pPr>
            <a:endParaRPr lang="it-IT" sz="2400" b="1" i="1" dirty="0" smtClean="0">
              <a:latin typeface="Times New Roman" pitchFamily="18" charset="0"/>
              <a:cs typeface="Times New Roman" pitchFamily="18" charset="0"/>
            </a:endParaRPr>
          </a:p>
          <a:p>
            <a:pPr marL="0" indent="0" algn="ctr">
              <a:buNone/>
            </a:pPr>
            <a:r>
              <a:rPr lang="it-IT" sz="2400" b="1" i="1" dirty="0" smtClean="0">
                <a:latin typeface="Times New Roman" pitchFamily="18" charset="0"/>
                <a:cs typeface="Times New Roman" pitchFamily="18" charset="0"/>
              </a:rPr>
              <a:t>Mara viveva con la sua famiglia nella periferia di una grande città dove c’erano tante fabbriche. Ogni giorno Mara passava davanti alle fabbriche e aveva notato che scaricavano fumo di colore grigio scuro che si innalzava verso l’alto. La bambina chiedeva a sua madre cosa fosse e lei le rispondeva che tutte le fabbriche sono responsabili dell’inquinamento ambientale perché scaricano nell’aria, nel terreno, nei fiumi e nei mari sostanze tossiche, spesso non biodegradabili, che provengono da lavorazioni diverse e che possono causare danni irreversibili. </a:t>
            </a:r>
            <a:endParaRPr lang="it-IT"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27252435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963"/>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a:xfrm>
            <a:off x="457200" y="692696"/>
            <a:ext cx="8229600" cy="5433467"/>
          </a:xfrm>
        </p:spPr>
        <p:txBody>
          <a:bodyPr/>
          <a:lstStyle/>
          <a:p>
            <a:pPr marL="0" indent="0" algn="ctr">
              <a:buNone/>
            </a:pPr>
            <a:endParaRPr lang="it-IT" b="1" i="1" dirty="0" smtClean="0">
              <a:latin typeface="Times New Roman" pitchFamily="18" charset="0"/>
              <a:cs typeface="Times New Roman" pitchFamily="18" charset="0"/>
            </a:endParaRPr>
          </a:p>
          <a:p>
            <a:pPr marL="0" indent="0" algn="ctr">
              <a:buNone/>
            </a:pPr>
            <a:r>
              <a:rPr lang="it-IT" b="1" i="1" dirty="0" smtClean="0">
                <a:latin typeface="Times New Roman" pitchFamily="18" charset="0"/>
                <a:cs typeface="Times New Roman" pitchFamily="18" charset="0"/>
              </a:rPr>
              <a:t>Le diceva </a:t>
            </a:r>
            <a:r>
              <a:rPr lang="it-IT" b="1" i="1" dirty="0">
                <a:latin typeface="Times New Roman" pitchFamily="18" charset="0"/>
                <a:cs typeface="Times New Roman" pitchFamily="18" charset="0"/>
              </a:rPr>
              <a:t>anche che le sostanze industriali tossiche liberate nell’atmosfera modificano la composizione chimica dell’aria, con danni a volte irreparabili sia all’ambiente e agli edifici, sia alla salute degli uomini causando malattie polmonari, dermatologiche, immunitarie </a:t>
            </a:r>
            <a:r>
              <a:rPr lang="it-IT" b="1" i="1" dirty="0" smtClean="0">
                <a:latin typeface="Times New Roman" pitchFamily="18" charset="0"/>
                <a:cs typeface="Times New Roman" pitchFamily="18" charset="0"/>
              </a:rPr>
              <a:t> </a:t>
            </a:r>
            <a:r>
              <a:rPr lang="it-IT" b="1" i="1" dirty="0">
                <a:latin typeface="Times New Roman" pitchFamily="18" charset="0"/>
                <a:cs typeface="Times New Roman" pitchFamily="18" charset="0"/>
              </a:rPr>
              <a:t>nonché diverse forme tumorali. </a:t>
            </a:r>
          </a:p>
          <a:p>
            <a:pPr marL="0" indent="0" algn="ctr">
              <a:buNone/>
            </a:pPr>
            <a:endParaRPr lang="it-IT" dirty="0"/>
          </a:p>
        </p:txBody>
      </p:sp>
    </p:spTree>
    <p:extLst>
      <p:ext uri="{BB962C8B-B14F-4D97-AF65-F5344CB8AC3E}">
        <p14:creationId xmlns:p14="http://schemas.microsoft.com/office/powerpoint/2010/main" val="30826503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a:xfrm>
            <a:off x="467544" y="404664"/>
            <a:ext cx="8229600" cy="5810418"/>
          </a:xfrm>
        </p:spPr>
        <p:txBody>
          <a:bodyPr>
            <a:noAutofit/>
          </a:bodyPr>
          <a:lstStyle/>
          <a:p>
            <a:pPr marL="0" indent="0" algn="ctr">
              <a:buNone/>
            </a:pPr>
            <a:endParaRPr lang="it-IT" sz="2800" b="1" i="1" dirty="0" smtClean="0">
              <a:latin typeface="Times New Roman" pitchFamily="18" charset="0"/>
              <a:cs typeface="Times New Roman" pitchFamily="18" charset="0"/>
            </a:endParaRPr>
          </a:p>
          <a:p>
            <a:pPr marL="0" indent="0" algn="ctr">
              <a:buNone/>
            </a:pPr>
            <a:r>
              <a:rPr lang="it-IT" sz="2800" b="1" i="1" dirty="0" smtClean="0">
                <a:latin typeface="Times New Roman" pitchFamily="18" charset="0"/>
                <a:cs typeface="Times New Roman" pitchFamily="18" charset="0"/>
              </a:rPr>
              <a:t>Un giorno dalla finestra della scuola Mara vide in lontananza una collina che non aveva mai notato. Rimase molto colpita e chiese ai genitori di accompagnarla. Invitò anche le sue amiche del cuore a  trascorrere una giornata insieme. </a:t>
            </a:r>
          </a:p>
          <a:p>
            <a:pPr marL="0" indent="0" algn="ctr">
              <a:buNone/>
            </a:pPr>
            <a:r>
              <a:rPr lang="it-IT" sz="2800" b="1" i="1" dirty="0" smtClean="0">
                <a:latin typeface="Times New Roman" pitchFamily="18" charset="0"/>
                <a:cs typeface="Times New Roman" pitchFamily="18" charset="0"/>
              </a:rPr>
              <a:t>Quando giunse sulla collina uno spettacolo meraviglioso si dischiuse davanti ai suoi occhi. Vide una natura pulita e incontaminata, circondata da arbusti pieni di vita e frutteti, animali che brucavano e correvano  liberi su soffici prati. L’aria era limpida e trasparente.</a:t>
            </a:r>
          </a:p>
        </p:txBody>
      </p:sp>
    </p:spTree>
    <p:extLst>
      <p:ext uri="{BB962C8B-B14F-4D97-AF65-F5344CB8AC3E}">
        <p14:creationId xmlns:p14="http://schemas.microsoft.com/office/powerpoint/2010/main" val="10116493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a:xfrm>
            <a:off x="611560" y="404664"/>
            <a:ext cx="7488832" cy="5810418"/>
          </a:xfrm>
        </p:spPr>
        <p:txBody>
          <a:bodyPr>
            <a:noAutofit/>
          </a:bodyPr>
          <a:lstStyle/>
          <a:p>
            <a:pPr marL="0" indent="0" algn="ctr">
              <a:buNone/>
            </a:pPr>
            <a:endParaRPr lang="it-IT" sz="2400" b="1" i="1" dirty="0" smtClean="0">
              <a:latin typeface="Times New Roman" pitchFamily="18" charset="0"/>
              <a:cs typeface="Times New Roman" pitchFamily="18" charset="0"/>
            </a:endParaRPr>
          </a:p>
          <a:p>
            <a:pPr marL="0" indent="0" algn="ctr">
              <a:buNone/>
            </a:pPr>
            <a:endParaRPr lang="it-IT" sz="2400" b="1" i="1" dirty="0">
              <a:latin typeface="Times New Roman" pitchFamily="18" charset="0"/>
              <a:cs typeface="Times New Roman" pitchFamily="18" charset="0"/>
            </a:endParaRPr>
          </a:p>
          <a:p>
            <a:pPr marL="0" indent="0" algn="ctr">
              <a:buNone/>
            </a:pPr>
            <a:r>
              <a:rPr lang="it-IT" sz="2400" b="1" i="1" dirty="0" smtClean="0">
                <a:latin typeface="Times New Roman" pitchFamily="18" charset="0"/>
                <a:cs typeface="Times New Roman" pitchFamily="18" charset="0"/>
              </a:rPr>
              <a:t>Aveva </a:t>
            </a:r>
            <a:r>
              <a:rPr lang="it-IT" sz="2400" b="1" i="1" dirty="0">
                <a:latin typeface="Times New Roman" pitchFamily="18" charset="0"/>
                <a:cs typeface="Times New Roman" pitchFamily="18" charset="0"/>
              </a:rPr>
              <a:t>trovato un piccolo paradiso dove rifugiarsi con le sue amiche quando non aveva impegni scolastici. Mara notò che in collina, quando stava a contatto con la natura, lo stress e le tensioni quotidiane svanivano, si  rilassava e vedeva le cose in una prospettiva diversa, si sentiva  in armonia con  se stessa e con l’ambiente che la circondava. </a:t>
            </a:r>
          </a:p>
          <a:p>
            <a:pPr marL="0" indent="0" algn="ctr">
              <a:buNone/>
            </a:pPr>
            <a:r>
              <a:rPr lang="it-IT" sz="2400" b="1" i="1" dirty="0" smtClean="0">
                <a:latin typeface="Times New Roman" pitchFamily="18" charset="0"/>
                <a:cs typeface="Times New Roman" pitchFamily="18" charset="0"/>
              </a:rPr>
              <a:t>Capì che l’uomo di oggi è insensibile verso la natura perché la considera come un mezzo per migliorare le proprie condizioni di vita e sottovaluta che i danni che le procura con il passare del tempo possono ritorcersi contro se stesso e la popolazione umana.</a:t>
            </a:r>
          </a:p>
        </p:txBody>
      </p:sp>
    </p:spTree>
    <p:extLst>
      <p:ext uri="{BB962C8B-B14F-4D97-AF65-F5344CB8AC3E}">
        <p14:creationId xmlns:p14="http://schemas.microsoft.com/office/powerpoint/2010/main" val="6602685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4320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olo 3"/>
          <p:cNvSpPr>
            <a:spLocks noGrp="1"/>
          </p:cNvSpPr>
          <p:nvPr>
            <p:ph type="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sz="6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L’aria è di tutti </a:t>
            </a:r>
            <a:endParaRPr lang="it-IT" sz="6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5" name="Segnaposto contenuto 4"/>
          <p:cNvSpPr>
            <a:spLocks noGrp="1"/>
          </p:cNvSpPr>
          <p:nvPr>
            <p:ph idx="1"/>
          </p:nvPr>
        </p:nvSpPr>
        <p:spPr/>
        <p:txBody>
          <a:bodyPr>
            <a:normAutofit lnSpcReduction="10000"/>
          </a:bodyPr>
          <a:lstStyle/>
          <a:p>
            <a:pPr marL="0" indent="0" algn="ctr">
              <a:buNone/>
            </a:pPr>
            <a:r>
              <a:rPr lang="it-IT" dirty="0" smtClean="0">
                <a:solidFill>
                  <a:schemeClr val="bg1"/>
                </a:solidFill>
                <a:latin typeface="Times New Roman" pitchFamily="18" charset="0"/>
                <a:cs typeface="Times New Roman" pitchFamily="18" charset="0"/>
              </a:rPr>
              <a:t>Francesca era una bellissima ragazza, alta e mora, aveva un fisico da fotomodella e sia i compagni di classe che gli amici la corteggiavano. Lei orgogliosa pensava di migliorare e curare il suo corpo per piacersi e piacere sempre di più. Rimaneva per ore nel bagno a farsi bella usando “spray” di ogni genere: lacca per i capelli, deodoranti per le ascelle, per i piedi e per il corpo, abbronzanti,  fissanti di ogni tipo, spray per un trucco perfetto. </a:t>
            </a:r>
          </a:p>
        </p:txBody>
      </p:sp>
    </p:spTree>
    <p:extLst>
      <p:ext uri="{BB962C8B-B14F-4D97-AF65-F5344CB8AC3E}">
        <p14:creationId xmlns:p14="http://schemas.microsoft.com/office/powerpoint/2010/main" val="39909075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029" y="-171400"/>
            <a:ext cx="9144000" cy="72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a:xfrm>
            <a:off x="467544" y="764704"/>
            <a:ext cx="8219256" cy="5361459"/>
          </a:xfrm>
        </p:spPr>
        <p:txBody>
          <a:bodyPr>
            <a:normAutofit fontScale="92500"/>
          </a:bodyPr>
          <a:lstStyle/>
          <a:p>
            <a:pPr marL="0" indent="0" algn="ctr">
              <a:buNone/>
            </a:pPr>
            <a:r>
              <a:rPr lang="it-IT" dirty="0" smtClean="0">
                <a:solidFill>
                  <a:schemeClr val="bg1"/>
                </a:solidFill>
                <a:latin typeface="Times New Roman" pitchFamily="18" charset="0"/>
                <a:cs typeface="Times New Roman" pitchFamily="18" charset="0"/>
              </a:rPr>
              <a:t>La mamma non riusciva a respirare, l’aria in casa era  pesante  e borbottava  continuamente, ricordandole che tutti quegli spray, oltre a danneggiare la salute della sua pelle, danneggiavano anche l’ambiente. Nel suo piccolo Francesca era  responsabile  dell’inquinamento atmosferico. </a:t>
            </a:r>
          </a:p>
          <a:p>
            <a:pPr marL="0" indent="0" algn="ctr">
              <a:buNone/>
            </a:pPr>
            <a:r>
              <a:rPr lang="it-IT" dirty="0" smtClean="0">
                <a:solidFill>
                  <a:schemeClr val="bg1"/>
                </a:solidFill>
                <a:latin typeface="Times New Roman" pitchFamily="18" charset="0"/>
                <a:cs typeface="Times New Roman" pitchFamily="18" charset="0"/>
              </a:rPr>
              <a:t>“L’aria non è più pura, il buco dell’ozono </a:t>
            </a:r>
            <a:r>
              <a:rPr lang="it-IT" smtClean="0">
                <a:solidFill>
                  <a:schemeClr val="bg1"/>
                </a:solidFill>
                <a:latin typeface="Times New Roman" pitchFamily="18" charset="0"/>
                <a:cs typeface="Times New Roman" pitchFamily="18" charset="0"/>
              </a:rPr>
              <a:t>si allarga sempre di </a:t>
            </a:r>
            <a:r>
              <a:rPr lang="it-IT" dirty="0" smtClean="0">
                <a:solidFill>
                  <a:schemeClr val="bg1"/>
                </a:solidFill>
                <a:latin typeface="Times New Roman" pitchFamily="18" charset="0"/>
                <a:cs typeface="Times New Roman" pitchFamily="18" charset="0"/>
              </a:rPr>
              <a:t>più , la Terra trattiene i raggi cattivi del sole”, Francesca ormai era abituata a sentire questa filastrocca  che la mamma  le ripeteva ogni giorno e non le dava ascolto. </a:t>
            </a:r>
          </a:p>
        </p:txBody>
      </p:sp>
    </p:spTree>
    <p:extLst>
      <p:ext uri="{BB962C8B-B14F-4D97-AF65-F5344CB8AC3E}">
        <p14:creationId xmlns:p14="http://schemas.microsoft.com/office/powerpoint/2010/main" val="2738588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a:xfrm>
            <a:off x="391344" y="568250"/>
            <a:ext cx="8219256" cy="5721499"/>
          </a:xfrm>
        </p:spPr>
        <p:txBody>
          <a:bodyPr>
            <a:normAutofit/>
          </a:bodyPr>
          <a:lstStyle/>
          <a:p>
            <a:pPr marL="0" indent="0" algn="ctr">
              <a:buNone/>
            </a:pPr>
            <a:r>
              <a:rPr lang="it-IT" dirty="0" smtClean="0">
                <a:solidFill>
                  <a:schemeClr val="bg1"/>
                </a:solidFill>
                <a:latin typeface="Times New Roman" pitchFamily="18" charset="0"/>
                <a:cs typeface="Times New Roman" pitchFamily="18" charset="0"/>
              </a:rPr>
              <a:t>Un giorno, per il suo quattordicesimo compleanno, un carissimo amico regalò a Francesca un cagnolino. Era un cucciolo carino e adorabile, pronto a donare coccole e amore al suo padroncino.</a:t>
            </a:r>
            <a:r>
              <a:rPr lang="it-IT" dirty="0" smtClean="0"/>
              <a:t> </a:t>
            </a:r>
            <a:r>
              <a:rPr lang="it-IT" dirty="0" smtClean="0">
                <a:solidFill>
                  <a:schemeClr val="bg1"/>
                </a:solidFill>
                <a:latin typeface="Times New Roman" pitchFamily="18" charset="0"/>
                <a:cs typeface="Times New Roman" pitchFamily="18" charset="0"/>
              </a:rPr>
              <a:t>Aveva un musino simpaticissimo,  occhi dolci ed orecchie attente al minimo rumore, il pelo era morbido e bianchissimo.  Francesca fu felicissima, lo chiamò </a:t>
            </a:r>
            <a:r>
              <a:rPr lang="it-IT" i="1" dirty="0" smtClean="0">
                <a:solidFill>
                  <a:schemeClr val="bg1"/>
                </a:solidFill>
                <a:latin typeface="Times New Roman" pitchFamily="18" charset="0"/>
                <a:cs typeface="Times New Roman" pitchFamily="18" charset="0"/>
              </a:rPr>
              <a:t>“Fiocco di neve” </a:t>
            </a:r>
            <a:r>
              <a:rPr lang="it-IT" dirty="0" smtClean="0">
                <a:solidFill>
                  <a:schemeClr val="bg1"/>
                </a:solidFill>
                <a:latin typeface="Times New Roman" pitchFamily="18" charset="0"/>
                <a:cs typeface="Times New Roman" pitchFamily="18" charset="0"/>
              </a:rPr>
              <a:t>e divennero amici inseparabili.  </a:t>
            </a:r>
            <a:endParaRPr lang="it-IT" dirty="0">
              <a:solidFill>
                <a:schemeClr val="bg1"/>
              </a:solidFill>
            </a:endParaRPr>
          </a:p>
        </p:txBody>
      </p:sp>
    </p:spTree>
    <p:extLst>
      <p:ext uri="{BB962C8B-B14F-4D97-AF65-F5344CB8AC3E}">
        <p14:creationId xmlns:p14="http://schemas.microsoft.com/office/powerpoint/2010/main" val="37021159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631"/>
            <a:ext cx="9144000" cy="6857999"/>
          </a:xfrm>
          <a:prstGeom prst="rect">
            <a:avLst/>
          </a:prstGeom>
          <a:effectLst>
            <a:reflection endPos="65000" dist="50800" dir="5400000" sy="-100000" algn="bl" rotWithShape="0"/>
          </a:effec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953297">
            <a:off x="5746517" y="1574156"/>
            <a:ext cx="3888432" cy="491467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2" name="Titolo 1"/>
          <p:cNvSpPr>
            <a:spLocks noGrp="1"/>
          </p:cNvSpPr>
          <p:nvPr>
            <p:ph type="title"/>
          </p:nvPr>
        </p:nvSpPr>
        <p:spPr>
          <a:xfrm>
            <a:off x="1043608" y="315801"/>
            <a:ext cx="7488000" cy="819173"/>
          </a:xfrm>
          <a:effectLst>
            <a:outerShdw blurRad="76200" dist="12700" dir="2700000" sy="-23000" kx="-800400" algn="bl" rotWithShape="0">
              <a:prstClr val="black">
                <a:alpha val="20000"/>
              </a:prstClr>
            </a:outerShdw>
          </a:effectLst>
        </p:spPr>
        <p:txBody>
          <a:bodyPr>
            <a:prstTxWarp prst="textChevronInverted">
              <a:avLst/>
            </a:prstTxWarp>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sz="6000" b="1" spc="50" dirty="0" smtClean="0">
                <a:ln w="11430"/>
                <a:solidFill>
                  <a:schemeClr val="tx2">
                    <a:lumMod val="60000"/>
                    <a:lumOff val="40000"/>
                  </a:schemeClr>
                </a:solidFill>
                <a:effectLst>
                  <a:outerShdw blurRad="76200" dist="50800" dir="5400000" algn="tl" rotWithShape="0">
                    <a:srgbClr val="000000">
                      <a:alpha val="65000"/>
                    </a:srgbClr>
                  </a:outerShdw>
                </a:effectLst>
              </a:rPr>
              <a:t>LA NOSTRA AMICA ARIA</a:t>
            </a:r>
            <a:endParaRPr lang="it-IT" sz="6000" b="1" spc="50" dirty="0">
              <a:ln w="11430"/>
              <a:solidFill>
                <a:schemeClr val="tx2">
                  <a:lumMod val="60000"/>
                  <a:lumOff val="40000"/>
                </a:schemeClr>
              </a:solidFill>
              <a:effectLst>
                <a:outerShdw blurRad="76200" dist="50800" dir="5400000" algn="tl" rotWithShape="0">
                  <a:srgbClr val="000000">
                    <a:alpha val="65000"/>
                  </a:srgbClr>
                </a:outerShdw>
              </a:effectLst>
            </a:endParaRPr>
          </a:p>
        </p:txBody>
      </p:sp>
      <p:sp>
        <p:nvSpPr>
          <p:cNvPr id="3" name="Segnaposto contenuto 2"/>
          <p:cNvSpPr>
            <a:spLocks noGrp="1"/>
          </p:cNvSpPr>
          <p:nvPr>
            <p:ph idx="1"/>
          </p:nvPr>
        </p:nvSpPr>
        <p:spPr>
          <a:xfrm>
            <a:off x="611560" y="1340648"/>
            <a:ext cx="7344816" cy="4968552"/>
          </a:xfrm>
        </p:spPr>
        <p:txBody>
          <a:bodyPr>
            <a:normAutofit fontScale="92500" lnSpcReduction="10000"/>
          </a:bodyPr>
          <a:lstStyle/>
          <a:p>
            <a:pPr marL="0" indent="0" algn="ctr">
              <a:buNone/>
            </a:pPr>
            <a:r>
              <a:rPr lang="it-IT" b="1" i="1" dirty="0">
                <a:latin typeface="Times New Roman" pitchFamily="18" charset="0"/>
                <a:cs typeface="Times New Roman" pitchFamily="18" charset="0"/>
              </a:rPr>
              <a:t>Aria ti ascolto</a:t>
            </a:r>
            <a:r>
              <a:rPr lang="it-IT" b="1" i="1" dirty="0" smtClean="0">
                <a:latin typeface="Times New Roman" pitchFamily="18" charset="0"/>
                <a:cs typeface="Times New Roman" pitchFamily="18" charset="0"/>
              </a:rPr>
              <a:t>, aria </a:t>
            </a:r>
            <a:r>
              <a:rPr lang="it-IT" b="1" i="1" dirty="0">
                <a:latin typeface="Times New Roman" pitchFamily="18" charset="0"/>
                <a:cs typeface="Times New Roman" pitchFamily="18" charset="0"/>
              </a:rPr>
              <a:t>ti sento,</a:t>
            </a:r>
          </a:p>
          <a:p>
            <a:pPr marL="0" indent="0" algn="ctr">
              <a:buNone/>
            </a:pPr>
            <a:r>
              <a:rPr lang="it-IT" b="1" i="1" dirty="0">
                <a:latin typeface="Times New Roman" pitchFamily="18" charset="0"/>
                <a:cs typeface="Times New Roman" pitchFamily="18" charset="0"/>
              </a:rPr>
              <a:t>se sei inquinata un po’ me ne pento,</a:t>
            </a:r>
          </a:p>
          <a:p>
            <a:pPr marL="0" indent="0" algn="ctr">
              <a:buNone/>
            </a:pPr>
            <a:r>
              <a:rPr lang="it-IT" b="1" i="1" dirty="0">
                <a:latin typeface="Times New Roman" pitchFamily="18" charset="0"/>
                <a:cs typeface="Times New Roman" pitchFamily="18" charset="0"/>
              </a:rPr>
              <a:t>veicoli e automobili lungo la strada</a:t>
            </a:r>
          </a:p>
          <a:p>
            <a:pPr marL="0" indent="0" algn="ctr">
              <a:buNone/>
            </a:pPr>
            <a:r>
              <a:rPr lang="it-IT" b="1" i="1" dirty="0">
                <a:latin typeface="Times New Roman" pitchFamily="18" charset="0"/>
                <a:cs typeface="Times New Roman" pitchFamily="18" charset="0"/>
              </a:rPr>
              <a:t>perciò tu aria ti ammali e speri che ciò non riaccada.</a:t>
            </a:r>
          </a:p>
          <a:p>
            <a:pPr marL="0" indent="0" algn="ctr">
              <a:buNone/>
            </a:pPr>
            <a:r>
              <a:rPr lang="it-IT" b="1" i="1" dirty="0">
                <a:latin typeface="Times New Roman" pitchFamily="18" charset="0"/>
                <a:cs typeface="Times New Roman" pitchFamily="18" charset="0"/>
              </a:rPr>
              <a:t>Smog e fumi fanno il giro del mondo</a:t>
            </a:r>
          </a:p>
          <a:p>
            <a:pPr marL="0" indent="0" algn="ctr">
              <a:buNone/>
            </a:pPr>
            <a:r>
              <a:rPr lang="it-IT" b="1" i="1" dirty="0">
                <a:latin typeface="Times New Roman" pitchFamily="18" charset="0"/>
                <a:cs typeface="Times New Roman" pitchFamily="18" charset="0"/>
              </a:rPr>
              <a:t>e come fa </a:t>
            </a:r>
            <a:r>
              <a:rPr lang="it-IT" b="1" i="1" dirty="0" smtClean="0">
                <a:latin typeface="Times New Roman" pitchFamily="18" charset="0"/>
                <a:cs typeface="Times New Roman" pitchFamily="18" charset="0"/>
              </a:rPr>
              <a:t>l’ambiente </a:t>
            </a:r>
            <a:r>
              <a:rPr lang="it-IT" b="1" i="1" dirty="0">
                <a:latin typeface="Times New Roman" pitchFamily="18" charset="0"/>
                <a:cs typeface="Times New Roman" pitchFamily="18" charset="0"/>
              </a:rPr>
              <a:t>a non essere così furibondo?</a:t>
            </a:r>
          </a:p>
          <a:p>
            <a:pPr marL="0" indent="0" algn="ctr">
              <a:buNone/>
            </a:pPr>
            <a:r>
              <a:rPr lang="it-IT" b="1" i="1" dirty="0">
                <a:latin typeface="Times New Roman" pitchFamily="18" charset="0"/>
                <a:cs typeface="Times New Roman" pitchFamily="18" charset="0"/>
              </a:rPr>
              <a:t>Preserviamo </a:t>
            </a:r>
            <a:r>
              <a:rPr lang="it-IT" b="1" i="1" dirty="0" smtClean="0">
                <a:latin typeface="Times New Roman" pitchFamily="18" charset="0"/>
                <a:cs typeface="Times New Roman" pitchFamily="18" charset="0"/>
              </a:rPr>
              <a:t>l’aria </a:t>
            </a:r>
            <a:r>
              <a:rPr lang="it-IT" b="1" i="1" dirty="0">
                <a:latin typeface="Times New Roman" pitchFamily="18" charset="0"/>
                <a:cs typeface="Times New Roman" pitchFamily="18" charset="0"/>
              </a:rPr>
              <a:t>e la nostra natura,</a:t>
            </a:r>
          </a:p>
          <a:p>
            <a:pPr marL="0" indent="0" algn="ctr">
              <a:buNone/>
            </a:pPr>
            <a:r>
              <a:rPr lang="it-IT" b="1" i="1" dirty="0">
                <a:latin typeface="Times New Roman" pitchFamily="18" charset="0"/>
                <a:cs typeface="Times New Roman" pitchFamily="18" charset="0"/>
              </a:rPr>
              <a:t>affinché essa ritorni pura.</a:t>
            </a:r>
          </a:p>
          <a:p>
            <a:pPr marL="0" indent="0">
              <a:buNone/>
            </a:pPr>
            <a:endParaRPr lang="it-IT" dirty="0"/>
          </a:p>
          <a:p>
            <a:pPr marL="0" indent="0">
              <a:buNone/>
            </a:pPr>
            <a:endParaRPr lang="it-IT" dirty="0"/>
          </a:p>
        </p:txBody>
      </p:sp>
    </p:spTree>
    <p:extLst>
      <p:ext uri="{BB962C8B-B14F-4D97-AF65-F5344CB8AC3E}">
        <p14:creationId xmlns:p14="http://schemas.microsoft.com/office/powerpoint/2010/main" val="1437817894"/>
      </p:ext>
    </p:extLst>
  </p:cSld>
  <p:clrMapOvr>
    <a:masterClrMapping/>
  </p:clrMapOvr>
  <p:transition spd="slow">
    <p:randomBar dir="vert"/>
    <p:sndAc>
      <p:stSnd>
        <p:snd r:embed="rId2" name="win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a:xfrm>
            <a:off x="391344" y="568250"/>
            <a:ext cx="8219256" cy="5721499"/>
          </a:xfrm>
        </p:spPr>
        <p:txBody>
          <a:bodyPr>
            <a:normAutofit fontScale="92500" lnSpcReduction="10000"/>
          </a:bodyPr>
          <a:lstStyle/>
          <a:p>
            <a:pPr marL="0" indent="0" algn="just">
              <a:buNone/>
            </a:pPr>
            <a:r>
              <a:rPr lang="it-IT" dirty="0" smtClean="0">
                <a:solidFill>
                  <a:schemeClr val="bg1"/>
                </a:solidFill>
                <a:latin typeface="Times New Roman" pitchFamily="18" charset="0"/>
                <a:cs typeface="Times New Roman" pitchFamily="18" charset="0"/>
              </a:rPr>
              <a:t>Purtroppo Fiocco di Neve si ammalò di asma, era debole e il veterinario consigliò di farlo vivere in un ambiente  igienico, sano e pulito. </a:t>
            </a:r>
          </a:p>
          <a:p>
            <a:pPr marL="0" indent="0" algn="just">
              <a:buNone/>
            </a:pPr>
            <a:r>
              <a:rPr lang="it-IT" dirty="0" smtClean="0">
                <a:solidFill>
                  <a:schemeClr val="bg1"/>
                </a:solidFill>
                <a:latin typeface="Times New Roman" pitchFamily="18" charset="0"/>
                <a:cs typeface="Times New Roman" pitchFamily="18" charset="0"/>
              </a:rPr>
              <a:t>Francesca era giunta ad un bivio: conservare le sue abitudini o purificare l’ambiente domestico per il suo Fiocco di neve?</a:t>
            </a:r>
          </a:p>
          <a:p>
            <a:pPr marL="0" indent="0" algn="just">
              <a:buNone/>
            </a:pPr>
            <a:r>
              <a:rPr lang="it-IT" dirty="0" smtClean="0">
                <a:solidFill>
                  <a:schemeClr val="bg1"/>
                </a:solidFill>
                <a:latin typeface="Times New Roman" pitchFamily="18" charset="0"/>
                <a:cs typeface="Times New Roman" pitchFamily="18" charset="0"/>
              </a:rPr>
              <a:t>Non se lo fece ripetere </a:t>
            </a:r>
            <a:r>
              <a:rPr lang="it-IT" smtClean="0">
                <a:solidFill>
                  <a:schemeClr val="bg1"/>
                </a:solidFill>
                <a:latin typeface="Times New Roman" pitchFamily="18" charset="0"/>
                <a:cs typeface="Times New Roman" pitchFamily="18" charset="0"/>
              </a:rPr>
              <a:t>due volte</a:t>
            </a:r>
            <a:r>
              <a:rPr lang="it-IT" dirty="0" smtClean="0">
                <a:solidFill>
                  <a:schemeClr val="bg1"/>
                </a:solidFill>
                <a:latin typeface="Times New Roman" pitchFamily="18" charset="0"/>
                <a:cs typeface="Times New Roman" pitchFamily="18" charset="0"/>
              </a:rPr>
              <a:t>,</a:t>
            </a:r>
            <a:r>
              <a:rPr lang="it-IT" smtClean="0">
                <a:solidFill>
                  <a:schemeClr val="bg1"/>
                </a:solidFill>
                <a:latin typeface="Times New Roman" pitchFamily="18" charset="0"/>
                <a:cs typeface="Times New Roman" pitchFamily="18" charset="0"/>
              </a:rPr>
              <a:t> </a:t>
            </a:r>
            <a:r>
              <a:rPr lang="it-IT" dirty="0">
                <a:solidFill>
                  <a:schemeClr val="bg1"/>
                </a:solidFill>
                <a:latin typeface="Times New Roman" pitchFamily="18" charset="0"/>
                <a:cs typeface="Times New Roman" pitchFamily="18" charset="0"/>
              </a:rPr>
              <a:t>buttò i suoi spray e promosse una campagna </a:t>
            </a:r>
            <a:r>
              <a:rPr lang="it-IT">
                <a:solidFill>
                  <a:schemeClr val="bg1"/>
                </a:solidFill>
                <a:latin typeface="Times New Roman" pitchFamily="18" charset="0"/>
                <a:cs typeface="Times New Roman" pitchFamily="18" charset="0"/>
              </a:rPr>
              <a:t>contro </a:t>
            </a:r>
            <a:r>
              <a:rPr lang="it-IT" smtClean="0">
                <a:solidFill>
                  <a:schemeClr val="bg1"/>
                </a:solidFill>
                <a:latin typeface="Times New Roman" pitchFamily="18" charset="0"/>
                <a:cs typeface="Times New Roman" pitchFamily="18" charset="0"/>
              </a:rPr>
              <a:t>l’inquinamento. </a:t>
            </a:r>
            <a:r>
              <a:rPr lang="it-IT" dirty="0" smtClean="0">
                <a:solidFill>
                  <a:schemeClr val="bg1"/>
                </a:solidFill>
                <a:latin typeface="Times New Roman" pitchFamily="18" charset="0"/>
                <a:cs typeface="Times New Roman" pitchFamily="18" charset="0"/>
              </a:rPr>
              <a:t>Francesca aveva capito </a:t>
            </a:r>
            <a:r>
              <a:rPr lang="it-IT" b="1" dirty="0" smtClean="0">
                <a:solidFill>
                  <a:schemeClr val="bg1"/>
                </a:solidFill>
                <a:latin typeface="Times New Roman" pitchFamily="18" charset="0"/>
                <a:cs typeface="Times New Roman" pitchFamily="18" charset="0"/>
              </a:rPr>
              <a:t> </a:t>
            </a:r>
            <a:r>
              <a:rPr lang="it-IT" dirty="0" smtClean="0">
                <a:solidFill>
                  <a:schemeClr val="bg1"/>
                </a:solidFill>
                <a:latin typeface="Times New Roman" pitchFamily="18" charset="0"/>
                <a:cs typeface="Times New Roman" pitchFamily="18" charset="0"/>
              </a:rPr>
              <a:t>quanto fosse importante l’aria come bene comune, che è possibile rispettare, conservare, tutelare e migliorare l’ambiente e il territorio se collaboriamo tutti insieme.</a:t>
            </a:r>
            <a:endParaRPr lang="it-IT"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433780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1"/>
          </a:xfrm>
        </p:spPr>
      </p:pic>
      <p:sp>
        <p:nvSpPr>
          <p:cNvPr id="2" name="Titolo 1"/>
          <p:cNvSpPr>
            <a:spLocks noGrp="1"/>
          </p:cNvSpPr>
          <p:nvPr>
            <p:ph type="title"/>
          </p:nvPr>
        </p:nvSpPr>
        <p:spPr>
          <a:xfrm>
            <a:off x="4572000" y="116632"/>
            <a:ext cx="4392488" cy="1143000"/>
          </a:xfrm>
        </p:spPr>
        <p:txBody>
          <a:bodyPr>
            <a:normAutofit fontScale="90000"/>
          </a:bodyPr>
          <a:lstStyle/>
          <a:p>
            <a:r>
              <a:rPr lang="it-IT" dirty="0" smtClean="0"/>
              <a:t>IL CRUCIVERBA «A»</a:t>
            </a:r>
            <a:endParaRPr lang="it-IT" dirty="0"/>
          </a:p>
        </p:txBody>
      </p:sp>
    </p:spTree>
    <p:extLst>
      <p:ext uri="{BB962C8B-B14F-4D97-AF65-F5344CB8AC3E}">
        <p14:creationId xmlns:p14="http://schemas.microsoft.com/office/powerpoint/2010/main" val="8531012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0" y="116632"/>
            <a:ext cx="4392488" cy="1143000"/>
          </a:xfrm>
        </p:spPr>
        <p:txBody>
          <a:bodyPr>
            <a:normAutofit fontScale="90000"/>
          </a:bodyPr>
          <a:lstStyle/>
          <a:p>
            <a:r>
              <a:rPr lang="it-IT" dirty="0" smtClean="0"/>
              <a:t>IL CRUCIVERBA «B»</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225352"/>
            <a:ext cx="7063740" cy="5266944"/>
          </a:xfrm>
          <a:prstGeom prst="rect">
            <a:avLst/>
          </a:prstGeom>
        </p:spPr>
      </p:pic>
    </p:spTree>
    <p:extLst>
      <p:ext uri="{BB962C8B-B14F-4D97-AF65-F5344CB8AC3E}">
        <p14:creationId xmlns:p14="http://schemas.microsoft.com/office/powerpoint/2010/main" val="9894886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SOLUZIONI CRUCIVERBA</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003141"/>
            <a:ext cx="8229600" cy="3720081"/>
          </a:xfrm>
        </p:spPr>
      </p:pic>
    </p:spTree>
    <p:extLst>
      <p:ext uri="{BB962C8B-B14F-4D97-AF65-F5344CB8AC3E}">
        <p14:creationId xmlns:p14="http://schemas.microsoft.com/office/powerpoint/2010/main" val="3647871972"/>
      </p:ext>
    </p:extLst>
  </p:cSld>
  <p:clrMapOvr>
    <a:masterClrMapping/>
  </p:clrMapOvr>
  <p:transition spd="slow">
    <p:wheel spokes="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0" indent="0" algn="ctr">
              <a:buNone/>
            </a:pPr>
            <a:r>
              <a:rPr lang="it-IT" b="1" dirty="0" smtClean="0">
                <a:solidFill>
                  <a:schemeClr val="bg1"/>
                </a:solidFill>
              </a:rPr>
              <a:t>GRAZIE PER L’ATTENZIONE</a:t>
            </a:r>
          </a:p>
          <a:p>
            <a:pPr marL="0" indent="0" algn="ctr">
              <a:buNone/>
            </a:pPr>
            <a:endParaRPr lang="it-IT" b="1" dirty="0" smtClean="0">
              <a:solidFill>
                <a:schemeClr val="bg1"/>
              </a:solidFill>
            </a:endParaRPr>
          </a:p>
          <a:p>
            <a:pPr marL="0" indent="0" algn="ctr">
              <a:buNone/>
            </a:pPr>
            <a:r>
              <a:rPr lang="it-IT" i="1" dirty="0" smtClean="0">
                <a:solidFill>
                  <a:schemeClr val="bg1"/>
                </a:solidFill>
              </a:rPr>
              <a:t>LAVORO PRODOTTO DALLA CLASSE 3°A</a:t>
            </a:r>
          </a:p>
          <a:p>
            <a:pPr marL="0" indent="0" algn="ctr">
              <a:buNone/>
            </a:pPr>
            <a:r>
              <a:rPr lang="it-IT" i="1" dirty="0" smtClean="0">
                <a:solidFill>
                  <a:schemeClr val="bg1"/>
                </a:solidFill>
              </a:rPr>
              <a:t>ISTITUTO LANZARA CASTEL S. GIORGIO</a:t>
            </a:r>
          </a:p>
          <a:p>
            <a:pPr marL="0" indent="0" algn="ctr">
              <a:buNone/>
            </a:pPr>
            <a:endParaRPr lang="it-IT" i="1" dirty="0">
              <a:solidFill>
                <a:schemeClr val="bg1"/>
              </a:solidFill>
            </a:endParaRPr>
          </a:p>
        </p:txBody>
      </p:sp>
    </p:spTree>
    <p:extLst>
      <p:ext uri="{BB962C8B-B14F-4D97-AF65-F5344CB8AC3E}">
        <p14:creationId xmlns:p14="http://schemas.microsoft.com/office/powerpoint/2010/main" val="37005064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a:effectLst>
            <a:reflection endPos="65000" dist="50800" dir="5400000" sy="-100000" algn="bl" rotWithShape="0"/>
          </a:effec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874841">
            <a:off x="6500771" y="1848811"/>
            <a:ext cx="3888432" cy="491467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6" name="Segnaposto contenuto 3"/>
          <p:cNvSpPr>
            <a:spLocks noGrp="1"/>
          </p:cNvSpPr>
          <p:nvPr>
            <p:ph idx="1"/>
          </p:nvPr>
        </p:nvSpPr>
        <p:spPr>
          <a:xfrm>
            <a:off x="457200" y="476672"/>
            <a:ext cx="8229600" cy="5832648"/>
          </a:xfrm>
        </p:spPr>
        <p:txBody>
          <a:bodyPr>
            <a:noAutofit/>
          </a:bodyPr>
          <a:lstStyle/>
          <a:p>
            <a:pPr marL="0" indent="0" algn="ctr">
              <a:buNone/>
            </a:pPr>
            <a:r>
              <a:rPr lang="it-IT" sz="2400" b="1" i="1" dirty="0">
                <a:latin typeface="Times New Roman" pitchFamily="18" charset="0"/>
                <a:cs typeface="Times New Roman" pitchFamily="18" charset="0"/>
              </a:rPr>
              <a:t>Da oggi in poi usiamo solo la bicicletta</a:t>
            </a:r>
            <a:br>
              <a:rPr lang="it-IT" sz="2400" b="1" i="1" dirty="0">
                <a:latin typeface="Times New Roman" pitchFamily="18" charset="0"/>
                <a:cs typeface="Times New Roman" pitchFamily="18" charset="0"/>
              </a:rPr>
            </a:br>
            <a:r>
              <a:rPr lang="it-IT" sz="2400" b="1" i="1" dirty="0" smtClean="0">
                <a:latin typeface="Times New Roman" pitchFamily="18" charset="0"/>
                <a:cs typeface="Times New Roman" pitchFamily="18" charset="0"/>
              </a:rPr>
              <a:t/>
            </a:r>
            <a:br>
              <a:rPr lang="it-IT" sz="2400" b="1" i="1" dirty="0" smtClean="0">
                <a:latin typeface="Times New Roman" pitchFamily="18" charset="0"/>
                <a:cs typeface="Times New Roman" pitchFamily="18" charset="0"/>
              </a:rPr>
            </a:br>
            <a:r>
              <a:rPr lang="it-IT" sz="2400" b="1" i="1" dirty="0" smtClean="0">
                <a:latin typeface="Times New Roman" pitchFamily="18" charset="0"/>
                <a:cs typeface="Times New Roman" pitchFamily="18" charset="0"/>
              </a:rPr>
              <a:t>e </a:t>
            </a:r>
            <a:r>
              <a:rPr lang="it-IT" sz="2400" b="1" i="1" dirty="0">
                <a:latin typeface="Times New Roman" pitchFamily="18" charset="0"/>
                <a:cs typeface="Times New Roman" pitchFamily="18" charset="0"/>
              </a:rPr>
              <a:t>smettiamo di considerare l’aria come la nostra servetta,</a:t>
            </a:r>
            <a:br>
              <a:rPr lang="it-IT" sz="2400" b="1" i="1" dirty="0">
                <a:latin typeface="Times New Roman" pitchFamily="18" charset="0"/>
                <a:cs typeface="Times New Roman" pitchFamily="18" charset="0"/>
              </a:rPr>
            </a:br>
            <a:r>
              <a:rPr lang="it-IT" sz="2400" b="1" i="1" dirty="0">
                <a:latin typeface="Times New Roman" pitchFamily="18" charset="0"/>
                <a:cs typeface="Times New Roman" pitchFamily="18" charset="0"/>
              </a:rPr>
              <a:t/>
            </a:r>
            <a:br>
              <a:rPr lang="it-IT" sz="2400" b="1" i="1" dirty="0">
                <a:latin typeface="Times New Roman" pitchFamily="18" charset="0"/>
                <a:cs typeface="Times New Roman" pitchFamily="18" charset="0"/>
              </a:rPr>
            </a:br>
            <a:r>
              <a:rPr lang="it-IT" sz="2400" b="1" i="1" dirty="0">
                <a:latin typeface="Times New Roman" pitchFamily="18" charset="0"/>
                <a:cs typeface="Times New Roman" pitchFamily="18" charset="0"/>
              </a:rPr>
              <a:t>impariamo a non usare il petrolio ma le energie rinnovabili,</a:t>
            </a:r>
            <a:br>
              <a:rPr lang="it-IT" sz="2400" b="1" i="1" dirty="0">
                <a:latin typeface="Times New Roman" pitchFamily="18" charset="0"/>
                <a:cs typeface="Times New Roman" pitchFamily="18" charset="0"/>
              </a:rPr>
            </a:br>
            <a:r>
              <a:rPr lang="it-IT" sz="2400" b="1" i="1" dirty="0">
                <a:latin typeface="Times New Roman" pitchFamily="18" charset="0"/>
                <a:cs typeface="Times New Roman" pitchFamily="18" charset="0"/>
              </a:rPr>
              <a:t/>
            </a:r>
            <a:br>
              <a:rPr lang="it-IT" sz="2400" b="1" i="1" dirty="0">
                <a:latin typeface="Times New Roman" pitchFamily="18" charset="0"/>
                <a:cs typeface="Times New Roman" pitchFamily="18" charset="0"/>
              </a:rPr>
            </a:br>
            <a:r>
              <a:rPr lang="it-IT" sz="2400" b="1" i="1" dirty="0">
                <a:latin typeface="Times New Roman" pitchFamily="18" charset="0"/>
                <a:cs typeface="Times New Roman" pitchFamily="18" charset="0"/>
              </a:rPr>
              <a:t>riduciamo le industrie e rendiamo gli ambienti più vivibili.</a:t>
            </a:r>
            <a:br>
              <a:rPr lang="it-IT" sz="2400" b="1" i="1" dirty="0">
                <a:latin typeface="Times New Roman" pitchFamily="18" charset="0"/>
                <a:cs typeface="Times New Roman" pitchFamily="18" charset="0"/>
              </a:rPr>
            </a:br>
            <a:r>
              <a:rPr lang="it-IT" sz="2400" b="1" i="1" dirty="0">
                <a:latin typeface="Times New Roman" pitchFamily="18" charset="0"/>
                <a:cs typeface="Times New Roman" pitchFamily="18" charset="0"/>
              </a:rPr>
              <a:t/>
            </a:r>
            <a:br>
              <a:rPr lang="it-IT" sz="2400" b="1" i="1" dirty="0">
                <a:latin typeface="Times New Roman" pitchFamily="18" charset="0"/>
                <a:cs typeface="Times New Roman" pitchFamily="18" charset="0"/>
              </a:rPr>
            </a:br>
            <a:r>
              <a:rPr lang="it-IT" sz="2400" b="1" i="1" dirty="0">
                <a:latin typeface="Times New Roman" pitchFamily="18" charset="0"/>
                <a:cs typeface="Times New Roman" pitchFamily="18" charset="0"/>
              </a:rPr>
              <a:t>Aria dunque ti promettiamo </a:t>
            </a:r>
            <a:br>
              <a:rPr lang="it-IT" sz="2400" b="1" i="1" dirty="0">
                <a:latin typeface="Times New Roman" pitchFamily="18" charset="0"/>
                <a:cs typeface="Times New Roman" pitchFamily="18" charset="0"/>
              </a:rPr>
            </a:br>
            <a:r>
              <a:rPr lang="it-IT" sz="2400" b="1" i="1" dirty="0">
                <a:latin typeface="Times New Roman" pitchFamily="18" charset="0"/>
                <a:cs typeface="Times New Roman" pitchFamily="18" charset="0"/>
              </a:rPr>
              <a:t/>
            </a:r>
            <a:br>
              <a:rPr lang="it-IT" sz="2400" b="1" i="1" dirty="0">
                <a:latin typeface="Times New Roman" pitchFamily="18" charset="0"/>
                <a:cs typeface="Times New Roman" pitchFamily="18" charset="0"/>
              </a:rPr>
            </a:br>
            <a:r>
              <a:rPr lang="it-IT" sz="2400" b="1" i="1" dirty="0">
                <a:latin typeface="Times New Roman" pitchFamily="18" charset="0"/>
                <a:cs typeface="Times New Roman" pitchFamily="18" charset="0"/>
              </a:rPr>
              <a:t>che d’ora in poi ti rispettiamo,</a:t>
            </a:r>
            <a:br>
              <a:rPr lang="it-IT" sz="2400" b="1" i="1" dirty="0">
                <a:latin typeface="Times New Roman" pitchFamily="18" charset="0"/>
                <a:cs typeface="Times New Roman" pitchFamily="18" charset="0"/>
              </a:rPr>
            </a:br>
            <a:r>
              <a:rPr lang="it-IT" sz="2400" b="1" i="1" dirty="0">
                <a:latin typeface="Times New Roman" pitchFamily="18" charset="0"/>
                <a:cs typeface="Times New Roman" pitchFamily="18" charset="0"/>
              </a:rPr>
              <a:t/>
            </a:r>
            <a:br>
              <a:rPr lang="it-IT" sz="2400" b="1" i="1" dirty="0">
                <a:latin typeface="Times New Roman" pitchFamily="18" charset="0"/>
                <a:cs typeface="Times New Roman" pitchFamily="18" charset="0"/>
              </a:rPr>
            </a:br>
            <a:r>
              <a:rPr lang="it-IT" sz="2400" b="1" i="1" dirty="0">
                <a:latin typeface="Times New Roman" pitchFamily="18" charset="0"/>
                <a:cs typeface="Times New Roman" pitchFamily="18" charset="0"/>
              </a:rPr>
              <a:t>torna a rallegrarci con la tua freschezza</a:t>
            </a:r>
            <a:br>
              <a:rPr lang="it-IT" sz="2400" b="1" i="1" dirty="0">
                <a:latin typeface="Times New Roman" pitchFamily="18" charset="0"/>
                <a:cs typeface="Times New Roman" pitchFamily="18" charset="0"/>
              </a:rPr>
            </a:br>
            <a:r>
              <a:rPr lang="it-IT" sz="2400" b="1" i="1" dirty="0">
                <a:latin typeface="Times New Roman" pitchFamily="18" charset="0"/>
                <a:cs typeface="Times New Roman" pitchFamily="18" charset="0"/>
              </a:rPr>
              <a:t> </a:t>
            </a:r>
            <a:br>
              <a:rPr lang="it-IT" sz="2400" b="1" i="1" dirty="0">
                <a:latin typeface="Times New Roman" pitchFamily="18" charset="0"/>
                <a:cs typeface="Times New Roman" pitchFamily="18" charset="0"/>
              </a:rPr>
            </a:br>
            <a:r>
              <a:rPr lang="it-IT" sz="2400" b="1" i="1" dirty="0">
                <a:latin typeface="Times New Roman" pitchFamily="18" charset="0"/>
                <a:cs typeface="Times New Roman" pitchFamily="18" charset="0"/>
              </a:rPr>
              <a:t>e risplendi da oggi con tutta la tua finezza.   </a:t>
            </a:r>
            <a:br>
              <a:rPr lang="it-IT" sz="2400" b="1" i="1" dirty="0">
                <a:latin typeface="Times New Roman" pitchFamily="18" charset="0"/>
                <a:cs typeface="Times New Roman" pitchFamily="18" charset="0"/>
              </a:rPr>
            </a:br>
            <a:endParaRPr lang="it-IT" sz="2400" i="1" dirty="0"/>
          </a:p>
        </p:txBody>
      </p:sp>
    </p:spTree>
    <p:extLst>
      <p:ext uri="{BB962C8B-B14F-4D97-AF65-F5344CB8AC3E}">
        <p14:creationId xmlns:p14="http://schemas.microsoft.com/office/powerpoint/2010/main" val="227536321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wind.wav"/>
          </p:stSnd>
        </p:sndAc>
      </p:transition>
    </mc:Choice>
    <mc:Fallback xmlns="">
      <p:transition spd="slow">
        <p:fade/>
        <p:sndAc>
          <p:stSnd>
            <p:snd r:embed="rId6"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a:effectLst>
            <a:reflection endPos="65000" dist="50800" dir="5400000" sy="-100000" algn="bl" rotWithShape="0"/>
          </a:effectLst>
        </p:spPr>
      </p:pic>
      <p:sp>
        <p:nvSpPr>
          <p:cNvPr id="7" name="Sottotitolo 2"/>
          <p:cNvSpPr txBox="1">
            <a:spLocks/>
          </p:cNvSpPr>
          <p:nvPr/>
        </p:nvSpPr>
        <p:spPr>
          <a:xfrm>
            <a:off x="539552" y="1407047"/>
            <a:ext cx="8424936" cy="521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t-IT" sz="2800" b="1" i="1" dirty="0" smtClean="0">
                <a:latin typeface="Times New Roman" pitchFamily="18" charset="0"/>
                <a:cs typeface="Times New Roman" pitchFamily="18" charset="0"/>
              </a:rPr>
              <a:t>La poesia è suddivisa in due strofe di otto versi. Nella prima è messo in evidenza l’inquinamento causato dai gas nocivi che creano  seri problemi in molte zone del mondo industrializzato. In essa è rivolto un  appello al lettore affinché si renda conto di quello che sta succedendo, per poter assumere comportamenti più rispettosi   verso l’ambiente. Nella seconda invece è rivolto un invito a trovare rimedi affinché la nostra aria diventi più </a:t>
            </a:r>
            <a:r>
              <a:rPr lang="it-IT" sz="2800" b="1" i="1" dirty="0" err="1" smtClean="0">
                <a:latin typeface="Times New Roman" pitchFamily="18" charset="0"/>
                <a:cs typeface="Times New Roman" pitchFamily="18" charset="0"/>
              </a:rPr>
              <a:t>respirabile:un</a:t>
            </a:r>
            <a:r>
              <a:rPr lang="it-IT" sz="2800" b="1" i="1" dirty="0" smtClean="0">
                <a:latin typeface="Times New Roman" pitchFamily="18" charset="0"/>
                <a:cs typeface="Times New Roman" pitchFamily="18" charset="0"/>
              </a:rPr>
              <a:t> esempio è l’utilizzo di energie rinnovabili come il sole, l’acqua, il vento … che non richiedono uso di sostanze inquinanti per essere prodotte. </a:t>
            </a:r>
            <a:endParaRPr lang="it-IT" sz="2800" b="1" i="1" dirty="0">
              <a:latin typeface="Times New Roman" pitchFamily="18" charset="0"/>
              <a:cs typeface="Times New Roman" pitchFamily="18" charset="0"/>
            </a:endParaRPr>
          </a:p>
        </p:txBody>
      </p:sp>
      <p:sp>
        <p:nvSpPr>
          <p:cNvPr id="8" name="Titolo 1"/>
          <p:cNvSpPr txBox="1">
            <a:spLocks/>
          </p:cNvSpPr>
          <p:nvPr/>
        </p:nvSpPr>
        <p:spPr>
          <a:xfrm>
            <a:off x="971600" y="332656"/>
            <a:ext cx="7344000" cy="792000"/>
          </a:xfrm>
          <a:prstGeom prst="rect">
            <a:avLst/>
          </a:prstGeom>
        </p:spPr>
        <p:txBody>
          <a:bodyPr vert="horz" lIns="91440" tIns="45720" rIns="91440" bIns="45720" numCol="1" rtlCol="0" anchor="ctr">
            <a:prstTxWarp prst="textStop">
              <a:avLst/>
            </a:prstTxWarp>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COMMENTO DELLA POESIA</a:t>
            </a:r>
            <a:endParaRPr lang="it-IT"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94931529"/>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wind.wav"/>
          </p:stSnd>
        </p:sndAc>
      </p:transition>
    </mc:Choice>
    <mc:Fallback xmlns="">
      <p:transition spd="slow">
        <p:fade/>
        <p:sndAc>
          <p:stSnd>
            <p:snd r:embed="rId4" name="wind.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a:effectLst>
            <a:reflection endPos="65000" dist="50800" dir="5400000" sy="-100000" algn="bl" rotWithShape="0"/>
          </a:effectLst>
        </p:spPr>
      </p:pic>
      <p:sp>
        <p:nvSpPr>
          <p:cNvPr id="5" name="Titolo 1"/>
          <p:cNvSpPr>
            <a:spLocks noGrp="1"/>
          </p:cNvSpPr>
          <p:nvPr>
            <p:ph type="title"/>
          </p:nvPr>
        </p:nvSpPr>
        <p:spPr>
          <a:xfrm>
            <a:off x="806896" y="395193"/>
            <a:ext cx="8229600" cy="5986135"/>
          </a:xfrm>
        </p:spPr>
        <p:txBody>
          <a:bodyPr>
            <a:normAutofit fontScale="90000"/>
          </a:bodyPr>
          <a:lstStyle/>
          <a:p>
            <a:r>
              <a:rPr lang="it-IT" sz="3600" b="1" i="1" dirty="0" smtClean="0">
                <a:latin typeface="Times New Roman" pitchFamily="18" charset="0"/>
                <a:cs typeface="Times New Roman" pitchFamily="18" charset="0"/>
              </a:rPr>
              <a:t/>
            </a:r>
            <a:br>
              <a:rPr lang="it-IT" sz="3600" b="1" i="1" dirty="0" smtClean="0">
                <a:latin typeface="Times New Roman" pitchFamily="18" charset="0"/>
                <a:cs typeface="Times New Roman" pitchFamily="18" charset="0"/>
              </a:rPr>
            </a:br>
            <a:r>
              <a:rPr lang="it-IT" sz="3600" b="1" i="1" dirty="0" smtClean="0">
                <a:latin typeface="Times New Roman" pitchFamily="18" charset="0"/>
                <a:cs typeface="Times New Roman" pitchFamily="18" charset="0"/>
              </a:rPr>
              <a:t>Infine negli ultimi quattro versi è rivolta una  promessa all’aria affinché gli uomini capiscano quanto sia importante preservare essa in modo che rimanga pulita e respirabile. I versi della poesia sono legati tramite una rima baciata che segue lo schema AA-BB e vi è la presenza della personificazione</a:t>
            </a:r>
            <a:r>
              <a:rPr lang="it-IT" b="1" i="1" dirty="0" smtClean="0">
                <a:latin typeface="Times New Roman" pitchFamily="18" charset="0"/>
                <a:cs typeface="Times New Roman" pitchFamily="18" charset="0"/>
              </a:rPr>
              <a:t>.</a:t>
            </a:r>
            <a:br>
              <a:rPr lang="it-IT" b="1" i="1" dirty="0" smtClean="0">
                <a:latin typeface="Times New Roman" pitchFamily="18" charset="0"/>
                <a:cs typeface="Times New Roman" pitchFamily="18" charset="0"/>
              </a:rPr>
            </a:br>
            <a:r>
              <a:rPr lang="it-IT" b="1" i="1" dirty="0" smtClean="0">
                <a:latin typeface="Times New Roman" pitchFamily="18" charset="0"/>
                <a:cs typeface="Times New Roman" pitchFamily="18" charset="0"/>
              </a:rPr>
              <a:t/>
            </a:r>
            <a:br>
              <a:rPr lang="it-IT" b="1" i="1" dirty="0" smtClean="0">
                <a:latin typeface="Times New Roman" pitchFamily="18" charset="0"/>
                <a:cs typeface="Times New Roman" pitchFamily="18" charset="0"/>
              </a:rPr>
            </a:br>
            <a:endParaRPr lang="it-IT" i="1" dirty="0">
              <a:latin typeface="Times New Roman" pitchFamily="18" charset="0"/>
              <a:cs typeface="Times New Roman" pitchFamily="18" charset="0"/>
            </a:endParaRPr>
          </a:p>
        </p:txBody>
      </p:sp>
    </p:spTree>
    <p:extLst>
      <p:ext uri="{BB962C8B-B14F-4D97-AF65-F5344CB8AC3E}">
        <p14:creationId xmlns:p14="http://schemas.microsoft.com/office/powerpoint/2010/main" val="681071541"/>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2" name="wind.wav"/>
          </p:stSnd>
        </p:sndAc>
      </p:transition>
    </mc:Choice>
    <mc:Fallback xmlns="">
      <p:transition spd="slow">
        <p:fade/>
        <p:sndAc>
          <p:stSnd>
            <p:snd r:embed="rId4" name="wind.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tente\Desktop\disegno alfano g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0648"/>
            <a:ext cx="4572000" cy="6184036"/>
          </a:xfrm>
          <a:prstGeom prst="rect">
            <a:avLst/>
          </a:prstGeom>
          <a:noFill/>
          <a:extLst>
            <a:ext uri="{909E8E84-426E-40DD-AFC4-6F175D3DCCD1}">
              <a14:hiddenFill xmlns:a14="http://schemas.microsoft.com/office/drawing/2010/main">
                <a:solidFill>
                  <a:srgbClr val="FFFFFF"/>
                </a:solidFill>
              </a14:hiddenFill>
            </a:ext>
          </a:extLst>
        </p:spPr>
      </p:pic>
      <p:sp>
        <p:nvSpPr>
          <p:cNvPr id="4" name="Titolo 1"/>
          <p:cNvSpPr txBox="1">
            <a:spLocks/>
          </p:cNvSpPr>
          <p:nvPr/>
        </p:nvSpPr>
        <p:spPr>
          <a:xfrm>
            <a:off x="403852" y="5877272"/>
            <a:ext cx="8272603" cy="609906"/>
          </a:xfrm>
          <a:prstGeom prst="rect">
            <a:avLst/>
          </a:prstGeom>
        </p:spPr>
        <p:txBody>
          <a:bodyPr vert="horz" lIns="91440" tIns="45720" rIns="91440" bIns="45720" numCol="1" rtlCol="0" anchor="ctr">
            <a:prstTxWarp prst="textStop">
              <a:avLst/>
            </a:prstTxWarp>
            <a:normAutofit fontScale="9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L’aria non ha prezzo</a:t>
            </a:r>
            <a:endParaRPr lang="it-IT"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3105303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2520"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8331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8" y="0"/>
            <a:ext cx="916504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3" y="508000"/>
            <a:ext cx="7851775" cy="584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2347341"/>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TotalTime>
  <Words>1654</Words>
  <Application>Microsoft Office PowerPoint</Application>
  <PresentationFormat>Presentazione su schermo (4:3)</PresentationFormat>
  <Paragraphs>92</Paragraphs>
  <Slides>34</Slides>
  <Notes>0</Notes>
  <HiddenSlides>0</HiddenSlides>
  <MMClips>0</MMClips>
  <ScaleCrop>false</ScaleCrop>
  <HeadingPairs>
    <vt:vector size="4" baseType="variant">
      <vt:variant>
        <vt:lpstr>Tema</vt:lpstr>
      </vt:variant>
      <vt:variant>
        <vt:i4>1</vt:i4>
      </vt:variant>
      <vt:variant>
        <vt:lpstr>Titoli diapositive</vt:lpstr>
      </vt:variant>
      <vt:variant>
        <vt:i4>34</vt:i4>
      </vt:variant>
    </vt:vector>
  </HeadingPairs>
  <TitlesOfParts>
    <vt:vector size="35" baseType="lpstr">
      <vt:lpstr>Tema di Office</vt:lpstr>
      <vt:lpstr>L’INQUINAMENTO DELL’ARIA</vt:lpstr>
      <vt:lpstr>Presentazione standard di PowerPoint</vt:lpstr>
      <vt:lpstr>LA NOSTRA AMICA ARIA</vt:lpstr>
      <vt:lpstr>Presentazione standard di PowerPoint</vt:lpstr>
      <vt:lpstr>Presentazione standard di PowerPoint</vt:lpstr>
      <vt:lpstr> Infine negli ultimi quattro versi è rivolta una  promessa all’aria affinché gli uomini capiscano quanto sia importante preservare essa in modo che rimanga pulita e respirabile. I versi della poesia sono legati tramite una rima baciata che segue lo schema AA-BB e vi è la presenza della personificazione.  </vt:lpstr>
      <vt:lpstr>Presentazione standard di PowerPoint</vt:lpstr>
      <vt:lpstr>Presentazione standard di PowerPoint</vt:lpstr>
      <vt:lpstr>Presentazione standard di PowerPoint</vt:lpstr>
      <vt:lpstr>Presentazione standard di PowerPoint</vt:lpstr>
      <vt:lpstr>L’ARIA</vt:lpstr>
      <vt:lpstr>L’ uomo non vuol capire  che proprio la deve finire. Basta effetto serra, smog e piogge acide che la febbre al nostro pianeta fan salire,  che in natura  provocan bruciature, che danneggian la nostra esistenza  causando malattie con assidua frequenza. Trattiamo bene il pianeta in cui viviamo perché un altro così non lo troviamo. </vt:lpstr>
      <vt:lpstr>COMMENTO</vt:lpstr>
      <vt:lpstr>Presentazione standard di PowerPoint</vt:lpstr>
      <vt:lpstr>Presentazione standard di PowerPoint</vt:lpstr>
      <vt:lpstr>I comuni più inquinati della provincia di Salerno </vt:lpstr>
      <vt:lpstr>Presentazione standard di PowerPoint</vt:lpstr>
      <vt:lpstr>Presentazione standard di PowerPoint</vt:lpstr>
      <vt:lpstr>Presentazione standard di PowerPoint</vt:lpstr>
      <vt:lpstr>Filastrocca dell’aria </vt:lpstr>
      <vt:lpstr>Presentazione standard di PowerPoint</vt:lpstr>
      <vt:lpstr>COMMENTO</vt:lpstr>
      <vt:lpstr>IL MONDO DI MARA</vt:lpstr>
      <vt:lpstr>Presentazione standard di PowerPoint</vt:lpstr>
      <vt:lpstr>Presentazione standard di PowerPoint</vt:lpstr>
      <vt:lpstr>Presentazione standard di PowerPoint</vt:lpstr>
      <vt:lpstr>L’aria è di tutti </vt:lpstr>
      <vt:lpstr>Presentazione standard di PowerPoint</vt:lpstr>
      <vt:lpstr>Presentazione standard di PowerPoint</vt:lpstr>
      <vt:lpstr>Presentazione standard di PowerPoint</vt:lpstr>
      <vt:lpstr>IL CRUCIVERBA «A»</vt:lpstr>
      <vt:lpstr>IL CRUCIVERBA «B»</vt:lpstr>
      <vt:lpstr>SOLUZIONI CRUCIVERBA</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NOSTRA AMICA ARIA</dc:title>
  <dc:creator>Angela_2</dc:creator>
  <cp:lastModifiedBy>utente</cp:lastModifiedBy>
  <cp:revision>40</cp:revision>
  <dcterms:created xsi:type="dcterms:W3CDTF">2018-04-23T17:14:17Z</dcterms:created>
  <dcterms:modified xsi:type="dcterms:W3CDTF">2018-05-25T09:07:27Z</dcterms:modified>
</cp:coreProperties>
</file>