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4" r:id="rId1"/>
  </p:sldMasterIdLst>
  <p:sldIdLst>
    <p:sldId id="256" r:id="rId2"/>
    <p:sldId id="334" r:id="rId3"/>
    <p:sldId id="259" r:id="rId4"/>
    <p:sldId id="266" r:id="rId5"/>
    <p:sldId id="332" r:id="rId6"/>
    <p:sldId id="333" r:id="rId7"/>
    <p:sldId id="293" r:id="rId8"/>
    <p:sldId id="294" r:id="rId9"/>
    <p:sldId id="295" r:id="rId10"/>
    <p:sldId id="324" r:id="rId11"/>
    <p:sldId id="326" r:id="rId12"/>
    <p:sldId id="335" r:id="rId13"/>
    <p:sldId id="337" r:id="rId14"/>
    <p:sldId id="336" r:id="rId15"/>
    <p:sldId id="341" r:id="rId16"/>
    <p:sldId id="339" r:id="rId17"/>
    <p:sldId id="340" r:id="rId18"/>
    <p:sldId id="331" r:id="rId19"/>
    <p:sldId id="338" r:id="rId20"/>
    <p:sldId id="329" r:id="rId2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24" autoAdjust="0"/>
    <p:restoredTop sz="80639" autoAdjust="0"/>
  </p:normalViewPr>
  <p:slideViewPr>
    <p:cSldViewPr>
      <p:cViewPr varScale="1">
        <p:scale>
          <a:sx n="59" d="100"/>
          <a:sy n="59" d="100"/>
        </p:scale>
        <p:origin x="-816"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0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F5494B6E-1BFB-470D-8C4E-19EE6376DA05}" type="datetimeFigureOut">
              <a:rPr lang="it-IT" smtClean="0"/>
              <a:t>22/05/2018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F879A39-C611-48E2-9D63-483CB34B5EA5}" type="slidenum">
              <a:rPr lang="it-IT" smtClean="0"/>
              <a:t>‹N›</a:t>
            </a:fld>
            <a:endParaRPr lang="it-IT"/>
          </a:p>
        </p:txBody>
      </p:sp>
    </p:spTree>
    <p:extLst>
      <p:ext uri="{BB962C8B-B14F-4D97-AF65-F5344CB8AC3E}">
        <p14:creationId xmlns:p14="http://schemas.microsoft.com/office/powerpoint/2010/main" val="4072508357"/>
      </p:ext>
    </p:extLst>
  </p:cSld>
  <p:clrMapOvr>
    <a:masterClrMapping/>
  </p:clrMapOvr>
  <p:transition spd="slow" advClick="0" advTm="1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F5494B6E-1BFB-470D-8C4E-19EE6376DA05}" type="datetimeFigureOut">
              <a:rPr lang="it-IT" smtClean="0"/>
              <a:t>22/05/2018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F879A39-C611-48E2-9D63-483CB34B5EA5}" type="slidenum">
              <a:rPr lang="it-IT" smtClean="0"/>
              <a:t>‹N›</a:t>
            </a:fld>
            <a:endParaRPr lang="it-IT"/>
          </a:p>
        </p:txBody>
      </p:sp>
    </p:spTree>
    <p:extLst>
      <p:ext uri="{BB962C8B-B14F-4D97-AF65-F5344CB8AC3E}">
        <p14:creationId xmlns:p14="http://schemas.microsoft.com/office/powerpoint/2010/main" val="2214057475"/>
      </p:ext>
    </p:extLst>
  </p:cSld>
  <p:clrMapOvr>
    <a:masterClrMapping/>
  </p:clrMapOvr>
  <p:transition spd="slow" advClick="0" advTm="1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it-IT" smtClean="0"/>
              <a:t>Fare clic per modificare lo stile del titolo</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F5494B6E-1BFB-470D-8C4E-19EE6376DA05}" type="datetimeFigureOut">
              <a:rPr lang="it-IT" smtClean="0"/>
              <a:t>22/05/2018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F879A39-C611-48E2-9D63-483CB34B5EA5}" type="slidenum">
              <a:rPr lang="it-IT" smtClean="0"/>
              <a:t>‹N›</a:t>
            </a:fld>
            <a:endParaRPr lang="it-IT"/>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55561986"/>
      </p:ext>
    </p:extLst>
  </p:cSld>
  <p:clrMapOvr>
    <a:masterClrMapping/>
  </p:clrMapOvr>
  <p:transition spd="slow" advClick="0" advTm="1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F5494B6E-1BFB-470D-8C4E-19EE6376DA05}" type="datetimeFigureOut">
              <a:rPr lang="it-IT" smtClean="0"/>
              <a:t>22/05/2018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F879A39-C611-48E2-9D63-483CB34B5EA5}" type="slidenum">
              <a:rPr lang="it-IT" smtClean="0"/>
              <a:t>‹N›</a:t>
            </a:fld>
            <a:endParaRPr lang="it-IT"/>
          </a:p>
        </p:txBody>
      </p:sp>
    </p:spTree>
    <p:extLst>
      <p:ext uri="{BB962C8B-B14F-4D97-AF65-F5344CB8AC3E}">
        <p14:creationId xmlns:p14="http://schemas.microsoft.com/office/powerpoint/2010/main" val="1469907815"/>
      </p:ext>
    </p:extLst>
  </p:cSld>
  <p:clrMapOvr>
    <a:masterClrMapping/>
  </p:clrMapOvr>
  <p:transition spd="slow" advClick="0" advTm="1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it-IT" smtClean="0"/>
              <a:t>Fare clic per modificare lo stile del titolo</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F5494B6E-1BFB-470D-8C4E-19EE6376DA05}" type="datetimeFigureOut">
              <a:rPr lang="it-IT" smtClean="0"/>
              <a:t>22/05/2018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F879A39-C611-48E2-9D63-483CB34B5EA5}" type="slidenum">
              <a:rPr lang="it-IT" smtClean="0"/>
              <a:t>‹N›</a:t>
            </a:fld>
            <a:endParaRPr lang="it-IT"/>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29197014"/>
      </p:ext>
    </p:extLst>
  </p:cSld>
  <p:clrMapOvr>
    <a:masterClrMapping/>
  </p:clrMapOvr>
  <p:transition spd="slow" advClick="0" advTm="1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it-IT" smtClean="0"/>
              <a:t>Fare clic per modificare lo stile del titolo</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F5494B6E-1BFB-470D-8C4E-19EE6376DA05}" type="datetimeFigureOut">
              <a:rPr lang="it-IT" smtClean="0"/>
              <a:t>22/05/2018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F879A39-C611-48E2-9D63-483CB34B5EA5}" type="slidenum">
              <a:rPr lang="it-IT" smtClean="0"/>
              <a:t>‹N›</a:t>
            </a:fld>
            <a:endParaRPr lang="it-IT"/>
          </a:p>
        </p:txBody>
      </p:sp>
    </p:spTree>
    <p:extLst>
      <p:ext uri="{BB962C8B-B14F-4D97-AF65-F5344CB8AC3E}">
        <p14:creationId xmlns:p14="http://schemas.microsoft.com/office/powerpoint/2010/main" val="1218986156"/>
      </p:ext>
    </p:extLst>
  </p:cSld>
  <p:clrMapOvr>
    <a:masterClrMapping/>
  </p:clrMapOvr>
  <p:transition spd="slow" advClick="0" advTm="13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F5494B6E-1BFB-470D-8C4E-19EE6376DA05}" type="datetimeFigureOut">
              <a:rPr lang="it-IT" smtClean="0"/>
              <a:t>22/05/2018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F879A39-C611-48E2-9D63-483CB34B5EA5}" type="slidenum">
              <a:rPr lang="it-IT" smtClean="0"/>
              <a:t>‹N›</a:t>
            </a:fld>
            <a:endParaRPr lang="it-IT"/>
          </a:p>
        </p:txBody>
      </p:sp>
    </p:spTree>
    <p:extLst>
      <p:ext uri="{BB962C8B-B14F-4D97-AF65-F5344CB8AC3E}">
        <p14:creationId xmlns:p14="http://schemas.microsoft.com/office/powerpoint/2010/main" val="2932260227"/>
      </p:ext>
    </p:extLst>
  </p:cSld>
  <p:clrMapOvr>
    <a:masterClrMapping/>
  </p:clrMapOvr>
  <p:transition spd="slow" advClick="0" advTm="13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F5494B6E-1BFB-470D-8C4E-19EE6376DA05}" type="datetimeFigureOut">
              <a:rPr lang="it-IT" smtClean="0"/>
              <a:t>22/05/2018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F879A39-C611-48E2-9D63-483CB34B5EA5}" type="slidenum">
              <a:rPr lang="it-IT" smtClean="0"/>
              <a:t>‹N›</a:t>
            </a:fld>
            <a:endParaRPr lang="it-IT"/>
          </a:p>
        </p:txBody>
      </p:sp>
    </p:spTree>
    <p:extLst>
      <p:ext uri="{BB962C8B-B14F-4D97-AF65-F5344CB8AC3E}">
        <p14:creationId xmlns:p14="http://schemas.microsoft.com/office/powerpoint/2010/main" val="3510159184"/>
      </p:ext>
    </p:extLst>
  </p:cSld>
  <p:clrMapOvr>
    <a:masterClrMapping/>
  </p:clrMapOvr>
  <p:transition spd="slow" advClick="0" advTm="1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F5494B6E-1BFB-470D-8C4E-19EE6376DA05}" type="datetimeFigureOut">
              <a:rPr lang="it-IT" smtClean="0"/>
              <a:t>22/05/2018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F879A39-C611-48E2-9D63-483CB34B5EA5}" type="slidenum">
              <a:rPr lang="it-IT" smtClean="0"/>
              <a:t>‹N›</a:t>
            </a:fld>
            <a:endParaRPr lang="it-IT"/>
          </a:p>
        </p:txBody>
      </p:sp>
    </p:spTree>
    <p:extLst>
      <p:ext uri="{BB962C8B-B14F-4D97-AF65-F5344CB8AC3E}">
        <p14:creationId xmlns:p14="http://schemas.microsoft.com/office/powerpoint/2010/main" val="3807671752"/>
      </p:ext>
    </p:extLst>
  </p:cSld>
  <p:clrMapOvr>
    <a:masterClrMapping/>
  </p:clrMapOvr>
  <p:transition spd="slow" advClick="0" advTm="1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F5494B6E-1BFB-470D-8C4E-19EE6376DA05}" type="datetimeFigureOut">
              <a:rPr lang="it-IT" smtClean="0"/>
              <a:t>22/05/2018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F879A39-C611-48E2-9D63-483CB34B5EA5}" type="slidenum">
              <a:rPr lang="it-IT" smtClean="0"/>
              <a:t>‹N›</a:t>
            </a:fld>
            <a:endParaRPr lang="it-IT"/>
          </a:p>
        </p:txBody>
      </p:sp>
    </p:spTree>
    <p:extLst>
      <p:ext uri="{BB962C8B-B14F-4D97-AF65-F5344CB8AC3E}">
        <p14:creationId xmlns:p14="http://schemas.microsoft.com/office/powerpoint/2010/main" val="3170410050"/>
      </p:ext>
    </p:extLst>
  </p:cSld>
  <p:clrMapOvr>
    <a:masterClrMapping/>
  </p:clrMapOvr>
  <p:transition spd="slow" advClick="0" advTm="13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F5494B6E-1BFB-470D-8C4E-19EE6376DA05}" type="datetimeFigureOut">
              <a:rPr lang="it-IT" smtClean="0"/>
              <a:t>22/05/2018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F879A39-C611-48E2-9D63-483CB34B5EA5}" type="slidenum">
              <a:rPr lang="it-IT" smtClean="0"/>
              <a:t>‹N›</a:t>
            </a:fld>
            <a:endParaRPr lang="it-IT"/>
          </a:p>
        </p:txBody>
      </p:sp>
    </p:spTree>
    <p:extLst>
      <p:ext uri="{BB962C8B-B14F-4D97-AF65-F5344CB8AC3E}">
        <p14:creationId xmlns:p14="http://schemas.microsoft.com/office/powerpoint/2010/main" val="3524134718"/>
      </p:ext>
    </p:extLst>
  </p:cSld>
  <p:clrMapOvr>
    <a:masterClrMapping/>
  </p:clrMapOvr>
  <p:transition spd="slow" advClick="0" advTm="13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F5494B6E-1BFB-470D-8C4E-19EE6376DA05}" type="datetimeFigureOut">
              <a:rPr lang="it-IT" smtClean="0"/>
              <a:t>22/05/2018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9F879A39-C611-48E2-9D63-483CB34B5EA5}" type="slidenum">
              <a:rPr lang="it-IT" smtClean="0"/>
              <a:t>‹N›</a:t>
            </a:fld>
            <a:endParaRPr lang="it-IT"/>
          </a:p>
        </p:txBody>
      </p:sp>
    </p:spTree>
    <p:extLst>
      <p:ext uri="{BB962C8B-B14F-4D97-AF65-F5344CB8AC3E}">
        <p14:creationId xmlns:p14="http://schemas.microsoft.com/office/powerpoint/2010/main" val="944247149"/>
      </p:ext>
    </p:extLst>
  </p:cSld>
  <p:clrMapOvr>
    <a:masterClrMapping/>
  </p:clrMapOvr>
  <p:transition spd="slow" advClick="0" advTm="1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F5494B6E-1BFB-470D-8C4E-19EE6376DA05}" type="datetimeFigureOut">
              <a:rPr lang="it-IT" smtClean="0"/>
              <a:t>22/05/2018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9F879A39-C611-48E2-9D63-483CB34B5EA5}" type="slidenum">
              <a:rPr lang="it-IT" smtClean="0"/>
              <a:t>‹N›</a:t>
            </a:fld>
            <a:endParaRPr lang="it-IT"/>
          </a:p>
        </p:txBody>
      </p:sp>
    </p:spTree>
    <p:extLst>
      <p:ext uri="{BB962C8B-B14F-4D97-AF65-F5344CB8AC3E}">
        <p14:creationId xmlns:p14="http://schemas.microsoft.com/office/powerpoint/2010/main" val="2020250354"/>
      </p:ext>
    </p:extLst>
  </p:cSld>
  <p:clrMapOvr>
    <a:masterClrMapping/>
  </p:clrMapOvr>
  <p:transition spd="slow" advClick="0" advTm="13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494B6E-1BFB-470D-8C4E-19EE6376DA05}" type="datetimeFigureOut">
              <a:rPr lang="it-IT" smtClean="0"/>
              <a:t>22/05/2018</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9F879A39-C611-48E2-9D63-483CB34B5EA5}" type="slidenum">
              <a:rPr lang="it-IT" smtClean="0"/>
              <a:t>‹N›</a:t>
            </a:fld>
            <a:endParaRPr lang="it-IT"/>
          </a:p>
        </p:txBody>
      </p:sp>
    </p:spTree>
    <p:extLst>
      <p:ext uri="{BB962C8B-B14F-4D97-AF65-F5344CB8AC3E}">
        <p14:creationId xmlns:p14="http://schemas.microsoft.com/office/powerpoint/2010/main" val="1610615242"/>
      </p:ext>
    </p:extLst>
  </p:cSld>
  <p:clrMapOvr>
    <a:masterClrMapping/>
  </p:clrMapOvr>
  <p:transition spd="slow" advClick="0" advTm="1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it-IT" smtClean="0"/>
              <a:t>Fare clic per modificare lo stile del titolo</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F5494B6E-1BFB-470D-8C4E-19EE6376DA05}" type="datetimeFigureOut">
              <a:rPr lang="it-IT" smtClean="0"/>
              <a:t>22/05/2018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F879A39-C611-48E2-9D63-483CB34B5EA5}" type="slidenum">
              <a:rPr lang="it-IT" smtClean="0"/>
              <a:t>‹N›</a:t>
            </a:fld>
            <a:endParaRPr lang="it-IT"/>
          </a:p>
        </p:txBody>
      </p:sp>
    </p:spTree>
    <p:extLst>
      <p:ext uri="{BB962C8B-B14F-4D97-AF65-F5344CB8AC3E}">
        <p14:creationId xmlns:p14="http://schemas.microsoft.com/office/powerpoint/2010/main" val="701175023"/>
      </p:ext>
    </p:extLst>
  </p:cSld>
  <p:clrMapOvr>
    <a:masterClrMapping/>
  </p:clrMapOvr>
  <p:transition spd="slow" advClick="0" advTm="1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F5494B6E-1BFB-470D-8C4E-19EE6376DA05}" type="datetimeFigureOut">
              <a:rPr lang="it-IT" smtClean="0"/>
              <a:t>22/05/2018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F879A39-C611-48E2-9D63-483CB34B5EA5}" type="slidenum">
              <a:rPr lang="it-IT" smtClean="0"/>
              <a:t>‹N›</a:t>
            </a:fld>
            <a:endParaRPr lang="it-IT"/>
          </a:p>
        </p:txBody>
      </p:sp>
    </p:spTree>
    <p:extLst>
      <p:ext uri="{BB962C8B-B14F-4D97-AF65-F5344CB8AC3E}">
        <p14:creationId xmlns:p14="http://schemas.microsoft.com/office/powerpoint/2010/main" val="556045871"/>
      </p:ext>
    </p:extLst>
  </p:cSld>
  <p:clrMapOvr>
    <a:masterClrMapping/>
  </p:clrMapOvr>
  <p:transition spd="slow" advClick="0" advTm="13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5494B6E-1BFB-470D-8C4E-19EE6376DA05}" type="datetimeFigureOut">
              <a:rPr lang="it-IT" smtClean="0"/>
              <a:t>22/05/2018</a:t>
            </a:fld>
            <a:endParaRPr lang="it-IT"/>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9F879A39-C611-48E2-9D63-483CB34B5EA5}" type="slidenum">
              <a:rPr lang="it-IT" smtClean="0"/>
              <a:t>‹N›</a:t>
            </a:fld>
            <a:endParaRPr lang="it-IT"/>
          </a:p>
        </p:txBody>
      </p:sp>
    </p:spTree>
    <p:extLst>
      <p:ext uri="{BB962C8B-B14F-4D97-AF65-F5344CB8AC3E}">
        <p14:creationId xmlns:p14="http://schemas.microsoft.com/office/powerpoint/2010/main" val="1519101756"/>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Lst>
  <p:transition spd="slow" advClick="0" advTm="13000">
    <p:push dir="u"/>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hyperlink" Target="http://www.treccani.it/enciclopedia/grotte_(Enciclopedia_dei_ragazzi)/" TargetMode="External"/><Relationship Id="rId4" Type="http://schemas.openxmlformats.org/officeDocument/2006/relationships/hyperlink" Target="http://www.treccani.it/enciclopedia/carsismo_(Enciclopedia_dei_ragazzi)/"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55576" y="4149080"/>
            <a:ext cx="5826719" cy="1934334"/>
          </a:xfrm>
        </p:spPr>
        <p:txBody>
          <a:bodyPr/>
          <a:lstStyle/>
          <a:p>
            <a:r>
              <a:rPr lang="it-IT" sz="4800" dirty="0" smtClean="0">
                <a:solidFill>
                  <a:srgbClr val="FF0000"/>
                </a:solidFill>
                <a:latin typeface="Times New Roman" panose="02020603050405020304" pitchFamily="18" charset="0"/>
                <a:cs typeface="Times New Roman" panose="02020603050405020304" pitchFamily="18" charset="0"/>
              </a:rPr>
              <a:t>IL SUOLO E L’INQUINAMENTO</a:t>
            </a:r>
            <a:endParaRPr lang="it-IT" sz="4800" dirty="0">
              <a:solidFill>
                <a:srgbClr val="FF0000"/>
              </a:solidFill>
              <a:latin typeface="Times New Roman" panose="02020603050405020304" pitchFamily="18" charset="0"/>
              <a:cs typeface="Times New Roman" panose="02020603050405020304" pitchFamily="18" charset="0"/>
            </a:endParaRPr>
          </a:p>
        </p:txBody>
      </p:sp>
      <p:pic>
        <p:nvPicPr>
          <p:cNvPr id="4" name="Adriano_Celentano_-_Il_ragazzo_della_via_gluck.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176603"/>
            <a:ext cx="609600" cy="609600"/>
          </a:xfrm>
          <a:prstGeom prst="rect">
            <a:avLst/>
          </a:prstGeom>
        </p:spPr>
      </p:pic>
      <p:sp>
        <p:nvSpPr>
          <p:cNvPr id="3" name="Sottotitolo 2"/>
          <p:cNvSpPr>
            <a:spLocks noGrp="1"/>
          </p:cNvSpPr>
          <p:nvPr>
            <p:ph type="subTitle" idx="1"/>
          </p:nvPr>
        </p:nvSpPr>
        <p:spPr>
          <a:xfrm>
            <a:off x="589211" y="5949280"/>
            <a:ext cx="5826719" cy="1096899"/>
          </a:xfrm>
        </p:spPr>
        <p:txBody>
          <a:bodyPr>
            <a:normAutofit/>
          </a:bodyPr>
          <a:lstStyle/>
          <a:p>
            <a:r>
              <a:rPr lang="it-IT" sz="3600" dirty="0" smtClean="0">
                <a:solidFill>
                  <a:schemeClr val="tx1"/>
                </a:solidFill>
              </a:rPr>
              <a:t>2A</a:t>
            </a:r>
            <a:endParaRPr lang="it-IT" sz="3600" dirty="0">
              <a:solidFill>
                <a:schemeClr val="tx1"/>
              </a:solidFill>
            </a:endParaRPr>
          </a:p>
        </p:txBody>
      </p:sp>
      <p:pic>
        <p:nvPicPr>
          <p:cNvPr id="1030" name="Picture 6" descr="Risultati immagini per mondo inquina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115015"/>
            <a:ext cx="5205958" cy="4432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648318"/>
      </p:ext>
    </p:extLst>
  </p:cSld>
  <p:clrMapOvr>
    <a:masterClrMapping/>
  </p:clrMapOvr>
  <p:transition spd="slow" advClick="0"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grpId="0"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2"/>
                                        </p:tgtEl>
                                        <p:attrNameLst>
                                          <p:attrName>ppt_x</p:attrName>
                                          <p:attrName>ppt_y</p:attrName>
                                        </p:attrNameLst>
                                      </p:cBhvr>
                                    </p:animMotion>
                                    <p:animRot by="1500000">
                                      <p:cBhvr>
                                        <p:cTn id="11" dur="125" fill="hold">
                                          <p:stCondLst>
                                            <p:cond delay="0"/>
                                          </p:stCondLst>
                                        </p:cTn>
                                        <p:tgtEl>
                                          <p:spTgt spid="2"/>
                                        </p:tgtEl>
                                        <p:attrNameLst>
                                          <p:attrName>r</p:attrName>
                                        </p:attrNameLst>
                                      </p:cBhvr>
                                    </p:animRot>
                                    <p:animRot by="-1500000">
                                      <p:cBhvr>
                                        <p:cTn id="12" dur="125" fill="hold">
                                          <p:stCondLst>
                                            <p:cond delay="125"/>
                                          </p:stCondLst>
                                        </p:cTn>
                                        <p:tgtEl>
                                          <p:spTgt spid="2"/>
                                        </p:tgtEl>
                                        <p:attrNameLst>
                                          <p:attrName>r</p:attrName>
                                        </p:attrNameLst>
                                      </p:cBhvr>
                                    </p:animRot>
                                    <p:animRot by="-1500000">
                                      <p:cBhvr>
                                        <p:cTn id="13" dur="125" fill="hold">
                                          <p:stCondLst>
                                            <p:cond delay="250"/>
                                          </p:stCondLst>
                                        </p:cTn>
                                        <p:tgtEl>
                                          <p:spTgt spid="2"/>
                                        </p:tgtEl>
                                        <p:attrNameLst>
                                          <p:attrName>r</p:attrName>
                                        </p:attrNameLst>
                                      </p:cBhvr>
                                    </p:animRot>
                                    <p:animRot by="1500000">
                                      <p:cBhvr>
                                        <p:cTn id="14"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620688"/>
            <a:ext cx="6347713" cy="1320800"/>
          </a:xfrm>
        </p:spPr>
        <p:txBody>
          <a:bodyPr/>
          <a:lstStyle/>
          <a:p>
            <a:r>
              <a:rPr lang="it-IT" dirty="0">
                <a:solidFill>
                  <a:srgbClr val="FF0000"/>
                </a:solidFill>
                <a:latin typeface="Times New Roman" panose="02020603050405020304" pitchFamily="18" charset="0"/>
                <a:cs typeface="Times New Roman" panose="02020603050405020304" pitchFamily="18" charset="0"/>
              </a:rPr>
              <a:t>AGRICOLTURA BIOLOGICA</a:t>
            </a:r>
          </a:p>
        </p:txBody>
      </p:sp>
      <p:sp>
        <p:nvSpPr>
          <p:cNvPr id="3" name="Segnaposto contenuto 2"/>
          <p:cNvSpPr>
            <a:spLocks noGrp="1"/>
          </p:cNvSpPr>
          <p:nvPr>
            <p:ph idx="1"/>
          </p:nvPr>
        </p:nvSpPr>
        <p:spPr>
          <a:xfrm>
            <a:off x="609599" y="1484784"/>
            <a:ext cx="6347714" cy="4556579"/>
          </a:xfrm>
        </p:spPr>
        <p:txBody>
          <a:bodyPr>
            <a:normAutofit fontScale="85000" lnSpcReduction="20000"/>
          </a:bodyPr>
          <a:lstStyle/>
          <a:p>
            <a:pPr marL="0" indent="0">
              <a:buNone/>
            </a:pPr>
            <a:r>
              <a:rPr lang="it-IT" dirty="0" smtClean="0"/>
              <a:t>L’ agricoltura biologica è un tipo di agricoltura che sfrutta la naturale </a:t>
            </a:r>
            <a:r>
              <a:rPr lang="it-IT" dirty="0"/>
              <a:t>fertilità del suolo favorendola con interventi limitati, vuole promuovere la biodiversità delle specie coltivate (ed allevate), esclude l'utilizzo di prodotti di sintesi e degli organismi geneticamente modificati (OGM). </a:t>
            </a:r>
          </a:p>
          <a:p>
            <a:pPr marL="0" indent="0">
              <a:buNone/>
            </a:pPr>
            <a:r>
              <a:rPr lang="it-IT" dirty="0"/>
              <a:t>Lavorare la terra con l’agricoltura biologica significa essenzialmente utilizzare una tecnica di coltivazione e un modo di produrre cibo che rispetta i cicli di vita naturali. </a:t>
            </a:r>
          </a:p>
          <a:p>
            <a:pPr marL="0" indent="0">
              <a:buNone/>
            </a:pPr>
            <a:r>
              <a:rPr lang="it-IT" dirty="0"/>
              <a:t>Pesticidi chimici, fertilizzanti sintetici, antibiotici e altre sostanze sono soggette a rigorose restrizioni;</a:t>
            </a:r>
          </a:p>
          <a:p>
            <a:pPr marL="0" indent="0">
              <a:buNone/>
            </a:pPr>
            <a:r>
              <a:rPr lang="it-IT" dirty="0"/>
              <a:t>Gli organismi geneticamente modificati (OGM) sono vietati;</a:t>
            </a:r>
          </a:p>
          <a:p>
            <a:pPr marL="0" indent="0">
              <a:buNone/>
            </a:pPr>
            <a:r>
              <a:rPr lang="it-IT" dirty="0"/>
              <a:t>Vengono sfruttate le risorse in loco, come il letame per fertilizzante o i mangimi prodotti in azienda;</a:t>
            </a:r>
          </a:p>
          <a:p>
            <a:pPr marL="0" indent="0">
              <a:buNone/>
            </a:pPr>
            <a:r>
              <a:rPr lang="it-IT" dirty="0"/>
              <a:t>Vengono utilizzate specie vegetali e animali resistenti alle malattie e adattate all’ambiente;</a:t>
            </a:r>
          </a:p>
          <a:p>
            <a:pPr marL="0" indent="0">
              <a:buNone/>
            </a:pPr>
            <a:r>
              <a:rPr lang="it-IT" dirty="0"/>
              <a:t>Il bestiame viene solitamente allevato all’aria aperta e nutrito con foraggio biologico;</a:t>
            </a:r>
          </a:p>
          <a:p>
            <a:pPr marL="0" indent="0">
              <a:buNone/>
            </a:pPr>
            <a:r>
              <a:rPr lang="it-IT" dirty="0"/>
              <a:t>Le pratiche di allevamento degli animali sono su misura per le </a:t>
            </a:r>
            <a:r>
              <a:rPr lang="it-IT" dirty="0" smtClean="0"/>
              <a:t>varie specie </a:t>
            </a:r>
            <a:r>
              <a:rPr lang="it-IT" dirty="0"/>
              <a:t>di bestiame.</a:t>
            </a:r>
          </a:p>
          <a:p>
            <a:endParaRPr lang="it-IT"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9652" y="5140876"/>
            <a:ext cx="2574348" cy="171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2960338"/>
      </p:ext>
    </p:extLst>
  </p:cSld>
  <p:clrMapOvr>
    <a:masterClrMapping/>
  </p:clrMapOvr>
  <p:transition spd="slow" advClick="0" advTm="19000">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609600"/>
            <a:ext cx="6849809" cy="1320800"/>
          </a:xfrm>
        </p:spPr>
        <p:txBody>
          <a:bodyPr/>
          <a:lstStyle/>
          <a:p>
            <a:r>
              <a:rPr lang="it-IT" dirty="0">
                <a:solidFill>
                  <a:srgbClr val="FF0000"/>
                </a:solidFill>
                <a:latin typeface="Times New Roman" panose="02020603050405020304" pitchFamily="18" charset="0"/>
                <a:cs typeface="Times New Roman" panose="02020603050405020304" pitchFamily="18" charset="0"/>
              </a:rPr>
              <a:t>L’agricoltura biologica in Italia</a:t>
            </a:r>
          </a:p>
        </p:txBody>
      </p:sp>
      <p:sp>
        <p:nvSpPr>
          <p:cNvPr id="3" name="Segnaposto contenuto 2"/>
          <p:cNvSpPr>
            <a:spLocks noGrp="1"/>
          </p:cNvSpPr>
          <p:nvPr>
            <p:ph idx="1"/>
          </p:nvPr>
        </p:nvSpPr>
        <p:spPr>
          <a:xfrm>
            <a:off x="609599" y="1844824"/>
            <a:ext cx="6347714" cy="4196539"/>
          </a:xfrm>
        </p:spPr>
        <p:txBody>
          <a:bodyPr>
            <a:normAutofit fontScale="85000" lnSpcReduction="10000"/>
          </a:bodyPr>
          <a:lstStyle/>
          <a:p>
            <a:pPr marL="0" indent="0">
              <a:buNone/>
            </a:pPr>
            <a:r>
              <a:rPr lang="it-IT" dirty="0" smtClean="0"/>
              <a:t>L’Italia </a:t>
            </a:r>
            <a:r>
              <a:rPr lang="it-IT" dirty="0"/>
              <a:t>è ai primi posti in Europa per l’export di prodotti di origine biologica. Secondo una ricerca condotta dall’Ispra i numeri parlano di «un fatturato oltre frontiera superiore a 1 miliardo d’euro l’anno», un importo che rappresenta più di un terzo del giro d’affari complessivo del biologico italiano”. A fine 2012 le aree </a:t>
            </a:r>
            <a:r>
              <a:rPr lang="it-IT" dirty="0" err="1"/>
              <a:t>bio</a:t>
            </a:r>
            <a:r>
              <a:rPr lang="it-IT" dirty="0"/>
              <a:t> coprivano 37,5 milioni di ettari, con aumento del 5 per cento rispetto al 2011. La crescita dei terreni è costante in tutto il pianeta, dall’Africa (7 per cento) all’Ue (6 per cento). L’Oceania è l’area con la coltivazione biologica più ampia: 32 per cento. Seguita dall’Europa (30 per cento).</a:t>
            </a:r>
          </a:p>
          <a:p>
            <a:pPr marL="0" indent="0">
              <a:buNone/>
            </a:pPr>
            <a:r>
              <a:rPr lang="it-IT" dirty="0"/>
              <a:t>Le Regioni in cui sono presenti il maggior numero di operatori biologici sono la Sicilia (9.660), la Calabria (8.787), la Puglia (6.599). In queste Regioni si concentra oltre il 45 per cento del totale degli operatori italiani. Anche la maggiore estensione di superfici biologiche si trova in queste tre regioni: rispettivamente con 303.066 ettari in Sicilia, 176.998 ettari in Puglia e 160.164 ettari in Calabria. La superficie biologica di queste tre Regioni rappresenta il 46% della superficie biologica nazionale.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260648"/>
            <a:ext cx="2966243" cy="153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4306234"/>
      </p:ext>
    </p:extLst>
  </p:cSld>
  <p:clrMapOvr>
    <a:masterClrMapping/>
  </p:clrMapOvr>
  <p:transition spd="slow" advClick="0" advTm="17000">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1560" y="332656"/>
            <a:ext cx="6347713" cy="1152128"/>
          </a:xfrm>
        </p:spPr>
        <p:txBody>
          <a:bodyPr>
            <a:normAutofit fontScale="90000"/>
          </a:bodyPr>
          <a:lstStyle/>
          <a:p>
            <a:r>
              <a:rPr lang="it-IT" dirty="0">
                <a:solidFill>
                  <a:srgbClr val="FF0000"/>
                </a:solidFill>
              </a:rPr>
              <a:t>L’importanza del suolo per la nostra alimentazione</a:t>
            </a:r>
            <a:endParaRPr lang="it-IT" dirty="0"/>
          </a:p>
        </p:txBody>
      </p:sp>
      <p:sp>
        <p:nvSpPr>
          <p:cNvPr id="3" name="Segnaposto contenuto 2"/>
          <p:cNvSpPr>
            <a:spLocks noGrp="1"/>
          </p:cNvSpPr>
          <p:nvPr>
            <p:ph idx="1"/>
          </p:nvPr>
        </p:nvSpPr>
        <p:spPr>
          <a:xfrm>
            <a:off x="609599" y="1412777"/>
            <a:ext cx="6347714" cy="4248472"/>
          </a:xfrm>
        </p:spPr>
        <p:txBody>
          <a:bodyPr>
            <a:normAutofit fontScale="92500" lnSpcReduction="10000"/>
          </a:bodyPr>
          <a:lstStyle/>
          <a:p>
            <a:r>
              <a:rPr lang="it-IT" dirty="0"/>
              <a:t>Il suolo è estremamente importante per noi , senza di esso non potremmo vivere .</a:t>
            </a:r>
          </a:p>
          <a:p>
            <a:r>
              <a:rPr lang="it-IT" dirty="0"/>
              <a:t>Principalmente è importante per due motivi :  1 perché ci da l’ossigeno indispensabile per la nostra respirazione e 2 perché ci da il nutrimento per la vita di tutti i giorni.</a:t>
            </a:r>
          </a:p>
          <a:p>
            <a:r>
              <a:rPr lang="it-IT" dirty="0"/>
              <a:t>Il fattore numero 2 la così detta agricoltura oggi nutre 6 miliardi di persone è indispensabile per la nostra vita.</a:t>
            </a:r>
          </a:p>
          <a:p>
            <a:r>
              <a:rPr lang="it-IT" dirty="0"/>
              <a:t>Oggi però nel mondo l’ agricoltura non è presenta molto in considerazione l’uomo non si rende conto in cosa sta andando in contro infatti si pensa che nel 2050 ci sarà povertà e fame in tutto il mondo.</a:t>
            </a:r>
          </a:p>
          <a:p>
            <a:r>
              <a:rPr lang="it-IT" dirty="0"/>
              <a:t>Il consiglio che do io è quello di è di incrementare la pratica dell’ agricoltura questo perché nel 2050 ci sarà la povertà e quindi  questo processo  a meno costi sul piano ambientale.</a:t>
            </a:r>
          </a:p>
          <a:p>
            <a:endParaRPr lang="it-IT" dirty="0"/>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0884"/>
          <a:stretch/>
        </p:blipFill>
        <p:spPr bwMode="auto">
          <a:xfrm>
            <a:off x="6923874" y="2060848"/>
            <a:ext cx="1497587"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2168169"/>
      </p:ext>
    </p:extLst>
  </p:cSld>
  <p:clrMapOvr>
    <a:masterClrMapping/>
  </p:clrMapOvr>
  <p:transition spd="slow" advClick="0" advTm="18000">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99992" y="0"/>
            <a:ext cx="4644008" cy="1628800"/>
          </a:xfrm>
        </p:spPr>
        <p:txBody>
          <a:bodyPr>
            <a:normAutofit fontScale="90000"/>
          </a:bodyPr>
          <a:lstStyle/>
          <a:p>
            <a:r>
              <a:rPr lang="it-IT" dirty="0">
                <a:solidFill>
                  <a:srgbClr val="FF0000"/>
                </a:solidFill>
                <a:latin typeface="Comic Sans MS" pitchFamily="66" charset="0"/>
              </a:rPr>
              <a:t>LA DESERTIFICAZIONE</a:t>
            </a:r>
            <a:endParaRPr lang="it-IT" dirty="0"/>
          </a:p>
        </p:txBody>
      </p:sp>
      <p:sp>
        <p:nvSpPr>
          <p:cNvPr id="3" name="Segnaposto contenuto 2"/>
          <p:cNvSpPr>
            <a:spLocks noGrp="1"/>
          </p:cNvSpPr>
          <p:nvPr>
            <p:ph idx="1"/>
          </p:nvPr>
        </p:nvSpPr>
        <p:spPr>
          <a:xfrm>
            <a:off x="1" y="188640"/>
            <a:ext cx="4427984" cy="3600400"/>
          </a:xfrm>
        </p:spPr>
        <p:txBody>
          <a:bodyPr>
            <a:normAutofit fontScale="92500" lnSpcReduction="10000"/>
          </a:bodyPr>
          <a:lstStyle/>
          <a:p>
            <a:pPr marL="0" indent="0">
              <a:buNone/>
            </a:pPr>
            <a:r>
              <a:rPr lang="it-IT" b="1" dirty="0">
                <a:solidFill>
                  <a:srgbClr val="002060"/>
                </a:solidFill>
                <a:latin typeface="Comic Sans MS" pitchFamily="66" charset="0"/>
              </a:rPr>
              <a:t>La desertificazione </a:t>
            </a:r>
            <a:r>
              <a:rPr lang="it-IT" dirty="0">
                <a:solidFill>
                  <a:srgbClr val="002060"/>
                </a:solidFill>
                <a:latin typeface="Comic Sans MS" pitchFamily="66" charset="0"/>
              </a:rPr>
              <a:t>è un fenomeno complesso che avviene in zone con temperatura </a:t>
            </a:r>
            <a:r>
              <a:rPr lang="it-IT" dirty="0" smtClean="0">
                <a:solidFill>
                  <a:srgbClr val="002060"/>
                </a:solidFill>
                <a:latin typeface="Comic Sans MS" pitchFamily="66" charset="0"/>
              </a:rPr>
              <a:t>e </a:t>
            </a:r>
            <a:r>
              <a:rPr lang="it-IT" dirty="0">
                <a:solidFill>
                  <a:srgbClr val="002060"/>
                </a:solidFill>
                <a:latin typeface="Comic Sans MS" pitchFamily="66" charset="0"/>
              </a:rPr>
              <a:t>umidità sfavorevole e di conseguenza con la minima presenza di vegetali. Milioni </a:t>
            </a:r>
            <a:r>
              <a:rPr lang="it-IT" dirty="0" smtClean="0">
                <a:solidFill>
                  <a:srgbClr val="002060"/>
                </a:solidFill>
                <a:latin typeface="Comic Sans MS" pitchFamily="66" charset="0"/>
              </a:rPr>
              <a:t>di ettari </a:t>
            </a:r>
            <a:r>
              <a:rPr lang="it-IT" dirty="0">
                <a:solidFill>
                  <a:srgbClr val="002060"/>
                </a:solidFill>
                <a:latin typeface="Comic Sans MS" pitchFamily="66" charset="0"/>
              </a:rPr>
              <a:t>di suolo sono ogni anno coinvolti in nuovi processi di </a:t>
            </a:r>
            <a:r>
              <a:rPr lang="it-IT" dirty="0" smtClean="0">
                <a:solidFill>
                  <a:srgbClr val="002060"/>
                </a:solidFill>
                <a:latin typeface="Comic Sans MS" pitchFamily="66" charset="0"/>
              </a:rPr>
              <a:t>desertificazione. </a:t>
            </a:r>
            <a:r>
              <a:rPr lang="it-IT" dirty="0">
                <a:solidFill>
                  <a:srgbClr val="002060"/>
                </a:solidFill>
                <a:latin typeface="Comic Sans MS" pitchFamily="66" charset="0"/>
              </a:rPr>
              <a:t>Ci sono molte cause che favoriscono la desertificazione, come l’ eccessivo sfruttamento del suolo usato per pascoli e per l’ agricoltura, oppure per il disboscamento che permette alle violenti piogge una forte azione erosiva. Le aree a rischio sono situate soprattutto in </a:t>
            </a:r>
            <a:r>
              <a:rPr lang="it-IT" b="1" dirty="0">
                <a:solidFill>
                  <a:srgbClr val="002060"/>
                </a:solidFill>
                <a:latin typeface="Comic Sans MS" pitchFamily="66" charset="0"/>
              </a:rPr>
              <a:t>America</a:t>
            </a:r>
            <a:r>
              <a:rPr lang="it-IT" dirty="0">
                <a:solidFill>
                  <a:srgbClr val="002060"/>
                </a:solidFill>
                <a:latin typeface="Comic Sans MS" pitchFamily="66" charset="0"/>
              </a:rPr>
              <a:t> e in gran parte dell’ </a:t>
            </a:r>
            <a:r>
              <a:rPr lang="it-IT" b="1" dirty="0" smtClean="0">
                <a:solidFill>
                  <a:srgbClr val="002060"/>
                </a:solidFill>
                <a:latin typeface="Comic Sans MS" pitchFamily="66" charset="0"/>
              </a:rPr>
              <a:t>Australia.</a:t>
            </a:r>
            <a:endParaRPr lang="it-IT" dirty="0">
              <a:solidFill>
                <a:srgbClr val="002060"/>
              </a:solidFill>
              <a:latin typeface="Comic Sans MS" pitchFamily="66" charset="0"/>
            </a:endParaRPr>
          </a:p>
          <a:p>
            <a:endParaRPr lang="it-IT" dirty="0"/>
          </a:p>
        </p:txBody>
      </p:sp>
      <p:pic>
        <p:nvPicPr>
          <p:cNvPr id="4" name="Immagine 3" descr="nasa_firemdesert.jpg"/>
          <p:cNvPicPr>
            <a:picLocks noChangeAspect="1"/>
          </p:cNvPicPr>
          <p:nvPr/>
        </p:nvPicPr>
        <p:blipFill>
          <a:blip r:embed="rId2" cstate="print"/>
          <a:stretch>
            <a:fillRect/>
          </a:stretch>
        </p:blipFill>
        <p:spPr>
          <a:xfrm>
            <a:off x="61841" y="3981420"/>
            <a:ext cx="4510159" cy="2759948"/>
          </a:xfrm>
          <a:prstGeom prst="rect">
            <a:avLst/>
          </a:prstGeom>
        </p:spPr>
      </p:pic>
      <p:pic>
        <p:nvPicPr>
          <p:cNvPr id="5" name="Immagine 4" descr="160-Desertification.jpg"/>
          <p:cNvPicPr>
            <a:picLocks noChangeAspect="1"/>
          </p:cNvPicPr>
          <p:nvPr/>
        </p:nvPicPr>
        <p:blipFill>
          <a:blip r:embed="rId3" cstate="print"/>
          <a:stretch>
            <a:fillRect/>
          </a:stretch>
        </p:blipFill>
        <p:spPr>
          <a:xfrm>
            <a:off x="4788024" y="1412776"/>
            <a:ext cx="4355788" cy="5328591"/>
          </a:xfrm>
          <a:prstGeom prst="rect">
            <a:avLst/>
          </a:prstGeom>
        </p:spPr>
      </p:pic>
    </p:spTree>
    <p:extLst>
      <p:ext uri="{BB962C8B-B14F-4D97-AF65-F5344CB8AC3E}">
        <p14:creationId xmlns:p14="http://schemas.microsoft.com/office/powerpoint/2010/main" val="1226274141"/>
      </p:ext>
    </p:extLst>
  </p:cSld>
  <p:clrMapOvr>
    <a:masterClrMapping/>
  </p:clrMapOvr>
  <p:transition spd="slow" advClick="0" advTm="16000">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09599" y="1628801"/>
            <a:ext cx="6347714" cy="2016224"/>
          </a:xfrm>
        </p:spPr>
        <p:txBody>
          <a:bodyPr/>
          <a:lstStyle/>
          <a:p>
            <a:r>
              <a:rPr lang="it-IT" dirty="0">
                <a:latin typeface="Times New Roman" panose="02020603050405020304" pitchFamily="18" charset="0"/>
                <a:cs typeface="Times New Roman" panose="02020603050405020304" pitchFamily="18" charset="0"/>
              </a:rPr>
              <a:t>Il suolo è una risorsa da tutelare non solo per le sue funzioni riguardanti l’ambiente, ma anche perché ci fornisce paesaggi meravigliosi e unici che sono risorsa anche per noi uomini, ad esempio per il turismo.</a:t>
            </a:r>
          </a:p>
          <a:p>
            <a:r>
              <a:rPr lang="it-IT" dirty="0">
                <a:solidFill>
                  <a:schemeClr val="tx2">
                    <a:lumMod val="75000"/>
                  </a:schemeClr>
                </a:solidFill>
                <a:latin typeface="Times New Roman" panose="02020603050405020304" pitchFamily="18" charset="0"/>
                <a:cs typeface="Times New Roman" panose="02020603050405020304" pitchFamily="18" charset="0"/>
              </a:rPr>
              <a:t>Non ci accorgiamo che danneggiando il suolo ci danneggiamo da soli, </a:t>
            </a:r>
            <a:r>
              <a:rPr lang="it-IT" dirty="0">
                <a:solidFill>
                  <a:schemeClr val="bg2">
                    <a:lumMod val="25000"/>
                  </a:schemeClr>
                </a:solidFill>
                <a:latin typeface="Times New Roman" panose="02020603050405020304" pitchFamily="18" charset="0"/>
                <a:cs typeface="Times New Roman" panose="02020603050405020304" pitchFamily="18" charset="0"/>
              </a:rPr>
              <a:t>quindi proteggiamolo, e proteggiamoci!</a:t>
            </a:r>
          </a:p>
        </p:txBody>
      </p:sp>
      <p:sp>
        <p:nvSpPr>
          <p:cNvPr id="4" name="Titolo 1"/>
          <p:cNvSpPr>
            <a:spLocks noGrp="1"/>
          </p:cNvSpPr>
          <p:nvPr>
            <p:ph type="title"/>
          </p:nvPr>
        </p:nvSpPr>
        <p:spPr>
          <a:xfrm>
            <a:off x="609599" y="188640"/>
            <a:ext cx="6347713" cy="13681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a:solidFill>
                  <a:srgbClr val="FF0000"/>
                </a:solidFill>
                <a:latin typeface="Times New Roman" panose="02020603050405020304" pitchFamily="18" charset="0"/>
                <a:cs typeface="Times New Roman" panose="02020603050405020304" pitchFamily="18" charset="0"/>
              </a:rPr>
              <a:t>AMMIRARE IL PAESAGGIO</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645024"/>
            <a:ext cx="8208912"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1551344"/>
      </p:ext>
    </p:extLst>
  </p:cSld>
  <p:clrMapOvr>
    <a:masterClrMapping/>
  </p:clrMapOvr>
  <p:transition spd="slow" advClick="0" advTm="13000">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1560" y="188640"/>
            <a:ext cx="6347713" cy="1320800"/>
          </a:xfrm>
        </p:spPr>
        <p:txBody>
          <a:bodyPr/>
          <a:lstStyle/>
          <a:p>
            <a:r>
              <a:rPr lang="it-IT" dirty="0" smtClean="0">
                <a:solidFill>
                  <a:srgbClr val="FF0000"/>
                </a:solidFill>
              </a:rPr>
              <a:t>Dall’aula… alla realtà…</a:t>
            </a:r>
            <a:endParaRPr lang="it-IT" dirty="0">
              <a:solidFill>
                <a:srgbClr val="FF0000"/>
              </a:solidFill>
            </a:endParaRP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3789040"/>
            <a:ext cx="2808312"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21045643">
            <a:off x="170063" y="1117243"/>
            <a:ext cx="3618514" cy="2410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6767958"/>
      </p:ext>
    </p:extLst>
  </p:cSld>
  <p:clrMapOvr>
    <a:masterClrMapping/>
  </p:clrMapOvr>
  <p:transition spd="slow" advClick="0" advTm="13000">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1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0" y="5301208"/>
            <a:ext cx="9144000" cy="1200329"/>
          </a:xfrm>
          <a:prstGeom prst="rect">
            <a:avLst/>
          </a:prstGeom>
          <a:noFill/>
        </p:spPr>
        <p:txBody>
          <a:bodyPr wrap="square" rtlCol="0">
            <a:spAutoFit/>
          </a:bodyPr>
          <a:lstStyle/>
          <a:p>
            <a:r>
              <a:rPr lang="it-IT" dirty="0"/>
              <a:t>Le </a:t>
            </a:r>
            <a:r>
              <a:rPr lang="it-IT" b="1" dirty="0"/>
              <a:t>Grotte di </a:t>
            </a:r>
            <a:r>
              <a:rPr lang="it-IT" b="1" dirty="0" smtClean="0"/>
              <a:t>Pertosa-Auletta</a:t>
            </a:r>
            <a:r>
              <a:rPr lang="it-IT" dirty="0" smtClean="0"/>
              <a:t> sono </a:t>
            </a:r>
            <a:r>
              <a:rPr lang="it-IT" dirty="0"/>
              <a:t>un complesso di cavità carsiche di rilevanza turistica, situate nel comune di Pertosa (SA). Il complesso carsico si sviluppa nel sottosuolo dei vicini comuni di Auletta e Polla, a </a:t>
            </a:r>
            <a:r>
              <a:rPr lang="it-IT" dirty="0" smtClean="0"/>
              <a:t>263 metri, </a:t>
            </a:r>
            <a:r>
              <a:rPr lang="it-IT" dirty="0"/>
              <a:t>lungo la riva sinistra del fiume Tanagro.</a:t>
            </a:r>
          </a:p>
        </p:txBody>
      </p:sp>
    </p:spTree>
    <p:extLst>
      <p:ext uri="{BB962C8B-B14F-4D97-AF65-F5344CB8AC3E}">
        <p14:creationId xmlns:p14="http://schemas.microsoft.com/office/powerpoint/2010/main" val="2641173544"/>
      </p:ext>
    </p:extLst>
  </p:cSld>
  <p:clrMapOvr>
    <a:masterClrMapping/>
  </p:clrMapOvr>
  <p:transition spd="slow" advClick="0" advTm="8000">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559961"/>
            <a:ext cx="4644008" cy="3298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44008" cy="3559961"/>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4644008" y="404664"/>
            <a:ext cx="4499992" cy="6186309"/>
          </a:xfrm>
          <a:prstGeom prst="rect">
            <a:avLst/>
          </a:prstGeom>
          <a:noFill/>
        </p:spPr>
        <p:txBody>
          <a:bodyPr wrap="square" rtlCol="0">
            <a:spAutoFit/>
          </a:bodyPr>
          <a:lstStyle/>
          <a:p>
            <a:endParaRPr lang="it-IT" dirty="0" smtClean="0"/>
          </a:p>
          <a:p>
            <a:r>
              <a:rPr lang="it-IT" dirty="0" smtClean="0"/>
              <a:t>Colonne </a:t>
            </a:r>
            <a:r>
              <a:rPr lang="it-IT" dirty="0"/>
              <a:t>e pilastri pietrificati</a:t>
            </a:r>
          </a:p>
          <a:p>
            <a:r>
              <a:rPr lang="it-IT" dirty="0"/>
              <a:t>Le stalattiti e le stalagmiti sono formazioni minerali prodotte dal lento accumularsi del carbonato di calcio depositato dalle acque sotterranee. Queste concrezioni calcaree rappresentano le gemme delle grotte carsiche, e si sviluppano in forme ardite e bizzarre che rivaleggiano con le opere in marmo degli </a:t>
            </a:r>
            <a:r>
              <a:rPr lang="it-IT" dirty="0" smtClean="0"/>
              <a:t>scultori</a:t>
            </a:r>
            <a:r>
              <a:rPr lang="it-IT" dirty="0"/>
              <a:t> Le stalattiti e le stalagmiti si formano infatti negli ambienti carsici (</a:t>
            </a:r>
            <a:r>
              <a:rPr lang="it-IT" dirty="0">
                <a:hlinkClick r:id="rId4"/>
              </a:rPr>
              <a:t>carsismo</a:t>
            </a:r>
            <a:r>
              <a:rPr lang="it-IT" dirty="0"/>
              <a:t>), soprattutto in </a:t>
            </a:r>
            <a:r>
              <a:rPr lang="it-IT" dirty="0">
                <a:hlinkClick r:id="rId5"/>
              </a:rPr>
              <a:t>grotte</a:t>
            </a:r>
            <a:r>
              <a:rPr lang="it-IT" dirty="0"/>
              <a:t> e in altri ambienti sotterranei, quando piccole gocce d’acqua trasudano dalle volte delle cavità dopo essersi infiltrate nelle microfratture delle rocce, e in assenza di ventilazione formano un velo d’acqua che rimane in contatto con la parete il tempo necessario a depositare carbonato di calcio. </a:t>
            </a:r>
            <a:endParaRPr lang="it-IT" dirty="0" smtClean="0"/>
          </a:p>
          <a:p>
            <a:endParaRPr lang="it-IT" dirty="0"/>
          </a:p>
        </p:txBody>
      </p:sp>
      <p:sp>
        <p:nvSpPr>
          <p:cNvPr id="6" name="CasellaDiTesto 5"/>
          <p:cNvSpPr txBox="1"/>
          <p:nvPr/>
        </p:nvSpPr>
        <p:spPr>
          <a:xfrm>
            <a:off x="4860032" y="188640"/>
            <a:ext cx="3281668" cy="461665"/>
          </a:xfrm>
          <a:prstGeom prst="rect">
            <a:avLst/>
          </a:prstGeom>
          <a:noFill/>
        </p:spPr>
        <p:txBody>
          <a:bodyPr wrap="none" rtlCol="0">
            <a:spAutoFit/>
          </a:bodyPr>
          <a:lstStyle/>
          <a:p>
            <a:r>
              <a:rPr lang="it-IT" sz="2400" b="1" dirty="0" smtClean="0"/>
              <a:t>Stalattiti e stalagmiti </a:t>
            </a:r>
            <a:endParaRPr lang="it-IT" sz="2400" b="1" dirty="0"/>
          </a:p>
        </p:txBody>
      </p:sp>
    </p:spTree>
    <p:extLst>
      <p:ext uri="{BB962C8B-B14F-4D97-AF65-F5344CB8AC3E}">
        <p14:creationId xmlns:p14="http://schemas.microsoft.com/office/powerpoint/2010/main" val="2641173544"/>
      </p:ext>
    </p:extLst>
  </p:cSld>
  <p:clrMapOvr>
    <a:masterClrMapping/>
  </p:clrMapOvr>
  <p:transition spd="slow" advClick="0" advTm="16000">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44351"/>
          <a:stretch/>
        </p:blipFill>
        <p:spPr bwMode="auto">
          <a:xfrm>
            <a:off x="3422118" y="0"/>
            <a:ext cx="5721882" cy="6854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0" y="120606"/>
            <a:ext cx="3422118" cy="5632311"/>
          </a:xfrm>
          <a:prstGeom prst="rect">
            <a:avLst/>
          </a:prstGeom>
          <a:noFill/>
        </p:spPr>
        <p:txBody>
          <a:bodyPr wrap="square" rtlCol="0">
            <a:spAutoFit/>
          </a:bodyPr>
          <a:lstStyle/>
          <a:p>
            <a:r>
              <a:rPr lang="it-IT" b="1" dirty="0" smtClean="0"/>
              <a:t>Formiche Foresta Amazzonica</a:t>
            </a:r>
          </a:p>
          <a:p>
            <a:r>
              <a:rPr lang="it-IT" dirty="0" smtClean="0"/>
              <a:t>Un progetto meraviglioso inscritto in loro</a:t>
            </a:r>
          </a:p>
          <a:p>
            <a:r>
              <a:rPr lang="it-IT" dirty="0" smtClean="0"/>
              <a:t>Perché lavorano </a:t>
            </a:r>
            <a:r>
              <a:rPr lang="it-IT" b="1" dirty="0" smtClean="0"/>
              <a:t>gratuitamente</a:t>
            </a:r>
            <a:r>
              <a:rPr lang="it-IT" dirty="0" smtClean="0"/>
              <a:t> per l’umanità creando nuovo </a:t>
            </a:r>
            <a:r>
              <a:rPr lang="it-IT" b="1" dirty="0" smtClean="0"/>
              <a:t>humus</a:t>
            </a:r>
          </a:p>
          <a:p>
            <a:r>
              <a:rPr lang="it-IT" dirty="0"/>
              <a:t>Le formiche </a:t>
            </a:r>
            <a:r>
              <a:rPr lang="it-IT" dirty="0" err="1"/>
              <a:t>tagliafoglie</a:t>
            </a:r>
            <a:r>
              <a:rPr lang="it-IT" dirty="0"/>
              <a:t>, appartenenti al genere </a:t>
            </a:r>
            <a:r>
              <a:rPr lang="it-IT" i="1" dirty="0"/>
              <a:t>Atta</a:t>
            </a:r>
            <a:r>
              <a:rPr lang="it-IT" dirty="0"/>
              <a:t>, e in particolare </a:t>
            </a:r>
            <a:r>
              <a:rPr lang="it-IT" i="1" dirty="0"/>
              <a:t>Atta </a:t>
            </a:r>
            <a:r>
              <a:rPr lang="it-IT" i="1" dirty="0" err="1"/>
              <a:t>cephalotes</a:t>
            </a:r>
            <a:r>
              <a:rPr lang="it-IT" dirty="0"/>
              <a:t>, sono presenti nelle zone a clima tropicale del continente americano e vivono negli ambienti con ricca vegetazione, sia spontanea sia coltivata; hanno corpo di colore rossiccio-bruno e portano un corto pungiglione all’estremità dell’addome. </a:t>
            </a:r>
            <a:endParaRPr lang="it-IT" dirty="0" smtClean="0"/>
          </a:p>
          <a:p>
            <a:endParaRPr lang="it-IT" dirty="0" smtClean="0"/>
          </a:p>
          <a:p>
            <a:endParaRPr lang="it-IT" dirty="0"/>
          </a:p>
        </p:txBody>
      </p:sp>
      <p:sp>
        <p:nvSpPr>
          <p:cNvPr id="10" name="Rettangolo 9"/>
          <p:cNvSpPr/>
          <p:nvPr/>
        </p:nvSpPr>
        <p:spPr>
          <a:xfrm flipH="1">
            <a:off x="0" y="5157191"/>
            <a:ext cx="3098590" cy="1477328"/>
          </a:xfrm>
          <a:prstGeom prst="rect">
            <a:avLst/>
          </a:prstGeom>
        </p:spPr>
        <p:txBody>
          <a:bodyPr wrap="square">
            <a:spAutoFit/>
          </a:bodyPr>
          <a:lstStyle/>
          <a:p>
            <a:r>
              <a:rPr lang="it-IT" dirty="0" smtClean="0"/>
              <a:t>Una </a:t>
            </a:r>
            <a:r>
              <a:rPr lang="it-IT" dirty="0"/>
              <a:t>comunità di </a:t>
            </a:r>
            <a:r>
              <a:rPr lang="it-IT" dirty="0" err="1"/>
              <a:t>tagliafoglie</a:t>
            </a:r>
            <a:r>
              <a:rPr lang="it-IT" dirty="0"/>
              <a:t> può raccogliere, in un giorno, tante foglie quante basterebbero a sfamare una </a:t>
            </a:r>
            <a:r>
              <a:rPr lang="it-IT" dirty="0" smtClean="0"/>
              <a:t>mucca</a:t>
            </a:r>
            <a:endParaRPr lang="it-IT" dirty="0"/>
          </a:p>
        </p:txBody>
      </p:sp>
    </p:spTree>
    <p:extLst>
      <p:ext uri="{BB962C8B-B14F-4D97-AF65-F5344CB8AC3E}">
        <p14:creationId xmlns:p14="http://schemas.microsoft.com/office/powerpoint/2010/main" val="2901744045"/>
      </p:ext>
    </p:extLst>
  </p:cSld>
  <p:clrMapOvr>
    <a:masterClrMapping/>
  </p:clrMapOvr>
  <p:transition spd="slow" advClick="0" advTm="20000">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3201"/>
            <a:ext cx="91440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0" y="0"/>
            <a:ext cx="9144000" cy="1754326"/>
          </a:xfrm>
          <a:prstGeom prst="rect">
            <a:avLst/>
          </a:prstGeom>
          <a:noFill/>
        </p:spPr>
        <p:txBody>
          <a:bodyPr wrap="square" rtlCol="0">
            <a:spAutoFit/>
          </a:bodyPr>
          <a:lstStyle/>
          <a:p>
            <a:r>
              <a:rPr lang="it-IT" dirty="0" smtClean="0"/>
              <a:t>Teca n1:troviamo la lettiera costituita da foglie secche e piccoli insetti </a:t>
            </a:r>
          </a:p>
          <a:p>
            <a:r>
              <a:rPr lang="it-IT" dirty="0" smtClean="0"/>
              <a:t>Teca n2:troviamo l’humus costituito da terra e animali in via di decomposizione </a:t>
            </a:r>
          </a:p>
          <a:p>
            <a:r>
              <a:rPr lang="it-IT" dirty="0" smtClean="0"/>
              <a:t>Teca n3:troviamo la parte minerale costituita da argilla ,sabbia e calcare </a:t>
            </a:r>
          </a:p>
          <a:p>
            <a:r>
              <a:rPr lang="it-IT" dirty="0" smtClean="0"/>
              <a:t>Teca n4:troviamo la parte inorganica costituita da frammenti di roccia </a:t>
            </a:r>
          </a:p>
          <a:p>
            <a:r>
              <a:rPr lang="it-IT" dirty="0" smtClean="0"/>
              <a:t>Teca n5:troviamo la roccia madre costituita da roccia non </a:t>
            </a:r>
            <a:r>
              <a:rPr lang="it-IT" dirty="0"/>
              <a:t>a</a:t>
            </a:r>
            <a:r>
              <a:rPr lang="it-IT" dirty="0" smtClean="0"/>
              <a:t>ncora alterata dai reagenti atmosferici .  </a:t>
            </a:r>
            <a:endParaRPr lang="it-IT" dirty="0"/>
          </a:p>
        </p:txBody>
      </p:sp>
    </p:spTree>
    <p:extLst>
      <p:ext uri="{BB962C8B-B14F-4D97-AF65-F5344CB8AC3E}">
        <p14:creationId xmlns:p14="http://schemas.microsoft.com/office/powerpoint/2010/main" val="2641173544"/>
      </p:ext>
    </p:extLst>
  </p:cSld>
  <p:clrMapOvr>
    <a:masterClrMapping/>
  </p:clrMapOvr>
  <p:transition spd="slow" advClick="0" advTm="13000">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1560" y="260648"/>
            <a:ext cx="6347713" cy="1368152"/>
          </a:xfrm>
        </p:spPr>
        <p:txBody>
          <a:bodyPr>
            <a:normAutofit fontScale="90000"/>
          </a:bodyPr>
          <a:lstStyle/>
          <a:p>
            <a:r>
              <a:rPr lang="it-IT" dirty="0">
                <a:solidFill>
                  <a:srgbClr val="FF0000"/>
                </a:solidFill>
              </a:rPr>
              <a:t>Dio sempre perdona.</a:t>
            </a:r>
            <a:br>
              <a:rPr lang="it-IT" dirty="0">
                <a:solidFill>
                  <a:srgbClr val="FF0000"/>
                </a:solidFill>
              </a:rPr>
            </a:br>
            <a:r>
              <a:rPr lang="it-IT" dirty="0">
                <a:solidFill>
                  <a:srgbClr val="FF0000"/>
                </a:solidFill>
              </a:rPr>
              <a:t> Gli uomini perdonano a volte.</a:t>
            </a:r>
            <a:br>
              <a:rPr lang="it-IT" dirty="0">
                <a:solidFill>
                  <a:srgbClr val="FF0000"/>
                </a:solidFill>
              </a:rPr>
            </a:br>
            <a:r>
              <a:rPr lang="it-IT" dirty="0">
                <a:solidFill>
                  <a:srgbClr val="FF0000"/>
                </a:solidFill>
              </a:rPr>
              <a:t> La terra non perdona mai!</a:t>
            </a:r>
          </a:p>
        </p:txBody>
      </p:sp>
      <p:sp>
        <p:nvSpPr>
          <p:cNvPr id="4" name="Titolo 1"/>
          <p:cNvSpPr>
            <a:spLocks noGrp="1"/>
          </p:cNvSpPr>
          <p:nvPr>
            <p:ph idx="1"/>
          </p:nvPr>
        </p:nvSpPr>
        <p:spPr>
          <a:xfrm>
            <a:off x="611560" y="1838626"/>
            <a:ext cx="6347714" cy="388077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800" b="0" i="0" dirty="0" smtClean="0">
                <a:solidFill>
                  <a:srgbClr val="FF0000"/>
                </a:solidFill>
                <a:effectLst/>
                <a:latin typeface="Arial Rounded MT Bold" pitchFamily="34" charset="0"/>
              </a:rPr>
              <a:t/>
            </a:r>
            <a:br>
              <a:rPr lang="it-IT" sz="2800" b="0" i="0" dirty="0" smtClean="0">
                <a:solidFill>
                  <a:srgbClr val="FF0000"/>
                </a:solidFill>
                <a:effectLst/>
                <a:latin typeface="Arial Rounded MT Bold" pitchFamily="34" charset="0"/>
              </a:rPr>
            </a:br>
            <a:endParaRPr lang="it-IT" sz="3200" b="1" dirty="0">
              <a:solidFill>
                <a:srgbClr val="FF0000"/>
              </a:solidFill>
              <a:latin typeface="Arial Rounded MT Bold" pitchFamily="34" charset="0"/>
            </a:endParaRPr>
          </a:p>
        </p:txBody>
      </p:sp>
      <p:sp>
        <p:nvSpPr>
          <p:cNvPr id="5" name="Rettangolo 4"/>
          <p:cNvSpPr/>
          <p:nvPr/>
        </p:nvSpPr>
        <p:spPr>
          <a:xfrm>
            <a:off x="350898" y="2305615"/>
            <a:ext cx="8496944" cy="2246769"/>
          </a:xfrm>
          <a:prstGeom prst="rect">
            <a:avLst/>
          </a:prstGeom>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000" b="0" i="0" dirty="0" smtClean="0">
                <a:solidFill>
                  <a:srgbClr val="000000"/>
                </a:solidFill>
                <a:effectLst/>
                <a:latin typeface="Calibri" pitchFamily="34" charset="0"/>
                <a:cs typeface="Calibri" pitchFamily="34" charset="0"/>
              </a:rPr>
              <a:t>«La Terra non è un’eredità che noi abbiamo ricevuto dai nostri genitori, ma un prestito che fanno i nostri figli a noi, perché noi la custodiamo e la facciamo andare avanti e riportarla a loro. La terra è generosa e non fa mancare nulla a chi la custodisce. La terra, che è madre per tutti, chiede rispetto e non violenza o peggio ancora arroganza da padroni. Dobbiamo riportarla ai nostri figli migliorata, custodita, perché è stato un prestito che loro hanno fatto a noi».</a:t>
            </a:r>
            <a:r>
              <a:rPr lang="it-IT" sz="2000" b="0" i="0" dirty="0" smtClean="0">
                <a:solidFill>
                  <a:srgbClr val="000000"/>
                </a:solidFill>
                <a:effectLst/>
                <a:latin typeface="Comic Sans MS" pitchFamily="66" charset="0"/>
              </a:rPr>
              <a:t/>
            </a:r>
            <a:br>
              <a:rPr lang="it-IT" sz="2000" b="0" i="0" dirty="0" smtClean="0">
                <a:solidFill>
                  <a:srgbClr val="000000"/>
                </a:solidFill>
                <a:effectLst/>
                <a:latin typeface="Comic Sans MS" pitchFamily="66" charset="0"/>
              </a:rPr>
            </a:br>
            <a:r>
              <a:rPr lang="it-IT" sz="2000" b="0" i="0" dirty="0" smtClean="0">
                <a:solidFill>
                  <a:srgbClr val="000000"/>
                </a:solidFill>
                <a:effectLst/>
                <a:latin typeface="Comic Sans MS" pitchFamily="66" charset="0"/>
              </a:rPr>
              <a:t>                                                                                     </a:t>
            </a:r>
            <a:r>
              <a:rPr lang="it-IT" sz="2000" b="0" i="1" u="sng" dirty="0" smtClean="0">
                <a:solidFill>
                  <a:srgbClr val="000000"/>
                </a:solidFill>
                <a:effectLst>
                  <a:outerShdw blurRad="38100" dist="38100" dir="2700000" algn="tl">
                    <a:srgbClr val="000000">
                      <a:alpha val="43137"/>
                    </a:srgbClr>
                  </a:outerShdw>
                </a:effectLst>
                <a:latin typeface="+mj-lt"/>
              </a:rPr>
              <a:t>Papa Francesco</a:t>
            </a:r>
            <a:endParaRPr lang="it-IT" sz="2000" i="1" u="sng" dirty="0">
              <a:effectLst>
                <a:outerShdw blurRad="38100" dist="38100" dir="2700000" algn="tl">
                  <a:srgbClr val="000000">
                    <a:alpha val="43137"/>
                  </a:srgbClr>
                </a:outerShdw>
              </a:effectLst>
              <a:latin typeface="+mj-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254" y="4468600"/>
            <a:ext cx="6469241" cy="218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4617191"/>
      </p:ext>
    </p:extLst>
  </p:cSld>
  <p:clrMapOvr>
    <a:masterClrMapping/>
  </p:clrMapOvr>
  <p:transition spd="slow" advClick="0" advTm="13000">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188640"/>
            <a:ext cx="5708308" cy="5112568"/>
          </a:xfrm>
        </p:spPr>
      </p:pic>
      <p:sp>
        <p:nvSpPr>
          <p:cNvPr id="2" name="Titolo 1"/>
          <p:cNvSpPr>
            <a:spLocks noGrp="1"/>
          </p:cNvSpPr>
          <p:nvPr>
            <p:ph type="title"/>
          </p:nvPr>
        </p:nvSpPr>
        <p:spPr>
          <a:xfrm>
            <a:off x="683568" y="5229200"/>
            <a:ext cx="6347713" cy="1320800"/>
          </a:xfrm>
        </p:spPr>
        <p:txBody>
          <a:bodyPr/>
          <a:lstStyle/>
          <a:p>
            <a:r>
              <a:rPr lang="it-IT" smtClean="0">
                <a:solidFill>
                  <a:schemeClr val="tx1"/>
                </a:solidFill>
              </a:rPr>
              <a:t>Ora tocca a te… </a:t>
            </a:r>
            <a:r>
              <a:rPr lang="it-IT" sz="2400" dirty="0" smtClean="0">
                <a:solidFill>
                  <a:schemeClr val="tx1"/>
                </a:solidFill>
              </a:rPr>
              <a:t>(</a:t>
            </a:r>
            <a:r>
              <a:rPr lang="it-IT" sz="2400" dirty="0" err="1" smtClean="0">
                <a:solidFill>
                  <a:schemeClr val="tx1"/>
                </a:solidFill>
              </a:rPr>
              <a:t>L.Rescigno</a:t>
            </a:r>
            <a:r>
              <a:rPr lang="it-IT" sz="2400" dirty="0" smtClean="0">
                <a:solidFill>
                  <a:schemeClr val="tx1"/>
                </a:solidFill>
              </a:rPr>
              <a:t>)</a:t>
            </a:r>
            <a:endParaRPr lang="it-IT" dirty="0">
              <a:solidFill>
                <a:schemeClr val="tx1"/>
              </a:solidFill>
            </a:endParaRPr>
          </a:p>
        </p:txBody>
      </p:sp>
    </p:spTree>
    <p:extLst>
      <p:ext uri="{BB962C8B-B14F-4D97-AF65-F5344CB8AC3E}">
        <p14:creationId xmlns:p14="http://schemas.microsoft.com/office/powerpoint/2010/main" val="627906747"/>
      </p:ext>
    </p:extLst>
  </p:cSld>
  <p:clrMapOvr>
    <a:masterClrMapping/>
  </p:clrMapOvr>
  <p:transition spd="slow" advClick="0" advTm="18000">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9" y="609600"/>
            <a:ext cx="6633784" cy="1320800"/>
          </a:xfrm>
        </p:spPr>
        <p:txBody>
          <a:bodyPr>
            <a:normAutofit/>
          </a:bodyPr>
          <a:lstStyle/>
          <a:p>
            <a:pPr algn="l"/>
            <a:r>
              <a:rPr lang="it-IT" sz="2800" dirty="0" smtClean="0">
                <a:solidFill>
                  <a:srgbClr val="FF0000"/>
                </a:solidFill>
                <a:latin typeface="Times New Roman" panose="02020603050405020304" pitchFamily="18" charset="0"/>
                <a:cs typeface="Times New Roman" panose="02020603050405020304" pitchFamily="18" charset="0"/>
              </a:rPr>
              <a:t>COM’E’FATTO IL SUOLO</a:t>
            </a:r>
            <a:endParaRPr lang="it-IT" sz="2800" dirty="0">
              <a:solidFill>
                <a:srgbClr val="FF0000"/>
              </a:solidFill>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483305" y="1844824"/>
            <a:ext cx="8229600" cy="4525963"/>
          </a:xfrm>
          <a:solidFill>
            <a:schemeClr val="bg1"/>
          </a:solidFill>
        </p:spPr>
        <p:txBody>
          <a:bodyPr>
            <a:normAutofit fontScale="25000" lnSpcReduction="20000"/>
          </a:bodyPr>
          <a:lstStyle/>
          <a:p>
            <a:pPr marL="0" indent="0">
              <a:lnSpc>
                <a:spcPct val="115000"/>
              </a:lnSpc>
              <a:spcAft>
                <a:spcPts val="1000"/>
              </a:spcAft>
              <a:buNone/>
            </a:pPr>
            <a:endParaRPr lang="it-IT" sz="7200" dirty="0" smtClean="0">
              <a:solidFill>
                <a:srgbClr val="FF0000"/>
              </a:solidFill>
              <a:latin typeface="Algerian"/>
              <a:ea typeface="Calibri"/>
              <a:cs typeface="Times New Roman"/>
            </a:endParaRPr>
          </a:p>
          <a:p>
            <a:pPr marL="0" indent="0">
              <a:lnSpc>
                <a:spcPct val="115000"/>
              </a:lnSpc>
              <a:spcAft>
                <a:spcPts val="1000"/>
              </a:spcAft>
              <a:buNone/>
            </a:pPr>
            <a:r>
              <a:rPr lang="it-IT" sz="12800" dirty="0" smtClean="0">
                <a:solidFill>
                  <a:schemeClr val="accent2">
                    <a:lumMod val="75000"/>
                  </a:schemeClr>
                </a:solidFill>
                <a:latin typeface="Times New Roman" panose="02020603050405020304" pitchFamily="18" charset="0"/>
                <a:ea typeface="Calibri"/>
                <a:cs typeface="Times New Roman" panose="02020603050405020304" pitchFamily="18" charset="0"/>
              </a:rPr>
              <a:t>La composizione del suolo</a:t>
            </a:r>
          </a:p>
          <a:p>
            <a:pPr marL="0" indent="0">
              <a:lnSpc>
                <a:spcPct val="115000"/>
              </a:lnSpc>
              <a:spcAft>
                <a:spcPts val="1000"/>
              </a:spcAft>
              <a:buNone/>
            </a:pPr>
            <a:r>
              <a:rPr lang="it-IT" sz="8000" dirty="0" smtClean="0">
                <a:solidFill>
                  <a:srgbClr val="000000"/>
                </a:solidFill>
                <a:ea typeface="Calibri"/>
                <a:cs typeface="Times New Roman"/>
              </a:rPr>
              <a:t>Il suolo è lo strato superficiale che ricopre la crosta terrestre, derivante dall’alterazione di un suo strato roccioso , chiamato </a:t>
            </a:r>
            <a:r>
              <a:rPr lang="it-IT" sz="8000" dirty="0" smtClean="0">
                <a:solidFill>
                  <a:srgbClr val="000000"/>
                </a:solidFill>
                <a:latin typeface="Algerian"/>
                <a:ea typeface="Calibri"/>
                <a:cs typeface="Times New Roman"/>
              </a:rPr>
              <a:t>roccia madre,</a:t>
            </a:r>
            <a:r>
              <a:rPr lang="it-IT" sz="8000" dirty="0" smtClean="0">
                <a:solidFill>
                  <a:srgbClr val="000000"/>
                </a:solidFill>
                <a:ea typeface="Calibri"/>
                <a:cs typeface="Calibri"/>
              </a:rPr>
              <a:t> per azione chimica, fisica e biologica esercitata da tutti gli agenti superficiali e dagli organismi presenti su di esso.</a:t>
            </a:r>
            <a:endParaRPr lang="it-IT" sz="8000" dirty="0" smtClean="0">
              <a:ea typeface="Calibri"/>
              <a:cs typeface="Times New Roman"/>
            </a:endParaRPr>
          </a:p>
          <a:p>
            <a:pPr marL="0" indent="0">
              <a:lnSpc>
                <a:spcPct val="115000"/>
              </a:lnSpc>
              <a:spcAft>
                <a:spcPts val="1000"/>
              </a:spcAft>
              <a:buNone/>
            </a:pPr>
            <a:r>
              <a:rPr lang="it-IT" sz="8000" dirty="0" smtClean="0">
                <a:solidFill>
                  <a:srgbClr val="000000"/>
                </a:solidFill>
                <a:ea typeface="Calibri"/>
                <a:cs typeface="Calibri"/>
              </a:rPr>
              <a:t>Il </a:t>
            </a:r>
            <a:r>
              <a:rPr lang="it-IT" sz="8000" dirty="0">
                <a:solidFill>
                  <a:srgbClr val="000000"/>
                </a:solidFill>
                <a:ea typeface="Calibri"/>
                <a:cs typeface="Calibri"/>
              </a:rPr>
              <a:t>suolo può comprendere sia sedimenti sia </a:t>
            </a:r>
            <a:r>
              <a:rPr lang="it-IT" sz="8000" dirty="0" smtClean="0">
                <a:solidFill>
                  <a:srgbClr val="000000"/>
                </a:solidFill>
                <a:ea typeface="Calibri"/>
                <a:cs typeface="Calibri"/>
              </a:rPr>
              <a:t>regolarità. </a:t>
            </a:r>
            <a:r>
              <a:rPr lang="it-IT" sz="8000" dirty="0">
                <a:solidFill>
                  <a:srgbClr val="000000"/>
                </a:solidFill>
                <a:ea typeface="Calibri"/>
                <a:cs typeface="Calibri"/>
              </a:rPr>
              <a:t>E’ chiamato anche </a:t>
            </a:r>
            <a:r>
              <a:rPr lang="it-IT" sz="8000" dirty="0" err="1">
                <a:solidFill>
                  <a:srgbClr val="000000"/>
                </a:solidFill>
                <a:ea typeface="Calibri"/>
                <a:cs typeface="Calibri"/>
              </a:rPr>
              <a:t>pedosfera</a:t>
            </a:r>
            <a:r>
              <a:rPr lang="it-IT" sz="8000" dirty="0">
                <a:solidFill>
                  <a:srgbClr val="000000"/>
                </a:solidFill>
                <a:ea typeface="Calibri"/>
                <a:cs typeface="Calibri"/>
              </a:rPr>
              <a:t> quando considerato parte della geosfera. La pedogenesi è la scienza che studia la composizione, la genesi e la modificazione del suolo dovute sia ai fattori biotici che abiatici. La chimica del suolo è invece la disciplina che si occupa dello studio e caratterizzazione chimica e chimico-fisica del suolo </a:t>
            </a:r>
            <a:endParaRPr lang="it-IT" sz="8000" dirty="0">
              <a:ea typeface="Calibri"/>
              <a:cs typeface="Times New Roman"/>
            </a:endParaRPr>
          </a:p>
          <a:p>
            <a:pPr marL="0" indent="0">
              <a:lnSpc>
                <a:spcPct val="115000"/>
              </a:lnSpc>
              <a:spcAft>
                <a:spcPts val="1000"/>
              </a:spcAft>
              <a:buNone/>
            </a:pPr>
            <a:r>
              <a:rPr lang="it-IT" sz="7200" dirty="0">
                <a:solidFill>
                  <a:srgbClr val="000000"/>
                </a:solidFill>
                <a:ea typeface="Calibri"/>
                <a:cs typeface="Calibri"/>
              </a:rPr>
              <a:t> </a:t>
            </a:r>
            <a:endParaRPr lang="it-IT"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60648"/>
            <a:ext cx="3423295"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877313"/>
      </p:ext>
    </p:extLst>
  </p:cSld>
  <p:clrMapOvr>
    <a:masterClrMapping/>
  </p:clrMapOvr>
  <p:transition spd="slow" advClick="0" advTm="13000">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395536" y="836712"/>
            <a:ext cx="8208912" cy="5616624"/>
          </a:xfrm>
        </p:spPr>
        <p:txBody>
          <a:bodyPr>
            <a:normAutofit/>
          </a:bodyPr>
          <a:lstStyle/>
          <a:p>
            <a:pPr marL="0" indent="0">
              <a:lnSpc>
                <a:spcPct val="115000"/>
              </a:lnSpc>
              <a:spcAft>
                <a:spcPts val="1000"/>
              </a:spcAft>
              <a:buNone/>
            </a:pPr>
            <a:r>
              <a:rPr lang="it-IT" dirty="0">
                <a:solidFill>
                  <a:srgbClr val="000000"/>
                </a:solidFill>
                <a:ea typeface="Calibri"/>
                <a:cs typeface="Calibri"/>
              </a:rPr>
              <a:t>Il suolo è costituito da sostanze minerali ed elementi organici.  </a:t>
            </a:r>
            <a:r>
              <a:rPr lang="it-IT" dirty="0" smtClean="0">
                <a:solidFill>
                  <a:srgbClr val="000000"/>
                </a:solidFill>
                <a:ea typeface="Calibri"/>
                <a:cs typeface="Calibri"/>
              </a:rPr>
              <a:t>                    Le</a:t>
            </a:r>
            <a:r>
              <a:rPr lang="it-IT" b="1" dirty="0" smtClean="0">
                <a:solidFill>
                  <a:srgbClr val="000000"/>
                </a:solidFill>
                <a:ea typeface="Calibri"/>
                <a:cs typeface="Calibri"/>
              </a:rPr>
              <a:t> </a:t>
            </a:r>
            <a:r>
              <a:rPr lang="it-IT" b="1" dirty="0">
                <a:solidFill>
                  <a:srgbClr val="000000"/>
                </a:solidFill>
                <a:ea typeface="Calibri"/>
                <a:cs typeface="Calibri"/>
              </a:rPr>
              <a:t>3 </a:t>
            </a:r>
            <a:r>
              <a:rPr lang="it-IT" dirty="0">
                <a:solidFill>
                  <a:srgbClr val="000000"/>
                </a:solidFill>
                <a:ea typeface="Calibri"/>
                <a:cs typeface="Calibri"/>
              </a:rPr>
              <a:t>sostanze principali che si trovano nel </a:t>
            </a:r>
            <a:r>
              <a:rPr lang="it-IT" dirty="0" smtClean="0">
                <a:solidFill>
                  <a:srgbClr val="000000"/>
                </a:solidFill>
                <a:ea typeface="Calibri"/>
                <a:cs typeface="Calibri"/>
              </a:rPr>
              <a:t>suolo…</a:t>
            </a:r>
            <a:endParaRPr lang="it-IT" dirty="0">
              <a:ea typeface="Calibri"/>
              <a:cs typeface="Times New Roman"/>
            </a:endParaRPr>
          </a:p>
          <a:p>
            <a:pPr>
              <a:spcBef>
                <a:spcPts val="0"/>
              </a:spcBef>
            </a:pPr>
            <a:r>
              <a:rPr lang="it-IT" b="1" dirty="0">
                <a:solidFill>
                  <a:srgbClr val="000000"/>
                </a:solidFill>
                <a:ea typeface="Calibri"/>
                <a:cs typeface="Calibri"/>
              </a:rPr>
              <a:t>L’argilla</a:t>
            </a:r>
            <a:r>
              <a:rPr lang="it-IT" dirty="0">
                <a:solidFill>
                  <a:srgbClr val="000000"/>
                </a:solidFill>
                <a:ea typeface="Calibri"/>
                <a:cs typeface="Calibri"/>
              </a:rPr>
              <a:t>: dà una buona compattezza al terreno;</a:t>
            </a:r>
            <a:endParaRPr lang="it-IT" dirty="0">
              <a:ea typeface="Calibri"/>
              <a:cs typeface="Times New Roman"/>
            </a:endParaRPr>
          </a:p>
          <a:p>
            <a:pPr>
              <a:spcBef>
                <a:spcPts val="0"/>
              </a:spcBef>
            </a:pPr>
            <a:r>
              <a:rPr lang="it-IT" b="1" dirty="0">
                <a:solidFill>
                  <a:srgbClr val="000000"/>
                </a:solidFill>
                <a:ea typeface="Calibri"/>
                <a:cs typeface="Calibri"/>
              </a:rPr>
              <a:t>Il calcare</a:t>
            </a:r>
            <a:r>
              <a:rPr lang="it-IT" dirty="0">
                <a:solidFill>
                  <a:srgbClr val="000000"/>
                </a:solidFill>
                <a:ea typeface="Calibri"/>
                <a:cs typeface="Calibri"/>
              </a:rPr>
              <a:t>: contribuisce alla decomposizione delle sostanza organiche </a:t>
            </a:r>
            <a:r>
              <a:rPr lang="it-IT" dirty="0" smtClean="0">
                <a:solidFill>
                  <a:srgbClr val="000000"/>
                </a:solidFill>
                <a:ea typeface="Calibri"/>
                <a:cs typeface="Calibri"/>
              </a:rPr>
              <a:t>;</a:t>
            </a:r>
            <a:endParaRPr lang="it-IT" dirty="0" smtClean="0">
              <a:ea typeface="Calibri"/>
              <a:cs typeface="Times New Roman"/>
            </a:endParaRPr>
          </a:p>
          <a:p>
            <a:pPr>
              <a:spcBef>
                <a:spcPts val="0"/>
              </a:spcBef>
            </a:pPr>
            <a:r>
              <a:rPr lang="it-IT" b="1" dirty="0">
                <a:solidFill>
                  <a:srgbClr val="000000"/>
                </a:solidFill>
                <a:ea typeface="Calibri"/>
                <a:cs typeface="Calibri"/>
              </a:rPr>
              <a:t>La sabbia</a:t>
            </a:r>
            <a:r>
              <a:rPr lang="it-IT" dirty="0">
                <a:solidFill>
                  <a:srgbClr val="000000"/>
                </a:solidFill>
                <a:ea typeface="Calibri"/>
                <a:cs typeface="Calibri"/>
              </a:rPr>
              <a:t>: rende il terreno molto permeabile </a:t>
            </a:r>
            <a:endParaRPr lang="it-IT" dirty="0">
              <a:ea typeface="Calibri"/>
              <a:cs typeface="Times New Roman"/>
            </a:endParaRPr>
          </a:p>
          <a:p>
            <a:endParaRPr lang="it-IT"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3069608"/>
            <a:ext cx="7272807" cy="3760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4689269"/>
      </p:ext>
    </p:extLst>
  </p:cSld>
  <p:clrMapOvr>
    <a:masterClrMapping/>
  </p:clrMapOvr>
  <p:transition spd="slow" advClick="0" advTm="13000">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099"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699" b="5278"/>
          <a:stretch/>
        </p:blipFill>
        <p:spPr bwMode="auto">
          <a:xfrm>
            <a:off x="0" y="0"/>
            <a:ext cx="9168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8755060"/>
      </p:ext>
    </p:extLst>
  </p:cSld>
  <p:clrMapOvr>
    <a:masterClrMapping/>
  </p:clrMapOvr>
  <p:transition spd="slow" advClick="0" advTm="20000">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0528" y="3829"/>
            <a:ext cx="932452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3366081"/>
      </p:ext>
    </p:extLst>
  </p:cSld>
  <p:clrMapOvr>
    <a:masterClrMapping/>
  </p:clrMapOvr>
  <p:transition spd="slow" advClick="0" advTm="3000">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692696"/>
            <a:ext cx="6705792" cy="1320800"/>
          </a:xfrm>
        </p:spPr>
        <p:txBody>
          <a:bodyPr/>
          <a:lstStyle/>
          <a:p>
            <a:r>
              <a:rPr lang="it-IT" dirty="0" smtClean="0">
                <a:solidFill>
                  <a:srgbClr val="FF0000"/>
                </a:solidFill>
                <a:latin typeface="Times New Roman" panose="02020603050405020304" pitchFamily="18" charset="0"/>
                <a:cs typeface="Times New Roman" panose="02020603050405020304" pitchFamily="18" charset="0"/>
              </a:rPr>
              <a:t>INQUINAMENTO AGRICOLO DEL SUOLO</a:t>
            </a:r>
            <a:endParaRPr lang="it-IT" dirty="0">
              <a:solidFill>
                <a:srgbClr val="FF0000"/>
              </a:solidFill>
              <a:latin typeface="Times New Roman" panose="02020603050405020304" pitchFamily="18" charset="0"/>
              <a:cs typeface="Times New Roman" panose="02020603050405020304" pitchFamily="18" charset="0"/>
            </a:endParaRPr>
          </a:p>
        </p:txBody>
      </p:sp>
      <p:sp>
        <p:nvSpPr>
          <p:cNvPr id="5" name="Segnaposto contenuto 4"/>
          <p:cNvSpPr>
            <a:spLocks noGrp="1"/>
          </p:cNvSpPr>
          <p:nvPr>
            <p:ph idx="1"/>
          </p:nvPr>
        </p:nvSpPr>
        <p:spPr/>
        <p:txBody>
          <a:bodyPr>
            <a:normAutofit/>
          </a:bodyPr>
          <a:lstStyle/>
          <a:p>
            <a:pPr marL="0" indent="0">
              <a:buNone/>
            </a:pPr>
            <a:r>
              <a:rPr lang="it-IT" dirty="0" smtClean="0">
                <a:latin typeface="Times New Roman" panose="02020603050405020304" pitchFamily="18" charset="0"/>
                <a:cs typeface="Times New Roman" panose="02020603050405020304" pitchFamily="18" charset="0"/>
              </a:rPr>
              <a:t>L’agricoltura </a:t>
            </a:r>
            <a:r>
              <a:rPr lang="it-IT" dirty="0">
                <a:latin typeface="Times New Roman" panose="02020603050405020304" pitchFamily="18" charset="0"/>
                <a:cs typeface="Times New Roman" panose="02020603050405020304" pitchFamily="18" charset="0"/>
              </a:rPr>
              <a:t>moderna si basa soprattutto sulla meccanizzazione (trattori e vari macchinari), sull’uso massiccio di fertilizzanti, sull’impiego crescente di pesticidi e sull’ introduzione di varietà di piante particolarmente produttive. L’ aumento dei raccolti è stato notevole, ma oggi è evidente che l’ agricoltura moderna ha dei grossi limiti e crea anche molti problemi</a:t>
            </a:r>
            <a:r>
              <a:rPr lang="it-IT" dirty="0" smtClean="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L’ agricoltura moderna </a:t>
            </a:r>
            <a:r>
              <a:rPr lang="it-IT" dirty="0" smtClean="0">
                <a:latin typeface="Times New Roman" panose="02020603050405020304" pitchFamily="18" charset="0"/>
                <a:cs typeface="Times New Roman" panose="02020603050405020304" pitchFamily="18" charset="0"/>
              </a:rPr>
              <a:t>sta </a:t>
            </a:r>
            <a:r>
              <a:rPr lang="it-IT" dirty="0">
                <a:latin typeface="Times New Roman" panose="02020603050405020304" pitchFamily="18" charset="0"/>
                <a:cs typeface="Times New Roman" panose="02020603050405020304" pitchFamily="18" charset="0"/>
              </a:rPr>
              <a:t>distruggendo l’ ambiente, infatti, i veleni si accumulano negli </a:t>
            </a:r>
            <a:r>
              <a:rPr lang="it-IT" dirty="0" smtClean="0">
                <a:latin typeface="Times New Roman" panose="02020603050405020304" pitchFamily="18" charset="0"/>
                <a:cs typeface="Times New Roman" panose="02020603050405020304" pitchFamily="18" charset="0"/>
              </a:rPr>
              <a:t>alimenti. Antiparassitari </a:t>
            </a:r>
            <a:r>
              <a:rPr lang="it-IT" dirty="0">
                <a:latin typeface="Times New Roman" panose="02020603050405020304" pitchFamily="18" charset="0"/>
                <a:cs typeface="Times New Roman" panose="02020603050405020304" pitchFamily="18" charset="0"/>
              </a:rPr>
              <a:t>e diserbanti non eliminano solo gli insetti dannosi, ma distruggono anche le specie utili, impoverendo in modo drammatico l’ ecosistema. </a:t>
            </a:r>
          </a:p>
          <a:p>
            <a:endParaRPr lang="it-IT"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8891" y="4797152"/>
            <a:ext cx="405765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6016642"/>
      </p:ext>
    </p:extLst>
  </p:cSld>
  <p:clrMapOvr>
    <a:masterClrMapping/>
  </p:clrMapOvr>
  <p:transition spd="slow" advClick="0" advTm="15000">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FF0000"/>
                </a:solidFill>
                <a:latin typeface="Times New Roman" panose="02020603050405020304" pitchFamily="18" charset="0"/>
                <a:cs typeface="Times New Roman" panose="02020603050405020304" pitchFamily="18" charset="0"/>
              </a:rPr>
              <a:t>FERTILIZZANTI E </a:t>
            </a:r>
            <a:r>
              <a:rPr lang="it-IT" dirty="0" smtClean="0">
                <a:solidFill>
                  <a:srgbClr val="FF0000"/>
                </a:solidFill>
                <a:latin typeface="Times New Roman" panose="02020603050405020304" pitchFamily="18" charset="0"/>
                <a:cs typeface="Times New Roman" panose="02020603050405020304" pitchFamily="18" charset="0"/>
              </a:rPr>
              <a:t>PESTICIDI…</a:t>
            </a:r>
            <a:endParaRPr lang="it-IT" dirty="0">
              <a:solidFill>
                <a:srgbClr val="FF0000"/>
              </a:solidFill>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609598" y="1772816"/>
            <a:ext cx="6698705" cy="4464496"/>
          </a:xfrm>
        </p:spPr>
        <p:txBody>
          <a:bodyPr>
            <a:noAutofit/>
          </a:bodyPr>
          <a:lstStyle/>
          <a:p>
            <a:pPr marL="0" indent="0">
              <a:buNone/>
            </a:pPr>
            <a:r>
              <a:rPr lang="it-IT" sz="1600" dirty="0">
                <a:latin typeface="Times New Roman" panose="02020603050405020304" pitchFamily="18" charset="0"/>
                <a:cs typeface="Times New Roman" panose="02020603050405020304" pitchFamily="18" charset="0"/>
              </a:rPr>
              <a:t>Nella prima metà del XX secolo si cominciarono a produrre in laboratorio una serie di sostanze chimiche per la lotta alle malattie delle piante, ai parassiti e alle erbe infestanti. </a:t>
            </a:r>
            <a:r>
              <a:rPr lang="it-IT" sz="1600" dirty="0" smtClean="0">
                <a:latin typeface="Times New Roman" panose="02020603050405020304" pitchFamily="18" charset="0"/>
                <a:cs typeface="Times New Roman" panose="02020603050405020304" pitchFamily="18" charset="0"/>
              </a:rPr>
              <a:t>" </a:t>
            </a:r>
            <a:r>
              <a:rPr lang="it-IT" sz="1600" dirty="0">
                <a:latin typeface="Times New Roman" panose="02020603050405020304" pitchFamily="18" charset="0"/>
                <a:cs typeface="Times New Roman" panose="02020603050405020304" pitchFamily="18" charset="0"/>
              </a:rPr>
              <a:t>che trasformava i campi in fabbriche e il prodotto agricolo in prodotto industriale. Queste innovazioni portarono aumenti </a:t>
            </a:r>
            <a:r>
              <a:rPr lang="it-IT" sz="1600" dirty="0" smtClean="0">
                <a:latin typeface="Times New Roman" panose="02020603050405020304" pitchFamily="18" charset="0"/>
                <a:cs typeface="Times New Roman" panose="02020603050405020304" pitchFamily="18" charset="0"/>
              </a:rPr>
              <a:t>nella </a:t>
            </a:r>
            <a:r>
              <a:rPr lang="it-IT" sz="1600" dirty="0">
                <a:latin typeface="Times New Roman" panose="02020603050405020304" pitchFamily="18" charset="0"/>
                <a:cs typeface="Times New Roman" panose="02020603050405020304" pitchFamily="18" charset="0"/>
              </a:rPr>
              <a:t>resa </a:t>
            </a:r>
            <a:r>
              <a:rPr lang="it-IT" sz="1600" dirty="0" smtClean="0">
                <a:latin typeface="Times New Roman" panose="02020603050405020304" pitchFamily="18" charset="0"/>
                <a:cs typeface="Times New Roman" panose="02020603050405020304" pitchFamily="18" charset="0"/>
              </a:rPr>
              <a:t>a </a:t>
            </a:r>
            <a:r>
              <a:rPr lang="it-IT" sz="1600" dirty="0">
                <a:latin typeface="Times New Roman" panose="02020603050405020304" pitchFamily="18" charset="0"/>
                <a:cs typeface="Times New Roman" panose="02020603050405020304" pitchFamily="18" charset="0"/>
              </a:rPr>
              <a:t>danno della salubrità dei prodotti e dell'ambiente. Viene chiamato </a:t>
            </a:r>
            <a:r>
              <a:rPr lang="it-IT" sz="1600" b="1" dirty="0">
                <a:latin typeface="Times New Roman" panose="02020603050405020304" pitchFamily="18" charset="0"/>
                <a:cs typeface="Times New Roman" panose="02020603050405020304" pitchFamily="18" charset="0"/>
              </a:rPr>
              <a:t>pesticida o fitofarmaco </a:t>
            </a:r>
            <a:r>
              <a:rPr lang="it-IT" sz="1600" dirty="0">
                <a:latin typeface="Times New Roman" panose="02020603050405020304" pitchFamily="18" charset="0"/>
                <a:cs typeface="Times New Roman" panose="02020603050405020304" pitchFamily="18" charset="0"/>
              </a:rPr>
              <a:t>ogni sostanza chimica che viene utilizzata per distruggere i parassiti: sono sostanze completamente sintetiche e hanno nomi diversi a seconda dell'utilizzo:</a:t>
            </a:r>
          </a:p>
          <a:p>
            <a:r>
              <a:rPr lang="it-IT" sz="1600" b="1" dirty="0">
                <a:latin typeface="Times New Roman" panose="02020603050405020304" pitchFamily="18" charset="0"/>
                <a:cs typeface="Times New Roman" panose="02020603050405020304" pitchFamily="18" charset="0"/>
              </a:rPr>
              <a:t>anticrittogamici</a:t>
            </a:r>
            <a:r>
              <a:rPr lang="it-IT" sz="1600" dirty="0">
                <a:latin typeface="Times New Roman" panose="02020603050405020304" pitchFamily="18" charset="0"/>
                <a:cs typeface="Times New Roman" panose="02020603050405020304" pitchFamily="18" charset="0"/>
              </a:rPr>
              <a:t>: per combattere funghi, batteri e virus;</a:t>
            </a:r>
          </a:p>
          <a:p>
            <a:pPr algn="just"/>
            <a:r>
              <a:rPr lang="it-IT" sz="1600" b="1" dirty="0">
                <a:latin typeface="Times New Roman" panose="02020603050405020304" pitchFamily="18" charset="0"/>
                <a:cs typeface="Times New Roman" panose="02020603050405020304" pitchFamily="18" charset="0"/>
              </a:rPr>
              <a:t>insetticidi</a:t>
            </a:r>
            <a:r>
              <a:rPr lang="it-IT" sz="1600" dirty="0">
                <a:latin typeface="Times New Roman" panose="02020603050405020304" pitchFamily="18" charset="0"/>
                <a:cs typeface="Times New Roman" panose="02020603050405020304" pitchFamily="18" charset="0"/>
              </a:rPr>
              <a:t>: per combattere gli insetti;</a:t>
            </a:r>
          </a:p>
          <a:p>
            <a:r>
              <a:rPr lang="it-IT" sz="1600" b="1" dirty="0">
                <a:latin typeface="Times New Roman" panose="02020603050405020304" pitchFamily="18" charset="0"/>
                <a:cs typeface="Times New Roman" panose="02020603050405020304" pitchFamily="18" charset="0"/>
              </a:rPr>
              <a:t>diserbanti</a:t>
            </a:r>
            <a:r>
              <a:rPr lang="it-IT" sz="1600" dirty="0">
                <a:latin typeface="Times New Roman" panose="02020603050405020304" pitchFamily="18" charset="0"/>
                <a:cs typeface="Times New Roman" panose="02020603050405020304" pitchFamily="18" charset="0"/>
              </a:rPr>
              <a:t>: per combattere piante spontanee;</a:t>
            </a:r>
          </a:p>
          <a:p>
            <a:r>
              <a:rPr lang="it-IT" sz="1600" b="1" dirty="0">
                <a:latin typeface="Times New Roman" panose="02020603050405020304" pitchFamily="18" charset="0"/>
                <a:cs typeface="Times New Roman" panose="02020603050405020304" pitchFamily="18" charset="0"/>
              </a:rPr>
              <a:t>acaricidi</a:t>
            </a:r>
            <a:r>
              <a:rPr lang="it-IT" sz="1600" dirty="0">
                <a:latin typeface="Times New Roman" panose="02020603050405020304" pitchFamily="18" charset="0"/>
                <a:cs typeface="Times New Roman" panose="02020603050405020304" pitchFamily="18" charset="0"/>
              </a:rPr>
              <a:t>: per combattere gli acari</a:t>
            </a:r>
          </a:p>
          <a:p>
            <a:pPr marL="0" indent="0">
              <a:buNone/>
            </a:pPr>
            <a:r>
              <a:rPr lang="it-IT" sz="1600" dirty="0">
                <a:latin typeface="Times New Roman" panose="02020603050405020304" pitchFamily="18" charset="0"/>
                <a:cs typeface="Times New Roman" panose="02020603050405020304" pitchFamily="18" charset="0"/>
              </a:rPr>
              <a:t>I pesticidi sono una delle principali cause di inquinamento di terra e acqua oltre che degli alimenti</a:t>
            </a:r>
            <a:r>
              <a:rPr lang="it-IT" sz="1600" dirty="0" smtClean="0">
                <a:latin typeface="Times New Roman" panose="02020603050405020304" pitchFamily="18" charset="0"/>
                <a:cs typeface="Times New Roman" panose="02020603050405020304" pitchFamily="18" charset="0"/>
              </a:rPr>
              <a:t>.</a:t>
            </a:r>
            <a:endParaRPr lang="it-IT" sz="1600" dirty="0">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7885" y="3717032"/>
            <a:ext cx="2641866" cy="1581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5490419"/>
      </p:ext>
    </p:extLst>
  </p:cSld>
  <p:clrMapOvr>
    <a:masterClrMapping/>
  </p:clrMapOvr>
  <p:transition spd="slow" advClick="0" advTm="13000">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1052736"/>
            <a:ext cx="6347713" cy="1320800"/>
          </a:xfrm>
        </p:spPr>
        <p:txBody>
          <a:bodyPr/>
          <a:lstStyle/>
          <a:p>
            <a:r>
              <a:rPr lang="it-IT" dirty="0" smtClean="0">
                <a:solidFill>
                  <a:srgbClr val="FF0000"/>
                </a:solidFill>
              </a:rPr>
              <a:t>… LE CONSEGUENZE</a:t>
            </a:r>
            <a:endParaRPr lang="it-IT" dirty="0">
              <a:solidFill>
                <a:srgbClr val="FF0000"/>
              </a:solidFill>
            </a:endParaRPr>
          </a:p>
        </p:txBody>
      </p:sp>
      <p:sp>
        <p:nvSpPr>
          <p:cNvPr id="3" name="Segnaposto contenuto 2"/>
          <p:cNvSpPr>
            <a:spLocks noGrp="1"/>
          </p:cNvSpPr>
          <p:nvPr>
            <p:ph idx="1"/>
          </p:nvPr>
        </p:nvSpPr>
        <p:spPr>
          <a:xfrm>
            <a:off x="755576" y="836712"/>
            <a:ext cx="6347714" cy="5348667"/>
          </a:xfrm>
        </p:spPr>
        <p:txBody>
          <a:bodyPr>
            <a:normAutofit/>
          </a:bodyPr>
          <a:lstStyle/>
          <a:p>
            <a:pPr marL="0" indent="0">
              <a:buNone/>
            </a:pPr>
            <a:endParaRPr lang="it-IT" dirty="0" smtClean="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a:p>
            <a:pPr marL="0" indent="0">
              <a:buNone/>
            </a:pPr>
            <a:endParaRPr lang="it-IT" dirty="0" smtClean="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a:p>
            <a:pPr marL="0" indent="0">
              <a:buNone/>
            </a:pPr>
            <a:r>
              <a:rPr lang="it-IT" dirty="0" smtClean="0">
                <a:latin typeface="Times New Roman" panose="02020603050405020304" pitchFamily="18" charset="0"/>
                <a:cs typeface="Times New Roman" panose="02020603050405020304" pitchFamily="18" charset="0"/>
              </a:rPr>
              <a:t>L'Italia </a:t>
            </a:r>
            <a:r>
              <a:rPr lang="it-IT" dirty="0">
                <a:latin typeface="Times New Roman" panose="02020603050405020304" pitchFamily="18" charset="0"/>
                <a:cs typeface="Times New Roman" panose="02020603050405020304" pitchFamily="18" charset="0"/>
              </a:rPr>
              <a:t>è il paese in cui l'uso di pesticidi è più massiccio: 175.000 tonnellate, cioè circa 3 kg a testa. Il giro d'affari relativo ai fitofarmaci ammonta a oltre 15 miliardi di €. Secondo alcuni studi solo una piccola parte di queste sostanze (circa lo 0,1%) raggiunge il bersaglio, il resto produce effetti dannosi sia per l'ambiente che per le persone:</a:t>
            </a:r>
          </a:p>
          <a:p>
            <a:r>
              <a:rPr lang="it-IT" dirty="0">
                <a:latin typeface="Times New Roman" panose="02020603050405020304" pitchFamily="18" charset="0"/>
                <a:cs typeface="Times New Roman" panose="02020603050405020304" pitchFamily="18" charset="0"/>
              </a:rPr>
              <a:t>intossicazione dei lavoratori del settore (numerosi sono i morti, soprattutto nel Sud del Mondo);</a:t>
            </a:r>
          </a:p>
          <a:p>
            <a:r>
              <a:rPr lang="it-IT" dirty="0">
                <a:latin typeface="Times New Roman" panose="02020603050405020304" pitchFamily="18" charset="0"/>
                <a:cs typeface="Times New Roman" panose="02020603050405020304" pitchFamily="18" charset="0"/>
              </a:rPr>
              <a:t>morte di uccelli e insetti predatori dei parassiti;</a:t>
            </a:r>
          </a:p>
          <a:p>
            <a:r>
              <a:rPr lang="it-IT" dirty="0">
                <a:latin typeface="Times New Roman" panose="02020603050405020304" pitchFamily="18" charset="0"/>
                <a:cs typeface="Times New Roman" panose="02020603050405020304" pitchFamily="18" charset="0"/>
              </a:rPr>
              <a:t>comparsa di residui tossici nei prodotti alimentari con conseguenze sulla salute dei consumatori</a:t>
            </a:r>
            <a:endParaRPr lang="it-IT" dirty="0">
              <a:solidFill>
                <a:schemeClr val="tx1"/>
              </a:solidFill>
            </a:endParaRPr>
          </a:p>
          <a:p>
            <a:endParaRPr lang="it-IT"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7276" y="22629"/>
            <a:ext cx="2257574" cy="2830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870926"/>
      </p:ext>
    </p:extLst>
  </p:cSld>
  <p:clrMapOvr>
    <a:masterClrMapping/>
  </p:clrMapOvr>
  <p:transition spd="slow" advClick="0" advTm="13000">
    <p:push dir="u"/>
  </p:transition>
  <p:timing>
    <p:tnLst>
      <p:par>
        <p:cTn id="1" dur="indefinite" restart="never" nodeType="tmRoot"/>
      </p:par>
    </p:tnLst>
  </p:timing>
</p:sld>
</file>

<file path=ppt/theme/theme1.xml><?xml version="1.0" encoding="utf-8"?>
<a:theme xmlns:a="http://schemas.openxmlformats.org/drawingml/2006/main" name="Sfaccettatura">
  <a:themeElements>
    <a:clrScheme name="Sfaccettatur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Sfaccettatura">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faccettatur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
  <TotalTime>853</TotalTime>
  <Words>1314</Words>
  <Application>Microsoft Office PowerPoint</Application>
  <PresentationFormat>Presentazione su schermo (4:3)</PresentationFormat>
  <Paragraphs>73</Paragraphs>
  <Slides>20</Slides>
  <Notes>0</Notes>
  <HiddenSlides>0</HiddenSlides>
  <MMClips>1</MMClips>
  <ScaleCrop>false</ScaleCrop>
  <HeadingPairs>
    <vt:vector size="4" baseType="variant">
      <vt:variant>
        <vt:lpstr>Tema</vt:lpstr>
      </vt:variant>
      <vt:variant>
        <vt:i4>1</vt:i4>
      </vt:variant>
      <vt:variant>
        <vt:lpstr>Titoli diapositive</vt:lpstr>
      </vt:variant>
      <vt:variant>
        <vt:i4>20</vt:i4>
      </vt:variant>
    </vt:vector>
  </HeadingPairs>
  <TitlesOfParts>
    <vt:vector size="21" baseType="lpstr">
      <vt:lpstr>Sfaccettatura</vt:lpstr>
      <vt:lpstr>IL SUOLO E L’INQUINAMENTO</vt:lpstr>
      <vt:lpstr>Dio sempre perdona.  Gli uomini perdonano a volte.  La terra non perdona mai!</vt:lpstr>
      <vt:lpstr>COM’E’FATTO IL SUOLO</vt:lpstr>
      <vt:lpstr>Presentazione standard di PowerPoint</vt:lpstr>
      <vt:lpstr>Presentazione standard di PowerPoint</vt:lpstr>
      <vt:lpstr>Presentazione standard di PowerPoint</vt:lpstr>
      <vt:lpstr>INQUINAMENTO AGRICOLO DEL SUOLO</vt:lpstr>
      <vt:lpstr>FERTILIZZANTI E PESTICIDI…</vt:lpstr>
      <vt:lpstr>… LE CONSEGUENZE</vt:lpstr>
      <vt:lpstr>AGRICOLTURA BIOLOGICA</vt:lpstr>
      <vt:lpstr>L’agricoltura biologica in Italia</vt:lpstr>
      <vt:lpstr>L’importanza del suolo per la nostra alimentazione</vt:lpstr>
      <vt:lpstr>LA DESERTIFICAZIONE</vt:lpstr>
      <vt:lpstr>AMMIRARE IL PAESAGGIO</vt:lpstr>
      <vt:lpstr>Dall’aula… alla realtà…</vt:lpstr>
      <vt:lpstr>Presentazione standard di PowerPoint</vt:lpstr>
      <vt:lpstr>Presentazione standard di PowerPoint</vt:lpstr>
      <vt:lpstr>Presentazione standard di PowerPoint</vt:lpstr>
      <vt:lpstr>Presentazione standard di PowerPoint</vt:lpstr>
      <vt:lpstr>Ora tocca a te… (L.Rescigno)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SUOLO E L’INQUINAMENTO</dc:title>
  <dc:creator>Utente</dc:creator>
  <cp:lastModifiedBy>Utente</cp:lastModifiedBy>
  <cp:revision>131</cp:revision>
  <dcterms:created xsi:type="dcterms:W3CDTF">2017-12-21T11:17:40Z</dcterms:created>
  <dcterms:modified xsi:type="dcterms:W3CDTF">2018-05-22T10:11:52Z</dcterms:modified>
</cp:coreProperties>
</file>