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62" r:id="rId6"/>
    <p:sldId id="263" r:id="rId7"/>
    <p:sldId id="259"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97884FA-8F9E-421E-A0DB-F0D7BCC2B925}" type="datetimeFigureOut">
              <a:rPr lang="it-IT" smtClean="0"/>
              <a:pPr/>
              <a:t>08/05/2018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2ADE3A-2151-4A2B-BC5B-E459103AF481}" type="slidenum">
              <a:rPr lang="it-IT" smtClean="0"/>
              <a:pPr/>
              <a:t>‹N›</a:t>
            </a:fld>
            <a:endParaRPr lang="it-IT"/>
          </a:p>
        </p:txBody>
      </p:sp>
    </p:spTree>
    <p:extLst>
      <p:ext uri="{BB962C8B-B14F-4D97-AF65-F5344CB8AC3E}">
        <p14:creationId xmlns="" xmlns:p14="http://schemas.microsoft.com/office/powerpoint/2010/main" val="4905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97884FA-8F9E-421E-A0DB-F0D7BCC2B925}" type="datetimeFigureOut">
              <a:rPr lang="it-IT" smtClean="0"/>
              <a:pPr/>
              <a:t>08/05/2018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92ADE3A-2151-4A2B-BC5B-E459103AF481}" type="slidenum">
              <a:rPr lang="it-IT" smtClean="0"/>
              <a:pPr/>
              <a:t>‹N›</a:t>
            </a:fld>
            <a:endParaRPr lang="it-IT"/>
          </a:p>
        </p:txBody>
      </p:sp>
    </p:spTree>
    <p:extLst>
      <p:ext uri="{BB962C8B-B14F-4D97-AF65-F5344CB8AC3E}">
        <p14:creationId xmlns="" xmlns:p14="http://schemas.microsoft.com/office/powerpoint/2010/main" val="1961566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97884FA-8F9E-421E-A0DB-F0D7BCC2B925}" type="datetimeFigureOut">
              <a:rPr lang="it-IT" smtClean="0"/>
              <a:pPr/>
              <a:t>08/05/2018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92ADE3A-2151-4A2B-BC5B-E459103AF481}" type="slidenum">
              <a:rPr lang="it-IT" smtClean="0"/>
              <a:pPr/>
              <a:t>‹N›</a:t>
            </a:fld>
            <a:endParaRPr lang="it-IT"/>
          </a:p>
        </p:txBody>
      </p:sp>
    </p:spTree>
    <p:extLst>
      <p:ext uri="{BB962C8B-B14F-4D97-AF65-F5344CB8AC3E}">
        <p14:creationId xmlns="" xmlns:p14="http://schemas.microsoft.com/office/powerpoint/2010/main" val="3155656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97884FA-8F9E-421E-A0DB-F0D7BCC2B925}" type="datetimeFigureOut">
              <a:rPr lang="it-IT" smtClean="0"/>
              <a:pPr/>
              <a:t>08/05/2018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92ADE3A-2151-4A2B-BC5B-E459103AF481}" type="slidenum">
              <a:rPr lang="it-IT" smtClean="0"/>
              <a:pPr/>
              <a:t>‹N›</a:t>
            </a:fld>
            <a:endParaRPr lang="it-IT"/>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852624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97884FA-8F9E-421E-A0DB-F0D7BCC2B925}" type="datetimeFigureOut">
              <a:rPr lang="it-IT" smtClean="0"/>
              <a:pPr/>
              <a:t>08/05/2018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92ADE3A-2151-4A2B-BC5B-E459103AF481}" type="slidenum">
              <a:rPr lang="it-IT" smtClean="0"/>
              <a:pPr/>
              <a:t>‹N›</a:t>
            </a:fld>
            <a:endParaRPr lang="it-IT"/>
          </a:p>
        </p:txBody>
      </p:sp>
    </p:spTree>
    <p:extLst>
      <p:ext uri="{BB962C8B-B14F-4D97-AF65-F5344CB8AC3E}">
        <p14:creationId xmlns="" xmlns:p14="http://schemas.microsoft.com/office/powerpoint/2010/main" val="3141660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897884FA-8F9E-421E-A0DB-F0D7BCC2B925}" type="datetimeFigureOut">
              <a:rPr lang="it-IT" smtClean="0"/>
              <a:pPr/>
              <a:t>08/05/2018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92ADE3A-2151-4A2B-BC5B-E459103AF481}" type="slidenum">
              <a:rPr lang="it-IT" smtClean="0"/>
              <a:pPr/>
              <a:t>‹N›</a:t>
            </a:fld>
            <a:endParaRPr lang="it-IT"/>
          </a:p>
        </p:txBody>
      </p:sp>
    </p:spTree>
    <p:extLst>
      <p:ext uri="{BB962C8B-B14F-4D97-AF65-F5344CB8AC3E}">
        <p14:creationId xmlns="" xmlns:p14="http://schemas.microsoft.com/office/powerpoint/2010/main" val="347843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897884FA-8F9E-421E-A0DB-F0D7BCC2B925}" type="datetimeFigureOut">
              <a:rPr lang="it-IT" smtClean="0"/>
              <a:pPr/>
              <a:t>08/05/2018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92ADE3A-2151-4A2B-BC5B-E459103AF481}" type="slidenum">
              <a:rPr lang="it-IT" smtClean="0"/>
              <a:pPr/>
              <a:t>‹N›</a:t>
            </a:fld>
            <a:endParaRPr lang="it-IT"/>
          </a:p>
        </p:txBody>
      </p:sp>
    </p:spTree>
    <p:extLst>
      <p:ext uri="{BB962C8B-B14F-4D97-AF65-F5344CB8AC3E}">
        <p14:creationId xmlns="" xmlns:p14="http://schemas.microsoft.com/office/powerpoint/2010/main" val="354723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97884FA-8F9E-421E-A0DB-F0D7BCC2B925}" type="datetimeFigureOut">
              <a:rPr lang="it-IT" smtClean="0"/>
              <a:pPr/>
              <a:t>08/05/2018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2ADE3A-2151-4A2B-BC5B-E459103AF481}" type="slidenum">
              <a:rPr lang="it-IT" smtClean="0"/>
              <a:pPr/>
              <a:t>‹N›</a:t>
            </a:fld>
            <a:endParaRPr lang="it-IT"/>
          </a:p>
        </p:txBody>
      </p:sp>
    </p:spTree>
    <p:extLst>
      <p:ext uri="{BB962C8B-B14F-4D97-AF65-F5344CB8AC3E}">
        <p14:creationId xmlns="" xmlns:p14="http://schemas.microsoft.com/office/powerpoint/2010/main" val="1198675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97884FA-8F9E-421E-A0DB-F0D7BCC2B925}" type="datetimeFigureOut">
              <a:rPr lang="it-IT" smtClean="0"/>
              <a:pPr/>
              <a:t>08/05/2018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2ADE3A-2151-4A2B-BC5B-E459103AF481}" type="slidenum">
              <a:rPr lang="it-IT" smtClean="0"/>
              <a:pPr/>
              <a:t>‹N›</a:t>
            </a:fld>
            <a:endParaRPr lang="it-IT"/>
          </a:p>
        </p:txBody>
      </p:sp>
    </p:spTree>
    <p:extLst>
      <p:ext uri="{BB962C8B-B14F-4D97-AF65-F5344CB8AC3E}">
        <p14:creationId xmlns="" xmlns:p14="http://schemas.microsoft.com/office/powerpoint/2010/main" val="424502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97884FA-8F9E-421E-A0DB-F0D7BCC2B925}" type="datetimeFigureOut">
              <a:rPr lang="it-IT" smtClean="0"/>
              <a:pPr/>
              <a:t>08/05/2018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2ADE3A-2151-4A2B-BC5B-E459103AF481}" type="slidenum">
              <a:rPr lang="it-IT" smtClean="0"/>
              <a:pPr/>
              <a:t>‹N›</a:t>
            </a:fld>
            <a:endParaRPr lang="it-IT"/>
          </a:p>
        </p:txBody>
      </p:sp>
    </p:spTree>
    <p:extLst>
      <p:ext uri="{BB962C8B-B14F-4D97-AF65-F5344CB8AC3E}">
        <p14:creationId xmlns="" xmlns:p14="http://schemas.microsoft.com/office/powerpoint/2010/main" val="37620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97884FA-8F9E-421E-A0DB-F0D7BCC2B925}" type="datetimeFigureOut">
              <a:rPr lang="it-IT" smtClean="0"/>
              <a:pPr/>
              <a:t>08/05/2018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2ADE3A-2151-4A2B-BC5B-E459103AF481}" type="slidenum">
              <a:rPr lang="it-IT" smtClean="0"/>
              <a:pPr/>
              <a:t>‹N›</a:t>
            </a:fld>
            <a:endParaRPr lang="it-IT"/>
          </a:p>
        </p:txBody>
      </p:sp>
    </p:spTree>
    <p:extLst>
      <p:ext uri="{BB962C8B-B14F-4D97-AF65-F5344CB8AC3E}">
        <p14:creationId xmlns="" xmlns:p14="http://schemas.microsoft.com/office/powerpoint/2010/main" val="306160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97884FA-8F9E-421E-A0DB-F0D7BCC2B925}" type="datetimeFigureOut">
              <a:rPr lang="it-IT" smtClean="0"/>
              <a:pPr/>
              <a:t>08/05/2018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92ADE3A-2151-4A2B-BC5B-E459103AF481}" type="slidenum">
              <a:rPr lang="it-IT" smtClean="0"/>
              <a:pPr/>
              <a:t>‹N›</a:t>
            </a:fld>
            <a:endParaRPr lang="it-IT"/>
          </a:p>
        </p:txBody>
      </p:sp>
    </p:spTree>
    <p:extLst>
      <p:ext uri="{BB962C8B-B14F-4D97-AF65-F5344CB8AC3E}">
        <p14:creationId xmlns="" xmlns:p14="http://schemas.microsoft.com/office/powerpoint/2010/main" val="4234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97884FA-8F9E-421E-A0DB-F0D7BCC2B925}" type="datetimeFigureOut">
              <a:rPr lang="it-IT" smtClean="0"/>
              <a:pPr/>
              <a:t>08/05/2018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92ADE3A-2151-4A2B-BC5B-E459103AF481}" type="slidenum">
              <a:rPr lang="it-IT" smtClean="0"/>
              <a:pPr/>
              <a:t>‹N›</a:t>
            </a:fld>
            <a:endParaRPr lang="it-IT"/>
          </a:p>
        </p:txBody>
      </p:sp>
    </p:spTree>
    <p:extLst>
      <p:ext uri="{BB962C8B-B14F-4D97-AF65-F5344CB8AC3E}">
        <p14:creationId xmlns="" xmlns:p14="http://schemas.microsoft.com/office/powerpoint/2010/main" val="203623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97884FA-8F9E-421E-A0DB-F0D7BCC2B925}" type="datetimeFigureOut">
              <a:rPr lang="it-IT" smtClean="0"/>
              <a:pPr/>
              <a:t>08/05/2018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92ADE3A-2151-4A2B-BC5B-E459103AF481}" type="slidenum">
              <a:rPr lang="it-IT" smtClean="0"/>
              <a:pPr/>
              <a:t>‹N›</a:t>
            </a:fld>
            <a:endParaRPr lang="it-IT"/>
          </a:p>
        </p:txBody>
      </p:sp>
    </p:spTree>
    <p:extLst>
      <p:ext uri="{BB962C8B-B14F-4D97-AF65-F5344CB8AC3E}">
        <p14:creationId xmlns="" xmlns:p14="http://schemas.microsoft.com/office/powerpoint/2010/main" val="783078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97884FA-8F9E-421E-A0DB-F0D7BCC2B925}" type="datetimeFigureOut">
              <a:rPr lang="it-IT" smtClean="0"/>
              <a:pPr/>
              <a:t>08/05/2018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92ADE3A-2151-4A2B-BC5B-E459103AF481}" type="slidenum">
              <a:rPr lang="it-IT" smtClean="0"/>
              <a:pPr/>
              <a:t>‹N›</a:t>
            </a:fld>
            <a:endParaRPr lang="it-IT"/>
          </a:p>
        </p:txBody>
      </p:sp>
    </p:spTree>
    <p:extLst>
      <p:ext uri="{BB962C8B-B14F-4D97-AF65-F5344CB8AC3E}">
        <p14:creationId xmlns="" xmlns:p14="http://schemas.microsoft.com/office/powerpoint/2010/main" val="157332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97884FA-8F9E-421E-A0DB-F0D7BCC2B925}" type="datetimeFigureOut">
              <a:rPr lang="it-IT" smtClean="0"/>
              <a:pPr/>
              <a:t>08/05/2018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92ADE3A-2151-4A2B-BC5B-E459103AF481}" type="slidenum">
              <a:rPr lang="it-IT" smtClean="0"/>
              <a:pPr/>
              <a:t>‹N›</a:t>
            </a:fld>
            <a:endParaRPr lang="it-IT"/>
          </a:p>
        </p:txBody>
      </p:sp>
    </p:spTree>
    <p:extLst>
      <p:ext uri="{BB962C8B-B14F-4D97-AF65-F5344CB8AC3E}">
        <p14:creationId xmlns="" xmlns:p14="http://schemas.microsoft.com/office/powerpoint/2010/main" val="274484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97884FA-8F9E-421E-A0DB-F0D7BCC2B925}" type="datetimeFigureOut">
              <a:rPr lang="it-IT" smtClean="0"/>
              <a:pPr/>
              <a:t>08/05/2018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92ADE3A-2151-4A2B-BC5B-E459103AF481}" type="slidenum">
              <a:rPr lang="it-IT" smtClean="0"/>
              <a:pPr/>
              <a:t>‹N›</a:t>
            </a:fld>
            <a:endParaRPr lang="it-IT"/>
          </a:p>
        </p:txBody>
      </p:sp>
    </p:spTree>
    <p:extLst>
      <p:ext uri="{BB962C8B-B14F-4D97-AF65-F5344CB8AC3E}">
        <p14:creationId xmlns="" xmlns:p14="http://schemas.microsoft.com/office/powerpoint/2010/main" val="2033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97884FA-8F9E-421E-A0DB-F0D7BCC2B925}" type="datetimeFigureOut">
              <a:rPr lang="it-IT" smtClean="0"/>
              <a:pPr/>
              <a:t>08/05/2018</a:t>
            </a:fld>
            <a:endParaRPr lang="it-IT"/>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92ADE3A-2151-4A2B-BC5B-E459103AF481}" type="slidenum">
              <a:rPr lang="it-IT" smtClean="0"/>
              <a:pPr/>
              <a:t>‹N›</a:t>
            </a:fld>
            <a:endParaRPr lang="it-IT"/>
          </a:p>
        </p:txBody>
      </p:sp>
    </p:spTree>
    <p:extLst>
      <p:ext uri="{BB962C8B-B14F-4D97-AF65-F5344CB8AC3E}">
        <p14:creationId xmlns="" xmlns:p14="http://schemas.microsoft.com/office/powerpoint/2010/main" val="221309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5AC89C6-6C68-4A7B-8854-B8550A6DA809}"/>
              </a:ext>
            </a:extLst>
          </p:cNvPr>
          <p:cNvSpPr>
            <a:spLocks noGrp="1"/>
          </p:cNvSpPr>
          <p:nvPr>
            <p:ph type="ctrTitle"/>
          </p:nvPr>
        </p:nvSpPr>
        <p:spPr>
          <a:xfrm>
            <a:off x="1751012" y="374073"/>
            <a:ext cx="8689976" cy="3034145"/>
          </a:xfrm>
        </p:spPr>
        <p:txBody>
          <a:bodyPr/>
          <a:lstStyle/>
          <a:p>
            <a:r>
              <a:rPr lang="it-IT" b="1" i="1" cap="none" dirty="0" smtClean="0">
                <a:effectLst>
                  <a:outerShdw blurRad="38100" dist="38100" dir="2700000" algn="tl">
                    <a:srgbClr val="000000">
                      <a:alpha val="43137"/>
                    </a:srgbClr>
                  </a:outerShdw>
                </a:effectLst>
                <a:latin typeface="Book Antiqua" panose="02040602050305030304" pitchFamily="18" charset="0"/>
              </a:rPr>
              <a:t>L’inquinamento dell’acqua </a:t>
            </a:r>
            <a:endParaRPr lang="it-IT" b="1" i="1" cap="none" dirty="0">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 xmlns:p14="http://schemas.microsoft.com/office/powerpoint/2010/main" val="90459346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 xmlns:a16="http://schemas.microsoft.com/office/drawing/2014/main" id="{36E3663C-75B9-4D39-B537-C690604483AA}"/>
              </a:ext>
            </a:extLst>
          </p:cNvPr>
          <p:cNvSpPr>
            <a:spLocks noGrp="1"/>
          </p:cNvSpPr>
          <p:nvPr>
            <p:ph sz="quarter" idx="13"/>
          </p:nvPr>
        </p:nvSpPr>
        <p:spPr>
          <a:xfrm>
            <a:off x="1717964" y="1149928"/>
            <a:ext cx="8742218" cy="3186545"/>
          </a:xfrm>
        </p:spPr>
        <p:txBody>
          <a:bodyPr>
            <a:normAutofit fontScale="92500" lnSpcReduction="20000"/>
          </a:bodyPr>
          <a:lstStyle/>
          <a:p>
            <a:pPr marL="0" indent="0" algn="just">
              <a:buNone/>
            </a:pPr>
            <a:r>
              <a:rPr lang="it-IT" cap="none" dirty="0" smtClean="0">
                <a:latin typeface="Times New Roman" pitchFamily="18" charset="0"/>
                <a:cs typeface="Times New Roman" pitchFamily="18" charset="0"/>
              </a:rPr>
              <a:t>Tutti gli uomini devono considerare l’acqua un bene pubblico preziosissimo, perché è indispensabile alla vita e a tutte le attività umane. Tuttavia essa risulta seriamente compromessa </a:t>
            </a:r>
            <a:r>
              <a:rPr lang="it-IT" cap="none" dirty="0" smtClean="0">
                <a:latin typeface="Times New Roman" pitchFamily="18" charset="0"/>
                <a:cs typeface="Times New Roman" pitchFamily="18" charset="0"/>
              </a:rPr>
              <a:t>dall’inquinamento</a:t>
            </a:r>
            <a:r>
              <a:rPr lang="it-IT" cap="none" dirty="0" smtClean="0">
                <a:latin typeface="Times New Roman" pitchFamily="18" charset="0"/>
                <a:cs typeface="Times New Roman" pitchFamily="18" charset="0"/>
              </a:rPr>
              <a:t>.</a:t>
            </a:r>
          </a:p>
          <a:p>
            <a:pPr marL="0" indent="0" algn="just">
              <a:buNone/>
            </a:pPr>
            <a:r>
              <a:rPr lang="it-IT" cap="none" dirty="0" smtClean="0">
                <a:latin typeface="Times New Roman" pitchFamily="18" charset="0"/>
                <a:cs typeface="Times New Roman" pitchFamily="18" charset="0"/>
              </a:rPr>
              <a:t>Gran parte degli insediamenti umani sono sorti lungo i corsi d’acqua, perché </a:t>
            </a:r>
            <a:r>
              <a:rPr lang="it-IT" cap="none" dirty="0" smtClean="0">
                <a:latin typeface="Times New Roman" pitchFamily="18" charset="0"/>
                <a:cs typeface="Times New Roman" pitchFamily="18" charset="0"/>
              </a:rPr>
              <a:t>essi </a:t>
            </a:r>
            <a:r>
              <a:rPr lang="it-IT" cap="none" dirty="0" smtClean="0">
                <a:latin typeface="Times New Roman" pitchFamily="18" charset="0"/>
                <a:cs typeface="Times New Roman" pitchFamily="18" charset="0"/>
              </a:rPr>
              <a:t>costituivano non soltanto un bene naturale indispensabile, ma anche il mezzo più comodo per allontanare i rifiuti. Così, le vie </a:t>
            </a:r>
            <a:r>
              <a:rPr lang="it-IT" cap="none" dirty="0" smtClean="0">
                <a:latin typeface="Times New Roman" pitchFamily="18" charset="0"/>
                <a:cs typeface="Times New Roman" pitchFamily="18" charset="0"/>
              </a:rPr>
              <a:t>d’acqua </a:t>
            </a:r>
            <a:r>
              <a:rPr lang="it-IT" cap="none" dirty="0" smtClean="0">
                <a:latin typeface="Times New Roman" pitchFamily="18" charset="0"/>
                <a:cs typeface="Times New Roman" pitchFamily="18" charset="0"/>
              </a:rPr>
              <a:t>si sono trasformate in canali di raccolta delle fognature e delle </a:t>
            </a:r>
            <a:r>
              <a:rPr lang="it-IT" cap="none" dirty="0" smtClean="0">
                <a:latin typeface="Times New Roman" pitchFamily="18" charset="0"/>
                <a:cs typeface="Times New Roman" pitchFamily="18" charset="0"/>
              </a:rPr>
              <a:t>immondizie e di tutte quelle sostanze nocive che sono pericolose per i pesci, per i vegetali e anche per l’uomo.</a:t>
            </a:r>
          </a:p>
          <a:p>
            <a:pPr marL="0" indent="0">
              <a:buNone/>
            </a:pPr>
            <a:r>
              <a:rPr lang="it-IT" cap="none" dirty="0" smtClean="0">
                <a:latin typeface="Times New Roman" pitchFamily="18" charset="0"/>
                <a:cs typeface="Times New Roman" pitchFamily="18" charset="0"/>
              </a:rPr>
              <a:t>Sono proprio queste sostanze a causare l’inquinamento dell’acqua.</a:t>
            </a:r>
            <a:endParaRPr lang="it-IT" cap="none" dirty="0" smtClean="0">
              <a:latin typeface="Times New Roman" pitchFamily="18" charset="0"/>
              <a:cs typeface="Times New Roman" pitchFamily="18" charset="0"/>
            </a:endParaRPr>
          </a:p>
          <a:p>
            <a:pPr marL="0" indent="0">
              <a:buNone/>
            </a:pPr>
            <a:endParaRPr lang="it-IT" cap="none" dirty="0">
              <a:latin typeface="Times New Roman" pitchFamily="18" charset="0"/>
              <a:cs typeface="Times New Roman" pitchFamily="18" charset="0"/>
            </a:endParaRPr>
          </a:p>
        </p:txBody>
      </p:sp>
    </p:spTree>
    <p:extLst>
      <p:ext uri="{BB962C8B-B14F-4D97-AF65-F5344CB8AC3E}">
        <p14:creationId xmlns="" xmlns:p14="http://schemas.microsoft.com/office/powerpoint/2010/main" val="25149086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 xmlns:a16="http://schemas.microsoft.com/office/drawing/2014/main" id="{36E3663C-75B9-4D39-B537-C690604483AA}"/>
              </a:ext>
            </a:extLst>
          </p:cNvPr>
          <p:cNvSpPr>
            <a:spLocks noGrp="1"/>
          </p:cNvSpPr>
          <p:nvPr>
            <p:ph sz="quarter" idx="13"/>
          </p:nvPr>
        </p:nvSpPr>
        <p:spPr>
          <a:xfrm>
            <a:off x="1413163" y="581891"/>
            <a:ext cx="9531927" cy="2272145"/>
          </a:xfrm>
        </p:spPr>
        <p:txBody>
          <a:bodyPr>
            <a:normAutofit/>
          </a:bodyPr>
          <a:lstStyle/>
          <a:p>
            <a:pPr marL="0" indent="0">
              <a:buNone/>
            </a:pPr>
            <a:r>
              <a:rPr lang="it-IT" cap="none" dirty="0" smtClean="0">
                <a:latin typeface="Times New Roman" pitchFamily="18" charset="0"/>
                <a:cs typeface="Times New Roman" pitchFamily="18" charset="0"/>
              </a:rPr>
              <a:t>Molte sono le cause dell’inquinamento </a:t>
            </a:r>
            <a:r>
              <a:rPr lang="it-IT" cap="none" dirty="0" smtClean="0">
                <a:latin typeface="Times New Roman" pitchFamily="18" charset="0"/>
                <a:cs typeface="Times New Roman" pitchFamily="18" charset="0"/>
              </a:rPr>
              <a:t>dell’acqua.</a:t>
            </a:r>
            <a:endParaRPr lang="it-IT" cap="none" dirty="0" smtClean="0">
              <a:latin typeface="Times New Roman" pitchFamily="18" charset="0"/>
              <a:cs typeface="Times New Roman" pitchFamily="18" charset="0"/>
            </a:endParaRPr>
          </a:p>
          <a:p>
            <a:pPr marL="0" indent="0" algn="just">
              <a:buNone/>
            </a:pPr>
            <a:r>
              <a:rPr lang="it-IT" cap="none" dirty="0" smtClean="0">
                <a:latin typeface="Times New Roman" pitchFamily="18" charset="0"/>
                <a:cs typeface="Times New Roman" pitchFamily="18" charset="0"/>
              </a:rPr>
              <a:t>L</a:t>
            </a:r>
            <a:r>
              <a:rPr lang="it-IT" cap="none" dirty="0" smtClean="0">
                <a:latin typeface="Times New Roman" pitchFamily="18" charset="0"/>
                <a:cs typeface="Times New Roman" pitchFamily="18" charset="0"/>
              </a:rPr>
              <a:t>’</a:t>
            </a:r>
            <a:r>
              <a:rPr lang="it-IT" b="1" cap="none" dirty="0" smtClean="0">
                <a:latin typeface="Times New Roman" pitchFamily="18" charset="0"/>
                <a:cs typeface="Times New Roman" pitchFamily="18" charset="0"/>
              </a:rPr>
              <a:t>inquinamento </a:t>
            </a:r>
            <a:r>
              <a:rPr lang="it-IT" b="1" cap="none" dirty="0" smtClean="0">
                <a:latin typeface="Times New Roman" pitchFamily="18" charset="0"/>
                <a:cs typeface="Times New Roman" pitchFamily="18" charset="0"/>
              </a:rPr>
              <a:t>domestico</a:t>
            </a:r>
            <a:r>
              <a:rPr lang="it-IT" cap="none" dirty="0" smtClean="0">
                <a:latin typeface="Times New Roman" pitchFamily="18" charset="0"/>
                <a:cs typeface="Times New Roman" pitchFamily="18" charset="0"/>
              </a:rPr>
              <a:t> è </a:t>
            </a:r>
            <a:r>
              <a:rPr lang="it-IT" cap="none" dirty="0" smtClean="0">
                <a:latin typeface="Times New Roman" pitchFamily="18" charset="0"/>
                <a:cs typeface="Times New Roman" pitchFamily="18" charset="0"/>
              </a:rPr>
              <a:t>provocato </a:t>
            </a:r>
            <a:r>
              <a:rPr lang="it-IT" cap="none" dirty="0" smtClean="0">
                <a:latin typeface="Times New Roman" pitchFamily="18" charset="0"/>
                <a:cs typeface="Times New Roman" pitchFamily="18" charset="0"/>
              </a:rPr>
              <a:t>dagli </a:t>
            </a:r>
            <a:r>
              <a:rPr lang="it-IT" b="1" cap="none" dirty="0" smtClean="0">
                <a:latin typeface="Times New Roman" pitchFamily="18" charset="0"/>
                <a:cs typeface="Times New Roman" pitchFamily="18" charset="0"/>
              </a:rPr>
              <a:t>scarichi </a:t>
            </a:r>
            <a:r>
              <a:rPr lang="it-IT" cap="none" dirty="0" smtClean="0">
                <a:latin typeface="Times New Roman" pitchFamily="18" charset="0"/>
                <a:cs typeface="Times New Roman" pitchFamily="18" charset="0"/>
              </a:rPr>
              <a:t>delle nostre case. In casa si usano detersivi e prodotti per la pulizia che contengono sostanze inquinanti. Se le acque di scarico non sono adeguatamente depurate e vengono immesse direttamente nei fiumi o nel mare finiscono per inquinarli.</a:t>
            </a:r>
          </a:p>
          <a:p>
            <a:pPr marL="0" indent="0">
              <a:buNone/>
            </a:pPr>
            <a:endParaRPr lang="it-IT" cap="none" dirty="0">
              <a:latin typeface="Times New Roman" pitchFamily="18" charset="0"/>
              <a:cs typeface="Times New Roman" pitchFamily="18" charset="0"/>
            </a:endParaRPr>
          </a:p>
        </p:txBody>
      </p:sp>
      <p:pic>
        <p:nvPicPr>
          <p:cNvPr id="4098" name="Picture 2" descr="https://upload.wikimedia.org/wikipedia/commons/thumb/0/0a/Wastewater_effluent.JPG/310px-Wastewater_effluent.JPG"/>
          <p:cNvPicPr>
            <a:picLocks noChangeAspect="1" noChangeArrowheads="1"/>
          </p:cNvPicPr>
          <p:nvPr/>
        </p:nvPicPr>
        <p:blipFill>
          <a:blip r:embed="rId2"/>
          <a:srcRect/>
          <a:stretch>
            <a:fillRect/>
          </a:stretch>
        </p:blipFill>
        <p:spPr bwMode="auto">
          <a:xfrm>
            <a:off x="955963" y="3277610"/>
            <a:ext cx="4890655" cy="2219326"/>
          </a:xfrm>
          <a:prstGeom prst="rect">
            <a:avLst/>
          </a:prstGeom>
          <a:noFill/>
        </p:spPr>
      </p:pic>
      <p:pic>
        <p:nvPicPr>
          <p:cNvPr id="4100" name="Picture 4" descr="http://www.greenreport.it/wp-content/uploads/2017/07/acque-reflue-320x234.jpg"/>
          <p:cNvPicPr>
            <a:picLocks noChangeAspect="1" noChangeArrowheads="1"/>
          </p:cNvPicPr>
          <p:nvPr/>
        </p:nvPicPr>
        <p:blipFill>
          <a:blip r:embed="rId3"/>
          <a:srcRect/>
          <a:stretch>
            <a:fillRect/>
          </a:stretch>
        </p:blipFill>
        <p:spPr bwMode="auto">
          <a:xfrm>
            <a:off x="7093527" y="2673926"/>
            <a:ext cx="4017818" cy="3214255"/>
          </a:xfrm>
          <a:prstGeom prst="rect">
            <a:avLst/>
          </a:prstGeom>
          <a:noFill/>
        </p:spPr>
      </p:pic>
    </p:spTree>
    <p:extLst>
      <p:ext uri="{BB962C8B-B14F-4D97-AF65-F5344CB8AC3E}">
        <p14:creationId xmlns="" xmlns:p14="http://schemas.microsoft.com/office/powerpoint/2010/main" val="25149086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 xmlns:a16="http://schemas.microsoft.com/office/drawing/2014/main" id="{D9B210B7-1461-4D3A-831E-35D472A6A436}"/>
              </a:ext>
            </a:extLst>
          </p:cNvPr>
          <p:cNvSpPr>
            <a:spLocks noGrp="1"/>
          </p:cNvSpPr>
          <p:nvPr>
            <p:ph sz="quarter" idx="13"/>
          </p:nvPr>
        </p:nvSpPr>
        <p:spPr>
          <a:xfrm>
            <a:off x="1413164" y="551545"/>
            <a:ext cx="9476510" cy="2385620"/>
          </a:xfrm>
        </p:spPr>
        <p:txBody>
          <a:bodyPr>
            <a:normAutofit fontScale="92500" lnSpcReduction="20000"/>
          </a:bodyPr>
          <a:lstStyle/>
          <a:p>
            <a:pPr marL="0" indent="0" algn="just">
              <a:buNone/>
            </a:pPr>
            <a:r>
              <a:rPr lang="it-IT" cap="none" dirty="0" smtClean="0">
                <a:latin typeface="Times New Roman" pitchFamily="18" charset="0"/>
                <a:cs typeface="Times New Roman" pitchFamily="18" charset="0"/>
              </a:rPr>
              <a:t>L’</a:t>
            </a:r>
            <a:r>
              <a:rPr lang="it-IT" b="1" cap="none" dirty="0" smtClean="0">
                <a:latin typeface="Times New Roman" pitchFamily="18" charset="0"/>
                <a:cs typeface="Times New Roman" pitchFamily="18" charset="0"/>
              </a:rPr>
              <a:t>inquinamento industriale.</a:t>
            </a:r>
            <a:r>
              <a:rPr lang="it-IT" cap="none" dirty="0" smtClean="0">
                <a:latin typeface="Times New Roman" pitchFamily="18" charset="0"/>
                <a:cs typeface="Times New Roman" pitchFamily="18" charset="0"/>
              </a:rPr>
              <a:t>  Con l’aumento della popolazione e della produzione industriale, i fiumi, i laghi e i mari sono stati lentamente inquinati dallo scarico di acque luride, di detersivi, di sostanze chimiche impiegate durante le lavorazioni industriali. Tali sostanze oltre ad inquinare l’acqua, uccidono i pesci e gli animali acquatici e danneggiano l’ambiente.</a:t>
            </a:r>
          </a:p>
          <a:p>
            <a:pPr marL="0" indent="0" algn="just">
              <a:buNone/>
            </a:pPr>
            <a:r>
              <a:rPr lang="it-IT" cap="none" dirty="0" smtClean="0">
                <a:latin typeface="Times New Roman" pitchFamily="18" charset="0"/>
                <a:cs typeface="Times New Roman" pitchFamily="18" charset="0"/>
              </a:rPr>
              <a:t>In Italia particolarmente inquinati risultano il lago d’Orta, il lago Maggiore, il lago di Como, il lago di Garda e diversi fiumi lombardi come l’Olona, il </a:t>
            </a:r>
            <a:r>
              <a:rPr lang="it-IT" cap="none" dirty="0" err="1" smtClean="0">
                <a:latin typeface="Times New Roman" pitchFamily="18" charset="0"/>
                <a:cs typeface="Times New Roman" pitchFamily="18" charset="0"/>
              </a:rPr>
              <a:t>Lambro</a:t>
            </a:r>
            <a:r>
              <a:rPr lang="it-IT" cap="none" dirty="0" smtClean="0">
                <a:latin typeface="Times New Roman" pitchFamily="18" charset="0"/>
                <a:cs typeface="Times New Roman" pitchFamily="18" charset="0"/>
              </a:rPr>
              <a:t>, il Seveso. Tra i laghi e i fiumi stranieri il lago Eire e il fiume Reno.</a:t>
            </a:r>
          </a:p>
          <a:p>
            <a:pPr marL="0" indent="0">
              <a:buNone/>
            </a:pPr>
            <a:endParaRPr lang="it-IT" dirty="0"/>
          </a:p>
          <a:p>
            <a:pPr marL="0" indent="0">
              <a:buNone/>
            </a:pPr>
            <a:endParaRPr lang="it-IT" dirty="0"/>
          </a:p>
        </p:txBody>
      </p:sp>
      <p:pic>
        <p:nvPicPr>
          <p:cNvPr id="5" name="Immagine 4">
            <a:extLst>
              <a:ext uri="{FF2B5EF4-FFF2-40B4-BE49-F238E27FC236}">
                <a16:creationId xmlns="" xmlns:a16="http://schemas.microsoft.com/office/drawing/2014/main" id="{EF7F3A05-9747-41AD-A056-08627230F16F}"/>
              </a:ext>
            </a:extLst>
          </p:cNvPr>
          <p:cNvPicPr>
            <a:picLocks noChangeAspect="1"/>
          </p:cNvPicPr>
          <p:nvPr/>
        </p:nvPicPr>
        <p:blipFill>
          <a:blip r:embed="rId2"/>
          <a:stretch>
            <a:fillRect/>
          </a:stretch>
        </p:blipFill>
        <p:spPr>
          <a:xfrm>
            <a:off x="3200401" y="3090762"/>
            <a:ext cx="5341247" cy="3097582"/>
          </a:xfrm>
          <a:prstGeom prst="rect">
            <a:avLst/>
          </a:prstGeom>
        </p:spPr>
      </p:pic>
    </p:spTree>
    <p:extLst>
      <p:ext uri="{BB962C8B-B14F-4D97-AF65-F5344CB8AC3E}">
        <p14:creationId xmlns="" xmlns:p14="http://schemas.microsoft.com/office/powerpoint/2010/main" val="34315388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 xmlns:a16="http://schemas.microsoft.com/office/drawing/2014/main" id="{D9B210B7-1461-4D3A-831E-35D472A6A436}"/>
              </a:ext>
            </a:extLst>
          </p:cNvPr>
          <p:cNvSpPr>
            <a:spLocks noGrp="1"/>
          </p:cNvSpPr>
          <p:nvPr>
            <p:ph sz="quarter" idx="13"/>
          </p:nvPr>
        </p:nvSpPr>
        <p:spPr>
          <a:xfrm>
            <a:off x="1302327" y="551544"/>
            <a:ext cx="9802994" cy="2787401"/>
          </a:xfrm>
        </p:spPr>
        <p:txBody>
          <a:bodyPr>
            <a:normAutofit fontScale="92500" lnSpcReduction="10000"/>
          </a:bodyPr>
          <a:lstStyle/>
          <a:p>
            <a:pPr lvl="0">
              <a:buNone/>
            </a:pPr>
            <a:r>
              <a:rPr lang="it-IT" b="1" cap="none" dirty="0" smtClean="0">
                <a:latin typeface="Times New Roman" pitchFamily="18" charset="0"/>
                <a:cs typeface="Times New Roman" pitchFamily="18" charset="0"/>
              </a:rPr>
              <a:t>L’inquinamento agricolo</a:t>
            </a:r>
            <a:r>
              <a:rPr lang="it-IT" cap="none" dirty="0" smtClean="0">
                <a:latin typeface="Times New Roman" pitchFamily="18" charset="0"/>
                <a:cs typeface="Times New Roman" pitchFamily="18" charset="0"/>
              </a:rPr>
              <a:t> è provocato dall’uso eccessivo di sostanze sintetiche. Tra queste:</a:t>
            </a:r>
          </a:p>
          <a:p>
            <a:pPr marL="263525" indent="-263525"/>
            <a:r>
              <a:rPr lang="it-IT" b="1" cap="none" dirty="0" smtClean="0">
                <a:latin typeface="Times New Roman" pitchFamily="18" charset="0"/>
                <a:cs typeface="Times New Roman" pitchFamily="18" charset="0"/>
              </a:rPr>
              <a:t>concimi chimici</a:t>
            </a:r>
            <a:r>
              <a:rPr lang="it-IT" cap="none" dirty="0" smtClean="0">
                <a:latin typeface="Times New Roman" pitchFamily="18" charset="0"/>
                <a:cs typeface="Times New Roman" pitchFamily="18" charset="0"/>
              </a:rPr>
              <a:t>, impiegati per rendere più fertili i terreni ed eliminare erbe infestanti;</a:t>
            </a:r>
          </a:p>
          <a:p>
            <a:r>
              <a:rPr lang="it-IT" b="1" cap="none" dirty="0" smtClean="0">
                <a:latin typeface="Times New Roman" pitchFamily="18" charset="0"/>
                <a:cs typeface="Times New Roman" pitchFamily="18" charset="0"/>
              </a:rPr>
              <a:t> pesticidi</a:t>
            </a:r>
            <a:r>
              <a:rPr lang="it-IT" cap="none" dirty="0" smtClean="0">
                <a:latin typeface="Times New Roman" pitchFamily="18" charset="0"/>
                <a:cs typeface="Times New Roman" pitchFamily="18" charset="0"/>
              </a:rPr>
              <a:t>, usati per uccidere insetti e parassiti nocivi alle coltivazioni.</a:t>
            </a:r>
          </a:p>
          <a:p>
            <a:pPr marL="0" indent="0" algn="just">
              <a:buNone/>
            </a:pPr>
            <a:r>
              <a:rPr lang="it-IT" cap="none" dirty="0" smtClean="0">
                <a:latin typeface="Times New Roman" pitchFamily="18" charset="0"/>
                <a:cs typeface="Times New Roman" pitchFamily="18" charset="0"/>
              </a:rPr>
              <a:t>La produzione in laboratorio di queste sostanze chimiche risale alla prima </a:t>
            </a:r>
            <a:r>
              <a:rPr lang="it-IT" cap="none" dirty="0" smtClean="0">
                <a:latin typeface="Times New Roman" pitchFamily="18" charset="0"/>
                <a:cs typeface="Times New Roman" pitchFamily="18" charset="0"/>
              </a:rPr>
              <a:t>metà del XX </a:t>
            </a:r>
            <a:r>
              <a:rPr lang="it-IT" cap="none" dirty="0" smtClean="0">
                <a:latin typeface="Times New Roman" pitchFamily="18" charset="0"/>
                <a:cs typeface="Times New Roman" pitchFamily="18" charset="0"/>
              </a:rPr>
              <a:t>secolo. Esse </a:t>
            </a:r>
            <a:r>
              <a:rPr lang="it-IT" cap="none" dirty="0" smtClean="0">
                <a:latin typeface="Times New Roman" pitchFamily="18" charset="0"/>
                <a:cs typeface="Times New Roman" pitchFamily="18" charset="0"/>
              </a:rPr>
              <a:t>portarono aumenti nella produzione,  ma a danno della salubrità dei prodotti e </a:t>
            </a:r>
            <a:r>
              <a:rPr lang="it-IT" cap="none" dirty="0" smtClean="0">
                <a:latin typeface="Times New Roman" pitchFamily="18" charset="0"/>
                <a:cs typeface="Times New Roman" pitchFamily="18" charset="0"/>
              </a:rPr>
              <a:t>dell’ambiente perché penetrano nel terreno ed inquinano le falde acquifere. L’Italia è il paese in cui l’uso di pesticidi è più massiccio: 175.000 tonnellate, cioè circa 3 kg a testa.</a:t>
            </a:r>
          </a:p>
          <a:p>
            <a:pPr marL="0" indent="0">
              <a:buNone/>
            </a:pPr>
            <a:endParaRPr lang="it-IT" dirty="0"/>
          </a:p>
          <a:p>
            <a:pPr marL="0" indent="0">
              <a:buNone/>
            </a:pPr>
            <a:endParaRPr lang="it-IT" dirty="0"/>
          </a:p>
        </p:txBody>
      </p:sp>
      <p:pic>
        <p:nvPicPr>
          <p:cNvPr id="25602" name="Picture 2" descr="https://upload.wikimedia.org/wikipedia/commons/thumb/5/5e/Cropduster_spraying_pesticides.jpg/220px-Cropduster_spraying_pesticides.jpg"/>
          <p:cNvPicPr>
            <a:picLocks noChangeAspect="1" noChangeArrowheads="1"/>
          </p:cNvPicPr>
          <p:nvPr/>
        </p:nvPicPr>
        <p:blipFill>
          <a:blip r:embed="rId2"/>
          <a:srcRect/>
          <a:stretch>
            <a:fillRect/>
          </a:stretch>
        </p:blipFill>
        <p:spPr bwMode="auto">
          <a:xfrm>
            <a:off x="1513320" y="3740727"/>
            <a:ext cx="4277879" cy="2648815"/>
          </a:xfrm>
          <a:prstGeom prst="rect">
            <a:avLst/>
          </a:prstGeom>
          <a:noFill/>
        </p:spPr>
      </p:pic>
      <p:sp>
        <p:nvSpPr>
          <p:cNvPr id="6" name="CasellaDiTesto 5"/>
          <p:cNvSpPr txBox="1"/>
          <p:nvPr/>
        </p:nvSpPr>
        <p:spPr>
          <a:xfrm>
            <a:off x="6567055" y="5250872"/>
            <a:ext cx="4641272" cy="369332"/>
          </a:xfrm>
          <a:prstGeom prst="rect">
            <a:avLst/>
          </a:prstGeom>
          <a:noFill/>
        </p:spPr>
        <p:txBody>
          <a:bodyPr wrap="square" rtlCol="0">
            <a:spAutoFit/>
          </a:bodyPr>
          <a:lstStyle/>
          <a:p>
            <a:endParaRPr lang="it-IT" dirty="0"/>
          </a:p>
        </p:txBody>
      </p:sp>
      <p:sp>
        <p:nvSpPr>
          <p:cNvPr id="8" name="CasellaDiTesto 7"/>
          <p:cNvSpPr txBox="1"/>
          <p:nvPr/>
        </p:nvSpPr>
        <p:spPr>
          <a:xfrm>
            <a:off x="6151418" y="5486399"/>
            <a:ext cx="4765964" cy="338554"/>
          </a:xfrm>
          <a:prstGeom prst="rect">
            <a:avLst/>
          </a:prstGeom>
          <a:noFill/>
        </p:spPr>
        <p:txBody>
          <a:bodyPr wrap="square" rtlCol="0">
            <a:spAutoFit/>
          </a:bodyPr>
          <a:lstStyle/>
          <a:p>
            <a:r>
              <a:rPr lang="it-IT" sz="1600" dirty="0" smtClean="0">
                <a:latin typeface="Times New Roman" pitchFamily="18" charset="0"/>
                <a:cs typeface="Times New Roman" pitchFamily="18" charset="0"/>
              </a:rPr>
              <a:t>Utilizzo di pesticidi su un campo agricolo </a:t>
            </a:r>
            <a:r>
              <a:rPr lang="it-IT" sz="1600" dirty="0" smtClean="0">
                <a:latin typeface="Times New Roman" pitchFamily="18" charset="0"/>
                <a:cs typeface="Times New Roman" pitchFamily="18" charset="0"/>
              </a:rPr>
              <a:t>californiano</a:t>
            </a:r>
            <a:endParaRPr lang="it-IT" sz="1600" dirty="0">
              <a:latin typeface="Times New Roman" pitchFamily="18" charset="0"/>
              <a:cs typeface="Times New Roman" pitchFamily="18" charset="0"/>
            </a:endParaRPr>
          </a:p>
        </p:txBody>
      </p:sp>
      <p:sp>
        <p:nvSpPr>
          <p:cNvPr id="25608" name="AutoShape 8" descr="https://spark.adobe.com/page/ZEcGcc2AigE0H/images/5996636f-38c8-45b6-8571-23211b61c24f.jpg?asset_id=125e4a9c-2359-483b-9b28-034bfd9176a3&amp;img_etag=8311cc3c5898d8f49f7d113d25550b75&amp;size=102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 xmlns:p14="http://schemas.microsoft.com/office/powerpoint/2010/main" val="34315388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 xmlns:a16="http://schemas.microsoft.com/office/drawing/2014/main" id="{D9B210B7-1461-4D3A-831E-35D472A6A436}"/>
              </a:ext>
            </a:extLst>
          </p:cNvPr>
          <p:cNvSpPr>
            <a:spLocks noGrp="1"/>
          </p:cNvSpPr>
          <p:nvPr>
            <p:ph sz="quarter" idx="13"/>
          </p:nvPr>
        </p:nvSpPr>
        <p:spPr>
          <a:xfrm>
            <a:off x="1246909" y="551544"/>
            <a:ext cx="9296400" cy="986311"/>
          </a:xfrm>
        </p:spPr>
        <p:txBody>
          <a:bodyPr>
            <a:normAutofit fontScale="92500" lnSpcReduction="20000"/>
          </a:bodyPr>
          <a:lstStyle/>
          <a:p>
            <a:pPr marL="0" lvl="0" indent="0" algn="just">
              <a:buNone/>
            </a:pPr>
            <a:r>
              <a:rPr lang="it-IT" cap="none" dirty="0" smtClean="0">
                <a:latin typeface="Times New Roman" pitchFamily="18" charset="0"/>
                <a:cs typeface="Times New Roman" pitchFamily="18" charset="0"/>
              </a:rPr>
              <a:t>L’</a:t>
            </a:r>
            <a:r>
              <a:rPr lang="it-IT" b="1" cap="none" dirty="0" smtClean="0">
                <a:latin typeface="Times New Roman" pitchFamily="18" charset="0"/>
                <a:cs typeface="Times New Roman" pitchFamily="18" charset="0"/>
              </a:rPr>
              <a:t>inquinamento zootecnico </a:t>
            </a:r>
            <a:r>
              <a:rPr lang="it-IT" cap="none" dirty="0" smtClean="0">
                <a:latin typeface="Times New Roman" pitchFamily="18" charset="0"/>
                <a:cs typeface="Times New Roman" pitchFamily="18" charset="0"/>
              </a:rPr>
              <a:t>provocato dal lavaggio delle stalle, dei pollai e dei porcili e dall’invio dei </a:t>
            </a:r>
            <a:r>
              <a:rPr lang="it-IT" b="1" cap="none" dirty="0" smtClean="0">
                <a:latin typeface="Times New Roman" pitchFamily="18" charset="0"/>
                <a:cs typeface="Times New Roman" pitchFamily="18" charset="0"/>
              </a:rPr>
              <a:t>liquami di scarico</a:t>
            </a:r>
            <a:r>
              <a:rPr lang="it-IT" cap="none" dirty="0" smtClean="0">
                <a:latin typeface="Times New Roman" pitchFamily="18" charset="0"/>
                <a:cs typeface="Times New Roman" pitchFamily="18" charset="0"/>
              </a:rPr>
              <a:t> nei torrenti, nei fiumi e nel mare senza essere prima depurati.</a:t>
            </a:r>
          </a:p>
          <a:p>
            <a:pPr algn="just">
              <a:buNone/>
            </a:pPr>
            <a:endParaRPr lang="it-IT" cap="none" dirty="0" smtClean="0">
              <a:latin typeface="Times New Roman" pitchFamily="18" charset="0"/>
              <a:cs typeface="Times New Roman" pitchFamily="18" charset="0"/>
            </a:endParaRPr>
          </a:p>
          <a:p>
            <a:pPr marL="0" indent="0" algn="just">
              <a:buNone/>
            </a:pPr>
            <a:endParaRPr lang="it-IT" dirty="0"/>
          </a:p>
        </p:txBody>
      </p:sp>
      <p:sp>
        <p:nvSpPr>
          <p:cNvPr id="6" name="CasellaDiTesto 5"/>
          <p:cNvSpPr txBox="1"/>
          <p:nvPr/>
        </p:nvSpPr>
        <p:spPr>
          <a:xfrm>
            <a:off x="6567055" y="5250872"/>
            <a:ext cx="4641272" cy="369332"/>
          </a:xfrm>
          <a:prstGeom prst="rect">
            <a:avLst/>
          </a:prstGeom>
          <a:noFill/>
        </p:spPr>
        <p:txBody>
          <a:bodyPr wrap="square" rtlCol="0">
            <a:spAutoFit/>
          </a:bodyPr>
          <a:lstStyle/>
          <a:p>
            <a:endParaRPr lang="it-IT" dirty="0"/>
          </a:p>
        </p:txBody>
      </p:sp>
      <p:pic>
        <p:nvPicPr>
          <p:cNvPr id="26626" name="Picture 2" descr="https://upload.wikimedia.org/wikipedia/commons/thumb/f/f9/Deep-litter.JPG/220px-Deep-litter.JPG"/>
          <p:cNvPicPr>
            <a:picLocks noChangeAspect="1" noChangeArrowheads="1"/>
          </p:cNvPicPr>
          <p:nvPr/>
        </p:nvPicPr>
        <p:blipFill>
          <a:blip r:embed="rId2"/>
          <a:srcRect/>
          <a:stretch>
            <a:fillRect/>
          </a:stretch>
        </p:blipFill>
        <p:spPr bwMode="auto">
          <a:xfrm>
            <a:off x="723611" y="2299855"/>
            <a:ext cx="2615334" cy="3034145"/>
          </a:xfrm>
          <a:prstGeom prst="rect">
            <a:avLst/>
          </a:prstGeom>
          <a:noFill/>
        </p:spPr>
      </p:pic>
      <p:pic>
        <p:nvPicPr>
          <p:cNvPr id="26630" name="Picture 6" descr="https://upload.wikimedia.org/wikipedia/commons/thumb/7/7c/Industrial-Chicken-Coop.JPG/220px-Industrial-Chicken-Coop.JPG"/>
          <p:cNvPicPr>
            <a:picLocks noChangeAspect="1" noChangeArrowheads="1"/>
          </p:cNvPicPr>
          <p:nvPr/>
        </p:nvPicPr>
        <p:blipFill>
          <a:blip r:embed="rId3"/>
          <a:srcRect/>
          <a:stretch>
            <a:fillRect/>
          </a:stretch>
        </p:blipFill>
        <p:spPr bwMode="auto">
          <a:xfrm>
            <a:off x="4225638" y="1637360"/>
            <a:ext cx="3325090" cy="2893076"/>
          </a:xfrm>
          <a:prstGeom prst="rect">
            <a:avLst/>
          </a:prstGeom>
          <a:noFill/>
        </p:spPr>
      </p:pic>
      <p:pic>
        <p:nvPicPr>
          <p:cNvPr id="26632" name="Picture 8" descr="Germania, esplode stalla. Tutta colpa delle flatulenze delle mucche"/>
          <p:cNvPicPr>
            <a:picLocks noChangeAspect="1" noChangeArrowheads="1"/>
          </p:cNvPicPr>
          <p:nvPr/>
        </p:nvPicPr>
        <p:blipFill>
          <a:blip r:embed="rId4"/>
          <a:srcRect/>
          <a:stretch>
            <a:fillRect/>
          </a:stretch>
        </p:blipFill>
        <p:spPr bwMode="auto">
          <a:xfrm>
            <a:off x="8451273" y="2466109"/>
            <a:ext cx="2964872" cy="3148446"/>
          </a:xfrm>
          <a:prstGeom prst="rect">
            <a:avLst/>
          </a:prstGeom>
          <a:noFill/>
        </p:spPr>
      </p:pic>
    </p:spTree>
    <p:extLst>
      <p:ext uri="{BB962C8B-B14F-4D97-AF65-F5344CB8AC3E}">
        <p14:creationId xmlns="" xmlns:p14="http://schemas.microsoft.com/office/powerpoint/2010/main" val="34315388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DC9643EE-B098-40AE-903E-8AB590614DAD}"/>
              </a:ext>
            </a:extLst>
          </p:cNvPr>
          <p:cNvSpPr>
            <a:spLocks noGrp="1"/>
          </p:cNvSpPr>
          <p:nvPr>
            <p:ph sz="quarter" idx="13"/>
          </p:nvPr>
        </p:nvSpPr>
        <p:spPr>
          <a:xfrm>
            <a:off x="983673" y="445528"/>
            <a:ext cx="9936118" cy="2366945"/>
          </a:xfrm>
        </p:spPr>
        <p:txBody>
          <a:bodyPr>
            <a:noAutofit/>
          </a:bodyPr>
          <a:lstStyle/>
          <a:p>
            <a:pPr marL="0" indent="0" algn="just">
              <a:buNone/>
            </a:pPr>
            <a:r>
              <a:rPr lang="it-IT" cap="none" dirty="0" smtClean="0">
                <a:latin typeface="Times New Roman" pitchFamily="18" charset="0"/>
                <a:cs typeface="Times New Roman" pitchFamily="18" charset="0"/>
              </a:rPr>
              <a:t>Un’altra causa dell’inquinamento delle acque è legata ai </a:t>
            </a:r>
            <a:r>
              <a:rPr lang="it-IT" b="1" cap="none" dirty="0" smtClean="0">
                <a:latin typeface="Times New Roman" pitchFamily="18" charset="0"/>
                <a:cs typeface="Times New Roman" pitchFamily="18" charset="0"/>
              </a:rPr>
              <a:t>disastri ambientali</a:t>
            </a:r>
            <a:r>
              <a:rPr lang="it-IT" cap="none" dirty="0" smtClean="0">
                <a:latin typeface="Times New Roman" pitchFamily="18" charset="0"/>
                <a:cs typeface="Times New Roman" pitchFamily="18" charset="0"/>
              </a:rPr>
              <a:t>. Tra questi particolarmente gravi sono i disastri petroliferi legati al rilascio di grandi quantità di greggio nell’ambiente, in particolare nell’Oceano. In un primo momento il petrolio forma una pellicola impermeabile all’ossigeno sopra il pelo dell’acqua causando danni alla macrofauna e al plancton. Successivamente precipita sul fondo causando la morte degli organismi che vivono sui fondali marini o a stretto contatto con esso. La bonifica dell’ambiente danneggiato richiede mesi o anni.  </a:t>
            </a:r>
            <a:endParaRPr lang="it-IT" cap="none" dirty="0">
              <a:latin typeface="Times New Roman" pitchFamily="18" charset="0"/>
              <a:cs typeface="Times New Roman" pitchFamily="18" charset="0"/>
            </a:endParaRPr>
          </a:p>
        </p:txBody>
      </p:sp>
      <p:sp>
        <p:nvSpPr>
          <p:cNvPr id="2051" name="AutoShape 3" descr="https://spark.adobe.com/page/ZEcGcc2AigE0H/images/773e489b-caad-481b-a8d2-996033604dad.jpg?asset_id=dec377e7-5125-4c7d-be1c-1b2f7b8355be&amp;img_etag=496a987ce93ab6cc66bf72e70c7991e0&amp;size=102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3" name="AutoShape 5" descr="https://spark.adobe.com/page/ZEcGcc2AigE0H/images/773e489b-caad-481b-a8d2-996033604dad.jpg?asset_id=dec377e7-5125-4c7d-be1c-1b2f7b8355be&amp;img_etag=496a987ce93ab6cc66bf72e70c7991e0&amp;size=102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54" name="Picture 6" descr="C:\Users\Paolo\Desktop\773e489b-caad-481b-a8d2-996033604dad gabbianella.jpg"/>
          <p:cNvPicPr>
            <a:picLocks noChangeAspect="1" noChangeArrowheads="1"/>
          </p:cNvPicPr>
          <p:nvPr/>
        </p:nvPicPr>
        <p:blipFill>
          <a:blip r:embed="rId2"/>
          <a:srcRect/>
          <a:stretch>
            <a:fillRect/>
          </a:stretch>
        </p:blipFill>
        <p:spPr bwMode="auto">
          <a:xfrm>
            <a:off x="1106200" y="3160135"/>
            <a:ext cx="5516274" cy="3114675"/>
          </a:xfrm>
          <a:prstGeom prst="rect">
            <a:avLst/>
          </a:prstGeom>
          <a:noFill/>
        </p:spPr>
      </p:pic>
      <p:pic>
        <p:nvPicPr>
          <p:cNvPr id="2056" name="Picture 8" descr="https://upload.wikimedia.org/wikipedia/commons/thumb/2/2e/Oil-spill.jpg/220px-Oil-spill.jpg"/>
          <p:cNvPicPr>
            <a:picLocks noChangeAspect="1" noChangeArrowheads="1"/>
          </p:cNvPicPr>
          <p:nvPr/>
        </p:nvPicPr>
        <p:blipFill>
          <a:blip r:embed="rId3"/>
          <a:srcRect/>
          <a:stretch>
            <a:fillRect/>
          </a:stretch>
        </p:blipFill>
        <p:spPr bwMode="auto">
          <a:xfrm>
            <a:off x="7190509" y="3117273"/>
            <a:ext cx="3705802" cy="2573049"/>
          </a:xfrm>
          <a:prstGeom prst="rect">
            <a:avLst/>
          </a:prstGeom>
          <a:noFill/>
        </p:spPr>
      </p:pic>
    </p:spTree>
    <p:extLst>
      <p:ext uri="{BB962C8B-B14F-4D97-AF65-F5344CB8AC3E}">
        <p14:creationId xmlns="" xmlns:p14="http://schemas.microsoft.com/office/powerpoint/2010/main" val="246664076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EDC3412B-E95D-4C8F-BDC1-DC82D43715A6}"/>
              </a:ext>
            </a:extLst>
          </p:cNvPr>
          <p:cNvSpPr>
            <a:spLocks noGrp="1"/>
          </p:cNvSpPr>
          <p:nvPr>
            <p:ph sz="quarter" idx="13"/>
          </p:nvPr>
        </p:nvSpPr>
        <p:spPr>
          <a:xfrm>
            <a:off x="1607127" y="631058"/>
            <a:ext cx="9171709" cy="1488687"/>
          </a:xfrm>
        </p:spPr>
        <p:txBody>
          <a:bodyPr/>
          <a:lstStyle/>
          <a:p>
            <a:pPr marL="0" indent="0" algn="just">
              <a:buNone/>
            </a:pPr>
            <a:r>
              <a:rPr lang="it-IT" cap="none" dirty="0" smtClean="0">
                <a:latin typeface="Times New Roman" pitchFamily="18" charset="0"/>
                <a:cs typeface="Times New Roman" pitchFamily="18" charset="0"/>
              </a:rPr>
              <a:t>L’inquinamento delle acque è veramente grave: ciascuno di noi deve impegnarsi a tutelare questo bene pubblico e promuovere il salvataggio del nostro pianeta per garantire la sopravvivenza alle future generazioni.</a:t>
            </a:r>
            <a:endParaRPr lang="it-IT" cap="none" dirty="0">
              <a:latin typeface="Times New Roman" pitchFamily="18" charset="0"/>
              <a:cs typeface="Times New Roman" pitchFamily="18" charset="0"/>
            </a:endParaRPr>
          </a:p>
        </p:txBody>
      </p:sp>
      <p:pic>
        <p:nvPicPr>
          <p:cNvPr id="4" name="Immagine 3">
            <a:extLst>
              <a:ext uri="{FF2B5EF4-FFF2-40B4-BE49-F238E27FC236}">
                <a16:creationId xmlns="" xmlns:a16="http://schemas.microsoft.com/office/drawing/2014/main" id="{32715333-F280-4657-88F7-E2AF997F66EE}"/>
              </a:ext>
            </a:extLst>
          </p:cNvPr>
          <p:cNvPicPr>
            <a:picLocks noChangeAspect="1"/>
          </p:cNvPicPr>
          <p:nvPr/>
        </p:nvPicPr>
        <p:blipFill>
          <a:blip r:embed="rId2"/>
          <a:stretch>
            <a:fillRect/>
          </a:stretch>
        </p:blipFill>
        <p:spPr>
          <a:xfrm>
            <a:off x="3449782" y="2479963"/>
            <a:ext cx="4819575" cy="3625553"/>
          </a:xfrm>
          <a:prstGeom prst="rect">
            <a:avLst/>
          </a:prstGeom>
        </p:spPr>
      </p:pic>
    </p:spTree>
    <p:extLst>
      <p:ext uri="{BB962C8B-B14F-4D97-AF65-F5344CB8AC3E}">
        <p14:creationId xmlns="" xmlns:p14="http://schemas.microsoft.com/office/powerpoint/2010/main" val="10456932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theme/theme1.xml><?xml version="1.0" encoding="utf-8"?>
<a:theme xmlns:a="http://schemas.openxmlformats.org/drawingml/2006/main" name="Goccia">
  <a:themeElements>
    <a:clrScheme name="Gocci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cci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TM04033925[[fn=Goccia]]</Template>
  <TotalTime>275</TotalTime>
  <Words>254</Words>
  <Application>Microsoft Office PowerPoint</Application>
  <PresentationFormat>Personalizzato</PresentationFormat>
  <Paragraphs>16</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Goccia</vt:lpstr>
      <vt:lpstr>L’inquinamento dell’acqua </vt:lpstr>
      <vt:lpstr>Diapositiva 2</vt:lpstr>
      <vt:lpstr>Diapositiva 3</vt:lpstr>
      <vt:lpstr>Diapositiva 4</vt:lpstr>
      <vt:lpstr>Diapositiva 5</vt:lpstr>
      <vt:lpstr>Diapositiva 6</vt:lpstr>
      <vt:lpstr>Diapositiva 7</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L’INQUINAMENTO DELL’ACQUA</dc:title>
  <dc:creator>Mary Apostolico</dc:creator>
  <cp:lastModifiedBy>Paolo</cp:lastModifiedBy>
  <cp:revision>30</cp:revision>
  <dcterms:created xsi:type="dcterms:W3CDTF">2018-02-10T13:37:46Z</dcterms:created>
  <dcterms:modified xsi:type="dcterms:W3CDTF">2018-05-08T22:26:15Z</dcterms:modified>
</cp:coreProperties>
</file>