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38"/>
  </p:notesMasterIdLst>
  <p:handoutMasterIdLst>
    <p:handoutMasterId r:id="rId39"/>
  </p:handoutMasterIdLst>
  <p:sldIdLst>
    <p:sldId id="256" r:id="rId2"/>
    <p:sldId id="296" r:id="rId3"/>
    <p:sldId id="257" r:id="rId4"/>
    <p:sldId id="284" r:id="rId5"/>
    <p:sldId id="258" r:id="rId6"/>
    <p:sldId id="260" r:id="rId7"/>
    <p:sldId id="285" r:id="rId8"/>
    <p:sldId id="287" r:id="rId9"/>
    <p:sldId id="286" r:id="rId10"/>
    <p:sldId id="264" r:id="rId11"/>
    <p:sldId id="262" r:id="rId12"/>
    <p:sldId id="261" r:id="rId13"/>
    <p:sldId id="266" r:id="rId14"/>
    <p:sldId id="265" r:id="rId15"/>
    <p:sldId id="295" r:id="rId16"/>
    <p:sldId id="267" r:id="rId17"/>
    <p:sldId id="268" r:id="rId18"/>
    <p:sldId id="271" r:id="rId19"/>
    <p:sldId id="297" r:id="rId20"/>
    <p:sldId id="270" r:id="rId21"/>
    <p:sldId id="272" r:id="rId22"/>
    <p:sldId id="273" r:id="rId23"/>
    <p:sldId id="274" r:id="rId24"/>
    <p:sldId id="275" r:id="rId25"/>
    <p:sldId id="276" r:id="rId26"/>
    <p:sldId id="277" r:id="rId27"/>
    <p:sldId id="291" r:id="rId28"/>
    <p:sldId id="292" r:id="rId29"/>
    <p:sldId id="278" r:id="rId30"/>
    <p:sldId id="279" r:id="rId31"/>
    <p:sldId id="280" r:id="rId32"/>
    <p:sldId id="281" r:id="rId33"/>
    <p:sldId id="282" r:id="rId34"/>
    <p:sldId id="283" r:id="rId35"/>
    <p:sldId id="293" r:id="rId36"/>
    <p:sldId id="294" r:id="rId3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1302"/>
    <a:srgbClr val="000000"/>
    <a:srgbClr val="D64246"/>
    <a:srgbClr val="FF2F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49" autoAdjust="0"/>
    <p:restoredTop sz="94624" autoAdjust="0"/>
  </p:normalViewPr>
  <p:slideViewPr>
    <p:cSldViewPr>
      <p:cViewPr>
        <p:scale>
          <a:sx n="57" d="100"/>
          <a:sy n="57" d="100"/>
        </p:scale>
        <p:origin x="-1776" y="-3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28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447042-2233-45D8-A225-2F5AECB519B6}" type="datetimeFigureOut">
              <a:rPr lang="it-IT" smtClean="0"/>
              <a:t>01/06/2017</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33C450-D474-4D6E-A3BC-4ED6401F691D}" type="slidenum">
              <a:rPr lang="it-IT" smtClean="0"/>
              <a:t>‹N›</a:t>
            </a:fld>
            <a:endParaRPr lang="it-IT"/>
          </a:p>
        </p:txBody>
      </p:sp>
    </p:spTree>
    <p:extLst>
      <p:ext uri="{BB962C8B-B14F-4D97-AF65-F5344CB8AC3E}">
        <p14:creationId xmlns:p14="http://schemas.microsoft.com/office/powerpoint/2010/main" val="152583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48E2FF-F357-4DC0-9E9D-793EA410BC1A}" type="datetimeFigureOut">
              <a:rPr lang="it-IT" smtClean="0"/>
              <a:t>01/06/2017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42F1E1-7CE0-4ED1-89A8-5F2AA7C0433D}" type="slidenum">
              <a:rPr lang="it-IT" smtClean="0"/>
              <a:t>‹N›</a:t>
            </a:fld>
            <a:endParaRPr lang="it-IT"/>
          </a:p>
        </p:txBody>
      </p:sp>
    </p:spTree>
    <p:extLst>
      <p:ext uri="{BB962C8B-B14F-4D97-AF65-F5344CB8AC3E}">
        <p14:creationId xmlns:p14="http://schemas.microsoft.com/office/powerpoint/2010/main" val="1566534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A142F1E1-7CE0-4ED1-89A8-5F2AA7C0433D}" type="slidenum">
              <a:rPr lang="it-IT" smtClean="0"/>
              <a:t>6</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rass</a:t>
            </a:r>
            <a:endParaRPr lang="it-IT" dirty="0"/>
          </a:p>
        </p:txBody>
      </p:sp>
      <p:sp>
        <p:nvSpPr>
          <p:cNvPr id="4" name="Segnaposto numero diapositiva 3"/>
          <p:cNvSpPr>
            <a:spLocks noGrp="1"/>
          </p:cNvSpPr>
          <p:nvPr>
            <p:ph type="sldNum" sz="quarter" idx="10"/>
          </p:nvPr>
        </p:nvSpPr>
        <p:spPr/>
        <p:txBody>
          <a:bodyPr/>
          <a:lstStyle/>
          <a:p>
            <a:fld id="{A142F1E1-7CE0-4ED1-89A8-5F2AA7C0433D}" type="slidenum">
              <a:rPr lang="it-IT" smtClean="0"/>
              <a:t>35</a:t>
            </a:fld>
            <a:endParaRPr lang="it-IT"/>
          </a:p>
        </p:txBody>
      </p:sp>
    </p:spTree>
    <p:extLst>
      <p:ext uri="{BB962C8B-B14F-4D97-AF65-F5344CB8AC3E}">
        <p14:creationId xmlns:p14="http://schemas.microsoft.com/office/powerpoint/2010/main" val="3991087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8" name="Titolo 7"/>
          <p:cNvSpPr>
            <a:spLocks noGrp="1"/>
          </p:cNvSpPr>
          <p:nvPr>
            <p:ph type="ctrTitle"/>
          </p:nvPr>
        </p:nvSpPr>
        <p:spPr>
          <a:xfrm>
            <a:off x="2286000" y="3124200"/>
            <a:ext cx="6172200" cy="1894362"/>
          </a:xfrm>
        </p:spPr>
        <p:txBody>
          <a:bodyPr/>
          <a:lstStyle>
            <a:lvl1pPr>
              <a:defRPr b="1"/>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bwMode="auto">
          <a:xfrm rot="5400000">
            <a:off x="7764621" y="1174097"/>
            <a:ext cx="2286000" cy="381000"/>
          </a:xfrm>
        </p:spPr>
        <p:txBody>
          <a:bodyPr/>
          <a:lstStyle/>
          <a:p>
            <a:fld id="{C82CE8CD-15CC-42B8-805E-8BE482CD8CA7}" type="datetimeFigureOut">
              <a:rPr lang="it-IT" smtClean="0">
                <a:solidFill>
                  <a:prstClr val="black">
                    <a:tint val="75000"/>
                  </a:prstClr>
                </a:solidFill>
              </a:rPr>
              <a:pPr/>
              <a:t>01/06/2017</a:t>
            </a:fld>
            <a:endParaRPr lang="it-IT">
              <a:solidFill>
                <a:prstClr val="black">
                  <a:tint val="75000"/>
                </a:prstClr>
              </a:solidFill>
            </a:endParaRPr>
          </a:p>
        </p:txBody>
      </p:sp>
      <p:sp>
        <p:nvSpPr>
          <p:cNvPr id="17" name="Segnaposto piè di pagina 16"/>
          <p:cNvSpPr>
            <a:spLocks noGrp="1"/>
          </p:cNvSpPr>
          <p:nvPr>
            <p:ph type="ftr" sz="quarter" idx="11"/>
          </p:nvPr>
        </p:nvSpPr>
        <p:spPr bwMode="auto">
          <a:xfrm rot="5400000">
            <a:off x="7077269" y="4181669"/>
            <a:ext cx="3657600" cy="384048"/>
          </a:xfrm>
        </p:spPr>
        <p:txBody>
          <a:bodyPr/>
          <a:lstStyle/>
          <a:p>
            <a:endParaRPr lang="it-IT">
              <a:solidFill>
                <a:prstClr val="black">
                  <a:tint val="75000"/>
                </a:prstClr>
              </a:solidFill>
            </a:endParaRPr>
          </a:p>
        </p:txBody>
      </p:sp>
      <p:sp>
        <p:nvSpPr>
          <p:cNvPr id="10" name="Rettango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tango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ttore 1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ttore 1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ttore 1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tango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egnaposto numero diapositiva 28"/>
          <p:cNvSpPr>
            <a:spLocks noGrp="1"/>
          </p:cNvSpPr>
          <p:nvPr>
            <p:ph type="sldNum" sz="quarter" idx="12"/>
          </p:nvPr>
        </p:nvSpPr>
        <p:spPr bwMode="auto">
          <a:xfrm>
            <a:off x="1325544" y="4928702"/>
            <a:ext cx="609600" cy="517524"/>
          </a:xfrm>
        </p:spPr>
        <p:txBody>
          <a:bodyPr/>
          <a:lstStyle/>
          <a:p>
            <a:fld id="{8B905588-BC44-43BB-A5F0-D6E3B13FACC1}"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C82CE8CD-15CC-42B8-805E-8BE482CD8CA7}" type="datetimeFigureOut">
              <a:rPr lang="it-IT" smtClean="0">
                <a:solidFill>
                  <a:prstClr val="black">
                    <a:tint val="75000"/>
                  </a:prstClr>
                </a:solidFill>
              </a:rPr>
              <a:pPr/>
              <a:t>01/06/2017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B905588-BC44-43BB-A5F0-D6E3B13FACC1}"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676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C82CE8CD-15CC-42B8-805E-8BE482CD8CA7}" type="datetimeFigureOut">
              <a:rPr lang="it-IT" smtClean="0">
                <a:solidFill>
                  <a:prstClr val="black">
                    <a:tint val="75000"/>
                  </a:prstClr>
                </a:solidFill>
              </a:rPr>
              <a:pPr/>
              <a:t>01/06/2017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B905588-BC44-43BB-A5F0-D6E3B13FACC1}"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8" name="Segnaposto contenuto 7"/>
          <p:cNvSpPr>
            <a:spLocks noGrp="1"/>
          </p:cNvSpPr>
          <p:nvPr>
            <p:ph sz="quarter" idx="1"/>
          </p:nvPr>
        </p:nvSpPr>
        <p:spPr>
          <a:xfrm>
            <a:off x="457200" y="1600200"/>
            <a:ext cx="7467600" cy="487375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4"/>
          </p:nvPr>
        </p:nvSpPr>
        <p:spPr/>
        <p:txBody>
          <a:bodyPr rtlCol="0"/>
          <a:lstStyle/>
          <a:p>
            <a:fld id="{C82CE8CD-15CC-42B8-805E-8BE482CD8CA7}" type="datetimeFigureOut">
              <a:rPr lang="it-IT" smtClean="0">
                <a:solidFill>
                  <a:prstClr val="black">
                    <a:tint val="75000"/>
                  </a:prstClr>
                </a:solidFill>
              </a:rPr>
              <a:pPr/>
              <a:t>01/06/2017</a:t>
            </a:fld>
            <a:endParaRPr lang="it-IT">
              <a:solidFill>
                <a:prstClr val="black">
                  <a:tint val="75000"/>
                </a:prstClr>
              </a:solidFill>
            </a:endParaRPr>
          </a:p>
        </p:txBody>
      </p:sp>
      <p:sp>
        <p:nvSpPr>
          <p:cNvPr id="9" name="Segnaposto numero diapositiva 8"/>
          <p:cNvSpPr>
            <a:spLocks noGrp="1"/>
          </p:cNvSpPr>
          <p:nvPr>
            <p:ph type="sldNum" sz="quarter" idx="15"/>
          </p:nvPr>
        </p:nvSpPr>
        <p:spPr/>
        <p:txBody>
          <a:bodyPr rtlCol="0"/>
          <a:lstStyle/>
          <a:p>
            <a:fld id="{8B905588-BC44-43BB-A5F0-D6E3B13FACC1}" type="slidenum">
              <a:rPr lang="it-IT" smtClean="0">
                <a:solidFill>
                  <a:prstClr val="black">
                    <a:tint val="75000"/>
                  </a:prstClr>
                </a:solidFill>
              </a:rPr>
              <a:pPr/>
              <a:t>‹N›</a:t>
            </a:fld>
            <a:endParaRPr lang="it-IT">
              <a:solidFill>
                <a:prstClr val="black">
                  <a:tint val="75000"/>
                </a:prstClr>
              </a:solidFill>
            </a:endParaRPr>
          </a:p>
        </p:txBody>
      </p:sp>
      <p:sp>
        <p:nvSpPr>
          <p:cNvPr id="10" name="Segnaposto piè di pagina 9"/>
          <p:cNvSpPr>
            <a:spLocks noGrp="1"/>
          </p:cNvSpPr>
          <p:nvPr>
            <p:ph type="ftr" sz="quarter" idx="16"/>
          </p:nvPr>
        </p:nvSpPr>
        <p:spPr/>
        <p:txBody>
          <a:bodyPr rtlCol="0"/>
          <a:lstStyle/>
          <a:p>
            <a:endParaRPr lang="it-IT">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2286000" y="2895600"/>
            <a:ext cx="6172200" cy="2053590"/>
          </a:xfrm>
        </p:spPr>
        <p:txBody>
          <a:bodyPr/>
          <a:lstStyle>
            <a:lvl1pPr algn="l">
              <a:buNone/>
              <a:defRPr sz="3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bwMode="auto">
          <a:xfrm rot="5400000">
            <a:off x="7763256" y="1170432"/>
            <a:ext cx="2286000" cy="381000"/>
          </a:xfrm>
        </p:spPr>
        <p:txBody>
          <a:bodyPr/>
          <a:lstStyle/>
          <a:p>
            <a:fld id="{C82CE8CD-15CC-42B8-805E-8BE482CD8CA7}" type="datetimeFigureOut">
              <a:rPr lang="it-IT" smtClean="0">
                <a:solidFill>
                  <a:prstClr val="black">
                    <a:tint val="75000"/>
                  </a:prstClr>
                </a:solidFill>
              </a:rPr>
              <a:pPr/>
              <a:t>01/06/2017</a:t>
            </a:fld>
            <a:endParaRPr lang="it-IT">
              <a:solidFill>
                <a:prstClr val="black">
                  <a:tint val="75000"/>
                </a:prstClr>
              </a:solidFill>
            </a:endParaRPr>
          </a:p>
        </p:txBody>
      </p:sp>
      <p:sp>
        <p:nvSpPr>
          <p:cNvPr id="5" name="Segnaposto piè di pagina 4"/>
          <p:cNvSpPr>
            <a:spLocks noGrp="1"/>
          </p:cNvSpPr>
          <p:nvPr>
            <p:ph type="ftr" sz="quarter" idx="11"/>
          </p:nvPr>
        </p:nvSpPr>
        <p:spPr bwMode="auto">
          <a:xfrm rot="5400000">
            <a:off x="7077456" y="4178808"/>
            <a:ext cx="3657600" cy="384048"/>
          </a:xfrm>
        </p:spPr>
        <p:txBody>
          <a:bodyPr/>
          <a:lstStyle/>
          <a:p>
            <a:endParaRPr lang="it-IT">
              <a:solidFill>
                <a:prstClr val="black">
                  <a:tint val="75000"/>
                </a:prstClr>
              </a:solidFill>
            </a:endParaRPr>
          </a:p>
        </p:txBody>
      </p:sp>
      <p:sp>
        <p:nvSpPr>
          <p:cNvPr id="9" name="Rettango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ttore 1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ttore 1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tango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ttore 1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numero diapositiva 5"/>
          <p:cNvSpPr>
            <a:spLocks noGrp="1"/>
          </p:cNvSpPr>
          <p:nvPr>
            <p:ph type="sldNum" sz="quarter" idx="12"/>
          </p:nvPr>
        </p:nvSpPr>
        <p:spPr bwMode="auto">
          <a:xfrm>
            <a:off x="1340616" y="4928702"/>
            <a:ext cx="609600" cy="517524"/>
          </a:xfrm>
        </p:spPr>
        <p:txBody>
          <a:bodyPr/>
          <a:lstStyle/>
          <a:p>
            <a:fld id="{8B905588-BC44-43BB-A5F0-D6E3B13FACC1}"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C82CE8CD-15CC-42B8-805E-8BE482CD8CA7}" type="datetimeFigureOut">
              <a:rPr lang="it-IT" smtClean="0">
                <a:solidFill>
                  <a:prstClr val="black">
                    <a:tint val="75000"/>
                  </a:prstClr>
                </a:solidFill>
              </a:rPr>
              <a:pPr/>
              <a:t>01/06/2017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8B905588-BC44-43BB-A5F0-D6E3B13FACC1}" type="slidenum">
              <a:rPr lang="it-IT" smtClean="0">
                <a:solidFill>
                  <a:prstClr val="black">
                    <a:tint val="75000"/>
                  </a:prstClr>
                </a:solidFill>
              </a:rPr>
              <a:pPr/>
              <a:t>‹N›</a:t>
            </a:fld>
            <a:endParaRPr lang="it-IT">
              <a:solidFill>
                <a:prstClr val="black">
                  <a:tint val="75000"/>
                </a:prstClr>
              </a:solidFill>
            </a:endParaRPr>
          </a:p>
        </p:txBody>
      </p:sp>
      <p:sp>
        <p:nvSpPr>
          <p:cNvPr id="9" name="Segnaposto contenuto 8"/>
          <p:cNvSpPr>
            <a:spLocks noGrp="1"/>
          </p:cNvSpPr>
          <p:nvPr>
            <p:ph sz="quarter" idx="1"/>
          </p:nvPr>
        </p:nvSpPr>
        <p:spPr>
          <a:xfrm>
            <a:off x="457200"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270248"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543800" cy="1143000"/>
          </a:xfrm>
        </p:spPr>
        <p:txBody>
          <a:bodyPr anchor="b"/>
          <a:lstStyle>
            <a:lvl1pPr>
              <a:defRPr/>
            </a:lvl1pPr>
          </a:lstStyle>
          <a:p>
            <a:r>
              <a:rPr kumimoji="0" lang="it-IT" smtClean="0"/>
              <a:t>Fare clic per modificare lo stile del titolo</a:t>
            </a:r>
            <a:endParaRPr kumimoji="0" lang="en-US"/>
          </a:p>
        </p:txBody>
      </p:sp>
      <p:sp>
        <p:nvSpPr>
          <p:cNvPr id="7" name="Segnaposto data 6"/>
          <p:cNvSpPr>
            <a:spLocks noGrp="1"/>
          </p:cNvSpPr>
          <p:nvPr>
            <p:ph type="dt" sz="half" idx="10"/>
          </p:nvPr>
        </p:nvSpPr>
        <p:spPr/>
        <p:txBody>
          <a:bodyPr/>
          <a:lstStyle/>
          <a:p>
            <a:fld id="{C82CE8CD-15CC-42B8-805E-8BE482CD8CA7}" type="datetimeFigureOut">
              <a:rPr lang="it-IT" smtClean="0">
                <a:solidFill>
                  <a:prstClr val="black">
                    <a:tint val="75000"/>
                  </a:prstClr>
                </a:solidFill>
              </a:rPr>
              <a:pPr/>
              <a:t>01/06/2017</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8B905588-BC44-43BB-A5F0-D6E3B13FACC1}" type="slidenum">
              <a:rPr lang="it-IT" smtClean="0">
                <a:solidFill>
                  <a:prstClr val="black">
                    <a:tint val="75000"/>
                  </a:prstClr>
                </a:solidFill>
              </a:rPr>
              <a:pPr/>
              <a:t>‹N›</a:t>
            </a:fld>
            <a:endParaRPr lang="it-IT">
              <a:solidFill>
                <a:prstClr val="black">
                  <a:tint val="75000"/>
                </a:prstClr>
              </a:solidFill>
            </a:endParaRPr>
          </a:p>
        </p:txBody>
      </p:sp>
      <p:sp>
        <p:nvSpPr>
          <p:cNvPr id="11" name="Segnaposto contenuto 10"/>
          <p:cNvSpPr>
            <a:spLocks noGrp="1"/>
          </p:cNvSpPr>
          <p:nvPr>
            <p:ph sz="quarter" idx="2"/>
          </p:nvPr>
        </p:nvSpPr>
        <p:spPr>
          <a:xfrm>
            <a:off x="457200"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371975"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tes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4" name="Segnaposto tes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6" name="Segnaposto data 5"/>
          <p:cNvSpPr>
            <a:spLocks noGrp="1"/>
          </p:cNvSpPr>
          <p:nvPr>
            <p:ph type="dt" sz="half" idx="10"/>
          </p:nvPr>
        </p:nvSpPr>
        <p:spPr/>
        <p:txBody>
          <a:bodyPr rtlCol="0"/>
          <a:lstStyle/>
          <a:p>
            <a:fld id="{C82CE8CD-15CC-42B8-805E-8BE482CD8CA7}" type="datetimeFigureOut">
              <a:rPr lang="it-IT" smtClean="0">
                <a:solidFill>
                  <a:prstClr val="black">
                    <a:tint val="75000"/>
                  </a:prstClr>
                </a:solidFill>
              </a:rPr>
              <a:pPr/>
              <a:t>01/06/2017</a:t>
            </a:fld>
            <a:endParaRPr lang="it-IT">
              <a:solidFill>
                <a:prstClr val="black">
                  <a:tint val="75000"/>
                </a:prstClr>
              </a:solidFill>
            </a:endParaRPr>
          </a:p>
        </p:txBody>
      </p:sp>
      <p:sp>
        <p:nvSpPr>
          <p:cNvPr id="7" name="Segnaposto numero diapositiva 6"/>
          <p:cNvSpPr>
            <a:spLocks noGrp="1"/>
          </p:cNvSpPr>
          <p:nvPr>
            <p:ph type="sldNum" sz="quarter" idx="11"/>
          </p:nvPr>
        </p:nvSpPr>
        <p:spPr/>
        <p:txBody>
          <a:bodyPr rtlCol="0"/>
          <a:lstStyle/>
          <a:p>
            <a:fld id="{8B905588-BC44-43BB-A5F0-D6E3B13FACC1}" type="slidenum">
              <a:rPr lang="it-IT" smtClean="0">
                <a:solidFill>
                  <a:prstClr val="black">
                    <a:tint val="75000"/>
                  </a:prstClr>
                </a:solidFill>
              </a:rPr>
              <a:pPr/>
              <a:t>‹N›</a:t>
            </a:fld>
            <a:endParaRPr lang="it-IT">
              <a:solidFill>
                <a:prstClr val="black">
                  <a:tint val="75000"/>
                </a:prstClr>
              </a:solidFill>
            </a:endParaRPr>
          </a:p>
        </p:txBody>
      </p:sp>
      <p:sp>
        <p:nvSpPr>
          <p:cNvPr id="8" name="Segnaposto piè di pagina 7"/>
          <p:cNvSpPr>
            <a:spLocks noGrp="1"/>
          </p:cNvSpPr>
          <p:nvPr>
            <p:ph type="ftr" sz="quarter" idx="12"/>
          </p:nvPr>
        </p:nvSpPr>
        <p:spPr/>
        <p:txBody>
          <a:bodyPr rtlCol="0"/>
          <a:lstStyle/>
          <a:p>
            <a:endParaRPr lang="it-IT">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82CE8CD-15CC-42B8-805E-8BE482CD8CA7}" type="datetimeFigureOut">
              <a:rPr lang="it-IT" smtClean="0">
                <a:solidFill>
                  <a:prstClr val="black">
                    <a:tint val="75000"/>
                  </a:prstClr>
                </a:solidFill>
              </a:rPr>
              <a:pPr/>
              <a:t>01/06/2017</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8B905588-BC44-43BB-A5F0-D6E3B13FACC1}"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0" name="Connettore 1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o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Connettore 1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ttore 1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ttore 1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tango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egnaposto contenuto 17"/>
          <p:cNvSpPr>
            <a:spLocks noGrp="1"/>
          </p:cNvSpPr>
          <p:nvPr>
            <p:ph sz="quarter" idx="1"/>
          </p:nvPr>
        </p:nvSpPr>
        <p:spPr>
          <a:xfrm>
            <a:off x="304800" y="274320"/>
            <a:ext cx="5638800" cy="6327648"/>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4"/>
          </p:nvPr>
        </p:nvSpPr>
        <p:spPr/>
        <p:txBody>
          <a:bodyPr rtlCol="0"/>
          <a:lstStyle/>
          <a:p>
            <a:fld id="{C82CE8CD-15CC-42B8-805E-8BE482CD8CA7}" type="datetimeFigureOut">
              <a:rPr lang="it-IT" smtClean="0">
                <a:solidFill>
                  <a:prstClr val="black">
                    <a:tint val="75000"/>
                  </a:prstClr>
                </a:solidFill>
              </a:rPr>
              <a:pPr/>
              <a:t>01/06/2017</a:t>
            </a:fld>
            <a:endParaRPr lang="it-IT">
              <a:solidFill>
                <a:prstClr val="black">
                  <a:tint val="75000"/>
                </a:prstClr>
              </a:solidFill>
            </a:endParaRPr>
          </a:p>
        </p:txBody>
      </p:sp>
      <p:sp>
        <p:nvSpPr>
          <p:cNvPr id="22" name="Segnaposto numero diapositiva 21"/>
          <p:cNvSpPr>
            <a:spLocks noGrp="1"/>
          </p:cNvSpPr>
          <p:nvPr>
            <p:ph type="sldNum" sz="quarter" idx="15"/>
          </p:nvPr>
        </p:nvSpPr>
        <p:spPr/>
        <p:txBody>
          <a:bodyPr rtlCol="0"/>
          <a:lstStyle/>
          <a:p>
            <a:fld id="{8B905588-BC44-43BB-A5F0-D6E3B13FACC1}" type="slidenum">
              <a:rPr lang="it-IT" smtClean="0">
                <a:solidFill>
                  <a:prstClr val="black">
                    <a:tint val="75000"/>
                  </a:prstClr>
                </a:solidFill>
              </a:rPr>
              <a:pPr/>
              <a:t>‹N›</a:t>
            </a:fld>
            <a:endParaRPr lang="it-IT">
              <a:solidFill>
                <a:prstClr val="black">
                  <a:tint val="75000"/>
                </a:prstClr>
              </a:solidFill>
            </a:endParaRPr>
          </a:p>
        </p:txBody>
      </p:sp>
      <p:sp>
        <p:nvSpPr>
          <p:cNvPr id="23" name="Segnaposto piè di pagina 22"/>
          <p:cNvSpPr>
            <a:spLocks noGrp="1"/>
          </p:cNvSpPr>
          <p:nvPr>
            <p:ph type="ftr" sz="quarter" idx="16"/>
          </p:nvPr>
        </p:nvSpPr>
        <p:spPr/>
        <p:txBody>
          <a:bodyPr rtlCol="0"/>
          <a:lstStyle/>
          <a:p>
            <a:endParaRPr lang="it-IT">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Connettore 1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rot="5400000">
            <a:off x="3350133" y="3200400"/>
            <a:ext cx="6309360" cy="457200"/>
          </a:xfrm>
        </p:spPr>
        <p:txBody>
          <a:bodyPr anchor="b"/>
          <a:lstStyle>
            <a:lvl1pPr algn="l">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10" name="Connettore 1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tango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ttore 1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ttore 1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ttore 1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egnaposto data 16"/>
          <p:cNvSpPr>
            <a:spLocks noGrp="1"/>
          </p:cNvSpPr>
          <p:nvPr>
            <p:ph type="dt" sz="half" idx="10"/>
          </p:nvPr>
        </p:nvSpPr>
        <p:spPr/>
        <p:txBody>
          <a:bodyPr rtlCol="0"/>
          <a:lstStyle/>
          <a:p>
            <a:fld id="{C82CE8CD-15CC-42B8-805E-8BE482CD8CA7}" type="datetimeFigureOut">
              <a:rPr lang="it-IT" smtClean="0">
                <a:solidFill>
                  <a:prstClr val="black">
                    <a:tint val="75000"/>
                  </a:prstClr>
                </a:solidFill>
              </a:rPr>
              <a:pPr/>
              <a:t>01/06/2017</a:t>
            </a:fld>
            <a:endParaRPr lang="it-IT">
              <a:solidFill>
                <a:prstClr val="black">
                  <a:tint val="75000"/>
                </a:prstClr>
              </a:solidFill>
            </a:endParaRPr>
          </a:p>
        </p:txBody>
      </p:sp>
      <p:sp>
        <p:nvSpPr>
          <p:cNvPr id="18" name="Segnaposto numero diapositiva 17"/>
          <p:cNvSpPr>
            <a:spLocks noGrp="1"/>
          </p:cNvSpPr>
          <p:nvPr>
            <p:ph type="sldNum" sz="quarter" idx="11"/>
          </p:nvPr>
        </p:nvSpPr>
        <p:spPr/>
        <p:txBody>
          <a:bodyPr rtlCol="0"/>
          <a:lstStyle/>
          <a:p>
            <a:fld id="{8B905588-BC44-43BB-A5F0-D6E3B13FACC1}" type="slidenum">
              <a:rPr lang="it-IT" smtClean="0">
                <a:solidFill>
                  <a:prstClr val="black">
                    <a:tint val="75000"/>
                  </a:prstClr>
                </a:solidFill>
              </a:rPr>
              <a:pPr/>
              <a:t>‹N›</a:t>
            </a:fld>
            <a:endParaRPr lang="it-IT">
              <a:solidFill>
                <a:prstClr val="black">
                  <a:tint val="75000"/>
                </a:prstClr>
              </a:solidFill>
            </a:endParaRPr>
          </a:p>
        </p:txBody>
      </p:sp>
      <p:sp>
        <p:nvSpPr>
          <p:cNvPr id="21" name="Segnaposto piè di pagina 20"/>
          <p:cNvSpPr>
            <a:spLocks noGrp="1"/>
          </p:cNvSpPr>
          <p:nvPr>
            <p:ph type="ftr" sz="quarter" idx="12"/>
          </p:nvPr>
        </p:nvSpPr>
        <p:spPr/>
        <p:txBody>
          <a:bodyPr rtlCol="0"/>
          <a:lstStyle/>
          <a:p>
            <a:endParaRPr lang="it-IT">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ttore 1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egnaposto titolo 21"/>
          <p:cNvSpPr>
            <a:spLocks noGrp="1"/>
          </p:cNvSpPr>
          <p:nvPr>
            <p:ph type="title"/>
          </p:nvPr>
        </p:nvSpPr>
        <p:spPr>
          <a:xfrm>
            <a:off x="457200" y="274638"/>
            <a:ext cx="7467600" cy="1143000"/>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82CE8CD-15CC-42B8-805E-8BE482CD8CA7}" type="datetimeFigureOut">
              <a:rPr lang="it-IT" smtClean="0">
                <a:solidFill>
                  <a:prstClr val="black">
                    <a:tint val="75000"/>
                  </a:prstClr>
                </a:solidFill>
              </a:rPr>
              <a:pPr/>
              <a:t>01/06/2017</a:t>
            </a:fld>
            <a:endParaRPr lang="it-IT">
              <a:solidFill>
                <a:prstClr val="black">
                  <a:tint val="75000"/>
                </a:prstClr>
              </a:solidFill>
            </a:endParaRPr>
          </a:p>
        </p:txBody>
      </p:sp>
      <p:sp>
        <p:nvSpPr>
          <p:cNvPr id="3" name="Segnaposto piè di pagina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it-IT">
              <a:solidFill>
                <a:prstClr val="black">
                  <a:tint val="75000"/>
                </a:prstClr>
              </a:solidFill>
            </a:endParaRPr>
          </a:p>
        </p:txBody>
      </p:sp>
      <p:sp>
        <p:nvSpPr>
          <p:cNvPr id="7" name="Connettore 1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ttore 1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tango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egnaposto numero diapositiv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B905588-BC44-43BB-A5F0-D6E3B13FACC1}" type="slidenum">
              <a:rPr lang="it-IT" smtClean="0">
                <a:solidFill>
                  <a:prstClr val="black">
                    <a:tint val="75000"/>
                  </a:prstClr>
                </a:solidFill>
              </a:rPr>
              <a:pPr/>
              <a:t>‹N›</a:t>
            </a:fld>
            <a:endParaRPr lang="it-IT">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s>
</file>

<file path=ppt/slides/_rels/slide3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51720" y="908720"/>
            <a:ext cx="6172200" cy="2525666"/>
          </a:xfrm>
        </p:spPr>
        <p:txBody>
          <a:bodyPr/>
          <a:lstStyle/>
          <a:p>
            <a:r>
              <a:rPr lang="it-IT" dirty="0" smtClean="0">
                <a:solidFill>
                  <a:srgbClr val="FF0000"/>
                </a:solidFill>
              </a:rPr>
              <a:t>Presentazione</a:t>
            </a:r>
            <a:br>
              <a:rPr lang="it-IT" dirty="0" smtClean="0">
                <a:solidFill>
                  <a:srgbClr val="FF0000"/>
                </a:solidFill>
              </a:rPr>
            </a:br>
            <a:r>
              <a:rPr lang="it-IT" dirty="0" smtClean="0">
                <a:solidFill>
                  <a:srgbClr val="FF0000"/>
                </a:solidFill>
              </a:rPr>
              <a:t>Progetto Crescere Felix</a:t>
            </a:r>
            <a:br>
              <a:rPr lang="it-IT" dirty="0" smtClean="0">
                <a:solidFill>
                  <a:srgbClr val="FF0000"/>
                </a:solidFill>
              </a:rPr>
            </a:br>
            <a:r>
              <a:rPr lang="it-IT" dirty="0" smtClean="0">
                <a:solidFill>
                  <a:srgbClr val="FF0000"/>
                </a:solidFill>
              </a:rPr>
              <a:t>«sana alimentazione»</a:t>
            </a:r>
            <a:endParaRPr lang="it-IT" dirty="0">
              <a:solidFill>
                <a:srgbClr val="FF0000"/>
              </a:solidFill>
            </a:endParaRPr>
          </a:p>
        </p:txBody>
      </p:sp>
      <p:sp>
        <p:nvSpPr>
          <p:cNvPr id="3" name="Sottotitolo 2"/>
          <p:cNvSpPr>
            <a:spLocks noGrp="1"/>
          </p:cNvSpPr>
          <p:nvPr>
            <p:ph type="subTitle" idx="1"/>
          </p:nvPr>
        </p:nvSpPr>
        <p:spPr/>
        <p:txBody>
          <a:bodyPr/>
          <a:lstStyle/>
          <a:p>
            <a:r>
              <a:rPr lang="it-IT" dirty="0" smtClean="0"/>
              <a:t> a cura della III B</a:t>
            </a:r>
          </a:p>
          <a:p>
            <a:r>
              <a:rPr lang="it-IT" dirty="0" smtClean="0"/>
              <a:t>Scuola Primaria di Lanzara   </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501008"/>
            <a:ext cx="3276600" cy="1390650"/>
          </a:xfrm>
          <a:prstGeom prst="rect">
            <a:avLst/>
          </a:prstGeom>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61864" y="1052736"/>
            <a:ext cx="7772400" cy="1362075"/>
          </a:xfrm>
        </p:spPr>
        <p:txBody>
          <a:bodyPr>
            <a:normAutofit fontScale="90000"/>
          </a:bodyPr>
          <a:lstStyle/>
          <a:p>
            <a:r>
              <a:rPr lang="it-IT" sz="2800" dirty="0" smtClean="0">
                <a:solidFill>
                  <a:srgbClr val="FF0000"/>
                </a:solidFill>
              </a:rPr>
              <a:t/>
            </a:r>
            <a:br>
              <a:rPr lang="it-IT" sz="2800" dirty="0" smtClean="0">
                <a:solidFill>
                  <a:srgbClr val="FF0000"/>
                </a:solidFill>
              </a:rPr>
            </a:br>
            <a:r>
              <a:rPr lang="it-IT" sz="2800" dirty="0" smtClean="0">
                <a:solidFill>
                  <a:srgbClr val="FF0000"/>
                </a:solidFill>
              </a:rPr>
              <a:t> </a:t>
            </a:r>
            <a:r>
              <a:rPr lang="it-IT" sz="3100" i="1" dirty="0" smtClean="0">
                <a:solidFill>
                  <a:srgbClr val="002060"/>
                </a:solidFill>
              </a:rPr>
              <a:t>meglio </a:t>
            </a:r>
            <a:r>
              <a:rPr lang="it-IT" sz="2700" i="1" dirty="0" smtClean="0">
                <a:solidFill>
                  <a:srgbClr val="002060"/>
                </a:solidFill>
              </a:rPr>
              <a:t>MANGIARE  PER VIVERE CHE </a:t>
            </a:r>
            <a:r>
              <a:rPr lang="it-IT" sz="3100" i="1" dirty="0" smtClean="0">
                <a:solidFill>
                  <a:srgbClr val="002060"/>
                </a:solidFill>
              </a:rPr>
              <a:t>vivere per mangiare </a:t>
            </a:r>
            <a:r>
              <a:rPr lang="it-IT" sz="2800" dirty="0" smtClean="0">
                <a:solidFill>
                  <a:srgbClr val="FF0000"/>
                </a:solidFill>
              </a:rPr>
              <a:t/>
            </a:r>
            <a:br>
              <a:rPr lang="it-IT" sz="2800" dirty="0" smtClean="0">
                <a:solidFill>
                  <a:srgbClr val="FF0000"/>
                </a:solidFill>
              </a:rPr>
            </a:br>
            <a:endParaRPr lang="it-IT" sz="2800" dirty="0">
              <a:solidFill>
                <a:srgbClr val="FF0000"/>
              </a:solidFill>
            </a:endParaRPr>
          </a:p>
        </p:txBody>
      </p:sp>
      <p:sp>
        <p:nvSpPr>
          <p:cNvPr id="3" name="CasellaDiTesto 2"/>
          <p:cNvSpPr txBox="1"/>
          <p:nvPr/>
        </p:nvSpPr>
        <p:spPr>
          <a:xfrm>
            <a:off x="1685300" y="-16313"/>
            <a:ext cx="6624736" cy="1200329"/>
          </a:xfrm>
          <a:prstGeom prst="rect">
            <a:avLst/>
          </a:prstGeom>
          <a:noFill/>
        </p:spPr>
        <p:txBody>
          <a:bodyPr wrap="square" rtlCol="0">
            <a:spAutoFit/>
          </a:bodyPr>
          <a:lstStyle/>
          <a:p>
            <a:endParaRPr lang="it-IT" sz="3600" dirty="0" smtClean="0"/>
          </a:p>
          <a:p>
            <a:r>
              <a:rPr lang="it-IT" sz="3600" dirty="0"/>
              <a:t> </a:t>
            </a:r>
            <a:r>
              <a:rPr lang="it-IT" sz="3600" dirty="0" smtClean="0"/>
              <a:t>              </a:t>
            </a:r>
            <a:r>
              <a:rPr lang="it-IT" sz="3600" dirty="0">
                <a:solidFill>
                  <a:srgbClr val="FF0000"/>
                </a:solidFill>
              </a:rPr>
              <a:t>L</a:t>
            </a:r>
            <a:r>
              <a:rPr lang="it-IT" sz="3600" dirty="0" smtClean="0">
                <a:solidFill>
                  <a:srgbClr val="FF0000"/>
                </a:solidFill>
              </a:rPr>
              <a:t>a nutrizione</a:t>
            </a:r>
            <a:endParaRPr lang="it-IT" sz="3600" dirty="0">
              <a:solidFill>
                <a:srgbClr val="FF0000"/>
              </a:solidFill>
            </a:endParaRPr>
          </a:p>
        </p:txBody>
      </p:sp>
      <p:sp>
        <p:nvSpPr>
          <p:cNvPr id="4" name="CasellaDiTesto 3"/>
          <p:cNvSpPr txBox="1"/>
          <p:nvPr/>
        </p:nvSpPr>
        <p:spPr>
          <a:xfrm>
            <a:off x="2261365" y="2540842"/>
            <a:ext cx="5472608" cy="646331"/>
          </a:xfrm>
          <a:prstGeom prst="rect">
            <a:avLst/>
          </a:prstGeom>
          <a:noFill/>
        </p:spPr>
        <p:txBody>
          <a:bodyPr wrap="square" rtlCol="0">
            <a:spAutoFit/>
          </a:bodyPr>
          <a:lstStyle/>
          <a:p>
            <a:r>
              <a:rPr lang="it-IT" dirty="0" smtClean="0">
                <a:solidFill>
                  <a:srgbClr val="FF0000"/>
                </a:solidFill>
              </a:rPr>
              <a:t>cibo  =  energia   </a:t>
            </a:r>
          </a:p>
          <a:p>
            <a:r>
              <a:rPr lang="it-IT" dirty="0" smtClean="0">
                <a:solidFill>
                  <a:srgbClr val="FF0000"/>
                </a:solidFill>
              </a:rPr>
              <a:t>Alimentazione    equilibrata </a:t>
            </a:r>
            <a:endParaRPr lang="it-IT" dirty="0">
              <a:solidFill>
                <a:srgbClr val="FF0000"/>
              </a:solidFill>
            </a:endParaRPr>
          </a:p>
        </p:txBody>
      </p:sp>
      <p:sp>
        <p:nvSpPr>
          <p:cNvPr id="5" name="CasellaDiTesto 4"/>
          <p:cNvSpPr txBox="1"/>
          <p:nvPr/>
        </p:nvSpPr>
        <p:spPr>
          <a:xfrm>
            <a:off x="2699792" y="3789040"/>
            <a:ext cx="5911035" cy="1754326"/>
          </a:xfrm>
          <a:prstGeom prst="rect">
            <a:avLst/>
          </a:prstGeom>
          <a:noFill/>
        </p:spPr>
        <p:txBody>
          <a:bodyPr wrap="square" rtlCol="0">
            <a:spAutoFit/>
          </a:bodyPr>
          <a:lstStyle/>
          <a:p>
            <a:r>
              <a:rPr lang="it-IT" dirty="0" smtClean="0"/>
              <a:t>Fin da piccoli dobbiamo  abituarci  ad una alimentazione equilibrata , per evitare malattie come </a:t>
            </a:r>
          </a:p>
          <a:p>
            <a:r>
              <a:rPr lang="it-IT" sz="2400" dirty="0" smtClean="0">
                <a:solidFill>
                  <a:srgbClr val="FF0000"/>
                </a:solidFill>
              </a:rPr>
              <a:t>L’obesità , diabete ,  carie dentaria e l’avitaminosi</a:t>
            </a:r>
            <a:r>
              <a:rPr lang="it-IT" sz="2400" dirty="0" smtClean="0">
                <a:solidFill>
                  <a:srgbClr val="002060"/>
                </a:solidFill>
              </a:rPr>
              <a:t> ...</a:t>
            </a:r>
            <a:r>
              <a:rPr lang="it-IT" sz="2400" dirty="0" smtClean="0"/>
              <a:t> Dovute a cattive abitudini alimentari</a:t>
            </a:r>
          </a:p>
        </p:txBody>
      </p:sp>
    </p:spTree>
    <p:extLst>
      <p:ext uri="{BB962C8B-B14F-4D97-AF65-F5344CB8AC3E}">
        <p14:creationId xmlns:p14="http://schemas.microsoft.com/office/powerpoint/2010/main" val="1995953599"/>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84176" y="-603448"/>
            <a:ext cx="6172200" cy="1894362"/>
          </a:xfrm>
        </p:spPr>
        <p:txBody>
          <a:bodyPr/>
          <a:lstStyle/>
          <a:p>
            <a:r>
              <a:rPr lang="it-IT" dirty="0" smtClean="0">
                <a:solidFill>
                  <a:srgbClr val="FF0000"/>
                </a:solidFill>
              </a:rPr>
              <a:t>ENERGIA</a:t>
            </a:r>
            <a:endParaRPr lang="it-IT" dirty="0">
              <a:solidFill>
                <a:srgbClr val="FF0000"/>
              </a:solidFill>
            </a:endParaRPr>
          </a:p>
        </p:txBody>
      </p:sp>
      <p:sp>
        <p:nvSpPr>
          <p:cNvPr id="4" name="CasellaDiTesto 3"/>
          <p:cNvSpPr txBox="1"/>
          <p:nvPr/>
        </p:nvSpPr>
        <p:spPr>
          <a:xfrm>
            <a:off x="1738787" y="1340768"/>
            <a:ext cx="5832648" cy="1200329"/>
          </a:xfrm>
          <a:prstGeom prst="rect">
            <a:avLst/>
          </a:prstGeom>
          <a:noFill/>
        </p:spPr>
        <p:txBody>
          <a:bodyPr wrap="square" rtlCol="0">
            <a:spAutoFit/>
          </a:bodyPr>
          <a:lstStyle/>
          <a:p>
            <a:r>
              <a:rPr lang="it-IT" dirty="0" smtClean="0"/>
              <a:t>È necessaria in ogni momento della </a:t>
            </a:r>
            <a:r>
              <a:rPr lang="it-IT" dirty="0" smtClean="0"/>
              <a:t>giornata anche </a:t>
            </a:r>
            <a:r>
              <a:rPr lang="it-IT" dirty="0"/>
              <a:t>durante il sonno ,perché </a:t>
            </a:r>
            <a:r>
              <a:rPr lang="it-IT" dirty="0" smtClean="0"/>
              <a:t> molte attività, come </a:t>
            </a:r>
            <a:r>
              <a:rPr lang="it-IT" dirty="0"/>
              <a:t>la respirazione e battito del cuore </a:t>
            </a:r>
            <a:r>
              <a:rPr lang="it-IT" dirty="0" smtClean="0"/>
              <a:t> non si fermano mai.</a:t>
            </a:r>
            <a:endParaRPr lang="it-IT" dirty="0"/>
          </a:p>
          <a:p>
            <a:r>
              <a:rPr lang="it-IT" dirty="0" smtClean="0"/>
              <a:t> </a:t>
            </a:r>
            <a:endParaRPr lang="it-IT" dirty="0"/>
          </a:p>
        </p:txBody>
      </p:sp>
      <p:cxnSp>
        <p:nvCxnSpPr>
          <p:cNvPr id="6" name="Connettore 2 5"/>
          <p:cNvCxnSpPr/>
          <p:nvPr/>
        </p:nvCxnSpPr>
        <p:spPr>
          <a:xfrm flipV="1">
            <a:off x="4207767" y="3366284"/>
            <a:ext cx="1296144"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a:off x="4117147" y="4324454"/>
            <a:ext cx="1075928"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2339752" y="3861048"/>
            <a:ext cx="1872208" cy="369332"/>
          </a:xfrm>
          <a:prstGeom prst="rect">
            <a:avLst/>
          </a:prstGeom>
          <a:noFill/>
        </p:spPr>
        <p:txBody>
          <a:bodyPr wrap="square" rtlCol="0">
            <a:spAutoFit/>
          </a:bodyPr>
          <a:lstStyle/>
          <a:p>
            <a:r>
              <a:rPr lang="it-IT" dirty="0" err="1" smtClean="0"/>
              <a:t>Piu’</a:t>
            </a:r>
            <a:r>
              <a:rPr lang="it-IT" dirty="0" smtClean="0"/>
              <a:t> energia </a:t>
            </a:r>
            <a:endParaRPr lang="it-IT" dirty="0"/>
          </a:p>
        </p:txBody>
      </p:sp>
      <p:sp>
        <p:nvSpPr>
          <p:cNvPr id="12" name="CasellaDiTesto 11"/>
          <p:cNvSpPr txBox="1"/>
          <p:nvPr/>
        </p:nvSpPr>
        <p:spPr>
          <a:xfrm>
            <a:off x="5519681" y="3366284"/>
            <a:ext cx="1512168" cy="369332"/>
          </a:xfrm>
          <a:prstGeom prst="rect">
            <a:avLst/>
          </a:prstGeom>
          <a:noFill/>
        </p:spPr>
        <p:txBody>
          <a:bodyPr wrap="square" rtlCol="0">
            <a:spAutoFit/>
          </a:bodyPr>
          <a:lstStyle/>
          <a:p>
            <a:r>
              <a:rPr lang="it-IT" dirty="0" smtClean="0"/>
              <a:t>crescita</a:t>
            </a:r>
            <a:endParaRPr lang="it-IT" dirty="0"/>
          </a:p>
        </p:txBody>
      </p:sp>
      <p:sp>
        <p:nvSpPr>
          <p:cNvPr id="13" name="CasellaDiTesto 12"/>
          <p:cNvSpPr txBox="1"/>
          <p:nvPr/>
        </p:nvSpPr>
        <p:spPr>
          <a:xfrm>
            <a:off x="5306394" y="5188550"/>
            <a:ext cx="2020417" cy="369332"/>
          </a:xfrm>
          <a:prstGeom prst="rect">
            <a:avLst/>
          </a:prstGeom>
          <a:noFill/>
        </p:spPr>
        <p:txBody>
          <a:bodyPr wrap="square" rtlCol="0">
            <a:spAutoFit/>
          </a:bodyPr>
          <a:lstStyle/>
          <a:p>
            <a:r>
              <a:rPr lang="it-IT" dirty="0" smtClean="0"/>
              <a:t>Attività fisica</a:t>
            </a:r>
            <a:endParaRPr lang="it-IT" dirty="0"/>
          </a:p>
        </p:txBody>
      </p:sp>
      <p:sp>
        <p:nvSpPr>
          <p:cNvPr id="14" name="CasellaDiTesto 13"/>
          <p:cNvSpPr txBox="1"/>
          <p:nvPr/>
        </p:nvSpPr>
        <p:spPr>
          <a:xfrm>
            <a:off x="2031362" y="5373216"/>
            <a:ext cx="2612646" cy="646331"/>
          </a:xfrm>
          <a:prstGeom prst="rect">
            <a:avLst/>
          </a:prstGeom>
          <a:noFill/>
        </p:spPr>
        <p:txBody>
          <a:bodyPr wrap="square" rtlCol="0">
            <a:spAutoFit/>
          </a:bodyPr>
          <a:lstStyle/>
          <a:p>
            <a:r>
              <a:rPr lang="it-IT" dirty="0" smtClean="0"/>
              <a:t>Energia=calorie</a:t>
            </a:r>
          </a:p>
          <a:p>
            <a:r>
              <a:rPr lang="it-IT" dirty="0" smtClean="0"/>
              <a:t>+ calorie =grassi</a:t>
            </a:r>
            <a:endParaRPr lang="it-IT" dirty="0"/>
          </a:p>
        </p:txBody>
      </p:sp>
    </p:spTree>
    <p:extLst>
      <p:ext uri="{BB962C8B-B14F-4D97-AF65-F5344CB8AC3E}">
        <p14:creationId xmlns:p14="http://schemas.microsoft.com/office/powerpoint/2010/main" val="1038339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6381328"/>
            <a:ext cx="7467600" cy="304337"/>
          </a:xfrm>
          <a:ln>
            <a:solidFill>
              <a:schemeClr val="accent1"/>
            </a:solidFill>
          </a:ln>
        </p:spPr>
        <p:txBody>
          <a:bodyPr>
            <a:normAutofit fontScale="90000"/>
          </a:bodyPr>
          <a:lstStyle/>
          <a:p>
            <a:r>
              <a:rPr lang="it-IT" dirty="0" smtClean="0">
                <a:solidFill>
                  <a:srgbClr val="FF0000"/>
                </a:solidFill>
              </a:rPr>
              <a:t>Equilibro alimentare</a:t>
            </a:r>
            <a:br>
              <a:rPr lang="it-IT" dirty="0" smtClean="0">
                <a:solidFill>
                  <a:srgbClr val="FF0000"/>
                </a:solidFill>
              </a:rPr>
            </a:br>
            <a:r>
              <a:rPr lang="it-IT" dirty="0" smtClean="0">
                <a:solidFill>
                  <a:schemeClr val="tx1"/>
                </a:solidFill>
              </a:rPr>
              <a:t> la </a:t>
            </a:r>
            <a:r>
              <a:rPr lang="it-IT" dirty="0" smtClean="0">
                <a:solidFill>
                  <a:srgbClr val="FF0000"/>
                </a:solidFill>
              </a:rPr>
              <a:t>dieta </a:t>
            </a:r>
            <a:r>
              <a:rPr lang="it-IT" dirty="0" smtClean="0">
                <a:solidFill>
                  <a:schemeClr val="tx1"/>
                </a:solidFill>
              </a:rPr>
              <a:t>è </a:t>
            </a:r>
            <a:r>
              <a:rPr lang="it-IT" dirty="0" smtClean="0">
                <a:solidFill>
                  <a:schemeClr val="tx1"/>
                </a:solidFill>
              </a:rPr>
              <a:t>l’insieme di tutti i cibi che costituiscono  l’alimentazione di ciascuno di noi.</a:t>
            </a:r>
            <a:br>
              <a:rPr lang="it-IT" dirty="0" smtClean="0">
                <a:solidFill>
                  <a:schemeClr val="tx1"/>
                </a:solidFill>
              </a:rPr>
            </a:br>
            <a:r>
              <a:rPr lang="it-IT" dirty="0" smtClean="0">
                <a:solidFill>
                  <a:schemeClr val="tx1"/>
                </a:solidFill>
              </a:rPr>
              <a:t/>
            </a:r>
            <a:br>
              <a:rPr lang="it-IT" dirty="0" smtClean="0">
                <a:solidFill>
                  <a:schemeClr val="tx1"/>
                </a:solidFill>
              </a:rPr>
            </a:br>
            <a:r>
              <a:rPr lang="it-IT" dirty="0">
                <a:solidFill>
                  <a:schemeClr val="tx1"/>
                </a:solidFill>
              </a:rPr>
              <a:t/>
            </a:r>
            <a:br>
              <a:rPr lang="it-IT" dirty="0">
                <a:solidFill>
                  <a:schemeClr val="tx1"/>
                </a:solidFill>
              </a:rPr>
            </a:br>
            <a:r>
              <a:rPr lang="it-IT" dirty="0">
                <a:solidFill>
                  <a:schemeClr val="tx1"/>
                </a:solidFill>
              </a:rPr>
              <a:t/>
            </a:r>
            <a:br>
              <a:rPr lang="it-IT" dirty="0">
                <a:solidFill>
                  <a:schemeClr val="tx1"/>
                </a:solidFill>
              </a:rPr>
            </a:br>
            <a:r>
              <a:rPr lang="it-IT" dirty="0" smtClean="0">
                <a:solidFill>
                  <a:schemeClr val="tx1"/>
                </a:solidFill>
              </a:rPr>
              <a:t>Il nostro corpo ha bisogno delle </a:t>
            </a:r>
            <a:r>
              <a:rPr lang="it-IT" dirty="0" smtClean="0">
                <a:solidFill>
                  <a:srgbClr val="FF0000"/>
                </a:solidFill>
              </a:rPr>
              <a:t>sostanze nutritive</a:t>
            </a:r>
            <a:r>
              <a:rPr lang="it-IT" dirty="0" smtClean="0">
                <a:solidFill>
                  <a:schemeClr val="tx1"/>
                </a:solidFill>
              </a:rPr>
              <a:t> contenute in </a:t>
            </a:r>
            <a:r>
              <a:rPr lang="it-IT" dirty="0" smtClean="0">
                <a:solidFill>
                  <a:srgbClr val="FF0000"/>
                </a:solidFill>
              </a:rPr>
              <a:t>diversi</a:t>
            </a:r>
            <a:r>
              <a:rPr lang="it-IT" dirty="0" smtClean="0">
                <a:solidFill>
                  <a:schemeClr val="tx1"/>
                </a:solidFill>
              </a:rPr>
              <a:t> </a:t>
            </a:r>
            <a:r>
              <a:rPr lang="it-IT" dirty="0" smtClean="0">
                <a:solidFill>
                  <a:srgbClr val="FF0000"/>
                </a:solidFill>
              </a:rPr>
              <a:t>alimenti</a:t>
            </a:r>
            <a:r>
              <a:rPr lang="it-IT" dirty="0" smtClean="0">
                <a:solidFill>
                  <a:schemeClr val="tx1"/>
                </a:solidFill>
              </a:rPr>
              <a:t> ,perciò dobbiamo </a:t>
            </a:r>
            <a:r>
              <a:rPr lang="it-IT" dirty="0" smtClean="0">
                <a:solidFill>
                  <a:srgbClr val="FF0000"/>
                </a:solidFill>
              </a:rPr>
              <a:t>variare</a:t>
            </a:r>
            <a:r>
              <a:rPr lang="it-IT" dirty="0" smtClean="0">
                <a:solidFill>
                  <a:schemeClr val="tx1"/>
                </a:solidFill>
              </a:rPr>
              <a:t> il </a:t>
            </a:r>
            <a:r>
              <a:rPr lang="it-IT" dirty="0" err="1" smtClean="0">
                <a:solidFill>
                  <a:schemeClr val="tx1"/>
                </a:solidFill>
              </a:rPr>
              <a:t>piu’</a:t>
            </a:r>
            <a:r>
              <a:rPr lang="it-IT" dirty="0" smtClean="0">
                <a:solidFill>
                  <a:schemeClr val="tx1"/>
                </a:solidFill>
              </a:rPr>
              <a:t> possibile la </a:t>
            </a:r>
            <a:r>
              <a:rPr lang="it-IT" dirty="0" smtClean="0">
                <a:solidFill>
                  <a:srgbClr val="FF0000"/>
                </a:solidFill>
              </a:rPr>
              <a:t>dieta</a:t>
            </a:r>
            <a:r>
              <a:rPr lang="it-IT" dirty="0" smtClean="0">
                <a:solidFill>
                  <a:schemeClr val="tx1"/>
                </a:solidFill>
              </a:rPr>
              <a:t> ,</a:t>
            </a:r>
            <a:r>
              <a:rPr lang="it-IT" dirty="0" err="1" smtClean="0">
                <a:solidFill>
                  <a:schemeClr val="tx1"/>
                </a:solidFill>
              </a:rPr>
              <a:t>perchè</a:t>
            </a:r>
            <a:r>
              <a:rPr lang="it-IT" dirty="0" smtClean="0">
                <a:solidFill>
                  <a:schemeClr val="tx1"/>
                </a:solidFill>
              </a:rPr>
              <a:t> </a:t>
            </a:r>
            <a:r>
              <a:rPr lang="it-IT" dirty="0" smtClean="0">
                <a:solidFill>
                  <a:schemeClr val="tx1"/>
                </a:solidFill>
              </a:rPr>
              <a:t>non ci manchi </a:t>
            </a:r>
            <a:r>
              <a:rPr lang="it-IT" dirty="0" smtClean="0">
                <a:solidFill>
                  <a:schemeClr val="tx1"/>
                </a:solidFill>
              </a:rPr>
              <a:t>nulla. </a:t>
            </a:r>
            <a:br>
              <a:rPr lang="it-IT" dirty="0" smtClean="0">
                <a:solidFill>
                  <a:schemeClr val="tx1"/>
                </a:solidFill>
              </a:rPr>
            </a:br>
            <a:r>
              <a:rPr lang="it-IT" dirty="0" smtClean="0">
                <a:solidFill>
                  <a:schemeClr val="tx1"/>
                </a:solidFill>
              </a:rPr>
              <a:t>in </a:t>
            </a:r>
            <a:r>
              <a:rPr lang="it-IT" dirty="0" smtClean="0">
                <a:solidFill>
                  <a:schemeClr val="tx1"/>
                </a:solidFill>
              </a:rPr>
              <a:t>una</a:t>
            </a:r>
            <a:r>
              <a:rPr lang="it-IT" dirty="0" smtClean="0">
                <a:solidFill>
                  <a:srgbClr val="FF0000"/>
                </a:solidFill>
              </a:rPr>
              <a:t> dieta  </a:t>
            </a:r>
            <a:r>
              <a:rPr lang="it-IT" dirty="0" smtClean="0">
                <a:solidFill>
                  <a:srgbClr val="FF0000"/>
                </a:solidFill>
              </a:rPr>
              <a:t>sana </a:t>
            </a:r>
            <a:r>
              <a:rPr lang="it-IT" dirty="0" smtClean="0">
                <a:solidFill>
                  <a:srgbClr val="FF0000"/>
                </a:solidFill>
              </a:rPr>
              <a:t>ed </a:t>
            </a:r>
            <a:r>
              <a:rPr lang="it-IT" dirty="0" smtClean="0">
                <a:solidFill>
                  <a:srgbClr val="FF0000"/>
                </a:solidFill>
              </a:rPr>
              <a:t>equilibrata</a:t>
            </a:r>
            <a:r>
              <a:rPr lang="it-IT" dirty="0" smtClean="0">
                <a:solidFill>
                  <a:srgbClr val="FF0000"/>
                </a:solidFill>
              </a:rPr>
              <a:t/>
            </a:r>
            <a:br>
              <a:rPr lang="it-IT" dirty="0" smtClean="0">
                <a:solidFill>
                  <a:srgbClr val="FF0000"/>
                </a:solidFill>
              </a:rPr>
            </a:br>
            <a:r>
              <a:rPr lang="it-IT" dirty="0" smtClean="0">
                <a:solidFill>
                  <a:srgbClr val="FF0000"/>
                </a:solidFill>
              </a:rPr>
              <a:t>non </a:t>
            </a:r>
            <a:r>
              <a:rPr lang="it-IT" dirty="0" smtClean="0">
                <a:solidFill>
                  <a:srgbClr val="FF0000"/>
                </a:solidFill>
              </a:rPr>
              <a:t>devono mancare: pane</a:t>
            </a:r>
            <a:r>
              <a:rPr lang="it-IT" dirty="0" smtClean="0">
                <a:solidFill>
                  <a:srgbClr val="FF0000"/>
                </a:solidFill>
              </a:rPr>
              <a:t>, </a:t>
            </a:r>
            <a:r>
              <a:rPr lang="it-IT" dirty="0" err="1" smtClean="0">
                <a:solidFill>
                  <a:srgbClr val="FF0000"/>
                </a:solidFill>
              </a:rPr>
              <a:t>riso,verdura</a:t>
            </a:r>
            <a:r>
              <a:rPr lang="it-IT" dirty="0" smtClean="0">
                <a:solidFill>
                  <a:srgbClr val="FF0000"/>
                </a:solidFill>
              </a:rPr>
              <a:t> </a:t>
            </a:r>
            <a:r>
              <a:rPr lang="it-IT" dirty="0" smtClean="0">
                <a:solidFill>
                  <a:srgbClr val="FF0000"/>
                </a:solidFill>
              </a:rPr>
              <a:t>e frutta, latte, carne, pesce, formaggi, uova e grassi</a:t>
            </a:r>
            <a:endParaRPr lang="it-IT" dirty="0">
              <a:solidFill>
                <a:srgbClr val="FF0000"/>
              </a:solidFill>
            </a:endParaRPr>
          </a:p>
        </p:txBody>
      </p:sp>
      <p:pic>
        <p:nvPicPr>
          <p:cNvPr id="3" name="Immagine 2" descr="images.jpg"/>
          <p:cNvPicPr>
            <a:picLocks noChangeAspect="1"/>
          </p:cNvPicPr>
          <p:nvPr/>
        </p:nvPicPr>
        <p:blipFill>
          <a:blip r:embed="rId2"/>
          <a:stretch>
            <a:fillRect/>
          </a:stretch>
        </p:blipFill>
        <p:spPr>
          <a:xfrm>
            <a:off x="6372200" y="1196752"/>
            <a:ext cx="2352675" cy="1943100"/>
          </a:xfrm>
          <a:prstGeom prst="rect">
            <a:avLst/>
          </a:prstGeom>
        </p:spPr>
      </p:pic>
    </p:spTree>
    <p:extLst>
      <p:ext uri="{BB962C8B-B14F-4D97-AF65-F5344CB8AC3E}">
        <p14:creationId xmlns:p14="http://schemas.microsoft.com/office/powerpoint/2010/main" val="926397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71374" y="285728"/>
            <a:ext cx="9072626" cy="369332"/>
          </a:xfrm>
          <a:prstGeom prst="rect">
            <a:avLst/>
          </a:prstGeom>
          <a:noFill/>
        </p:spPr>
        <p:txBody>
          <a:bodyPr wrap="square" rtlCol="0">
            <a:spAutoFit/>
          </a:bodyPr>
          <a:lstStyle/>
          <a:p>
            <a:r>
              <a:rPr lang="it-IT" dirty="0" smtClean="0">
                <a:solidFill>
                  <a:srgbClr val="FF0000"/>
                </a:solidFill>
              </a:rPr>
              <a:t>Classificazione degli alimenti</a:t>
            </a:r>
            <a:endParaRPr lang="it-IT" dirty="0">
              <a:solidFill>
                <a:srgbClr val="FF0000"/>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738" t="11364" r="25171" b="14773"/>
          <a:stretch/>
        </p:blipFill>
        <p:spPr bwMode="auto">
          <a:xfrm>
            <a:off x="390409" y="831271"/>
            <a:ext cx="7349943" cy="5838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40921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Frutta e verdura</a:t>
            </a:r>
            <a:endParaRPr lang="it-IT" dirty="0">
              <a:solidFill>
                <a:srgbClr val="FF0000"/>
              </a:solidFill>
            </a:endParaRPr>
          </a:p>
        </p:txBody>
      </p:sp>
      <p:pic>
        <p:nvPicPr>
          <p:cNvPr id="4" name="Segnaposto contenuto 3" descr="frutta-e-verdura-colori-5.jpg"/>
          <p:cNvPicPr>
            <a:picLocks noGrp="1" noChangeAspect="1"/>
          </p:cNvPicPr>
          <p:nvPr>
            <p:ph sz="quarter" idx="1"/>
          </p:nvPr>
        </p:nvPicPr>
        <p:blipFill>
          <a:blip r:embed="rId2"/>
          <a:stretch>
            <a:fillRect/>
          </a:stretch>
        </p:blipFill>
        <p:spPr>
          <a:xfrm>
            <a:off x="357158" y="1500174"/>
            <a:ext cx="5905500" cy="3810000"/>
          </a:xfrm>
        </p:spPr>
      </p:pic>
      <p:sp>
        <p:nvSpPr>
          <p:cNvPr id="7" name="CasellaDiTesto 6"/>
          <p:cNvSpPr txBox="1"/>
          <p:nvPr/>
        </p:nvSpPr>
        <p:spPr>
          <a:xfrm>
            <a:off x="5786446" y="1428736"/>
            <a:ext cx="3357554" cy="1384995"/>
          </a:xfrm>
          <a:prstGeom prst="rect">
            <a:avLst/>
          </a:prstGeom>
          <a:noFill/>
        </p:spPr>
        <p:txBody>
          <a:bodyPr wrap="square" rtlCol="0">
            <a:spAutoFit/>
          </a:bodyPr>
          <a:lstStyle/>
          <a:p>
            <a:r>
              <a:rPr lang="it-IT" sz="2800" dirty="0" smtClean="0"/>
              <a:t>Frutta e verdura fanno molto bene al nostro corpo</a:t>
            </a:r>
            <a:endParaRPr lang="it-IT" sz="2800" dirty="0"/>
          </a:p>
        </p:txBody>
      </p:sp>
    </p:spTree>
    <p:extLst>
      <p:ext uri="{BB962C8B-B14F-4D97-AF65-F5344CB8AC3E}">
        <p14:creationId xmlns:p14="http://schemas.microsoft.com/office/powerpoint/2010/main" val="2126620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p>
            <a:pPr lvl="0"/>
            <a:r>
              <a:rPr lang="it-IT" dirty="0">
                <a:solidFill>
                  <a:srgbClr val="FF0000"/>
                </a:solidFill>
              </a:rPr>
              <a:t>LA FRUTTA</a:t>
            </a:r>
          </a:p>
        </p:txBody>
      </p:sp>
      <p:sp>
        <p:nvSpPr>
          <p:cNvPr id="3" name="Segnaposto contenuto 2"/>
          <p:cNvSpPr txBox="1">
            <a:spLocks noGrp="1"/>
          </p:cNvSpPr>
          <p:nvPr>
            <p:ph sz="quarter" idx="1"/>
          </p:nvPr>
        </p:nvSpPr>
        <p:spPr/>
        <p:txBody>
          <a:bodyPr/>
          <a:lstStyle/>
          <a:p>
            <a:pPr lvl="0"/>
            <a:r>
              <a:rPr lang="it-IT" dirty="0">
                <a:solidFill>
                  <a:srgbClr val="1E08C4"/>
                </a:solidFill>
              </a:rPr>
              <a:t>La frutta è importante per il nostro organismo perché è piena di vitamine ma </a:t>
            </a:r>
            <a:r>
              <a:rPr lang="it-IT" dirty="0" smtClean="0">
                <a:solidFill>
                  <a:srgbClr val="1E08C4"/>
                </a:solidFill>
              </a:rPr>
              <a:t>qualche tipo di  </a:t>
            </a:r>
            <a:r>
              <a:rPr lang="it-IT" dirty="0">
                <a:solidFill>
                  <a:srgbClr val="1E08C4"/>
                </a:solidFill>
              </a:rPr>
              <a:t>frutta fa un po’ ingrassare ma comunque fa </a:t>
            </a:r>
            <a:r>
              <a:rPr lang="it-IT" dirty="0" smtClean="0">
                <a:solidFill>
                  <a:srgbClr val="1E08C4"/>
                </a:solidFill>
              </a:rPr>
              <a:t>bene</a:t>
            </a:r>
          </a:p>
          <a:p>
            <a:pPr lvl="0"/>
            <a:endParaRPr lang="it-IT" dirty="0">
              <a:solidFill>
                <a:srgbClr val="1E08C4"/>
              </a:solidFill>
            </a:endParaRPr>
          </a:p>
          <a:p>
            <a:pPr lvl="0"/>
            <a:r>
              <a:rPr lang="it-IT" sz="3000" dirty="0" smtClean="0">
                <a:solidFill>
                  <a:srgbClr val="FF0000"/>
                </a:solidFill>
              </a:rPr>
              <a:t>LA VERDURA</a:t>
            </a:r>
            <a:endParaRPr lang="it-IT" sz="3000" dirty="0" smtClean="0">
              <a:solidFill>
                <a:srgbClr val="1E08C4"/>
              </a:solidFill>
            </a:endParaRPr>
          </a:p>
          <a:p>
            <a:pPr lvl="0"/>
            <a:endParaRPr lang="it-IT" dirty="0">
              <a:solidFill>
                <a:srgbClr val="1E08C4"/>
              </a:solidFill>
            </a:endParaRPr>
          </a:p>
          <a:p>
            <a:pPr marL="0" lvl="0" indent="0">
              <a:buNone/>
            </a:pPr>
            <a:endParaRPr lang="it-IT" dirty="0">
              <a:solidFill>
                <a:srgbClr val="1E08C4"/>
              </a:solidFill>
            </a:endParaRPr>
          </a:p>
        </p:txBody>
      </p:sp>
      <p:pic>
        <p:nvPicPr>
          <p:cNvPr id="5" name="Immagine 4"/>
          <p:cNvPicPr>
            <a:picLocks noChangeAspect="1"/>
          </p:cNvPicPr>
          <p:nvPr/>
        </p:nvPicPr>
        <p:blipFill>
          <a:blip r:embed="rId2"/>
          <a:stretch>
            <a:fillRect/>
          </a:stretch>
        </p:blipFill>
        <p:spPr>
          <a:xfrm>
            <a:off x="7236296" y="188641"/>
            <a:ext cx="1771647" cy="1512168"/>
          </a:xfrm>
          <a:prstGeom prst="rect">
            <a:avLst/>
          </a:prstGeom>
          <a:noFill/>
          <a:ln>
            <a:noFill/>
          </a:ln>
        </p:spPr>
      </p:pic>
      <p:sp>
        <p:nvSpPr>
          <p:cNvPr id="6" name="Rettangolo 5"/>
          <p:cNvSpPr/>
          <p:nvPr/>
        </p:nvSpPr>
        <p:spPr>
          <a:xfrm>
            <a:off x="1136803" y="4077072"/>
            <a:ext cx="6734129" cy="867930"/>
          </a:xfrm>
          <a:prstGeom prst="rect">
            <a:avLst/>
          </a:prstGeom>
        </p:spPr>
        <p:txBody>
          <a:bodyPr wrap="square">
            <a:spAutoFit/>
          </a:bodyPr>
          <a:lstStyle/>
          <a:p>
            <a:pPr lvl="0">
              <a:lnSpc>
                <a:spcPct val="70000"/>
              </a:lnSpc>
            </a:pPr>
            <a:r>
              <a:rPr lang="it-IT" sz="2400" dirty="0">
                <a:solidFill>
                  <a:srgbClr val="1E08C4"/>
                </a:solidFill>
              </a:rPr>
              <a:t>La verdura è importante per il nostro organismo perché è ricca di vitamine, carboidrati e </a:t>
            </a:r>
            <a:r>
              <a:rPr lang="it-IT" sz="2400" dirty="0" smtClean="0">
                <a:solidFill>
                  <a:srgbClr val="1E08C4"/>
                </a:solidFill>
              </a:rPr>
              <a:t>fibre</a:t>
            </a:r>
            <a:r>
              <a:rPr lang="it-IT" sz="2400" dirty="0">
                <a:solidFill>
                  <a:srgbClr val="1E08C4"/>
                </a:solidFill>
              </a:rPr>
              <a:t>.</a:t>
            </a:r>
            <a:endParaRPr lang="it-IT" sz="2400" dirty="0">
              <a:solidFill>
                <a:srgbClr val="1E08C4"/>
              </a:solidFill>
            </a:endParaRPr>
          </a:p>
        </p:txBody>
      </p:sp>
      <p:pic>
        <p:nvPicPr>
          <p:cNvPr id="7" name="Immagine 6"/>
          <p:cNvPicPr>
            <a:picLocks noChangeAspect="1"/>
          </p:cNvPicPr>
          <p:nvPr/>
        </p:nvPicPr>
        <p:blipFill>
          <a:blip r:embed="rId3"/>
          <a:stretch>
            <a:fillRect/>
          </a:stretch>
        </p:blipFill>
        <p:spPr>
          <a:xfrm>
            <a:off x="6875002" y="2885617"/>
            <a:ext cx="1482535" cy="1548463"/>
          </a:xfrm>
          <a:prstGeom prst="rect">
            <a:avLst/>
          </a:prstGeom>
          <a:noFill/>
          <a:ln>
            <a:noFill/>
          </a:ln>
        </p:spPr>
      </p:pic>
    </p:spTree>
    <p:extLst>
      <p:ext uri="{BB962C8B-B14F-4D97-AF65-F5344CB8AC3E}">
        <p14:creationId xmlns:p14="http://schemas.microsoft.com/office/powerpoint/2010/main" val="355564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243408"/>
            <a:ext cx="7467600" cy="1143000"/>
          </a:xfrm>
        </p:spPr>
        <p:txBody>
          <a:bodyPr/>
          <a:lstStyle/>
          <a:p>
            <a:r>
              <a:rPr lang="it-IT" dirty="0" smtClean="0">
                <a:solidFill>
                  <a:srgbClr val="FF0000"/>
                </a:solidFill>
              </a:rPr>
              <a:t>ACQUA</a:t>
            </a:r>
            <a:endParaRPr lang="it-IT" dirty="0">
              <a:solidFill>
                <a:srgbClr val="FF0000"/>
              </a:solidFill>
            </a:endParaRPr>
          </a:p>
        </p:txBody>
      </p:sp>
      <p:sp>
        <p:nvSpPr>
          <p:cNvPr id="3" name="Segnaposto contenuto 2"/>
          <p:cNvSpPr>
            <a:spLocks noGrp="1"/>
          </p:cNvSpPr>
          <p:nvPr>
            <p:ph sz="quarter" idx="1"/>
          </p:nvPr>
        </p:nvSpPr>
        <p:spPr>
          <a:xfrm>
            <a:off x="323528" y="764704"/>
            <a:ext cx="8136904" cy="4873752"/>
          </a:xfrm>
        </p:spPr>
        <p:txBody>
          <a:bodyPr/>
          <a:lstStyle/>
          <a:p>
            <a:pPr algn="just"/>
            <a:r>
              <a:rPr lang="it-IT" b="1" dirty="0"/>
              <a:t>L’acqua</a:t>
            </a:r>
            <a:r>
              <a:rPr lang="it-IT" dirty="0"/>
              <a:t> è l’elemento fondamentale per la salute dell’uomo, il cibo principe che non va mai trascurato per il benessere dell’organismo.</a:t>
            </a:r>
          </a:p>
          <a:p>
            <a:r>
              <a:rPr lang="it-IT" dirty="0"/>
              <a:t>L’</a:t>
            </a:r>
            <a:r>
              <a:rPr lang="it-IT" b="1" dirty="0"/>
              <a:t>importanza dell’acqua</a:t>
            </a:r>
            <a:r>
              <a:rPr lang="it-IT" dirty="0"/>
              <a:t> nella vita di tutti gli esseri viventi, senza esenzione per l’uomo, è testimoniata </a:t>
            </a:r>
            <a:r>
              <a:rPr lang="it-IT" dirty="0" smtClean="0"/>
              <a:t>dal fatto che</a:t>
            </a:r>
            <a:r>
              <a:rPr lang="it-IT" dirty="0"/>
              <a:t> </a:t>
            </a:r>
            <a:r>
              <a:rPr lang="it-IT" dirty="0" smtClean="0"/>
              <a:t>l nostro corpo è fatto dal 75% di acqua .</a:t>
            </a:r>
          </a:p>
        </p:txBody>
      </p:sp>
      <p:pic>
        <p:nvPicPr>
          <p:cNvPr id="4" name="Immagine 3" descr="acqua.jpg"/>
          <p:cNvPicPr>
            <a:picLocks noChangeAspect="1"/>
          </p:cNvPicPr>
          <p:nvPr/>
        </p:nvPicPr>
        <p:blipFill>
          <a:blip r:embed="rId2"/>
          <a:stretch>
            <a:fillRect/>
          </a:stretch>
        </p:blipFill>
        <p:spPr>
          <a:xfrm>
            <a:off x="2483768" y="3501008"/>
            <a:ext cx="3214710" cy="2481266"/>
          </a:xfrm>
          <a:prstGeom prst="rect">
            <a:avLst/>
          </a:prstGeom>
        </p:spPr>
      </p:pic>
    </p:spTree>
    <p:extLst>
      <p:ext uri="{BB962C8B-B14F-4D97-AF65-F5344CB8AC3E}">
        <p14:creationId xmlns:p14="http://schemas.microsoft.com/office/powerpoint/2010/main" val="33495363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331640" y="2492896"/>
            <a:ext cx="6408712" cy="923330"/>
          </a:xfrm>
          <a:prstGeom prst="rect">
            <a:avLst/>
          </a:prstGeom>
          <a:noFill/>
        </p:spPr>
        <p:txBody>
          <a:bodyPr wrap="square" rtlCol="0">
            <a:spAutoFit/>
          </a:bodyPr>
          <a:lstStyle/>
          <a:p>
            <a:r>
              <a:rPr lang="it-IT" sz="5400" dirty="0" smtClean="0">
                <a:solidFill>
                  <a:srgbClr val="F41302"/>
                </a:solidFill>
              </a:rPr>
              <a:t>LA DIGESTIONE</a:t>
            </a:r>
            <a:endParaRPr lang="it-IT" sz="5400" dirty="0">
              <a:solidFill>
                <a:srgbClr val="F41302"/>
              </a:solidFill>
            </a:endParaRPr>
          </a:p>
        </p:txBody>
      </p:sp>
    </p:spTree>
    <p:extLst>
      <p:ext uri="{BB962C8B-B14F-4D97-AF65-F5344CB8AC3E}">
        <p14:creationId xmlns:p14="http://schemas.microsoft.com/office/powerpoint/2010/main" val="31273628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2F2F"/>
                </a:solidFill>
              </a:rPr>
              <a:t>Apparato digerente</a:t>
            </a:r>
            <a:endParaRPr lang="it-IT" dirty="0">
              <a:solidFill>
                <a:srgbClr val="FF2F2F"/>
              </a:solidFill>
            </a:endParaRPr>
          </a:p>
        </p:txBody>
      </p:sp>
      <p:sp>
        <p:nvSpPr>
          <p:cNvPr id="5" name="CasellaDiTesto 4"/>
          <p:cNvSpPr txBox="1"/>
          <p:nvPr/>
        </p:nvSpPr>
        <p:spPr>
          <a:xfrm>
            <a:off x="395536" y="1628800"/>
            <a:ext cx="8352928" cy="3416320"/>
          </a:xfrm>
          <a:prstGeom prst="rect">
            <a:avLst/>
          </a:prstGeom>
          <a:noFill/>
        </p:spPr>
        <p:txBody>
          <a:bodyPr wrap="square" rtlCol="0">
            <a:spAutoFit/>
          </a:bodyPr>
          <a:lstStyle/>
          <a:p>
            <a:r>
              <a:rPr lang="it-IT" sz="2400" dirty="0" smtClean="0"/>
              <a:t>Quando mettiamo il cibo in bocca, gli alimenti fanno un viaggio in una grande parte del  corpo che   si   chiama  </a:t>
            </a:r>
            <a:r>
              <a:rPr lang="it-IT" sz="2400" dirty="0" smtClean="0">
                <a:solidFill>
                  <a:srgbClr val="D64246"/>
                </a:solidFill>
              </a:rPr>
              <a:t>apparato digerente.</a:t>
            </a:r>
            <a:endParaRPr lang="it-IT" sz="2400" dirty="0">
              <a:solidFill>
                <a:srgbClr val="000000"/>
              </a:solidFill>
            </a:endParaRPr>
          </a:p>
          <a:p>
            <a:r>
              <a:rPr lang="it-IT" sz="2400" dirty="0" smtClean="0">
                <a:solidFill>
                  <a:srgbClr val="000000"/>
                </a:solidFill>
              </a:rPr>
              <a:t>L’apparato digerente molto  importante </a:t>
            </a:r>
            <a:r>
              <a:rPr lang="it-IT" sz="2400" dirty="0" smtClean="0">
                <a:solidFill>
                  <a:srgbClr val="D64246"/>
                </a:solidFill>
              </a:rPr>
              <a:t> </a:t>
            </a:r>
            <a:r>
              <a:rPr lang="it-IT" sz="2400" dirty="0" smtClean="0">
                <a:solidFill>
                  <a:srgbClr val="000000"/>
                </a:solidFill>
              </a:rPr>
              <a:t>per  il  nostro   corpo  perché   trasforma il cibo in energia  cioè  piccole particelle che possono passare nel sangue, e cosi nutrono tutto il corpo.</a:t>
            </a:r>
          </a:p>
          <a:p>
            <a:r>
              <a:rPr lang="it-IT" sz="2400" dirty="0" smtClean="0">
                <a:solidFill>
                  <a:srgbClr val="000000"/>
                </a:solidFill>
              </a:rPr>
              <a:t>Noi consumiamo molta energia ogni giorno facendo attività fisica , tipo corsa, calcio , nuoto ecc. ecc. </a:t>
            </a:r>
            <a:endParaRPr lang="it-IT" sz="2400" dirty="0">
              <a:solidFill>
                <a:srgbClr val="D64246"/>
              </a:solidFill>
            </a:endParaRPr>
          </a:p>
        </p:txBody>
      </p:sp>
    </p:spTree>
    <p:extLst>
      <p:ext uri="{BB962C8B-B14F-4D97-AF65-F5344CB8AC3E}">
        <p14:creationId xmlns:p14="http://schemas.microsoft.com/office/powerpoint/2010/main" val="3289396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395536" y="18864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smtClean="0">
                <a:ln>
                  <a:noFill/>
                </a:ln>
                <a:solidFill>
                  <a:srgbClr val="FF0000"/>
                </a:solidFill>
                <a:effectLst/>
                <a:uLnTx/>
                <a:uFillTx/>
                <a:latin typeface="+mj-lt"/>
                <a:ea typeface="+mj-ea"/>
                <a:cs typeface="+mj-cs"/>
              </a:rPr>
              <a:t>LA DIGESTIONE</a:t>
            </a:r>
            <a:endParaRPr kumimoji="0" lang="it-IT" sz="4400" b="0" i="0" u="none" strike="noStrike" kern="1200" cap="none" spc="0" normalizeH="0" baseline="0" noProof="0" dirty="0">
              <a:ln>
                <a:noFill/>
              </a:ln>
              <a:solidFill>
                <a:srgbClr val="FF0000"/>
              </a:solidFill>
              <a:effectLst/>
              <a:uLnTx/>
              <a:uFillTx/>
              <a:latin typeface="+mj-lt"/>
              <a:ea typeface="+mj-ea"/>
              <a:cs typeface="+mj-cs"/>
            </a:endParaRPr>
          </a:p>
        </p:txBody>
      </p:sp>
      <p:pic>
        <p:nvPicPr>
          <p:cNvPr id="3" name="Segnaposto contenuto 3" descr="apparato-digerente_01.600.jpg"/>
          <p:cNvPicPr>
            <a:picLocks noChangeAspect="1"/>
          </p:cNvPicPr>
          <p:nvPr/>
        </p:nvPicPr>
        <p:blipFill>
          <a:blip r:embed="rId2" cstate="print"/>
          <a:stretch>
            <a:fillRect/>
          </a:stretch>
        </p:blipFill>
        <p:spPr>
          <a:xfrm>
            <a:off x="5868144" y="1811081"/>
            <a:ext cx="3004108" cy="4525963"/>
          </a:xfrm>
          <a:prstGeom prst="rect">
            <a:avLst/>
          </a:prstGeom>
        </p:spPr>
      </p:pic>
      <p:sp>
        <p:nvSpPr>
          <p:cNvPr id="4" name="CasellaDiTesto 3"/>
          <p:cNvSpPr txBox="1"/>
          <p:nvPr/>
        </p:nvSpPr>
        <p:spPr>
          <a:xfrm>
            <a:off x="683568" y="1844824"/>
            <a:ext cx="5328592" cy="3139321"/>
          </a:xfrm>
          <a:prstGeom prst="rect">
            <a:avLst/>
          </a:prstGeom>
          <a:noFill/>
        </p:spPr>
        <p:txBody>
          <a:bodyPr wrap="square" rtlCol="0">
            <a:spAutoFit/>
          </a:bodyPr>
          <a:lstStyle/>
          <a:p>
            <a:r>
              <a:rPr lang="it-IT" dirty="0"/>
              <a:t>L</a:t>
            </a:r>
            <a:r>
              <a:rPr lang="it-IT" dirty="0" smtClean="0"/>
              <a:t>a digestione è una funzione molto importante per il </a:t>
            </a:r>
          </a:p>
          <a:p>
            <a:r>
              <a:rPr lang="it-IT" dirty="0"/>
              <a:t>n</a:t>
            </a:r>
            <a:r>
              <a:rPr lang="it-IT" dirty="0" smtClean="0"/>
              <a:t>ostro corpo trasforma gli alimenti in piccole particelle </a:t>
            </a:r>
          </a:p>
          <a:p>
            <a:r>
              <a:rPr lang="it-IT" dirty="0" smtClean="0"/>
              <a:t>che  si sciolgono  e passano nel sangue. Questa funzione si chiama </a:t>
            </a:r>
            <a:r>
              <a:rPr lang="it-IT" dirty="0" smtClean="0">
                <a:solidFill>
                  <a:srgbClr val="FF0000"/>
                </a:solidFill>
              </a:rPr>
              <a:t>APPARATO DIGERENTE</a:t>
            </a:r>
          </a:p>
          <a:p>
            <a:endParaRPr lang="it-IT" dirty="0">
              <a:solidFill>
                <a:srgbClr val="FF0000"/>
              </a:solidFill>
            </a:endParaRPr>
          </a:p>
          <a:p>
            <a:r>
              <a:rPr lang="it-IT" dirty="0" smtClean="0"/>
              <a:t> L’apparato digerente è costituito da un tubo digerente</a:t>
            </a:r>
          </a:p>
          <a:p>
            <a:r>
              <a:rPr lang="it-IT" dirty="0"/>
              <a:t>c</a:t>
            </a:r>
            <a:r>
              <a:rPr lang="it-IT" dirty="0" smtClean="0"/>
              <a:t>ui sono collegate tre grosse ghiandole : pancreas,fegato e ghiandole salivari .</a:t>
            </a:r>
          </a:p>
          <a:p>
            <a:endParaRPr lang="it-IT" dirty="0"/>
          </a:p>
          <a:p>
            <a:r>
              <a:rPr lang="it-IT" dirty="0" smtClean="0"/>
              <a:t>Il sistema digerente viene percorso dagli alimenti che assumiamo e che subiscono delle trasformazioni.</a:t>
            </a:r>
            <a:endParaRPr lang="it-IT" dirty="0"/>
          </a:p>
        </p:txBody>
      </p:sp>
    </p:spTree>
    <p:extLst>
      <p:ext uri="{BB962C8B-B14F-4D97-AF65-F5344CB8AC3E}">
        <p14:creationId xmlns:p14="http://schemas.microsoft.com/office/powerpoint/2010/main" val="1316420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003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507288" cy="1143000"/>
          </a:xfrm>
        </p:spPr>
        <p:txBody>
          <a:bodyPr>
            <a:normAutofit/>
          </a:bodyPr>
          <a:lstStyle/>
          <a:p>
            <a:r>
              <a:rPr lang="it-IT" dirty="0">
                <a:solidFill>
                  <a:srgbClr val="FF0000"/>
                </a:solidFill>
              </a:rPr>
              <a:t>	</a:t>
            </a:r>
            <a:r>
              <a:rPr lang="it-IT" dirty="0" smtClean="0">
                <a:solidFill>
                  <a:srgbClr val="FF0000"/>
                </a:solidFill>
              </a:rPr>
              <a:t>IL VIAGGIO DA PAPPA </a:t>
            </a:r>
            <a:r>
              <a:rPr lang="it-IT" dirty="0" err="1" smtClean="0">
                <a:solidFill>
                  <a:srgbClr val="FF0000"/>
                </a:solidFill>
              </a:rPr>
              <a:t>A…</a:t>
            </a:r>
            <a:r>
              <a:rPr lang="it-IT" dirty="0" smtClean="0">
                <a:solidFill>
                  <a:srgbClr val="FF0000"/>
                </a:solidFill>
              </a:rPr>
              <a:t> CACCA</a:t>
            </a:r>
            <a:endParaRPr lang="it-IT" dirty="0">
              <a:solidFill>
                <a:srgbClr val="FF0000"/>
              </a:solidFill>
            </a:endParaRPr>
          </a:p>
        </p:txBody>
      </p:sp>
      <p:sp>
        <p:nvSpPr>
          <p:cNvPr id="6" name="CasellaDiTesto 5"/>
          <p:cNvSpPr txBox="1"/>
          <p:nvPr/>
        </p:nvSpPr>
        <p:spPr>
          <a:xfrm>
            <a:off x="611560" y="1916832"/>
            <a:ext cx="7560840" cy="4247317"/>
          </a:xfrm>
          <a:prstGeom prst="rect">
            <a:avLst/>
          </a:prstGeom>
          <a:noFill/>
        </p:spPr>
        <p:txBody>
          <a:bodyPr wrap="square" rtlCol="0">
            <a:spAutoFit/>
          </a:bodyPr>
          <a:lstStyle/>
          <a:p>
            <a:r>
              <a:rPr lang="it-IT" sz="2400" dirty="0" smtClean="0"/>
              <a:t>Il cibo fa un lungo viaggio nel nostro </a:t>
            </a:r>
            <a:r>
              <a:rPr lang="it-IT" sz="2400" dirty="0" smtClean="0"/>
              <a:t>corpo, durante </a:t>
            </a:r>
            <a:r>
              <a:rPr lang="it-IT" sz="2400" dirty="0" smtClean="0"/>
              <a:t>il  quale si trasforma per darci l’ </a:t>
            </a:r>
            <a:r>
              <a:rPr lang="it-IT" sz="2400" dirty="0" smtClean="0">
                <a:solidFill>
                  <a:srgbClr val="FF0000"/>
                </a:solidFill>
              </a:rPr>
              <a:t>ENERGIA  </a:t>
            </a:r>
            <a:r>
              <a:rPr lang="it-IT" sz="2400" dirty="0" smtClean="0"/>
              <a:t>di cui abbiamo bisogno e tutto il </a:t>
            </a:r>
            <a:r>
              <a:rPr lang="it-IT" sz="2400" dirty="0" smtClean="0">
                <a:solidFill>
                  <a:srgbClr val="FF0000"/>
                </a:solidFill>
              </a:rPr>
              <a:t> MATERIALE </a:t>
            </a:r>
            <a:r>
              <a:rPr lang="it-IT" sz="2400" dirty="0" smtClean="0"/>
              <a:t> che ci serve per costruire </a:t>
            </a:r>
            <a:r>
              <a:rPr lang="it-IT" sz="2400" dirty="0" smtClean="0">
                <a:solidFill>
                  <a:srgbClr val="FF0000"/>
                </a:solidFill>
              </a:rPr>
              <a:t>NUOVI MUSCOLI</a:t>
            </a:r>
            <a:r>
              <a:rPr lang="it-IT" sz="2400" dirty="0" smtClean="0">
                <a:solidFill>
                  <a:srgbClr val="FF0000"/>
                </a:solidFill>
              </a:rPr>
              <a:t>, NUOVE </a:t>
            </a:r>
            <a:r>
              <a:rPr lang="it-IT" sz="2400" dirty="0" smtClean="0">
                <a:solidFill>
                  <a:srgbClr val="FF0000"/>
                </a:solidFill>
              </a:rPr>
              <a:t>OSSA, NUOVA PELLE</a:t>
            </a:r>
            <a:r>
              <a:rPr lang="it-IT" sz="2400" dirty="0" smtClean="0">
                <a:solidFill>
                  <a:srgbClr val="FF0000"/>
                </a:solidFill>
              </a:rPr>
              <a:t>:</a:t>
            </a:r>
          </a:p>
          <a:p>
            <a:endParaRPr lang="it-IT" sz="2400" dirty="0">
              <a:solidFill>
                <a:srgbClr val="FF0000"/>
              </a:solidFill>
            </a:endParaRPr>
          </a:p>
          <a:p>
            <a:r>
              <a:rPr lang="it-IT" sz="2400" dirty="0" smtClean="0">
                <a:solidFill>
                  <a:srgbClr val="080808"/>
                </a:solidFill>
              </a:rPr>
              <a:t> </a:t>
            </a:r>
            <a:r>
              <a:rPr lang="it-IT" sz="2400" dirty="0" smtClean="0">
                <a:solidFill>
                  <a:srgbClr val="080808"/>
                </a:solidFill>
              </a:rPr>
              <a:t>insomma, tutto quello che occorre per </a:t>
            </a:r>
            <a:r>
              <a:rPr lang="it-IT" sz="2400" dirty="0" smtClean="0">
                <a:solidFill>
                  <a:srgbClr val="FF0000"/>
                </a:solidFill>
              </a:rPr>
              <a:t>CRESCERE E DIVENTARE GRANDI.</a:t>
            </a:r>
          </a:p>
          <a:p>
            <a:endParaRPr lang="it-IT" sz="2400" dirty="0">
              <a:solidFill>
                <a:srgbClr val="FF0000"/>
              </a:solidFill>
            </a:endParaRPr>
          </a:p>
          <a:p>
            <a:endParaRPr lang="it-IT" dirty="0" smtClean="0">
              <a:solidFill>
                <a:srgbClr val="FF0000"/>
              </a:solidFill>
            </a:endParaRPr>
          </a:p>
          <a:p>
            <a:endParaRPr lang="it-IT" dirty="0">
              <a:solidFill>
                <a:srgbClr val="FF0000"/>
              </a:solidFill>
            </a:endParaRPr>
          </a:p>
          <a:p>
            <a:endParaRPr lang="it-IT" dirty="0"/>
          </a:p>
        </p:txBody>
      </p:sp>
    </p:spTree>
    <p:extLst>
      <p:ext uri="{BB962C8B-B14F-4D97-AF65-F5344CB8AC3E}">
        <p14:creationId xmlns:p14="http://schemas.microsoft.com/office/powerpoint/2010/main" val="21418294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907704" y="1484784"/>
            <a:ext cx="8748464" cy="1728192"/>
          </a:xfrm>
        </p:spPr>
        <p:txBody>
          <a:bodyPr numCol="1">
            <a:normAutofit fontScale="90000"/>
          </a:bodyPr>
          <a:lstStyle/>
          <a:p>
            <a:pPr algn="l"/>
            <a:r>
              <a:rPr lang="it-IT" sz="4000" dirty="0" smtClean="0">
                <a:solidFill>
                  <a:srgbClr val="FF0000"/>
                </a:solidFill>
                <a:latin typeface="Calibri" panose="020F0502020204030204" pitchFamily="34" charset="0"/>
                <a:cs typeface="DaunPenh" pitchFamily="2" charset="0"/>
              </a:rPr>
              <a:t>Gli </a:t>
            </a:r>
            <a:r>
              <a:rPr lang="it-IT" sz="4000" dirty="0" smtClean="0">
                <a:solidFill>
                  <a:srgbClr val="FF0000"/>
                </a:solidFill>
                <a:latin typeface="Calibri" panose="020F0502020204030204" pitchFamily="34" charset="0"/>
                <a:cs typeface="DaunPenh" pitchFamily="2" charset="0"/>
              </a:rPr>
              <a:t>alimenti</a:t>
            </a:r>
            <a:br>
              <a:rPr lang="it-IT" sz="4000" dirty="0" smtClean="0">
                <a:solidFill>
                  <a:srgbClr val="FF0000"/>
                </a:solidFill>
                <a:latin typeface="Calibri" panose="020F0502020204030204" pitchFamily="34" charset="0"/>
                <a:cs typeface="DaunPenh" pitchFamily="2" charset="0"/>
              </a:rPr>
            </a:br>
            <a:r>
              <a:rPr lang="it-IT" sz="4000" dirty="0" smtClean="0">
                <a:solidFill>
                  <a:srgbClr val="FF0000"/>
                </a:solidFill>
                <a:latin typeface="Calibri" panose="020F0502020204030204" pitchFamily="34" charset="0"/>
                <a:cs typeface="DaunPenh" pitchFamily="2" charset="0"/>
              </a:rPr>
              <a:t>la </a:t>
            </a:r>
            <a:r>
              <a:rPr lang="it-IT" sz="4000" dirty="0" smtClean="0">
                <a:solidFill>
                  <a:srgbClr val="FF0000"/>
                </a:solidFill>
                <a:latin typeface="Calibri" panose="020F0502020204030204" pitchFamily="34" charset="0"/>
                <a:cs typeface="DaunPenh" pitchFamily="2" charset="0"/>
              </a:rPr>
              <a:t>classificazione </a:t>
            </a:r>
            <a:r>
              <a:rPr lang="it-IT" sz="4000" dirty="0" smtClean="0">
                <a:solidFill>
                  <a:srgbClr val="FF0000"/>
                </a:solidFill>
                <a:latin typeface="Calibri" panose="020F0502020204030204" pitchFamily="34" charset="0"/>
                <a:cs typeface="DaunPenh" pitchFamily="2" charset="0"/>
              </a:rPr>
              <a:t/>
            </a:r>
            <a:br>
              <a:rPr lang="it-IT" sz="4000" dirty="0" smtClean="0">
                <a:solidFill>
                  <a:srgbClr val="FF0000"/>
                </a:solidFill>
                <a:latin typeface="Calibri" panose="020F0502020204030204" pitchFamily="34" charset="0"/>
                <a:cs typeface="DaunPenh" pitchFamily="2" charset="0"/>
              </a:rPr>
            </a:br>
            <a:r>
              <a:rPr lang="it-IT" sz="4000" dirty="0" smtClean="0">
                <a:solidFill>
                  <a:srgbClr val="FF0000"/>
                </a:solidFill>
                <a:latin typeface="Calibri" panose="020F0502020204030204" pitchFamily="34" charset="0"/>
                <a:cs typeface="DaunPenh" pitchFamily="2" charset="0"/>
              </a:rPr>
              <a:t>le </a:t>
            </a:r>
            <a:r>
              <a:rPr lang="it-IT" sz="4000" dirty="0" smtClean="0">
                <a:solidFill>
                  <a:srgbClr val="FF0000"/>
                </a:solidFill>
                <a:latin typeface="Calibri" panose="020F0502020204030204" pitchFamily="34" charset="0"/>
                <a:cs typeface="DaunPenh" pitchFamily="2" charset="0"/>
              </a:rPr>
              <a:t>tre funzioni del cibo le calorie</a:t>
            </a:r>
            <a:r>
              <a:rPr lang="it-IT" sz="2800" dirty="0" smtClean="0">
                <a:solidFill>
                  <a:schemeClr val="accent2"/>
                </a:solidFill>
                <a:latin typeface="Segoe Print" pitchFamily="2" charset="0"/>
                <a:cs typeface="DaunPenh" pitchFamily="2" charset="0"/>
              </a:rPr>
              <a:t/>
            </a:r>
            <a:br>
              <a:rPr lang="it-IT" sz="2800" dirty="0" smtClean="0">
                <a:solidFill>
                  <a:schemeClr val="accent2"/>
                </a:solidFill>
                <a:latin typeface="Segoe Print" pitchFamily="2" charset="0"/>
                <a:cs typeface="DaunPenh" pitchFamily="2" charset="0"/>
              </a:rPr>
            </a:br>
            <a:endParaRPr lang="it-IT" sz="2800" dirty="0" smtClean="0">
              <a:solidFill>
                <a:schemeClr val="accent2"/>
              </a:solidFill>
              <a:latin typeface="Segoe Print" pitchFamily="2" charset="0"/>
              <a:cs typeface="DaunPenh" pitchFamily="2" charset="0"/>
            </a:endParaRPr>
          </a:p>
        </p:txBody>
      </p:sp>
      <p:pic>
        <p:nvPicPr>
          <p:cNvPr id="4" name="Immagine 3" descr="PIRAMIDE.png"/>
          <p:cNvPicPr>
            <a:picLocks noChangeAspect="1"/>
          </p:cNvPicPr>
          <p:nvPr/>
        </p:nvPicPr>
        <p:blipFill>
          <a:blip r:embed="rId2" cstate="print"/>
          <a:stretch>
            <a:fillRect/>
          </a:stretch>
        </p:blipFill>
        <p:spPr>
          <a:xfrm rot="10629244">
            <a:off x="-14291994" y="-3834811"/>
            <a:ext cx="9144000" cy="3212371"/>
          </a:xfrm>
          <a:prstGeom prst="rect">
            <a:avLst/>
          </a:prstGeom>
        </p:spPr>
      </p:pic>
    </p:spTree>
    <p:extLst>
      <p:ext uri="{BB962C8B-B14F-4D97-AF65-F5344CB8AC3E}">
        <p14:creationId xmlns:p14="http://schemas.microsoft.com/office/powerpoint/2010/main" val="34959552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b="1" dirty="0" smtClean="0">
                <a:solidFill>
                  <a:srgbClr val="FF0000"/>
                </a:solidFill>
              </a:rPr>
              <a:t>Le calorie</a:t>
            </a:r>
            <a:endParaRPr lang="it-IT" b="1" dirty="0">
              <a:solidFill>
                <a:srgbClr val="FF0000"/>
              </a:solidFill>
            </a:endParaRPr>
          </a:p>
        </p:txBody>
      </p:sp>
      <p:sp>
        <p:nvSpPr>
          <p:cNvPr id="2" name="Segnaposto contenuto 1"/>
          <p:cNvSpPr>
            <a:spLocks noGrp="1"/>
          </p:cNvSpPr>
          <p:nvPr>
            <p:ph sz="quarter" idx="1"/>
          </p:nvPr>
        </p:nvSpPr>
        <p:spPr>
          <a:xfrm>
            <a:off x="179512" y="1412776"/>
            <a:ext cx="8784976" cy="4525963"/>
          </a:xfrm>
        </p:spPr>
        <p:txBody>
          <a:bodyPr/>
          <a:lstStyle/>
          <a:p>
            <a:pPr>
              <a:buNone/>
            </a:pPr>
            <a:r>
              <a:rPr lang="it-IT" dirty="0" smtClean="0">
                <a:latin typeface="+mj-lt"/>
              </a:rPr>
              <a:t>Per star bene dobbiamo fornire al nostro organismo qualità e quantità di cibi.</a:t>
            </a:r>
          </a:p>
          <a:p>
            <a:pPr>
              <a:buNone/>
            </a:pPr>
            <a:r>
              <a:rPr lang="it-IT" dirty="0" smtClean="0">
                <a:latin typeface="+mj-lt"/>
              </a:rPr>
              <a:t> L’energia fornita si misura in calorie.</a:t>
            </a:r>
          </a:p>
          <a:p>
            <a:pPr>
              <a:buNone/>
            </a:pPr>
            <a:r>
              <a:rPr lang="it-IT" dirty="0" smtClean="0">
                <a:latin typeface="+mj-lt"/>
              </a:rPr>
              <a:t>                        Noi bambini </a:t>
            </a:r>
            <a:r>
              <a:rPr lang="it-IT" dirty="0" smtClean="0">
                <a:latin typeface="+mj-lt"/>
              </a:rPr>
              <a:t>dobbiamo assumere </a:t>
            </a:r>
            <a:r>
              <a:rPr lang="it-IT" dirty="0" smtClean="0">
                <a:latin typeface="+mj-lt"/>
              </a:rPr>
              <a:t>almeno</a:t>
            </a:r>
          </a:p>
          <a:p>
            <a:pPr>
              <a:buNone/>
            </a:pPr>
            <a:r>
              <a:rPr lang="it-IT" dirty="0" smtClean="0">
                <a:latin typeface="+mj-lt"/>
              </a:rPr>
              <a:t>                            249 calorie al giorno</a:t>
            </a:r>
            <a:endParaRPr lang="it-IT" dirty="0">
              <a:latin typeface="+mj-lt"/>
            </a:endParaRPr>
          </a:p>
        </p:txBody>
      </p:sp>
      <p:pic>
        <p:nvPicPr>
          <p:cNvPr id="4" name="Immagine 3" descr="colazione.jpg"/>
          <p:cNvPicPr>
            <a:picLocks noChangeAspect="1"/>
          </p:cNvPicPr>
          <p:nvPr/>
        </p:nvPicPr>
        <p:blipFill>
          <a:blip r:embed="rId2" cstate="print"/>
          <a:stretch>
            <a:fillRect/>
          </a:stretch>
        </p:blipFill>
        <p:spPr>
          <a:xfrm>
            <a:off x="251520" y="3828727"/>
            <a:ext cx="2520280" cy="1814329"/>
          </a:xfrm>
          <a:prstGeom prst="rect">
            <a:avLst/>
          </a:prstGeom>
        </p:spPr>
      </p:pic>
      <p:pic>
        <p:nvPicPr>
          <p:cNvPr id="5" name="Immagine 4" descr="tab. calorie.png"/>
          <p:cNvPicPr>
            <a:picLocks noChangeAspect="1"/>
          </p:cNvPicPr>
          <p:nvPr/>
        </p:nvPicPr>
        <p:blipFill>
          <a:blip r:embed="rId3" cstate="print"/>
          <a:stretch>
            <a:fillRect/>
          </a:stretch>
        </p:blipFill>
        <p:spPr>
          <a:xfrm>
            <a:off x="3059832" y="3573016"/>
            <a:ext cx="5616624" cy="3284983"/>
          </a:xfrm>
          <a:prstGeom prst="rect">
            <a:avLst/>
          </a:prstGeom>
        </p:spPr>
      </p:pic>
    </p:spTree>
    <p:extLst>
      <p:ext uri="{BB962C8B-B14F-4D97-AF65-F5344CB8AC3E}">
        <p14:creationId xmlns:p14="http://schemas.microsoft.com/office/powerpoint/2010/main" val="5374940"/>
      </p:ext>
    </p:extLst>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solidFill>
                  <a:srgbClr val="FF0000"/>
                </a:solidFill>
              </a:rPr>
              <a:t>Le tre funzioni del cibo</a:t>
            </a:r>
            <a:endParaRPr lang="it-IT" dirty="0">
              <a:solidFill>
                <a:srgbClr val="FF0000"/>
              </a:solidFill>
            </a:endParaRPr>
          </a:p>
        </p:txBody>
      </p:sp>
      <p:sp>
        <p:nvSpPr>
          <p:cNvPr id="2" name="Segnaposto contenuto 1"/>
          <p:cNvSpPr>
            <a:spLocks noGrp="1"/>
          </p:cNvSpPr>
          <p:nvPr>
            <p:ph sz="quarter" idx="1"/>
          </p:nvPr>
        </p:nvSpPr>
        <p:spPr>
          <a:xfrm>
            <a:off x="457200" y="1481328"/>
            <a:ext cx="8229600" cy="5376672"/>
          </a:xfrm>
        </p:spPr>
        <p:txBody>
          <a:bodyPr/>
          <a:lstStyle/>
          <a:p>
            <a:pPr>
              <a:buNone/>
            </a:pPr>
            <a:r>
              <a:rPr lang="it-IT" dirty="0" smtClean="0">
                <a:solidFill>
                  <a:srgbClr val="FF0000"/>
                </a:solidFill>
                <a:latin typeface="+mj-lt"/>
              </a:rPr>
              <a:t>La funzione costruttrice</a:t>
            </a:r>
            <a:endParaRPr lang="it-IT" dirty="0" smtClean="0">
              <a:latin typeface="+mj-lt"/>
            </a:endParaRPr>
          </a:p>
          <a:p>
            <a:pPr>
              <a:buNone/>
            </a:pPr>
            <a:r>
              <a:rPr lang="it-IT" dirty="0" smtClean="0">
                <a:latin typeface="+mj-lt"/>
              </a:rPr>
              <a:t>Il nostro corpo e costruito con ossa, muscoli,   </a:t>
            </a:r>
          </a:p>
          <a:p>
            <a:pPr>
              <a:buNone/>
            </a:pPr>
            <a:r>
              <a:rPr lang="it-IT" dirty="0" smtClean="0">
                <a:latin typeface="+mj-lt"/>
              </a:rPr>
              <a:t>nervi, sangue...</a:t>
            </a:r>
          </a:p>
          <a:p>
            <a:pPr>
              <a:buNone/>
            </a:pPr>
            <a:r>
              <a:rPr lang="it-IT" dirty="0" smtClean="0">
                <a:latin typeface="+mj-lt"/>
              </a:rPr>
              <a:t>Alimenti come: carne, pesce, uova, latte... Che </a:t>
            </a:r>
          </a:p>
          <a:p>
            <a:pPr>
              <a:buNone/>
            </a:pPr>
            <a:r>
              <a:rPr lang="it-IT" dirty="0" smtClean="0">
                <a:latin typeface="+mj-lt"/>
              </a:rPr>
              <a:t>contengono proteine e i grassi, sono i materiali </a:t>
            </a:r>
          </a:p>
          <a:p>
            <a:pPr>
              <a:buNone/>
            </a:pPr>
            <a:r>
              <a:rPr lang="it-IT" dirty="0" smtClean="0">
                <a:latin typeface="+mj-lt"/>
              </a:rPr>
              <a:t>per la crescita del nostro corpo</a:t>
            </a:r>
            <a:r>
              <a:rPr lang="it-IT" dirty="0" smtClean="0">
                <a:latin typeface="Chiller" pitchFamily="82" charset="0"/>
              </a:rPr>
              <a:t>.  </a:t>
            </a:r>
          </a:p>
          <a:p>
            <a:pPr>
              <a:buNone/>
            </a:pPr>
            <a:r>
              <a:rPr lang="it-IT" dirty="0" smtClean="0">
                <a:latin typeface="Chiller" pitchFamily="82" charset="0"/>
              </a:rPr>
              <a:t> </a:t>
            </a:r>
          </a:p>
          <a:p>
            <a:pPr>
              <a:buNone/>
            </a:pPr>
            <a:endParaRPr lang="it-IT" dirty="0" smtClean="0"/>
          </a:p>
          <a:p>
            <a:pPr>
              <a:buNone/>
            </a:pPr>
            <a:r>
              <a:rPr lang="it-IT" dirty="0" smtClean="0"/>
              <a:t>   </a:t>
            </a:r>
          </a:p>
        </p:txBody>
      </p:sp>
    </p:spTree>
    <p:extLst>
      <p:ext uri="{BB962C8B-B14F-4D97-AF65-F5344CB8AC3E}">
        <p14:creationId xmlns:p14="http://schemas.microsoft.com/office/powerpoint/2010/main" val="5073063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solidFill>
                  <a:srgbClr val="FF0000"/>
                </a:solidFill>
              </a:rPr>
              <a:t>Funzione riparatrice/protettiva</a:t>
            </a:r>
            <a:endParaRPr lang="it-IT" dirty="0">
              <a:solidFill>
                <a:srgbClr val="FF0000"/>
              </a:solidFill>
            </a:endParaRPr>
          </a:p>
        </p:txBody>
      </p:sp>
      <p:sp>
        <p:nvSpPr>
          <p:cNvPr id="2" name="Segnaposto contenuto 1"/>
          <p:cNvSpPr>
            <a:spLocks noGrp="1"/>
          </p:cNvSpPr>
          <p:nvPr>
            <p:ph sz="quarter" idx="1"/>
          </p:nvPr>
        </p:nvSpPr>
        <p:spPr>
          <a:xfrm>
            <a:off x="415252" y="1844824"/>
            <a:ext cx="8660766" cy="4248785"/>
          </a:xfrm>
        </p:spPr>
        <p:txBody>
          <a:bodyPr>
            <a:normAutofit/>
          </a:bodyPr>
          <a:lstStyle/>
          <a:p>
            <a:pPr>
              <a:buNone/>
            </a:pPr>
            <a:r>
              <a:rPr lang="it-IT" dirty="0" smtClean="0">
                <a:latin typeface="+mj-lt"/>
              </a:rPr>
              <a:t>Dobbiamo mangiare alimenti come frutta e verdura </a:t>
            </a:r>
          </a:p>
          <a:p>
            <a:pPr>
              <a:buNone/>
            </a:pPr>
            <a:r>
              <a:rPr lang="it-IT" dirty="0" smtClean="0">
                <a:latin typeface="+mj-lt"/>
              </a:rPr>
              <a:t>che contengono le vitamine,i sali minerali, l’acqua</a:t>
            </a:r>
          </a:p>
          <a:p>
            <a:pPr>
              <a:buNone/>
            </a:pPr>
            <a:r>
              <a:rPr lang="it-IT" dirty="0" smtClean="0">
                <a:latin typeface="+mj-lt"/>
              </a:rPr>
              <a:t>e le fibre che sono i materiali che servono a proteggere il  </a:t>
            </a:r>
          </a:p>
          <a:p>
            <a:pPr>
              <a:buNone/>
            </a:pPr>
            <a:r>
              <a:rPr lang="it-IT" dirty="0" smtClean="0">
                <a:latin typeface="+mj-lt"/>
              </a:rPr>
              <a:t>nostro corpo dalle malattie</a:t>
            </a:r>
            <a:r>
              <a:rPr lang="it-IT" dirty="0" smtClean="0">
                <a:latin typeface="Chiller" pitchFamily="82" charset="0"/>
              </a:rPr>
              <a:t>.</a:t>
            </a:r>
          </a:p>
          <a:p>
            <a:pPr>
              <a:buNone/>
            </a:pPr>
            <a:endParaRPr lang="it-IT" dirty="0" smtClean="0"/>
          </a:p>
          <a:p>
            <a:pPr>
              <a:buNone/>
            </a:pPr>
            <a:r>
              <a:rPr lang="it-IT" dirty="0" smtClean="0"/>
              <a:t> </a:t>
            </a:r>
            <a:endParaRPr lang="it-IT" dirty="0"/>
          </a:p>
        </p:txBody>
      </p:sp>
    </p:spTree>
    <p:extLst>
      <p:ext uri="{BB962C8B-B14F-4D97-AF65-F5344CB8AC3E}">
        <p14:creationId xmlns:p14="http://schemas.microsoft.com/office/powerpoint/2010/main" val="16051620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solidFill>
                  <a:srgbClr val="FF0000"/>
                </a:solidFill>
              </a:rPr>
              <a:t>Funzione energetica</a:t>
            </a:r>
            <a:endParaRPr lang="it-IT" dirty="0">
              <a:solidFill>
                <a:srgbClr val="FF0000"/>
              </a:solidFill>
            </a:endParaRPr>
          </a:p>
        </p:txBody>
      </p:sp>
      <p:sp>
        <p:nvSpPr>
          <p:cNvPr id="2" name="Segnaposto contenuto 1"/>
          <p:cNvSpPr>
            <a:spLocks noGrp="1"/>
          </p:cNvSpPr>
          <p:nvPr>
            <p:ph sz="quarter" idx="1"/>
          </p:nvPr>
        </p:nvSpPr>
        <p:spPr/>
        <p:txBody>
          <a:bodyPr/>
          <a:lstStyle/>
          <a:p>
            <a:pPr>
              <a:buNone/>
            </a:pPr>
            <a:r>
              <a:rPr lang="it-IT" dirty="0" smtClean="0">
                <a:latin typeface="+mj-lt"/>
              </a:rPr>
              <a:t>Per essere molto energetici dobbiamo </a:t>
            </a:r>
          </a:p>
          <a:p>
            <a:pPr>
              <a:buNone/>
            </a:pPr>
            <a:r>
              <a:rPr lang="it-IT" dirty="0" smtClean="0">
                <a:latin typeface="+mj-lt"/>
              </a:rPr>
              <a:t>Mangiare alimenti come cereali e loro derivati </a:t>
            </a:r>
          </a:p>
          <a:p>
            <a:pPr>
              <a:buNone/>
            </a:pPr>
            <a:r>
              <a:rPr lang="it-IT" dirty="0" smtClean="0">
                <a:latin typeface="+mj-lt"/>
              </a:rPr>
              <a:t>che contengono i carboidrati che sono il </a:t>
            </a:r>
          </a:p>
          <a:p>
            <a:pPr>
              <a:buNone/>
            </a:pPr>
            <a:r>
              <a:rPr lang="it-IT" dirty="0" smtClean="0">
                <a:latin typeface="+mj-lt"/>
              </a:rPr>
              <a:t>combustibile da cui si sviluppa l’energia per il</a:t>
            </a:r>
          </a:p>
          <a:p>
            <a:pPr>
              <a:buNone/>
            </a:pPr>
            <a:r>
              <a:rPr lang="it-IT" dirty="0" smtClean="0">
                <a:latin typeface="+mj-lt"/>
              </a:rPr>
              <a:t>nostro corpo. </a:t>
            </a:r>
          </a:p>
          <a:p>
            <a:pPr>
              <a:buNone/>
            </a:pPr>
            <a:r>
              <a:rPr lang="it-IT" dirty="0" smtClean="0">
                <a:latin typeface="+mj-lt"/>
              </a:rPr>
              <a:t>Anche quando dormiamo il nostro corpo</a:t>
            </a:r>
          </a:p>
          <a:p>
            <a:pPr>
              <a:buNone/>
            </a:pPr>
            <a:r>
              <a:rPr lang="it-IT" dirty="0" smtClean="0">
                <a:latin typeface="+mj-lt"/>
              </a:rPr>
              <a:t> lavora!!! </a:t>
            </a:r>
          </a:p>
          <a:p>
            <a:pPr>
              <a:buNone/>
            </a:pPr>
            <a:endParaRPr lang="it-IT" dirty="0"/>
          </a:p>
        </p:txBody>
      </p:sp>
    </p:spTree>
    <p:extLst>
      <p:ext uri="{BB962C8B-B14F-4D97-AF65-F5344CB8AC3E}">
        <p14:creationId xmlns:p14="http://schemas.microsoft.com/office/powerpoint/2010/main" val="21271993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05617" y="33398"/>
            <a:ext cx="7467600" cy="1143000"/>
          </a:xfrm>
        </p:spPr>
        <p:txBody>
          <a:bodyPr/>
          <a:lstStyle/>
          <a:p>
            <a:r>
              <a:rPr lang="it-IT" dirty="0" smtClean="0">
                <a:solidFill>
                  <a:srgbClr val="FF0000"/>
                </a:solidFill>
              </a:rPr>
              <a:t>Cibi, calorie e gusto</a:t>
            </a:r>
            <a:endParaRPr lang="it-IT" dirty="0">
              <a:solidFill>
                <a:srgbClr val="FF0000"/>
              </a:solidFill>
            </a:endParaRPr>
          </a:p>
        </p:txBody>
      </p:sp>
      <p:sp>
        <p:nvSpPr>
          <p:cNvPr id="15" name="CasellaDiTesto 14"/>
          <p:cNvSpPr txBox="1"/>
          <p:nvPr/>
        </p:nvSpPr>
        <p:spPr>
          <a:xfrm>
            <a:off x="34961" y="1628800"/>
            <a:ext cx="8208912"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it-IT" sz="2400" dirty="0" smtClean="0"/>
              <a:t>È importante mangiare un po’ di tutto alla giusta quantità e variando gli alimenti.</a:t>
            </a:r>
          </a:p>
          <a:p>
            <a:pPr algn="just"/>
            <a:r>
              <a:rPr lang="it-IT" sz="2400" dirty="0" smtClean="0"/>
              <a:t>Ma quanto dobbiamo mangiare? Un buon metodo è quello di</a:t>
            </a:r>
          </a:p>
          <a:p>
            <a:pPr algn="just"/>
            <a:r>
              <a:rPr lang="it-IT" sz="2400" b="1" dirty="0" smtClean="0">
                <a:solidFill>
                  <a:srgbClr val="FF0000"/>
                </a:solidFill>
              </a:rPr>
              <a:t>Calcolare  le calorie. </a:t>
            </a:r>
          </a:p>
          <a:p>
            <a:pPr algn="just"/>
            <a:r>
              <a:rPr lang="it-IT" sz="2400" dirty="0" smtClean="0"/>
              <a:t>Un bambino che fa anche attività fisiche  dovrebbe assumere </a:t>
            </a:r>
            <a:r>
              <a:rPr lang="it-IT" sz="2400" dirty="0"/>
              <a:t>c</a:t>
            </a:r>
            <a:r>
              <a:rPr lang="it-IT" sz="2400" dirty="0" smtClean="0"/>
              <a:t>irca 2000 calorie al giorno.</a:t>
            </a:r>
          </a:p>
        </p:txBody>
      </p:sp>
    </p:spTree>
    <p:extLst>
      <p:ext uri="{BB962C8B-B14F-4D97-AF65-F5344CB8AC3E}">
        <p14:creationId xmlns:p14="http://schemas.microsoft.com/office/powerpoint/2010/main" val="41025258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148" t="17727" r="12046" b="26818"/>
          <a:stretch/>
        </p:blipFill>
        <p:spPr bwMode="auto">
          <a:xfrm>
            <a:off x="395536" y="692696"/>
            <a:ext cx="7198822" cy="405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611560" y="4509120"/>
            <a:ext cx="7128792" cy="1200329"/>
          </a:xfrm>
          <a:prstGeom prst="rect">
            <a:avLst/>
          </a:prstGeom>
          <a:noFill/>
        </p:spPr>
        <p:txBody>
          <a:bodyPr wrap="square" rtlCol="0">
            <a:spAutoFit/>
          </a:bodyPr>
          <a:lstStyle/>
          <a:p>
            <a:pPr algn="just"/>
            <a:r>
              <a:rPr lang="it-IT" dirty="0"/>
              <a:t>Quando facciamo colazione dovremmo assumere 500 calorie, a pranzo 800 calorie, a merenda 200 calorie e a cena 500 calorie. Per conservare la salute è importante che la nostra alimentazione oltre ad essere equilibrata, sia anche piacevole. </a:t>
            </a:r>
          </a:p>
        </p:txBody>
      </p:sp>
    </p:spTree>
    <p:extLst>
      <p:ext uri="{BB962C8B-B14F-4D97-AF65-F5344CB8AC3E}">
        <p14:creationId xmlns:p14="http://schemas.microsoft.com/office/powerpoint/2010/main" val="14850515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Risultati immagini per piramide aliment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708" y="1772816"/>
            <a:ext cx="4176464" cy="4320480"/>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p:cNvSpPr txBox="1"/>
          <p:nvPr/>
        </p:nvSpPr>
        <p:spPr>
          <a:xfrm>
            <a:off x="4572000" y="1340768"/>
            <a:ext cx="3312368" cy="5016758"/>
          </a:xfrm>
          <a:prstGeom prst="rect">
            <a:avLst/>
          </a:prstGeom>
          <a:noFill/>
        </p:spPr>
        <p:txBody>
          <a:bodyPr wrap="square" rtlCol="0">
            <a:spAutoFit/>
          </a:bodyPr>
          <a:lstStyle/>
          <a:p>
            <a:r>
              <a:rPr lang="it-IT" sz="2000" dirty="0" smtClean="0"/>
              <a:t>Al piano più basso  ci sono i cereali e i  loro derivati che contengono carboidrati e quindi dovremmo mangiare in quantità maggiore perché ci danno molta energia al primo piano c’è la frutta e la verdura  che hanno Sali minerali, fibre e vitamine.</a:t>
            </a:r>
          </a:p>
          <a:p>
            <a:r>
              <a:rPr lang="it-IT" sz="2000" dirty="0" smtClean="0"/>
              <a:t>Al </a:t>
            </a:r>
            <a:r>
              <a:rPr lang="it-IT" sz="2000" dirty="0" smtClean="0"/>
              <a:t>terzo </a:t>
            </a:r>
            <a:r>
              <a:rPr lang="it-IT" sz="2000" dirty="0" smtClean="0"/>
              <a:t>piano c’è la carne, pesce, uova, latte e formaggi che hanno le proteine.</a:t>
            </a:r>
          </a:p>
          <a:p>
            <a:r>
              <a:rPr lang="it-IT" sz="2000" dirty="0" smtClean="0"/>
              <a:t>E all’ ultimo piano ci sono i cibi grassi.</a:t>
            </a:r>
            <a:endParaRPr lang="it-IT" sz="2000" dirty="0"/>
          </a:p>
        </p:txBody>
      </p:sp>
      <p:sp>
        <p:nvSpPr>
          <p:cNvPr id="2" name="CasellaDiTesto 1"/>
          <p:cNvSpPr txBox="1"/>
          <p:nvPr/>
        </p:nvSpPr>
        <p:spPr>
          <a:xfrm>
            <a:off x="3491880" y="764704"/>
            <a:ext cx="4709944" cy="584775"/>
          </a:xfrm>
          <a:prstGeom prst="rect">
            <a:avLst/>
          </a:prstGeom>
          <a:noFill/>
        </p:spPr>
        <p:txBody>
          <a:bodyPr wrap="none" rtlCol="0">
            <a:spAutoFit/>
          </a:bodyPr>
          <a:lstStyle/>
          <a:p>
            <a:r>
              <a:rPr lang="it-IT" sz="3200" dirty="0" smtClean="0">
                <a:solidFill>
                  <a:srgbClr val="FF0000"/>
                </a:solidFill>
              </a:rPr>
              <a:t>La piramide alimentare</a:t>
            </a:r>
            <a:endParaRPr lang="it-IT" sz="3200" dirty="0">
              <a:solidFill>
                <a:srgbClr val="FF0000"/>
              </a:solidFill>
            </a:endParaRPr>
          </a:p>
        </p:txBody>
      </p:sp>
    </p:spTree>
    <p:extLst>
      <p:ext uri="{BB962C8B-B14F-4D97-AF65-F5344CB8AC3E}">
        <p14:creationId xmlns:p14="http://schemas.microsoft.com/office/powerpoint/2010/main" val="29443304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solidFill>
                  <a:srgbClr val="FF0000"/>
                </a:solidFill>
              </a:rPr>
              <a:t/>
            </a:r>
            <a:br>
              <a:rPr lang="it-IT" dirty="0" smtClean="0">
                <a:solidFill>
                  <a:srgbClr val="FF0000"/>
                </a:solidFill>
              </a:rPr>
            </a:br>
            <a:r>
              <a:rPr lang="it-IT" dirty="0" smtClean="0">
                <a:solidFill>
                  <a:srgbClr val="FF0000"/>
                </a:solidFill>
              </a:rPr>
              <a:t>Una sana colazione</a:t>
            </a:r>
            <a:endParaRPr lang="it-IT" dirty="0">
              <a:solidFill>
                <a:srgbClr val="FF0000"/>
              </a:solidFill>
            </a:endParaRPr>
          </a:p>
        </p:txBody>
      </p:sp>
      <p:sp>
        <p:nvSpPr>
          <p:cNvPr id="3" name="Sottotitolo 2"/>
          <p:cNvSpPr>
            <a:spLocks noGrp="1"/>
          </p:cNvSpPr>
          <p:nvPr>
            <p:ph type="subTitle" idx="1"/>
          </p:nvPr>
        </p:nvSpPr>
        <p:spPr/>
        <p:txBody>
          <a:bodyPr/>
          <a:lstStyle/>
          <a:p>
            <a:r>
              <a:rPr lang="it-IT" dirty="0" smtClean="0"/>
              <a:t>CLASSE 3B </a:t>
            </a:r>
          </a:p>
          <a:p>
            <a:r>
              <a:rPr lang="it-IT" dirty="0" smtClean="0"/>
              <a:t>SCUOLA PRIMARIA </a:t>
            </a:r>
          </a:p>
          <a:p>
            <a:r>
              <a:rPr lang="it-IT" dirty="0" smtClean="0"/>
              <a:t>LANZARA</a:t>
            </a:r>
          </a:p>
        </p:txBody>
      </p:sp>
    </p:spTree>
    <p:extLst>
      <p:ext uri="{BB962C8B-B14F-4D97-AF65-F5344CB8AC3E}">
        <p14:creationId xmlns:p14="http://schemas.microsoft.com/office/powerpoint/2010/main" val="2435699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3645024"/>
            <a:ext cx="7467600" cy="2286016"/>
          </a:xfrm>
        </p:spPr>
        <p:txBody>
          <a:bodyPr>
            <a:normAutofit fontScale="90000"/>
          </a:bodyPr>
          <a:lstStyle/>
          <a:p>
            <a:r>
              <a:rPr lang="it-IT" dirty="0" smtClean="0">
                <a:solidFill>
                  <a:schemeClr val="tx1">
                    <a:lumMod val="85000"/>
                    <a:lumOff val="15000"/>
                  </a:schemeClr>
                </a:solidFill>
              </a:rPr>
              <a:t/>
            </a:r>
            <a:br>
              <a:rPr lang="it-IT" dirty="0" smtClean="0">
                <a:solidFill>
                  <a:schemeClr val="tx1">
                    <a:lumMod val="85000"/>
                    <a:lumOff val="15000"/>
                  </a:schemeClr>
                </a:solidFill>
              </a:rPr>
            </a:br>
            <a:r>
              <a:rPr lang="it-IT" dirty="0" smtClean="0">
                <a:solidFill>
                  <a:schemeClr val="tx1">
                    <a:lumMod val="85000"/>
                    <a:lumOff val="15000"/>
                  </a:schemeClr>
                </a:solidFill>
              </a:rPr>
              <a:t>Quest’ anno abbiamo lavorato sulla sana alimentazione. </a:t>
            </a:r>
            <a:br>
              <a:rPr lang="it-IT" dirty="0" smtClean="0">
                <a:solidFill>
                  <a:schemeClr val="tx1">
                    <a:lumMod val="85000"/>
                    <a:lumOff val="15000"/>
                  </a:schemeClr>
                </a:solidFill>
              </a:rPr>
            </a:br>
            <a:r>
              <a:rPr lang="it-IT" dirty="0" smtClean="0">
                <a:solidFill>
                  <a:schemeClr val="tx1">
                    <a:lumMod val="85000"/>
                    <a:lumOff val="15000"/>
                  </a:schemeClr>
                </a:solidFill>
              </a:rPr>
              <a:t>Tanti gli argomenti affrontati. Ma la cosa più importante è che Abbiamo scoperto che   una sana alimentazione è importante per il nostro corpo .  </a:t>
            </a:r>
            <a:br>
              <a:rPr lang="it-IT" dirty="0" smtClean="0">
                <a:solidFill>
                  <a:schemeClr val="tx1">
                    <a:lumMod val="85000"/>
                    <a:lumOff val="15000"/>
                  </a:schemeClr>
                </a:solidFill>
              </a:rPr>
            </a:br>
            <a:r>
              <a:rPr lang="it-IT" dirty="0" smtClean="0">
                <a:solidFill>
                  <a:schemeClr val="tx1">
                    <a:lumMod val="85000"/>
                    <a:lumOff val="15000"/>
                  </a:schemeClr>
                </a:solidFill>
              </a:rPr>
              <a:t/>
            </a:r>
            <a:br>
              <a:rPr lang="it-IT" dirty="0" smtClean="0">
                <a:solidFill>
                  <a:schemeClr val="tx1">
                    <a:lumMod val="85000"/>
                    <a:lumOff val="15000"/>
                  </a:schemeClr>
                </a:solidFill>
              </a:rPr>
            </a:br>
            <a:endParaRPr lang="it-IT" dirty="0">
              <a:solidFill>
                <a:schemeClr val="tx1">
                  <a:lumMod val="85000"/>
                  <a:lumOff val="15000"/>
                </a:schemeClr>
              </a:solidFill>
            </a:endParaRPr>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2857488" y="428604"/>
            <a:ext cx="3786214" cy="646331"/>
          </a:xfrm>
          <a:prstGeom prst="rect">
            <a:avLst/>
          </a:prstGeom>
          <a:noFill/>
        </p:spPr>
        <p:txBody>
          <a:bodyPr wrap="square" rtlCol="0">
            <a:spAutoFit/>
          </a:bodyPr>
          <a:lstStyle/>
          <a:p>
            <a:r>
              <a:rPr lang="it-IT" dirty="0" smtClean="0">
                <a:solidFill>
                  <a:srgbClr val="FF0000"/>
                </a:solidFill>
              </a:rPr>
              <a:t>Guida alla  prima colazione</a:t>
            </a:r>
          </a:p>
          <a:p>
            <a:r>
              <a:rPr lang="it-IT" dirty="0" smtClean="0">
                <a:solidFill>
                  <a:srgbClr val="FF0000"/>
                </a:solidFill>
              </a:rPr>
              <a:t>Due buone regole</a:t>
            </a:r>
            <a:endParaRPr lang="it-IT" dirty="0">
              <a:solidFill>
                <a:srgbClr val="FF0000"/>
              </a:solidFill>
            </a:endParaRPr>
          </a:p>
        </p:txBody>
      </p:sp>
      <p:sp>
        <p:nvSpPr>
          <p:cNvPr id="8" name="CasellaDiTesto 7"/>
          <p:cNvSpPr txBox="1"/>
          <p:nvPr/>
        </p:nvSpPr>
        <p:spPr>
          <a:xfrm>
            <a:off x="2928926" y="1142984"/>
            <a:ext cx="3143272" cy="4247317"/>
          </a:xfrm>
          <a:prstGeom prst="rect">
            <a:avLst/>
          </a:prstGeom>
          <a:noFill/>
        </p:spPr>
        <p:txBody>
          <a:bodyPr wrap="square" rtlCol="0">
            <a:spAutoFit/>
          </a:bodyPr>
          <a:lstStyle/>
          <a:p>
            <a:r>
              <a:rPr lang="it-IT" dirty="0" smtClean="0">
                <a:solidFill>
                  <a:prstClr val="black"/>
                </a:solidFill>
              </a:rPr>
              <a:t>La prima colazione deve essere:</a:t>
            </a:r>
          </a:p>
          <a:p>
            <a:pPr marL="342900" indent="-342900">
              <a:buFontTx/>
              <a:buAutoNum type="arabicPeriod"/>
            </a:pPr>
            <a:r>
              <a:rPr lang="it-IT" dirty="0" smtClean="0">
                <a:solidFill>
                  <a:srgbClr val="FF0000"/>
                </a:solidFill>
              </a:rPr>
              <a:t>Consumata con calma    almeno 15 minuti</a:t>
            </a:r>
          </a:p>
          <a:p>
            <a:pPr marL="342900" indent="-342900">
              <a:buFontTx/>
              <a:buAutoNum type="arabicPeriod"/>
            </a:pPr>
            <a:r>
              <a:rPr lang="it-IT" dirty="0" smtClean="0">
                <a:solidFill>
                  <a:srgbClr val="FF0000"/>
                </a:solidFill>
              </a:rPr>
              <a:t> Variata    fermo restando l alimento base:il LATTE.</a:t>
            </a:r>
          </a:p>
          <a:p>
            <a:pPr marL="342900" indent="-342900"/>
            <a:endParaRPr lang="it-IT" dirty="0" smtClean="0">
              <a:solidFill>
                <a:srgbClr val="FF0000"/>
              </a:solidFill>
            </a:endParaRPr>
          </a:p>
          <a:p>
            <a:pPr marL="342900" indent="-342900"/>
            <a:endParaRPr lang="it-IT" dirty="0" smtClean="0">
              <a:solidFill>
                <a:srgbClr val="FF0000"/>
              </a:solidFill>
            </a:endParaRPr>
          </a:p>
          <a:p>
            <a:pPr marL="342900" indent="-342900"/>
            <a:r>
              <a:rPr lang="it-IT" dirty="0" smtClean="0">
                <a:solidFill>
                  <a:srgbClr val="FF0000"/>
                </a:solidFill>
              </a:rPr>
              <a:t>LATTE</a:t>
            </a:r>
          </a:p>
          <a:p>
            <a:pPr marL="342900" indent="-342900"/>
            <a:r>
              <a:rPr lang="it-IT" dirty="0">
                <a:solidFill>
                  <a:srgbClr val="FF0000"/>
                </a:solidFill>
              </a:rPr>
              <a:t> </a:t>
            </a:r>
            <a:r>
              <a:rPr lang="it-IT" dirty="0" smtClean="0">
                <a:solidFill>
                  <a:srgbClr val="FF0000"/>
                </a:solidFill>
              </a:rPr>
              <a:t>ALIMENTO</a:t>
            </a:r>
          </a:p>
          <a:p>
            <a:pPr marL="342900" indent="-342900"/>
            <a:r>
              <a:rPr lang="it-IT" dirty="0" err="1" smtClean="0">
                <a:solidFill>
                  <a:srgbClr val="FF0000"/>
                </a:solidFill>
              </a:rPr>
              <a:t>BASE+CIBI</a:t>
            </a:r>
            <a:r>
              <a:rPr lang="it-IT" dirty="0" smtClean="0">
                <a:solidFill>
                  <a:srgbClr val="FF0000"/>
                </a:solidFill>
              </a:rPr>
              <a:t> SOLIDI   PANE,BISCOTTI  </a:t>
            </a:r>
          </a:p>
          <a:p>
            <a:pPr marL="342900" indent="-342900"/>
            <a:endParaRPr lang="it-IT" dirty="0" smtClean="0">
              <a:solidFill>
                <a:srgbClr val="FF0000"/>
              </a:solidFill>
            </a:endParaRPr>
          </a:p>
          <a:p>
            <a:pPr marL="342900" indent="-342900"/>
            <a:endParaRPr lang="it-IT" dirty="0">
              <a:solidFill>
                <a:srgbClr val="FF0000"/>
              </a:solidFill>
            </a:endParaRPr>
          </a:p>
        </p:txBody>
      </p:sp>
      <p:pic>
        <p:nvPicPr>
          <p:cNvPr id="11" name="Immagine 10" descr="latte-uht-intero-latte-reggiano-confezione-12x1-lt.jpg"/>
          <p:cNvPicPr>
            <a:picLocks noChangeAspect="1"/>
          </p:cNvPicPr>
          <p:nvPr/>
        </p:nvPicPr>
        <p:blipFill>
          <a:blip r:embed="rId2"/>
          <a:stretch>
            <a:fillRect/>
          </a:stretch>
        </p:blipFill>
        <p:spPr>
          <a:xfrm>
            <a:off x="0" y="620688"/>
            <a:ext cx="2571748" cy="2428872"/>
          </a:xfrm>
          <a:prstGeom prst="rect">
            <a:avLst/>
          </a:prstGeom>
        </p:spPr>
      </p:pic>
      <p:sp>
        <p:nvSpPr>
          <p:cNvPr id="9" name="CasellaDiTesto 8"/>
          <p:cNvSpPr txBox="1"/>
          <p:nvPr/>
        </p:nvSpPr>
        <p:spPr>
          <a:xfrm>
            <a:off x="3419872" y="5480709"/>
            <a:ext cx="2928958" cy="646331"/>
          </a:xfrm>
          <a:prstGeom prst="rect">
            <a:avLst/>
          </a:prstGeom>
          <a:noFill/>
        </p:spPr>
        <p:txBody>
          <a:bodyPr wrap="square" rtlCol="0">
            <a:spAutoFit/>
          </a:bodyPr>
          <a:lstStyle/>
          <a:p>
            <a:r>
              <a:rPr lang="it-IT" dirty="0" smtClean="0">
                <a:solidFill>
                  <a:srgbClr val="FF0000"/>
                </a:solidFill>
              </a:rPr>
              <a:t>Prodotti insaporanti</a:t>
            </a:r>
          </a:p>
          <a:p>
            <a:r>
              <a:rPr lang="it-IT" dirty="0" smtClean="0">
                <a:solidFill>
                  <a:srgbClr val="FF0000"/>
                </a:solidFill>
              </a:rPr>
              <a:t>Orzo caffè e cacao</a:t>
            </a:r>
            <a:endParaRPr lang="it-IT" dirty="0">
              <a:solidFill>
                <a:srgbClr val="FF0000"/>
              </a:solidFill>
            </a:endParaRPr>
          </a:p>
        </p:txBody>
      </p:sp>
      <p:pic>
        <p:nvPicPr>
          <p:cNvPr id="10" name="Immagine 9" descr="18624_cocaina-nella-macchinetta-del-caff-e-il-foglio-con-tutti-i-dati-dello-spaccio-arrestata.jpg"/>
          <p:cNvPicPr>
            <a:picLocks noChangeAspect="1"/>
          </p:cNvPicPr>
          <p:nvPr/>
        </p:nvPicPr>
        <p:blipFill>
          <a:blip r:embed="rId3" cstate="print"/>
          <a:stretch>
            <a:fillRect/>
          </a:stretch>
        </p:blipFill>
        <p:spPr>
          <a:xfrm>
            <a:off x="428596" y="3717032"/>
            <a:ext cx="2428892" cy="2952328"/>
          </a:xfrm>
          <a:prstGeom prst="rect">
            <a:avLst/>
          </a:prstGeom>
        </p:spPr>
      </p:pic>
      <p:pic>
        <p:nvPicPr>
          <p:cNvPr id="2" name="Immagine 1"/>
          <p:cNvPicPr>
            <a:picLocks noChangeAspect="1"/>
          </p:cNvPicPr>
          <p:nvPr/>
        </p:nvPicPr>
        <p:blipFill rotWithShape="1">
          <a:blip r:embed="rId4">
            <a:extLst>
              <a:ext uri="{28A0092B-C50C-407E-A947-70E740481C1C}">
                <a14:useLocalDpi xmlns:a14="http://schemas.microsoft.com/office/drawing/2010/main" val="0"/>
              </a:ext>
            </a:extLst>
          </a:blip>
          <a:srcRect b="12242"/>
          <a:stretch/>
        </p:blipFill>
        <p:spPr>
          <a:xfrm>
            <a:off x="5580112" y="2509838"/>
            <a:ext cx="3563887" cy="2503338"/>
          </a:xfrm>
          <a:prstGeom prst="rect">
            <a:avLst/>
          </a:prstGeom>
        </p:spPr>
      </p:pic>
    </p:spTree>
    <p:extLst>
      <p:ext uri="{BB962C8B-B14F-4D97-AF65-F5344CB8AC3E}">
        <p14:creationId xmlns:p14="http://schemas.microsoft.com/office/powerpoint/2010/main" val="40980624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00034" y="571480"/>
            <a:ext cx="7960398" cy="584775"/>
          </a:xfrm>
          <a:prstGeom prst="rect">
            <a:avLst/>
          </a:prstGeom>
          <a:noFill/>
        </p:spPr>
        <p:txBody>
          <a:bodyPr wrap="square" rtlCol="0">
            <a:spAutoFit/>
          </a:bodyPr>
          <a:lstStyle/>
          <a:p>
            <a:r>
              <a:rPr lang="it-IT" sz="3200" b="1" dirty="0" smtClean="0">
                <a:solidFill>
                  <a:srgbClr val="FF0000"/>
                </a:solidFill>
              </a:rPr>
              <a:t>La prima colazione </a:t>
            </a:r>
            <a:r>
              <a:rPr lang="it-IT" sz="3200" b="1" dirty="0" smtClean="0">
                <a:solidFill>
                  <a:srgbClr val="FF0000"/>
                </a:solidFill>
              </a:rPr>
              <a:t>insieme a </a:t>
            </a:r>
            <a:r>
              <a:rPr lang="it-IT" sz="3200" b="1" dirty="0" smtClean="0">
                <a:solidFill>
                  <a:srgbClr val="FF0000"/>
                </a:solidFill>
              </a:rPr>
              <a:t>scuola</a:t>
            </a:r>
            <a:endParaRPr lang="it-IT" sz="3200" b="1" dirty="0">
              <a:solidFill>
                <a:srgbClr val="FF0000"/>
              </a:solidFill>
            </a:endParaRPr>
          </a:p>
        </p:txBody>
      </p:sp>
      <p:sp>
        <p:nvSpPr>
          <p:cNvPr id="3" name="CasellaDiTesto 2"/>
          <p:cNvSpPr txBox="1"/>
          <p:nvPr/>
        </p:nvSpPr>
        <p:spPr>
          <a:xfrm>
            <a:off x="251520" y="1285860"/>
            <a:ext cx="8892480" cy="4524315"/>
          </a:xfrm>
          <a:prstGeom prst="rect">
            <a:avLst/>
          </a:prstGeom>
          <a:noFill/>
        </p:spPr>
        <p:txBody>
          <a:bodyPr wrap="square" rtlCol="0">
            <a:spAutoFit/>
          </a:bodyPr>
          <a:lstStyle/>
          <a:p>
            <a:r>
              <a:rPr lang="it-IT" sz="3200" dirty="0" smtClean="0">
                <a:solidFill>
                  <a:prstClr val="black"/>
                </a:solidFill>
              </a:rPr>
              <a:t>A scuola abbiamo </a:t>
            </a:r>
            <a:r>
              <a:rPr lang="it-IT" sz="3200" dirty="0" smtClean="0">
                <a:solidFill>
                  <a:prstClr val="black"/>
                </a:solidFill>
              </a:rPr>
              <a:t>fatto una  sana prima </a:t>
            </a:r>
            <a:r>
              <a:rPr lang="it-IT" sz="3200" dirty="0" smtClean="0">
                <a:solidFill>
                  <a:prstClr val="black"/>
                </a:solidFill>
              </a:rPr>
              <a:t>colazione </a:t>
            </a:r>
            <a:r>
              <a:rPr lang="it-IT" sz="3200" dirty="0" smtClean="0">
                <a:solidFill>
                  <a:prstClr val="black"/>
                </a:solidFill>
              </a:rPr>
              <a:t>insieme</a:t>
            </a:r>
            <a:r>
              <a:rPr lang="it-IT" sz="3200" dirty="0" smtClean="0">
                <a:solidFill>
                  <a:prstClr val="black"/>
                </a:solidFill>
              </a:rPr>
              <a:t>. </a:t>
            </a:r>
            <a:endParaRPr lang="it-IT" sz="3200" dirty="0" smtClean="0">
              <a:solidFill>
                <a:prstClr val="black"/>
              </a:solidFill>
            </a:endParaRPr>
          </a:p>
          <a:p>
            <a:r>
              <a:rPr lang="it-IT" sz="3200" dirty="0" smtClean="0">
                <a:solidFill>
                  <a:prstClr val="black"/>
                </a:solidFill>
              </a:rPr>
              <a:t>La maestra Rosaria ha premuto le arance e la maestra Annalisa ha messo la marmellata  sulle fette </a:t>
            </a:r>
            <a:r>
              <a:rPr lang="it-IT" sz="3200" dirty="0" smtClean="0">
                <a:solidFill>
                  <a:prstClr val="black"/>
                </a:solidFill>
              </a:rPr>
              <a:t>biscottate.</a:t>
            </a:r>
          </a:p>
          <a:p>
            <a:r>
              <a:rPr lang="it-IT" sz="3200" dirty="0" smtClean="0">
                <a:solidFill>
                  <a:prstClr val="black"/>
                </a:solidFill>
              </a:rPr>
              <a:t>Poi hanno </a:t>
            </a:r>
            <a:r>
              <a:rPr lang="it-IT" sz="3200" dirty="0" smtClean="0">
                <a:solidFill>
                  <a:prstClr val="black"/>
                </a:solidFill>
              </a:rPr>
              <a:t>sbucciato e affettato le </a:t>
            </a:r>
            <a:r>
              <a:rPr lang="it-IT" sz="3200" dirty="0" smtClean="0">
                <a:solidFill>
                  <a:prstClr val="black"/>
                </a:solidFill>
              </a:rPr>
              <a:t>mele e distribuito il tutto. </a:t>
            </a:r>
            <a:endParaRPr lang="it-IT" sz="3200" dirty="0" smtClean="0">
              <a:solidFill>
                <a:prstClr val="black"/>
              </a:solidFill>
            </a:endParaRPr>
          </a:p>
          <a:p>
            <a:r>
              <a:rPr lang="it-IT" sz="3200" dirty="0" smtClean="0">
                <a:solidFill>
                  <a:prstClr val="black"/>
                </a:solidFill>
              </a:rPr>
              <a:t>Noi tutti dopo la foto abbiamo chiesto alle maestre di ripetere  questa esperienza.</a:t>
            </a:r>
          </a:p>
        </p:txBody>
      </p:sp>
    </p:spTree>
    <p:extLst>
      <p:ext uri="{BB962C8B-B14F-4D97-AF65-F5344CB8AC3E}">
        <p14:creationId xmlns:p14="http://schemas.microsoft.com/office/powerpoint/2010/main" val="14529319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2191" y="548680"/>
            <a:ext cx="3074534" cy="2703250"/>
          </a:xfrm>
          <a:prstGeom prst="rect">
            <a:avLst/>
          </a:prstGeom>
        </p:spPr>
      </p:pic>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2" y="4005064"/>
            <a:ext cx="2873928" cy="2571750"/>
          </a:xfrm>
          <a:prstGeom prst="rect">
            <a:avLst/>
          </a:prstGeom>
        </p:spPr>
      </p:pic>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2191" y="4005064"/>
            <a:ext cx="2974305" cy="2571750"/>
          </a:xfrm>
          <a:prstGeom prst="rect">
            <a:avLst/>
          </a:prstGeom>
        </p:spPr>
      </p:pic>
      <p:pic>
        <p:nvPicPr>
          <p:cNvPr id="5" name="Immagin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0455" y="950536"/>
            <a:ext cx="2592288" cy="2271202"/>
          </a:xfrm>
          <a:prstGeom prst="rect">
            <a:avLst/>
          </a:prstGeom>
        </p:spPr>
      </p:pic>
      <p:pic>
        <p:nvPicPr>
          <p:cNvPr id="8" name="Immagin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40455" y="4239140"/>
            <a:ext cx="2592288" cy="2103598"/>
          </a:xfrm>
          <a:prstGeom prst="rect">
            <a:avLst/>
          </a:prstGeom>
        </p:spPr>
      </p:pic>
      <p:pic>
        <p:nvPicPr>
          <p:cNvPr id="9" name="Immagin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7972" y="557868"/>
            <a:ext cx="2873928" cy="2757654"/>
          </a:xfrm>
          <a:prstGeom prst="rect">
            <a:avLst/>
          </a:prstGeom>
        </p:spPr>
      </p:pic>
    </p:spTree>
    <p:extLst>
      <p:ext uri="{BB962C8B-B14F-4D97-AF65-F5344CB8AC3E}">
        <p14:creationId xmlns:p14="http://schemas.microsoft.com/office/powerpoint/2010/main" val="10869526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75" y="593623"/>
            <a:ext cx="3107565" cy="2571750"/>
          </a:xfrm>
          <a:prstGeom prst="rect">
            <a:avLst/>
          </a:prstGeom>
        </p:spPr>
      </p:pic>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93623"/>
            <a:ext cx="3168352" cy="2594823"/>
          </a:xfrm>
          <a:prstGeom prst="rect">
            <a:avLst/>
          </a:prstGeom>
        </p:spPr>
      </p:pic>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946978"/>
            <a:ext cx="2592288" cy="1860992"/>
          </a:xfrm>
          <a:prstGeom prst="rect">
            <a:avLst/>
          </a:prstGeom>
        </p:spPr>
      </p:pic>
      <p:pic>
        <p:nvPicPr>
          <p:cNvPr id="7" name="Immagin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6016" y="3853115"/>
            <a:ext cx="4248472" cy="2843741"/>
          </a:xfrm>
          <a:prstGeom prst="rect">
            <a:avLst/>
          </a:prstGeom>
        </p:spPr>
      </p:pic>
      <p:pic>
        <p:nvPicPr>
          <p:cNvPr id="8" name="Immagin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20" y="3861048"/>
            <a:ext cx="4176464" cy="2835809"/>
          </a:xfrm>
          <a:prstGeom prst="rect">
            <a:avLst/>
          </a:prstGeom>
        </p:spPr>
      </p:pic>
    </p:spTree>
    <p:extLst>
      <p:ext uri="{BB962C8B-B14F-4D97-AF65-F5344CB8AC3E}">
        <p14:creationId xmlns:p14="http://schemas.microsoft.com/office/powerpoint/2010/main" val="42155697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784" y="587370"/>
            <a:ext cx="3515616" cy="1977534"/>
          </a:xfrm>
          <a:prstGeom prst="rect">
            <a:avLst/>
          </a:prstGeom>
        </p:spPr>
      </p:pic>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587370"/>
            <a:ext cx="3515616" cy="1977534"/>
          </a:xfrm>
          <a:prstGeom prst="rect">
            <a:avLst/>
          </a:prstGeom>
        </p:spPr>
      </p:pic>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9832" y="2651606"/>
            <a:ext cx="3515616" cy="1977534"/>
          </a:xfrm>
          <a:prstGeom prst="rect">
            <a:avLst/>
          </a:prstGeom>
        </p:spPr>
      </p:pic>
      <p:pic>
        <p:nvPicPr>
          <p:cNvPr id="6" name="Immagin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59832" y="4853022"/>
            <a:ext cx="3515616" cy="1977534"/>
          </a:xfrm>
          <a:prstGeom prst="rect">
            <a:avLst/>
          </a:prstGeom>
        </p:spPr>
      </p:pic>
      <p:pic>
        <p:nvPicPr>
          <p:cNvPr id="7" name="Immagin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5784" y="2677954"/>
            <a:ext cx="3515616" cy="1977534"/>
          </a:xfrm>
          <a:prstGeom prst="rect">
            <a:avLst/>
          </a:prstGeom>
        </p:spPr>
      </p:pic>
      <p:pic>
        <p:nvPicPr>
          <p:cNvPr id="8" name="Immagin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0529" y="4880466"/>
            <a:ext cx="3050479" cy="1977534"/>
          </a:xfrm>
          <a:prstGeom prst="rect">
            <a:avLst/>
          </a:prstGeom>
        </p:spPr>
      </p:pic>
      <p:pic>
        <p:nvPicPr>
          <p:cNvPr id="9" name="Immagin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04307" y="4908727"/>
            <a:ext cx="3515616" cy="1977534"/>
          </a:xfrm>
          <a:prstGeom prst="rect">
            <a:avLst/>
          </a:prstGeom>
        </p:spPr>
      </p:pic>
      <p:pic>
        <p:nvPicPr>
          <p:cNvPr id="10" name="Immagin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04307" y="2677954"/>
            <a:ext cx="3515616" cy="1977534"/>
          </a:xfrm>
          <a:prstGeom prst="rect">
            <a:avLst/>
          </a:prstGeom>
        </p:spPr>
      </p:pic>
      <p:pic>
        <p:nvPicPr>
          <p:cNvPr id="11" name="Immagin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32240" y="603394"/>
            <a:ext cx="3515616" cy="1977534"/>
          </a:xfrm>
          <a:prstGeom prst="rect">
            <a:avLst/>
          </a:prstGeom>
        </p:spPr>
      </p:pic>
    </p:spTree>
    <p:extLst>
      <p:ext uri="{BB962C8B-B14F-4D97-AF65-F5344CB8AC3E}">
        <p14:creationId xmlns:p14="http://schemas.microsoft.com/office/powerpoint/2010/main" val="34498618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13020" y="404664"/>
            <a:ext cx="8454559" cy="1908215"/>
          </a:xfrm>
          <a:prstGeom prst="rect">
            <a:avLst/>
          </a:prstGeom>
          <a:noFill/>
        </p:spPr>
        <p:txBody>
          <a:bodyPr wrap="none" rtlCol="0">
            <a:spAutoFit/>
          </a:bodyPr>
          <a:lstStyle/>
          <a:p>
            <a:r>
              <a:rPr lang="it-IT" sz="2800" b="1" dirty="0" smtClean="0">
                <a:solidFill>
                  <a:srgbClr val="FF0000"/>
                </a:solidFill>
              </a:rPr>
              <a:t>                                   La colazione</a:t>
            </a:r>
          </a:p>
          <a:p>
            <a:r>
              <a:rPr lang="it-IT" dirty="0" smtClean="0"/>
              <a:t>La colazione è il pasto più importante della giornata.</a:t>
            </a:r>
          </a:p>
          <a:p>
            <a:r>
              <a:rPr lang="it-IT" dirty="0" smtClean="0"/>
              <a:t>Chi non fa colazione ha spesso un calo del rendimento ,sia  fisico che mentale.</a:t>
            </a:r>
          </a:p>
          <a:p>
            <a:r>
              <a:rPr lang="it-IT" dirty="0" smtClean="0"/>
              <a:t>Occorre evitare i grassi.</a:t>
            </a:r>
          </a:p>
          <a:p>
            <a:r>
              <a:rPr lang="it-IT" dirty="0" smtClean="0"/>
              <a:t>Fare colazione con: latte, cereali, pane e fette biscottate con la marmellata è</a:t>
            </a:r>
          </a:p>
          <a:p>
            <a:r>
              <a:rPr lang="it-IT" dirty="0" smtClean="0"/>
              <a:t> salutare.</a:t>
            </a: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2924944"/>
            <a:ext cx="4762500" cy="3190875"/>
          </a:xfrm>
          <a:prstGeom prst="rect">
            <a:avLst/>
          </a:prstGeom>
        </p:spPr>
      </p:pic>
    </p:spTree>
    <p:extLst>
      <p:ext uri="{BB962C8B-B14F-4D97-AF65-F5344CB8AC3E}">
        <p14:creationId xmlns:p14="http://schemas.microsoft.com/office/powerpoint/2010/main" val="4520589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286000" y="980728"/>
            <a:ext cx="6172200" cy="864096"/>
          </a:xfrm>
        </p:spPr>
        <p:txBody>
          <a:bodyPr/>
          <a:lstStyle/>
          <a:p>
            <a:endParaRPr lang="it-IT" dirty="0"/>
          </a:p>
        </p:txBody>
      </p:sp>
      <p:sp>
        <p:nvSpPr>
          <p:cNvPr id="3" name="Sottotitolo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4160009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78276" y="836712"/>
            <a:ext cx="7128792" cy="4031873"/>
          </a:xfrm>
          <a:prstGeom prst="rect">
            <a:avLst/>
          </a:prstGeom>
          <a:noFill/>
        </p:spPr>
        <p:txBody>
          <a:bodyPr wrap="square" rtlCol="0">
            <a:spAutoFit/>
          </a:bodyPr>
          <a:lstStyle/>
          <a:p>
            <a:r>
              <a:rPr lang="it-IT" sz="3200" dirty="0">
                <a:solidFill>
                  <a:schemeClr val="tx1">
                    <a:lumMod val="85000"/>
                    <a:lumOff val="15000"/>
                  </a:schemeClr>
                </a:solidFill>
              </a:rPr>
              <a:t>Le attività sono state tante, diverse, alla fine  abbiamo lavorato su questa presentazione, tentando di spiegare brevemente il lavoro svolto . </a:t>
            </a:r>
            <a:endParaRPr lang="it-IT" sz="3200" dirty="0" smtClean="0">
              <a:solidFill>
                <a:schemeClr val="tx1">
                  <a:lumMod val="85000"/>
                  <a:lumOff val="15000"/>
                </a:schemeClr>
              </a:solidFill>
            </a:endParaRPr>
          </a:p>
          <a:p>
            <a:endParaRPr lang="it-IT" sz="3200" dirty="0">
              <a:solidFill>
                <a:schemeClr val="tx1">
                  <a:lumMod val="85000"/>
                  <a:lumOff val="15000"/>
                </a:schemeClr>
              </a:solidFill>
            </a:endParaRPr>
          </a:p>
          <a:p>
            <a:r>
              <a:rPr lang="it-IT" sz="3200" dirty="0" smtClean="0"/>
              <a:t>Il </a:t>
            </a:r>
            <a:r>
              <a:rPr lang="it-IT" sz="3200" dirty="0" smtClean="0"/>
              <a:t>lavoro è  stato suddiviso  per gruppi così come vedrete e ogni gruppo presenterà  le slide costruite.</a:t>
            </a:r>
            <a:endParaRPr lang="it-IT" sz="3200" dirty="0"/>
          </a:p>
        </p:txBody>
      </p:sp>
    </p:spTree>
    <p:extLst>
      <p:ext uri="{BB962C8B-B14F-4D97-AF65-F5344CB8AC3E}">
        <p14:creationId xmlns:p14="http://schemas.microsoft.com/office/powerpoint/2010/main" val="3799734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La nostra presentazione</a:t>
            </a:r>
            <a:endParaRPr lang="it-IT" dirty="0">
              <a:solidFill>
                <a:srgbClr val="FF0000"/>
              </a:solidFill>
            </a:endParaRPr>
          </a:p>
        </p:txBody>
      </p:sp>
      <p:pic>
        <p:nvPicPr>
          <p:cNvPr id="5" name="Segnaposto immagine 4" descr="20170515_114127.jpg"/>
          <p:cNvPicPr>
            <a:picLocks noGrp="1" noChangeAspect="1"/>
          </p:cNvPicPr>
          <p:nvPr>
            <p:ph type="pic" idx="1"/>
          </p:nvPr>
        </p:nvPicPr>
        <p:blipFill>
          <a:blip r:embed="rId2" cstate="print"/>
          <a:srcRect l="26635" r="26635"/>
          <a:stretch>
            <a:fillRect/>
          </a:stretch>
        </p:blipFill>
        <p:spPr>
          <a:xfrm>
            <a:off x="285720" y="214290"/>
            <a:ext cx="2857520" cy="3071834"/>
          </a:xfrm>
        </p:spPr>
      </p:pic>
      <p:sp>
        <p:nvSpPr>
          <p:cNvPr id="4" name="Segnaposto testo 3"/>
          <p:cNvSpPr>
            <a:spLocks noGrp="1"/>
          </p:cNvSpPr>
          <p:nvPr>
            <p:ph type="body" sz="half" idx="2"/>
          </p:nvPr>
        </p:nvSpPr>
        <p:spPr>
          <a:xfrm>
            <a:off x="6765798" y="264794"/>
            <a:ext cx="1949606" cy="6093163"/>
          </a:xfrm>
        </p:spPr>
        <p:txBody>
          <a:bodyPr>
            <a:normAutofit/>
          </a:bodyPr>
          <a:lstStyle/>
          <a:p>
            <a:r>
              <a:rPr lang="it-IT" sz="2400" b="1" u="sng" dirty="0" smtClean="0">
                <a:solidFill>
                  <a:srgbClr val="FF0000"/>
                </a:solidFill>
              </a:rPr>
              <a:t>Eccoci al  lavoro!!!!</a:t>
            </a:r>
            <a:endParaRPr lang="it-IT" sz="2400" b="1" u="sng" dirty="0">
              <a:solidFill>
                <a:srgbClr val="FF0000"/>
              </a:solidFill>
            </a:endParaRPr>
          </a:p>
        </p:txBody>
      </p:sp>
      <p:pic>
        <p:nvPicPr>
          <p:cNvPr id="6" name="Segnaposto immagine 4" descr="20170515_114134.jpg"/>
          <p:cNvPicPr>
            <a:picLocks noChangeAspect="1"/>
          </p:cNvPicPr>
          <p:nvPr/>
        </p:nvPicPr>
        <p:blipFill>
          <a:blip r:embed="rId3" cstate="print"/>
          <a:srcRect l="24688" r="24688"/>
          <a:stretch>
            <a:fillRect/>
          </a:stretch>
        </p:blipFill>
        <p:spPr>
          <a:xfrm>
            <a:off x="3357554" y="214290"/>
            <a:ext cx="2957522" cy="3143272"/>
          </a:xfrm>
          <a:prstGeom prst="rect">
            <a:avLst/>
          </a:prstGeom>
          <a:solidFill>
            <a:schemeClr val="bg2"/>
          </a:solidFill>
          <a:ln w="127000" cap="rnd" cmpd="sng" algn="ctr">
            <a:noFill/>
            <a:prstDash val="solid"/>
          </a:ln>
          <a:effectLst/>
        </p:spPr>
      </p:pic>
      <p:pic>
        <p:nvPicPr>
          <p:cNvPr id="7" name="Immagine 6" descr="20170515_114150.jpg"/>
          <p:cNvPicPr>
            <a:picLocks noChangeAspect="1"/>
          </p:cNvPicPr>
          <p:nvPr/>
        </p:nvPicPr>
        <p:blipFill>
          <a:blip r:embed="rId4" cstate="print"/>
          <a:stretch>
            <a:fillRect/>
          </a:stretch>
        </p:blipFill>
        <p:spPr>
          <a:xfrm>
            <a:off x="320040" y="4171192"/>
            <a:ext cx="2786050" cy="2214560"/>
          </a:xfrm>
          <a:prstGeom prst="rect">
            <a:avLst/>
          </a:prstGeom>
        </p:spPr>
      </p:pic>
      <p:pic>
        <p:nvPicPr>
          <p:cNvPr id="8" name="Immagine 7" descr="20170515_114200.jpg"/>
          <p:cNvPicPr>
            <a:picLocks noChangeAspect="1"/>
          </p:cNvPicPr>
          <p:nvPr/>
        </p:nvPicPr>
        <p:blipFill>
          <a:blip r:embed="rId5" cstate="print"/>
          <a:stretch>
            <a:fillRect/>
          </a:stretch>
        </p:blipFill>
        <p:spPr>
          <a:xfrm>
            <a:off x="3514712" y="4064035"/>
            <a:ext cx="2643206" cy="2428874"/>
          </a:xfrm>
          <a:prstGeom prst="rect">
            <a:avLst/>
          </a:prstGeom>
        </p:spPr>
      </p:pic>
      <p:pic>
        <p:nvPicPr>
          <p:cNvPr id="9" name="Immagine 8" descr="20170515_114214.jpg"/>
          <p:cNvPicPr>
            <a:picLocks noChangeAspect="1"/>
          </p:cNvPicPr>
          <p:nvPr/>
        </p:nvPicPr>
        <p:blipFill>
          <a:blip r:embed="rId6" cstate="print"/>
          <a:stretch>
            <a:fillRect/>
          </a:stretch>
        </p:blipFill>
        <p:spPr>
          <a:xfrm>
            <a:off x="6286512" y="4143380"/>
            <a:ext cx="2500330" cy="2357454"/>
          </a:xfrm>
          <a:prstGeom prst="rect">
            <a:avLst/>
          </a:prstGeom>
        </p:spPr>
      </p:pic>
      <p:sp>
        <p:nvSpPr>
          <p:cNvPr id="10" name="Freccia in giù 9"/>
          <p:cNvSpPr/>
          <p:nvPr/>
        </p:nvSpPr>
        <p:spPr>
          <a:xfrm>
            <a:off x="6858016" y="1214422"/>
            <a:ext cx="1285884" cy="21214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spli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785794"/>
            <a:ext cx="8001056" cy="3143272"/>
          </a:xfrm>
        </p:spPr>
        <p:txBody>
          <a:bodyPr>
            <a:normAutofit fontScale="90000"/>
          </a:bodyPr>
          <a:lstStyle/>
          <a:p>
            <a:r>
              <a:rPr lang="it-IT" dirty="0" smtClean="0">
                <a:solidFill>
                  <a:schemeClr val="tx1"/>
                </a:solidFill>
              </a:rPr>
              <a:t>Un altro percorso molto importante, legato alla sana </a:t>
            </a:r>
            <a:r>
              <a:rPr lang="it-IT" dirty="0" smtClean="0">
                <a:solidFill>
                  <a:schemeClr val="tx1"/>
                </a:solidFill>
              </a:rPr>
              <a:t>alimentazione, è stato </a:t>
            </a:r>
            <a:r>
              <a:rPr lang="it-IT" dirty="0" smtClean="0">
                <a:solidFill>
                  <a:schemeClr val="tx1"/>
                </a:solidFill>
              </a:rPr>
              <a:t>il percorso sportivo che ci ha </a:t>
            </a:r>
            <a:r>
              <a:rPr lang="it-IT" dirty="0" smtClean="0">
                <a:solidFill>
                  <a:schemeClr val="tx1"/>
                </a:solidFill>
              </a:rPr>
              <a:t>visti </a:t>
            </a:r>
            <a:r>
              <a:rPr lang="it-IT" dirty="0" smtClean="0">
                <a:solidFill>
                  <a:schemeClr val="tx1"/>
                </a:solidFill>
              </a:rPr>
              <a:t>protagonisti durante tutto l’anno scolastico e in particolare in due momenti </a:t>
            </a:r>
            <a:r>
              <a:rPr lang="it-IT" dirty="0" smtClean="0">
                <a:solidFill>
                  <a:schemeClr val="tx1"/>
                </a:solidFill>
              </a:rPr>
              <a:t>: </a:t>
            </a:r>
            <a:r>
              <a:rPr lang="it-IT" dirty="0" smtClean="0">
                <a:solidFill>
                  <a:schemeClr val="tx1"/>
                </a:solidFill>
              </a:rPr>
              <a:t/>
            </a:r>
            <a:br>
              <a:rPr lang="it-IT" dirty="0" smtClean="0">
                <a:solidFill>
                  <a:schemeClr val="tx1"/>
                </a:solidFill>
              </a:rPr>
            </a:br>
            <a:r>
              <a:rPr lang="it-IT" i="1" dirty="0" smtClean="0">
                <a:solidFill>
                  <a:srgbClr val="FF0000"/>
                </a:solidFill>
              </a:rPr>
              <a:t>I giochi di primavera e Campioni di fair play</a:t>
            </a:r>
            <a:endParaRPr lang="it-IT" i="1" dirty="0">
              <a:solidFill>
                <a:srgbClr val="FF0000"/>
              </a:solidFill>
            </a:endParaRPr>
          </a:p>
        </p:txBody>
      </p:sp>
      <p:sp>
        <p:nvSpPr>
          <p:cNvPr id="16" name="Rettangolo 15"/>
          <p:cNvSpPr/>
          <p:nvPr/>
        </p:nvSpPr>
        <p:spPr>
          <a:xfrm>
            <a:off x="1571604" y="5572140"/>
            <a:ext cx="11430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arrotondato 16"/>
          <p:cNvSpPr/>
          <p:nvPr/>
        </p:nvSpPr>
        <p:spPr>
          <a:xfrm>
            <a:off x="6929454" y="285728"/>
            <a:ext cx="105727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Stella a 5 punte 18"/>
          <p:cNvSpPr/>
          <p:nvPr/>
        </p:nvSpPr>
        <p:spPr>
          <a:xfrm>
            <a:off x="928662" y="357166"/>
            <a:ext cx="914400" cy="7143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Smile 19"/>
          <p:cNvSpPr/>
          <p:nvPr/>
        </p:nvSpPr>
        <p:spPr>
          <a:xfrm>
            <a:off x="4857752" y="4500570"/>
            <a:ext cx="9144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uore 20"/>
          <p:cNvSpPr/>
          <p:nvPr/>
        </p:nvSpPr>
        <p:spPr>
          <a:xfrm>
            <a:off x="928662" y="4071942"/>
            <a:ext cx="914400" cy="914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pull dir="l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38" y="0"/>
            <a:ext cx="5604312" cy="3789040"/>
          </a:xfrm>
          <a:prstGeom prst="rect">
            <a:avLst/>
          </a:prstGeom>
        </p:spPr>
      </p:pic>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6678" y="3064069"/>
            <a:ext cx="5442080" cy="3769594"/>
          </a:xfrm>
          <a:prstGeom prst="rect">
            <a:avLst/>
          </a:prstGeom>
        </p:spPr>
      </p:pic>
    </p:spTree>
    <p:extLst>
      <p:ext uri="{BB962C8B-B14F-4D97-AF65-F5344CB8AC3E}">
        <p14:creationId xmlns:p14="http://schemas.microsoft.com/office/powerpoint/2010/main" val="1439378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890357"/>
            <a:ext cx="7467600" cy="1143000"/>
          </a:xfrm>
        </p:spPr>
        <p:txBody>
          <a:bodyPr>
            <a:normAutofit/>
          </a:bodyPr>
          <a:lstStyle/>
          <a:p>
            <a:r>
              <a:rPr lang="it-IT" dirty="0" smtClean="0"/>
              <a:t>Cucinare è un gioco fantastico</a:t>
            </a:r>
            <a:endParaRPr lang="it-IT" dirty="0"/>
          </a:p>
        </p:txBody>
      </p:sp>
      <p:sp>
        <p:nvSpPr>
          <p:cNvPr id="3" name="CasellaDiTesto 2"/>
          <p:cNvSpPr txBox="1"/>
          <p:nvPr/>
        </p:nvSpPr>
        <p:spPr>
          <a:xfrm>
            <a:off x="251520" y="2564904"/>
            <a:ext cx="8136904" cy="3416320"/>
          </a:xfrm>
          <a:prstGeom prst="rect">
            <a:avLst/>
          </a:prstGeom>
          <a:noFill/>
        </p:spPr>
        <p:txBody>
          <a:bodyPr wrap="square" rtlCol="0">
            <a:spAutoFit/>
          </a:bodyPr>
          <a:lstStyle/>
          <a:p>
            <a:pPr algn="just"/>
            <a:r>
              <a:rPr lang="it-IT" sz="3600" dirty="0" smtClean="0"/>
              <a:t>Il giorno 12 maggio 2017,  noi bambini della scuola primaria – tempo pieno, abbiamo impastato e cucinato a scuola, con l’aiuto delle maestre e della cuoca, delle buonissime pizze.</a:t>
            </a:r>
            <a:endParaRPr lang="it-IT" sz="3600" dirty="0"/>
          </a:p>
        </p:txBody>
      </p:sp>
    </p:spTree>
    <p:extLst>
      <p:ext uri="{BB962C8B-B14F-4D97-AF65-F5344CB8AC3E}">
        <p14:creationId xmlns:p14="http://schemas.microsoft.com/office/powerpoint/2010/main" val="346774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3356992"/>
            <a:ext cx="4320480" cy="3501008"/>
          </a:xfrm>
          <a:prstGeom prst="rect">
            <a:avLst/>
          </a:prstGeom>
        </p:spPr>
      </p:pic>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0"/>
            <a:ext cx="3921088" cy="3356992"/>
          </a:xfrm>
          <a:prstGeom prst="rect">
            <a:avLst/>
          </a:prstGeom>
        </p:spPr>
      </p:pic>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998064" y="3146953"/>
            <a:ext cx="3501007" cy="3921088"/>
          </a:xfrm>
          <a:prstGeom prst="rect">
            <a:avLst/>
          </a:prstGeom>
        </p:spPr>
      </p:pic>
      <p:pic>
        <p:nvPicPr>
          <p:cNvPr id="5" name="Immagin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33264" y="-481744"/>
            <a:ext cx="3356992" cy="4320480"/>
          </a:xfrm>
          <a:prstGeom prst="rect">
            <a:avLst/>
          </a:prstGeom>
        </p:spPr>
      </p:pic>
    </p:spTree>
    <p:extLst>
      <p:ext uri="{BB962C8B-B14F-4D97-AF65-F5344CB8AC3E}">
        <p14:creationId xmlns:p14="http://schemas.microsoft.com/office/powerpoint/2010/main" val="33874779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oggia">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816</TotalTime>
  <Words>1028</Words>
  <Application>Microsoft Office PowerPoint</Application>
  <PresentationFormat>Presentazione su schermo (4:3)</PresentationFormat>
  <Paragraphs>130</Paragraphs>
  <Slides>36</Slides>
  <Notes>2</Notes>
  <HiddenSlides>0</HiddenSlides>
  <MMClips>0</MMClips>
  <ScaleCrop>false</ScaleCrop>
  <HeadingPairs>
    <vt:vector size="4" baseType="variant">
      <vt:variant>
        <vt:lpstr>Tema</vt:lpstr>
      </vt:variant>
      <vt:variant>
        <vt:i4>1</vt:i4>
      </vt:variant>
      <vt:variant>
        <vt:lpstr>Titoli diapositive</vt:lpstr>
      </vt:variant>
      <vt:variant>
        <vt:i4>36</vt:i4>
      </vt:variant>
    </vt:vector>
  </HeadingPairs>
  <TitlesOfParts>
    <vt:vector size="37" baseType="lpstr">
      <vt:lpstr>Loggia</vt:lpstr>
      <vt:lpstr>Presentazione Progetto Crescere Felix «sana alimentazione»</vt:lpstr>
      <vt:lpstr>Presentazione standard di PowerPoint</vt:lpstr>
      <vt:lpstr> Quest’ anno abbiamo lavorato sulla sana alimentazione.  Tanti gli argomenti affrontati. Ma la cosa più importante è che Abbiamo scoperto che   una sana alimentazione è importante per il nostro corpo .    </vt:lpstr>
      <vt:lpstr>Presentazione standard di PowerPoint</vt:lpstr>
      <vt:lpstr>La nostra presentazione</vt:lpstr>
      <vt:lpstr>Un altro percorso molto importante, legato alla sana alimentazione, è stato il percorso sportivo che ci ha visti protagonisti durante tutto l’anno scolastico e in particolare in due momenti :  I giochi di primavera e Campioni di fair play</vt:lpstr>
      <vt:lpstr>Presentazione standard di PowerPoint</vt:lpstr>
      <vt:lpstr>Cucinare è un gioco fantastico</vt:lpstr>
      <vt:lpstr>Presentazione standard di PowerPoint</vt:lpstr>
      <vt:lpstr>  meglio MANGIARE  PER VIVERE CHE vivere per mangiare  </vt:lpstr>
      <vt:lpstr>ENERGIA</vt:lpstr>
      <vt:lpstr>Equilibro alimentare  la dieta è l’insieme di tutti i cibi che costituiscono  l’alimentazione di ciascuno di noi.    Il nostro corpo ha bisogno delle sostanze nutritive contenute in diversi alimenti ,perciò dobbiamo variare il piu’ possibile la dieta ,perchè non ci manchi nulla.  in una dieta  sana ed equilibrata non devono mancare: pane, riso,verdura e frutta, latte, carne, pesce, formaggi, uova e grassi</vt:lpstr>
      <vt:lpstr>Presentazione standard di PowerPoint</vt:lpstr>
      <vt:lpstr>Frutta e verdura</vt:lpstr>
      <vt:lpstr>LA FRUTTA</vt:lpstr>
      <vt:lpstr>ACQUA</vt:lpstr>
      <vt:lpstr>Presentazione standard di PowerPoint</vt:lpstr>
      <vt:lpstr>Apparato digerente</vt:lpstr>
      <vt:lpstr>Presentazione standard di PowerPoint</vt:lpstr>
      <vt:lpstr> IL VIAGGIO DA PAPPA A… CACCA</vt:lpstr>
      <vt:lpstr>Gli alimenti la classificazione  le tre funzioni del cibo le calorie </vt:lpstr>
      <vt:lpstr>Le calorie</vt:lpstr>
      <vt:lpstr>Le tre funzioni del cibo</vt:lpstr>
      <vt:lpstr>Funzione riparatrice/protettiva</vt:lpstr>
      <vt:lpstr>Funzione energetica</vt:lpstr>
      <vt:lpstr>Cibi, calorie e gusto</vt:lpstr>
      <vt:lpstr>Presentazione standard di PowerPoint</vt:lpstr>
      <vt:lpstr>Presentazione standard di PowerPoint</vt:lpstr>
      <vt:lpstr> Una sana colazione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BASTARDS TeaM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dc:title>
  <dc:creator>eUtente</dc:creator>
  <cp:lastModifiedBy>Proprietario</cp:lastModifiedBy>
  <cp:revision>61</cp:revision>
  <dcterms:created xsi:type="dcterms:W3CDTF">2017-05-15T08:53:21Z</dcterms:created>
  <dcterms:modified xsi:type="dcterms:W3CDTF">2017-06-01T13:55:29Z</dcterms:modified>
</cp:coreProperties>
</file>