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0" r:id="rId3"/>
  </p:sldMasterIdLst>
  <p:notesMasterIdLst>
    <p:notesMasterId r:id="rId71"/>
  </p:notesMasterIdLst>
  <p:sldIdLst>
    <p:sldId id="293" r:id="rId4"/>
    <p:sldId id="297" r:id="rId5"/>
    <p:sldId id="256" r:id="rId6"/>
    <p:sldId id="288" r:id="rId7"/>
    <p:sldId id="283" r:id="rId8"/>
    <p:sldId id="284" r:id="rId9"/>
    <p:sldId id="277" r:id="rId10"/>
    <p:sldId id="285" r:id="rId11"/>
    <p:sldId id="274" r:id="rId12"/>
    <p:sldId id="273" r:id="rId13"/>
    <p:sldId id="289" r:id="rId14"/>
    <p:sldId id="275" r:id="rId15"/>
    <p:sldId id="279" r:id="rId16"/>
    <p:sldId id="280" r:id="rId17"/>
    <p:sldId id="281" r:id="rId18"/>
    <p:sldId id="282" r:id="rId19"/>
    <p:sldId id="278" r:id="rId20"/>
    <p:sldId id="261" r:id="rId21"/>
    <p:sldId id="258" r:id="rId22"/>
    <p:sldId id="259" r:id="rId23"/>
    <p:sldId id="263" r:id="rId24"/>
    <p:sldId id="292" r:id="rId25"/>
    <p:sldId id="286" r:id="rId26"/>
    <p:sldId id="287" r:id="rId27"/>
    <p:sldId id="260" r:id="rId28"/>
    <p:sldId id="264" r:id="rId29"/>
    <p:sldId id="266" r:id="rId30"/>
    <p:sldId id="267" r:id="rId31"/>
    <p:sldId id="296" r:id="rId32"/>
    <p:sldId id="294" r:id="rId33"/>
    <p:sldId id="295" r:id="rId34"/>
    <p:sldId id="306" r:id="rId35"/>
    <p:sldId id="298" r:id="rId36"/>
    <p:sldId id="299" r:id="rId37"/>
    <p:sldId id="300" r:id="rId38"/>
    <p:sldId id="301" r:id="rId39"/>
    <p:sldId id="302" r:id="rId40"/>
    <p:sldId id="303" r:id="rId41"/>
    <p:sldId id="304" r:id="rId42"/>
    <p:sldId id="305" r:id="rId43"/>
    <p:sldId id="308" r:id="rId44"/>
    <p:sldId id="307" r:id="rId45"/>
    <p:sldId id="309" r:id="rId46"/>
    <p:sldId id="310" r:id="rId47"/>
    <p:sldId id="324" r:id="rId48"/>
    <p:sldId id="316" r:id="rId49"/>
    <p:sldId id="317" r:id="rId50"/>
    <p:sldId id="318" r:id="rId51"/>
    <p:sldId id="319" r:id="rId52"/>
    <p:sldId id="320" r:id="rId53"/>
    <p:sldId id="321" r:id="rId54"/>
    <p:sldId id="311" r:id="rId55"/>
    <p:sldId id="312" r:id="rId56"/>
    <p:sldId id="314" r:id="rId57"/>
    <p:sldId id="315" r:id="rId58"/>
    <p:sldId id="313" r:id="rId59"/>
    <p:sldId id="322" r:id="rId60"/>
    <p:sldId id="323" r:id="rId61"/>
    <p:sldId id="333" r:id="rId62"/>
    <p:sldId id="325" r:id="rId63"/>
    <p:sldId id="326" r:id="rId64"/>
    <p:sldId id="327" r:id="rId65"/>
    <p:sldId id="328" r:id="rId66"/>
    <p:sldId id="329" r:id="rId67"/>
    <p:sldId id="330" r:id="rId68"/>
    <p:sldId id="331" r:id="rId69"/>
    <p:sldId id="332" r:id="rId7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F255"/>
    <a:srgbClr val="00FE2A"/>
    <a:srgbClr val="EE4CB8"/>
    <a:srgbClr val="FFFF00"/>
    <a:srgbClr val="CCFFCC"/>
    <a:srgbClr val="FF9201"/>
    <a:srgbClr val="FFFF66"/>
    <a:srgbClr val="E60818"/>
    <a:srgbClr val="E3E81C"/>
    <a:srgbClr val="85D8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24218-AB14-45C2-9386-F79B9EB73CC0}" type="datetimeFigureOut">
              <a:rPr lang="it-IT" smtClean="0"/>
              <a:pPr/>
              <a:t>25/05/2017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87C0F-37D6-4BA0-9AA9-EBD6DB9FEB4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3B36274-F2B9-4C45-BBB4-0EDF4CD651A7}" type="slidenum">
              <a:rPr lang="it-IT" smtClean="0"/>
              <a:pPr rtl="0"/>
              <a:t>42</a:t>
            </a:fld>
            <a:endParaRPr lang="it-IT" dirty="0"/>
          </a:p>
        </p:txBody>
      </p:sp>
    </p:spTree>
    <p:extLst>
      <p:ext uri="{BB962C8B-B14F-4D97-AF65-F5344CB8AC3E}">
        <p14:creationId xmlns:p14="http://schemas.microsoft.com/office/powerpoint/2010/main" xmlns=""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753DB0E-E1E1-4685-B213-C756CFA832FD}" type="slidenum">
              <a:rPr lang="it-IT" smtClean="0"/>
              <a:pPr/>
              <a:t>56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332103914"/>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1311423559"/>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3326169538"/>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123006130"/>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689521866"/>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57712891"/>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639223591"/>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91376270"/>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839515677"/>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866144453"/>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176578846"/>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33700206"/>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309833865"/>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574789952"/>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762129045"/>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510145485"/>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518476087"/>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109528432"/>
      </p:ext>
    </p:extLst>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059293402"/>
      </p:ext>
    </p:extLst>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799624544"/>
      </p:ext>
    </p:extLst>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896064027"/>
      </p:ext>
    </p:extLst>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0543223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3210827804"/>
      </p:ext>
    </p:extLst>
  </p:cSld>
  <p:clrMapOvr>
    <a:masterClrMapping/>
  </p:clrMapOvr>
  <p:transition spd="slow">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909724262"/>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451059413"/>
      </p:ext>
    </p:extLst>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507724821"/>
      </p:ext>
    </p:extLst>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46830939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312225402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320195368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21338323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1665319185"/>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411563021"/>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35FC74E-C778-4D72-BA1E-1F7AE7C30938}" type="datetimeFigureOut">
              <a:rPr lang="it-IT" smtClean="0"/>
              <a:pPr/>
              <a:t>25/05/2017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662570485"/>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173">
              <a:srgbClr val="92D050"/>
            </a:gs>
            <a:gs pos="10000">
              <a:srgbClr val="3E7DCA"/>
            </a:gs>
            <a:gs pos="69600">
              <a:srgbClr val="00B050"/>
            </a:gs>
            <a:gs pos="31250">
              <a:srgbClr val="87DDDB"/>
            </a:gs>
            <a:gs pos="0">
              <a:srgbClr val="141CBC">
                <a:lumMod val="94000"/>
                <a:lumOff val="6000"/>
              </a:srgbClr>
            </a:gs>
            <a:gs pos="50000">
              <a:srgbClr val="63F366"/>
            </a:gs>
            <a:gs pos="100000">
              <a:srgbClr val="15CD9D"/>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FC74E-C778-4D72-BA1E-1F7AE7C30938}" type="datetimeFigureOut">
              <a:rPr lang="it-IT" smtClean="0"/>
              <a:pPr/>
              <a:t>25/05/2017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B7D22-64E1-4BE9-A10C-FB76ED5994C9}" type="slidenum">
              <a:rPr lang="it-IT" smtClean="0"/>
              <a:pPr/>
              <a:t>‹N›</a:t>
            </a:fld>
            <a:endParaRPr lang="it-IT"/>
          </a:p>
        </p:txBody>
      </p:sp>
    </p:spTree>
    <p:extLst>
      <p:ext uri="{BB962C8B-B14F-4D97-AF65-F5344CB8AC3E}">
        <p14:creationId xmlns:p14="http://schemas.microsoft.com/office/powerpoint/2010/main" xmlns="" val="2087558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173">
              <a:srgbClr val="92D050"/>
            </a:gs>
            <a:gs pos="10000">
              <a:srgbClr val="3E7DCA"/>
            </a:gs>
            <a:gs pos="69600">
              <a:srgbClr val="00B050"/>
            </a:gs>
            <a:gs pos="31250">
              <a:srgbClr val="87DDDB"/>
            </a:gs>
            <a:gs pos="0">
              <a:srgbClr val="141CBC">
                <a:lumMod val="94000"/>
                <a:lumOff val="6000"/>
              </a:srgbClr>
            </a:gs>
            <a:gs pos="50000">
              <a:srgbClr val="63F366"/>
            </a:gs>
            <a:gs pos="100000">
              <a:srgbClr val="15CD9D"/>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14099597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173">
              <a:srgbClr val="92D050"/>
            </a:gs>
            <a:gs pos="10000">
              <a:srgbClr val="3E7DCA"/>
            </a:gs>
            <a:gs pos="69600">
              <a:srgbClr val="00B050"/>
            </a:gs>
            <a:gs pos="31250">
              <a:srgbClr val="87DDDB"/>
            </a:gs>
            <a:gs pos="0">
              <a:srgbClr val="141CBC">
                <a:lumMod val="94000"/>
                <a:lumOff val="6000"/>
              </a:srgbClr>
            </a:gs>
            <a:gs pos="50000">
              <a:srgbClr val="63F366"/>
            </a:gs>
            <a:gs pos="100000">
              <a:srgbClr val="15CD9D"/>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EE96D-466C-4A8F-82C5-0762DEE26908}" type="datetimeFigureOut">
              <a:rPr lang="it-IT" smtClean="0">
                <a:solidFill>
                  <a:prstClr val="black">
                    <a:tint val="75000"/>
                  </a:prstClr>
                </a:solidFill>
              </a:rPr>
              <a:pPr/>
              <a:t>25/05/2017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EECC7-60B6-4812-A3CA-88FFDD01CCC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2189939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it/url?sa=i&amp;rct=j&amp;q=&amp;esrc=s&amp;source=images&amp;cd=&amp;ved=0ahUKEwiknfb--YLQAhWDJhoKHcwqCE4QjRwIBw&amp;url=http://dizionaripiu.zanichelli.it/storiadigitale/p/mappastorica/184/l-emigrazione-europea-alla-fine-dell-ottocento-numero-degli-emigrati-in-milioni&amp;psig=AFQjCNGAaTEiqny9bILLCqGfjheR7_EIhA&amp;ust=1477931490944886"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hyperlink" Target="http://www.google.it/url?sa=i&amp;rct=j&amp;q=&amp;esrc=s&amp;source=images&amp;cd=&amp;cad=rja&amp;uact=8&amp;ved=0ahUKEwiCq63c--7TAhWDfxoKHX1aAE4QjRwIBw&amp;url=http://footage.framepool.com/en/shot/403662265-sentosa-island-dark-haired-laughing-asian-ethnicity&amp;psig=AFQjCNGHLSrAGbKIL9hz-FGnseYvrnnbwg&amp;ust=1494836925154632" TargetMode="External"/><Relationship Id="rId1" Type="http://schemas.openxmlformats.org/officeDocument/2006/relationships/slideLayout" Target="../slideLayouts/slideLayout1.xml"/><Relationship Id="rId6" Type="http://schemas.openxmlformats.org/officeDocument/2006/relationships/hyperlink" Target="http://www.google.it/url?sa=i&amp;rct=j&amp;q=&amp;esrc=s&amp;source=images&amp;cd=&amp;cad=rja&amp;uact=8&amp;ved=0ahUKEwj855Wr_O7TAhUFbBoKHRpRCEUQjRwIBw&amp;url=http://www.istitutocalvino.gov.it/blog/2012/09/le-razze-non/&amp;psig=AFQjCNGHLSrAGbKIL9hz-FGnseYvrnnbwg&amp;ust=1494836925154632" TargetMode="External"/><Relationship Id="rId5" Type="http://schemas.openxmlformats.org/officeDocument/2006/relationships/image" Target="../media/image56.jpeg"/><Relationship Id="rId4" Type="http://schemas.openxmlformats.org/officeDocument/2006/relationships/hyperlink" Target="http://www.vastospa.it/html/tradizione/trad_u_d_razze.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8.xml"/><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5786" y="642918"/>
            <a:ext cx="7772400" cy="1093802"/>
          </a:xfrm>
        </p:spPr>
        <p:txBody>
          <a:bodyPr>
            <a:normAutofit/>
          </a:bodyPr>
          <a:lstStyle/>
          <a:p>
            <a:pPr algn="ctr"/>
            <a:r>
              <a:rPr lang="it-IT" sz="4400" i="1" dirty="0" smtClean="0">
                <a:latin typeface="Times New Roman" pitchFamily="18" charset="0"/>
                <a:cs typeface="Times New Roman" pitchFamily="18" charset="0"/>
              </a:rPr>
              <a:t>I </a:t>
            </a:r>
            <a:r>
              <a:rPr lang="it-IT" sz="4400" i="1" cap="none" dirty="0" smtClean="0">
                <a:latin typeface="Times New Roman" pitchFamily="18" charset="0"/>
                <a:cs typeface="Times New Roman" pitchFamily="18" charset="0"/>
              </a:rPr>
              <a:t>flussi migratori</a:t>
            </a:r>
            <a:endParaRPr lang="it-IT" sz="4400" i="1" dirty="0">
              <a:latin typeface="Times New Roman" pitchFamily="18" charset="0"/>
              <a:cs typeface="Times New Roman" pitchFamily="18" charset="0"/>
            </a:endParaRPr>
          </a:p>
        </p:txBody>
      </p:sp>
      <p:sp>
        <p:nvSpPr>
          <p:cNvPr id="3" name="Segnaposto testo 2"/>
          <p:cNvSpPr>
            <a:spLocks noGrp="1"/>
          </p:cNvSpPr>
          <p:nvPr>
            <p:ph type="body" idx="1"/>
          </p:nvPr>
        </p:nvSpPr>
        <p:spPr>
          <a:xfrm>
            <a:off x="285720" y="5286388"/>
            <a:ext cx="7772400" cy="1214435"/>
          </a:xfrm>
        </p:spPr>
        <p:txBody>
          <a:bodyPr/>
          <a:lstStyle/>
          <a:p>
            <a:r>
              <a:rPr lang="it-IT" dirty="0" smtClean="0">
                <a:solidFill>
                  <a:schemeClr val="tx1"/>
                </a:solidFill>
                <a:latin typeface="Times New Roman" pitchFamily="18" charset="0"/>
                <a:cs typeface="Times New Roman" pitchFamily="18" charset="0"/>
              </a:rPr>
              <a:t>Ipertesto realizzato dagli alunni della III D</a:t>
            </a:r>
          </a:p>
          <a:p>
            <a:r>
              <a:rPr lang="it-IT" dirty="0" smtClean="0">
                <a:solidFill>
                  <a:schemeClr val="tx1"/>
                </a:solidFill>
                <a:latin typeface="Times New Roman" pitchFamily="18" charset="0"/>
                <a:cs typeface="Times New Roman" pitchFamily="18" charset="0"/>
              </a:rPr>
              <a:t>Tutor </a:t>
            </a:r>
            <a:r>
              <a:rPr lang="it-IT" dirty="0" err="1" smtClean="0">
                <a:solidFill>
                  <a:schemeClr val="tx1"/>
                </a:solidFill>
                <a:latin typeface="Times New Roman" pitchFamily="18" charset="0"/>
                <a:cs typeface="Times New Roman" pitchFamily="18" charset="0"/>
              </a:rPr>
              <a:t>prof.ri</a:t>
            </a:r>
            <a:r>
              <a:rPr lang="it-IT" dirty="0" smtClean="0">
                <a:solidFill>
                  <a:schemeClr val="tx1"/>
                </a:solidFill>
                <a:latin typeface="Times New Roman" pitchFamily="18" charset="0"/>
                <a:cs typeface="Times New Roman" pitchFamily="18" charset="0"/>
              </a:rPr>
              <a:t>  Costanza </a:t>
            </a:r>
            <a:r>
              <a:rPr lang="it-IT" dirty="0" err="1" smtClean="0">
                <a:solidFill>
                  <a:schemeClr val="tx1"/>
                </a:solidFill>
                <a:latin typeface="Times New Roman" pitchFamily="18" charset="0"/>
                <a:cs typeface="Times New Roman" pitchFamily="18" charset="0"/>
              </a:rPr>
              <a:t>Teodosia</a:t>
            </a:r>
            <a:r>
              <a:rPr lang="it-IT" dirty="0" smtClean="0">
                <a:solidFill>
                  <a:schemeClr val="tx1"/>
                </a:solidFill>
                <a:latin typeface="Times New Roman" pitchFamily="18" charset="0"/>
                <a:cs typeface="Times New Roman" pitchFamily="18" charset="0"/>
              </a:rPr>
              <a:t> Potenza - Regina </a:t>
            </a:r>
            <a:r>
              <a:rPr lang="it-IT" dirty="0" err="1" smtClean="0">
                <a:solidFill>
                  <a:schemeClr val="tx1"/>
                </a:solidFill>
                <a:latin typeface="Times New Roman" pitchFamily="18" charset="0"/>
                <a:cs typeface="Times New Roman" pitchFamily="18" charset="0"/>
              </a:rPr>
              <a:t>Frasci</a:t>
            </a:r>
            <a:r>
              <a:rPr lang="it-IT" dirty="0" smtClean="0">
                <a:solidFill>
                  <a:schemeClr val="tx1"/>
                </a:solidFill>
                <a:latin typeface="Times New Roman" pitchFamily="18" charset="0"/>
                <a:cs typeface="Times New Roman" pitchFamily="18" charset="0"/>
              </a:rPr>
              <a:t> - Maria Grazia Terrone - Laura Greco - Carmine  </a:t>
            </a:r>
            <a:r>
              <a:rPr lang="it-IT" dirty="0" err="1" smtClean="0">
                <a:solidFill>
                  <a:schemeClr val="tx1"/>
                </a:solidFill>
                <a:latin typeface="Times New Roman" pitchFamily="18" charset="0"/>
                <a:cs typeface="Times New Roman" pitchFamily="18" charset="0"/>
              </a:rPr>
              <a:t>Cardaropoli</a:t>
            </a:r>
            <a:endParaRPr lang="it-IT" dirty="0">
              <a:solidFill>
                <a:schemeClr val="tx1"/>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5800" y="642918"/>
            <a:ext cx="7958166" cy="2714644"/>
          </a:xfrm>
        </p:spPr>
        <p:txBody>
          <a:bodyPr>
            <a:noAutofit/>
          </a:bodyPr>
          <a:lstStyle/>
          <a:p>
            <a:r>
              <a:rPr lang="it-IT" sz="2400" dirty="0" smtClean="0">
                <a:solidFill>
                  <a:schemeClr val="tx1"/>
                </a:solidFill>
                <a:effectLst/>
                <a:latin typeface="Times New Roman" pitchFamily="18" charset="0"/>
                <a:ea typeface="Times New Roman"/>
                <a:cs typeface="Times New Roman" pitchFamily="18" charset="0"/>
              </a:rPr>
              <a:t>Fra il 1880 e il 1915 approdano negli Stati Uniti quattro milioni di italiani, </a:t>
            </a:r>
            <a:r>
              <a:rPr lang="it-IT" sz="2400" dirty="0" smtClean="0">
                <a:solidFill>
                  <a:srgbClr val="000000"/>
                </a:solidFill>
                <a:effectLst/>
                <a:latin typeface="Times New Roman" pitchFamily="18" charset="0"/>
                <a:ea typeface="Times New Roman"/>
                <a:cs typeface="Times New Roman" pitchFamily="18" charset="0"/>
              </a:rPr>
              <a:t>su 9 milioni circa di emigranti che scelsero di attraversare l'Oceano verso le Americhe. Le cifre non tengono conto del gran numero di persone che rientrò in Italia: una quota considerevole nel periodo 1900-1914. </a:t>
            </a:r>
            <a:r>
              <a:rPr lang="it-IT" sz="2400" dirty="0" smtClean="0">
                <a:effectLst/>
                <a:latin typeface="Times New Roman"/>
                <a:ea typeface="Times New Roman"/>
              </a:rPr>
              <a:t/>
            </a:r>
            <a:br>
              <a:rPr lang="it-IT" sz="2400" dirty="0" smtClean="0">
                <a:effectLst/>
                <a:latin typeface="Times New Roman"/>
                <a:ea typeface="Times New Roman"/>
              </a:rPr>
            </a:br>
            <a:endParaRPr lang="it-IT" sz="2400"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85918" y="2928934"/>
            <a:ext cx="5429288" cy="3214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587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11560" y="404664"/>
            <a:ext cx="8136904" cy="1800200"/>
          </a:xfrm>
        </p:spPr>
        <p:txBody>
          <a:bodyPr>
            <a:normAutofit/>
          </a:bodyPr>
          <a:lstStyle/>
          <a:p>
            <a:pPr algn="ctr"/>
            <a:r>
              <a:rPr lang="it-IT" sz="2000" dirty="0">
                <a:latin typeface="Times New Roman" pitchFamily="18" charset="0"/>
                <a:ea typeface="Times New Roman"/>
                <a:cs typeface="Times New Roman" pitchFamily="18" charset="0"/>
              </a:rPr>
              <a:t>Gli Stati Uniti dal 1880 aprirono le porte all'immigrazione nel pieno dell'avvio del loro sviluppo capitalistico; le navi portavano merci in Europa e ritornavano cariche di emigranti. I costi delle navi per l'America erano inferiori a quelli dei treni per il Nord Europa, per questo milioni di persone scelsero di attraversare l'Oceano</a:t>
            </a:r>
            <a:r>
              <a:rPr lang="it-IT" sz="2000" dirty="0" smtClean="0">
                <a:latin typeface="Times New Roman" pitchFamily="18" charset="0"/>
                <a:ea typeface="Times New Roman"/>
                <a:cs typeface="Times New Roman" pitchFamily="18" charset="0"/>
              </a:rPr>
              <a:t>.</a:t>
            </a:r>
          </a:p>
          <a:p>
            <a:pPr algn="ctr"/>
            <a:endParaRPr lang="it-IT" sz="2000" dirty="0">
              <a:latin typeface="Times New Roman" pitchFamily="18" charset="0"/>
              <a:cs typeface="Times New Roman" pitchFamily="18" charset="0"/>
            </a:endParaRPr>
          </a:p>
        </p:txBody>
      </p:sp>
      <p:pic>
        <p:nvPicPr>
          <p:cNvPr id="60420" name="Picture 4" descr="Risultati immagini per cartina emigrazione verso usa nel 1800"/>
          <p:cNvPicPr>
            <a:picLocks noChangeAspect="1" noChangeArrowheads="1"/>
          </p:cNvPicPr>
          <p:nvPr/>
        </p:nvPicPr>
        <p:blipFill>
          <a:blip r:embed="rId2"/>
          <a:srcRect/>
          <a:stretch>
            <a:fillRect/>
          </a:stretch>
        </p:blipFill>
        <p:spPr bwMode="auto">
          <a:xfrm>
            <a:off x="1142976" y="2643182"/>
            <a:ext cx="7000924" cy="3400426"/>
          </a:xfrm>
          <a:prstGeom prst="rect">
            <a:avLst/>
          </a:prstGeom>
          <a:noFill/>
        </p:spPr>
      </p:pic>
      <p:sp>
        <p:nvSpPr>
          <p:cNvPr id="60426" name="AutoShape 10" descr="Risultati immagini per cartina emigrazione verso usa nel 1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0428" name="AutoShape 12" descr="Risultati immagini per cartina emigrazione verso usa nel 1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4624242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amond(in)">
                                      <p:cBhvr>
                                        <p:cTn id="12"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857224" y="500043"/>
            <a:ext cx="7358114" cy="2143139"/>
          </a:xfrm>
        </p:spPr>
        <p:txBody>
          <a:bodyPr>
            <a:normAutofit lnSpcReduction="10000"/>
          </a:bodyPr>
          <a:lstStyle/>
          <a:p>
            <a:pPr algn="ctr"/>
            <a:r>
              <a:rPr lang="it-IT" sz="2000" dirty="0">
                <a:latin typeface="Times New Roman" pitchFamily="18" charset="0"/>
                <a:ea typeface="Times New Roman"/>
                <a:cs typeface="Times New Roman" pitchFamily="18" charset="0"/>
              </a:rPr>
              <a:t>Circa il settanta per cento </a:t>
            </a:r>
            <a:r>
              <a:rPr lang="it-IT" sz="2000" dirty="0" smtClean="0">
                <a:latin typeface="Times New Roman" pitchFamily="18" charset="0"/>
                <a:ea typeface="Times New Roman"/>
                <a:cs typeface="Times New Roman" pitchFamily="18" charset="0"/>
              </a:rPr>
              <a:t>dei migranti proveniva </a:t>
            </a:r>
            <a:r>
              <a:rPr lang="it-IT" sz="2000" dirty="0">
                <a:latin typeface="Times New Roman" pitchFamily="18" charset="0"/>
                <a:ea typeface="Times New Roman"/>
                <a:cs typeface="Times New Roman" pitchFamily="18" charset="0"/>
              </a:rPr>
              <a:t>dal Meridione, anche se fra il 1876 ed il 1900 la maggior parte </a:t>
            </a:r>
            <a:r>
              <a:rPr lang="it-IT" sz="2000" dirty="0" smtClean="0">
                <a:latin typeface="Times New Roman" pitchFamily="18" charset="0"/>
                <a:ea typeface="Times New Roman"/>
                <a:cs typeface="Times New Roman" pitchFamily="18" charset="0"/>
              </a:rPr>
              <a:t>di essi </a:t>
            </a:r>
            <a:r>
              <a:rPr lang="it-IT" sz="2000" dirty="0">
                <a:latin typeface="Times New Roman" pitchFamily="18" charset="0"/>
                <a:ea typeface="Times New Roman"/>
                <a:cs typeface="Times New Roman" pitchFamily="18" charset="0"/>
              </a:rPr>
              <a:t>era del Nord Italia con il quarantacinque per cento composto solo da Veneto, Friuli Venezia Giulia e Piemonte. </a:t>
            </a:r>
            <a:br>
              <a:rPr lang="it-IT" sz="2000" dirty="0">
                <a:latin typeface="Times New Roman" pitchFamily="18" charset="0"/>
                <a:ea typeface="Times New Roman"/>
                <a:cs typeface="Times New Roman" pitchFamily="18" charset="0"/>
              </a:rPr>
            </a:br>
            <a:r>
              <a:rPr lang="it-IT" sz="2000" dirty="0">
                <a:latin typeface="Times New Roman" pitchFamily="18" charset="0"/>
                <a:ea typeface="Times New Roman"/>
                <a:cs typeface="Times New Roman" pitchFamily="18" charset="0"/>
              </a:rPr>
              <a:t>Le motivazioni che spinsero masse di milioni di </a:t>
            </a:r>
            <a:r>
              <a:rPr lang="it-IT" sz="2000" dirty="0" smtClean="0">
                <a:latin typeface="Times New Roman" pitchFamily="18" charset="0"/>
                <a:ea typeface="Times New Roman"/>
                <a:cs typeface="Times New Roman" pitchFamily="18" charset="0"/>
              </a:rPr>
              <a:t>italiani </a:t>
            </a:r>
            <a:r>
              <a:rPr lang="it-IT" sz="2000" dirty="0">
                <a:latin typeface="Times New Roman" pitchFamily="18" charset="0"/>
                <a:ea typeface="Times New Roman"/>
                <a:cs typeface="Times New Roman" pitchFamily="18" charset="0"/>
              </a:rPr>
              <a:t>ad emigrare furono molteplici.</a:t>
            </a:r>
            <a:r>
              <a:rPr lang="it-IT" sz="2000" dirty="0">
                <a:latin typeface="Times New Roman" pitchFamily="18" charset="0"/>
                <a:ea typeface="Calibri"/>
                <a:cs typeface="Times New Roman" pitchFamily="18" charset="0"/>
              </a:rPr>
              <a:t/>
            </a:r>
            <a:br>
              <a:rPr lang="it-IT" sz="2000" dirty="0">
                <a:latin typeface="Times New Roman" pitchFamily="18" charset="0"/>
                <a:ea typeface="Calibri"/>
                <a:cs typeface="Times New Roman" pitchFamily="18" charset="0"/>
              </a:rPr>
            </a:br>
            <a:endParaRPr lang="it-IT"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28794" y="2786058"/>
            <a:ext cx="5857916" cy="3771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663502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plus(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620688"/>
            <a:ext cx="8640960" cy="707886"/>
          </a:xfrm>
          <a:prstGeom prst="rect">
            <a:avLst/>
          </a:prstGeom>
          <a:noFill/>
        </p:spPr>
        <p:txBody>
          <a:bodyPr wrap="square" rtlCol="0">
            <a:spAutoFit/>
          </a:bodyPr>
          <a:lstStyle/>
          <a:p>
            <a:endParaRPr lang="it-IT" sz="2000" dirty="0" smtClean="0">
              <a:solidFill>
                <a:srgbClr val="FF0000"/>
              </a:solidFill>
              <a:latin typeface="Times New Roman" pitchFamily="18" charset="0"/>
              <a:cs typeface="Times New Roman" pitchFamily="18" charset="0"/>
            </a:endParaRPr>
          </a:p>
          <a:p>
            <a:endParaRPr lang="it-IT" sz="2000" dirty="0" smtClean="0">
              <a:solidFill>
                <a:srgbClr val="FF0000"/>
              </a:solidFill>
              <a:latin typeface="Times New Roman" pitchFamily="18" charset="0"/>
              <a:cs typeface="Times New Roman" pitchFamily="18" charset="0"/>
            </a:endParaRPr>
          </a:p>
        </p:txBody>
      </p:sp>
      <p:sp>
        <p:nvSpPr>
          <p:cNvPr id="5" name="Rettangolo 4"/>
          <p:cNvSpPr/>
          <p:nvPr/>
        </p:nvSpPr>
        <p:spPr>
          <a:xfrm>
            <a:off x="323528" y="4365104"/>
            <a:ext cx="7848872" cy="276999"/>
          </a:xfrm>
          <a:prstGeom prst="rect">
            <a:avLst/>
          </a:prstGeom>
        </p:spPr>
        <p:txBody>
          <a:bodyPr wrap="square">
            <a:spAutoFit/>
          </a:bodyPr>
          <a:lstStyle/>
          <a:p>
            <a:r>
              <a:rPr lang="it-IT" sz="1200" dirty="0" smtClean="0">
                <a:solidFill>
                  <a:prstClr val="black"/>
                </a:solidFill>
                <a:latin typeface="Times New Roman" pitchFamily="18" charset="0"/>
                <a:cs typeface="Times New Roman" pitchFamily="18" charset="0"/>
              </a:rPr>
              <a:t> </a:t>
            </a:r>
          </a:p>
        </p:txBody>
      </p:sp>
      <p:sp>
        <p:nvSpPr>
          <p:cNvPr id="6" name="CasellaDiTesto 5"/>
          <p:cNvSpPr txBox="1"/>
          <p:nvPr/>
        </p:nvSpPr>
        <p:spPr>
          <a:xfrm>
            <a:off x="428596" y="857232"/>
            <a:ext cx="8286808" cy="2246769"/>
          </a:xfrm>
          <a:prstGeom prst="rect">
            <a:avLst/>
          </a:prstGeom>
          <a:noFill/>
        </p:spPr>
        <p:txBody>
          <a:bodyPr wrap="square" rtlCol="0">
            <a:spAutoFit/>
          </a:bodyPr>
          <a:lstStyle/>
          <a:p>
            <a:pPr algn="ctr"/>
            <a:r>
              <a:rPr lang="it-IT" sz="2000" dirty="0" smtClean="0">
                <a:solidFill>
                  <a:prstClr val="black"/>
                </a:solidFill>
                <a:latin typeface="Times New Roman" pitchFamily="18" charset="0"/>
                <a:cs typeface="Times New Roman" pitchFamily="18" charset="0"/>
              </a:rPr>
              <a:t>Nell’Ottocento l’Italia era divisa in due parti: nord e sud in cui persistevano gravi problemi economici e sociali. Al nord si erano diffuse aziende agrarie che venivano adoperate dai braccianti, i quali lavoravano molto in cambio di paghe bassissime. Al sud erano </a:t>
            </a:r>
            <a:r>
              <a:rPr lang="it-IT" sz="2000" dirty="0" smtClean="0">
                <a:latin typeface="Times New Roman" pitchFamily="18" charset="0"/>
                <a:cs typeface="Times New Roman" pitchFamily="18" charset="0"/>
              </a:rPr>
              <a:t>diffusi i latifondi, </a:t>
            </a:r>
            <a:r>
              <a:rPr lang="it-IT" sz="2000" dirty="0" smtClean="0">
                <a:solidFill>
                  <a:prstClr val="black">
                    <a:lumMod val="95000"/>
                    <a:lumOff val="5000"/>
                  </a:prstClr>
                </a:solidFill>
                <a:latin typeface="Times New Roman" pitchFamily="18" charset="0"/>
                <a:cs typeface="Times New Roman" pitchFamily="18" charset="0"/>
              </a:rPr>
              <a:t>proprietà terriere di grandi dimensioni in cui veniva coltivato principalmente grano. Il </a:t>
            </a:r>
            <a:r>
              <a:rPr lang="it-IT" sz="2000" b="1" i="1" dirty="0" smtClean="0">
                <a:solidFill>
                  <a:prstClr val="black">
                    <a:lumMod val="95000"/>
                    <a:lumOff val="5000"/>
                  </a:prstClr>
                </a:solidFill>
                <a:latin typeface="Times New Roman" pitchFamily="18" charset="0"/>
                <a:cs typeface="Times New Roman" pitchFamily="18" charset="0"/>
              </a:rPr>
              <a:t>latifondo</a:t>
            </a:r>
            <a:r>
              <a:rPr lang="it-IT" sz="2000" dirty="0" smtClean="0">
                <a:solidFill>
                  <a:prstClr val="black">
                    <a:lumMod val="95000"/>
                    <a:lumOff val="5000"/>
                  </a:prstClr>
                </a:solidFill>
                <a:latin typeface="Times New Roman" pitchFamily="18" charset="0"/>
                <a:cs typeface="Times New Roman" pitchFamily="18" charset="0"/>
              </a:rPr>
              <a:t> era la causa principale dell’arretratezza dell’Italia meridionale perché non consentiva di sfruttare al meglio la terra.</a:t>
            </a:r>
            <a:endParaRPr lang="it-IT" sz="2000" dirty="0" smtClean="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500034" y="3357562"/>
            <a:ext cx="3888432" cy="2931808"/>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214942" y="3429000"/>
            <a:ext cx="3672408" cy="2930668"/>
          </a:xfrm>
          <a:prstGeom prst="rect">
            <a:avLst/>
          </a:prstGeom>
          <a:noFill/>
          <a:ln w="9525">
            <a:noFill/>
            <a:miter lim="800000"/>
            <a:headEnd/>
            <a:tailEnd/>
          </a:ln>
        </p:spPr>
      </p:pic>
    </p:spTree>
    <p:extLst>
      <p:ext uri="{BB962C8B-B14F-4D97-AF65-F5344CB8AC3E}">
        <p14:creationId xmlns:p14="http://schemas.microsoft.com/office/powerpoint/2010/main" xmlns="" val="31743451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57200" y="692696"/>
            <a:ext cx="8329642" cy="2736304"/>
          </a:xfrm>
        </p:spPr>
        <p:txBody>
          <a:bodyPr>
            <a:noAutofit/>
          </a:bodyPr>
          <a:lstStyle/>
          <a:p>
            <a:pPr algn="ctr"/>
            <a:r>
              <a:rPr lang="it-IT" sz="2000" dirty="0" smtClean="0">
                <a:solidFill>
                  <a:prstClr val="black"/>
                </a:solidFill>
                <a:latin typeface="Times New Roman" pitchFamily="18" charset="0"/>
                <a:cs typeface="Times New Roman" pitchFamily="18" charset="0"/>
              </a:rPr>
              <a:t>In tutta l’Italia erano ancora diffuse la </a:t>
            </a:r>
            <a:r>
              <a:rPr lang="it-IT" sz="2000" b="1" i="1" dirty="0" smtClean="0">
                <a:latin typeface="Times New Roman" pitchFamily="18" charset="0"/>
                <a:cs typeface="Times New Roman" pitchFamily="18" charset="0"/>
              </a:rPr>
              <a:t>pellagra</a:t>
            </a:r>
            <a:r>
              <a:rPr lang="it-IT" sz="2000" dirty="0" smtClean="0">
                <a:latin typeface="Times New Roman" pitchFamily="18" charset="0"/>
                <a:cs typeface="Times New Roman" pitchFamily="18" charset="0"/>
              </a:rPr>
              <a:t> </a:t>
            </a:r>
            <a:r>
              <a:rPr lang="it-IT" sz="2000" dirty="0" smtClean="0">
                <a:solidFill>
                  <a:prstClr val="black">
                    <a:lumMod val="95000"/>
                    <a:lumOff val="5000"/>
                  </a:prstClr>
                </a:solidFill>
                <a:latin typeface="Times New Roman" pitchFamily="18" charset="0"/>
                <a:cs typeface="Times New Roman" pitchFamily="18" charset="0"/>
              </a:rPr>
              <a:t>dovuta alla carenza di una vitamina, la niacina che provocava gravi disturbi digestivi e nervosi o portava  alla morte dei contadini </a:t>
            </a:r>
            <a:r>
              <a:rPr lang="it-IT" sz="2000" dirty="0" smtClean="0">
                <a:latin typeface="Times New Roman" pitchFamily="18" charset="0"/>
                <a:cs typeface="Times New Roman" pitchFamily="18" charset="0"/>
              </a:rPr>
              <a:t>e la </a:t>
            </a:r>
            <a:r>
              <a:rPr lang="it-IT" sz="2000" b="1" i="1" dirty="0" smtClean="0">
                <a:latin typeface="Times New Roman" pitchFamily="18" charset="0"/>
                <a:cs typeface="Times New Roman" pitchFamily="18" charset="0"/>
              </a:rPr>
              <a:t>malaria</a:t>
            </a:r>
            <a:r>
              <a:rPr lang="it-IT" sz="2000" dirty="0" smtClean="0">
                <a:latin typeface="Times New Roman" pitchFamily="18" charset="0"/>
                <a:cs typeface="Times New Roman" pitchFamily="18" charset="0"/>
              </a:rPr>
              <a:t> </a:t>
            </a:r>
            <a:r>
              <a:rPr lang="it-IT" sz="2000" dirty="0" smtClean="0">
                <a:solidFill>
                  <a:prstClr val="black">
                    <a:lumMod val="95000"/>
                    <a:lumOff val="5000"/>
                  </a:prstClr>
                </a:solidFill>
                <a:latin typeface="Times New Roman" pitchFamily="18" charset="0"/>
                <a:cs typeface="Times New Roman" pitchFamily="18" charset="0"/>
              </a:rPr>
              <a:t>malattia trasmessa da un particolare tipo di zanzara che provoca febbri mortali e gravi forme di anemia. Nell’Ottocento fu combattuta distribuendo il chinino e bonificando le zone paludose per eliminare le zanzare. Inoltre</a:t>
            </a:r>
            <a:r>
              <a:rPr lang="it-IT" sz="2000" dirty="0" smtClean="0">
                <a:latin typeface="Times New Roman" pitchFamily="18" charset="0"/>
                <a:cs typeface="Times New Roman" pitchFamily="18" charset="0"/>
              </a:rPr>
              <a:t> le </a:t>
            </a:r>
            <a:r>
              <a:rPr lang="it-IT" sz="2000" b="1" i="1" dirty="0" smtClean="0">
                <a:latin typeface="Times New Roman" pitchFamily="18" charset="0"/>
                <a:cs typeface="Times New Roman" pitchFamily="18" charset="0"/>
              </a:rPr>
              <a:t>tasse</a:t>
            </a:r>
            <a:r>
              <a:rPr lang="it-IT" sz="2000" dirty="0" smtClean="0">
                <a:latin typeface="Times New Roman" pitchFamily="18" charset="0"/>
                <a:cs typeface="Times New Roman" pitchFamily="18" charset="0"/>
              </a:rPr>
              <a:t> erano un peso troppo grande da sostenere per i proprietari terrieri e il resto della popolazione, così a causa della mancanza di terre disponibili e delle dure condizioni di vita contadini, braccianti e operai furono costretti ad abbandonare la patria e cercare lavoro all’estero</a:t>
            </a:r>
            <a:r>
              <a:rPr lang="it-IT" sz="2000" dirty="0" smtClean="0">
                <a:solidFill>
                  <a:prstClr val="black"/>
                </a:solidFill>
                <a:latin typeface="Times New Roman" pitchFamily="18" charset="0"/>
                <a:cs typeface="Times New Roman" pitchFamily="18" charset="0"/>
              </a:rPr>
              <a:t>.</a:t>
            </a:r>
          </a:p>
          <a:p>
            <a:endParaRPr lang="it-IT" sz="2000" dirty="0"/>
          </a:p>
        </p:txBody>
      </p:sp>
      <p:pic>
        <p:nvPicPr>
          <p:cNvPr id="5" name="Picture 5"/>
          <p:cNvPicPr>
            <a:picLocks noChangeAspect="1" noChangeArrowheads="1"/>
          </p:cNvPicPr>
          <p:nvPr/>
        </p:nvPicPr>
        <p:blipFill>
          <a:blip r:embed="rId2" cstate="print"/>
          <a:srcRect/>
          <a:stretch>
            <a:fillRect/>
          </a:stretch>
        </p:blipFill>
        <p:spPr bwMode="auto">
          <a:xfrm>
            <a:off x="5214942" y="3929066"/>
            <a:ext cx="3243266" cy="250033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42910" y="4000504"/>
            <a:ext cx="3476972" cy="2228828"/>
          </a:xfrm>
          <a:prstGeom prst="rect">
            <a:avLst/>
          </a:prstGeom>
          <a:noFill/>
          <a:ln w="9525">
            <a:noFill/>
            <a:miter lim="800000"/>
            <a:headEnd/>
            <a:tailEnd/>
          </a:ln>
        </p:spPr>
      </p:pic>
    </p:spTree>
    <p:extLst>
      <p:ext uri="{BB962C8B-B14F-4D97-AF65-F5344CB8AC3E}">
        <p14:creationId xmlns:p14="http://schemas.microsoft.com/office/powerpoint/2010/main" xmlns="" val="13533878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28596" y="1357298"/>
            <a:ext cx="4177034" cy="3786214"/>
          </a:xfrm>
        </p:spPr>
        <p:txBody>
          <a:bodyPr>
            <a:normAutofit/>
          </a:bodyPr>
          <a:lstStyle/>
          <a:p>
            <a:r>
              <a:rPr lang="it-IT" sz="2400" dirty="0" smtClean="0">
                <a:latin typeface="Times New Roman" pitchFamily="18" charset="0"/>
                <a:ea typeface="Times New Roman"/>
                <a:cs typeface="Times New Roman" pitchFamily="18" charset="0"/>
              </a:rPr>
              <a:t>Durante l'invasione </a:t>
            </a:r>
            <a:r>
              <a:rPr lang="it-IT" sz="2400" dirty="0" smtClean="0">
                <a:latin typeface="Times New Roman" pitchFamily="18" charset="0"/>
                <a:cs typeface="Times New Roman" pitchFamily="18" charset="0"/>
              </a:rPr>
              <a:t>Piemontese </a:t>
            </a:r>
            <a:r>
              <a:rPr lang="it-IT" sz="2400" dirty="0" smtClean="0">
                <a:latin typeface="Times New Roman" pitchFamily="18" charset="0"/>
                <a:ea typeface="Times New Roman"/>
                <a:cs typeface="Times New Roman" pitchFamily="18" charset="0"/>
              </a:rPr>
              <a:t>del </a:t>
            </a:r>
            <a:r>
              <a:rPr lang="it-IT" sz="2400" dirty="0">
                <a:latin typeface="Times New Roman" pitchFamily="18" charset="0"/>
                <a:ea typeface="Times New Roman"/>
                <a:cs typeface="Times New Roman" pitchFamily="18" charset="0"/>
              </a:rPr>
              <a:t>Regno delle due </a:t>
            </a:r>
            <a:r>
              <a:rPr lang="it-IT" sz="2400" dirty="0" err="1" smtClean="0">
                <a:latin typeface="Times New Roman" pitchFamily="18" charset="0"/>
                <a:ea typeface="Times New Roman"/>
                <a:cs typeface="Times New Roman" pitchFamily="18" charset="0"/>
              </a:rPr>
              <a:t>Sicilie</a:t>
            </a:r>
            <a:r>
              <a:rPr lang="it-IT" sz="2400" dirty="0" smtClean="0">
                <a:latin typeface="Times New Roman" pitchFamily="18" charset="0"/>
                <a:ea typeface="Times New Roman"/>
                <a:cs typeface="Times New Roman" pitchFamily="18" charset="0"/>
              </a:rPr>
              <a:t> i </a:t>
            </a:r>
            <a:r>
              <a:rPr lang="it-IT" sz="2400" dirty="0">
                <a:latin typeface="Times New Roman" pitchFamily="18" charset="0"/>
                <a:ea typeface="Times New Roman"/>
                <a:cs typeface="Times New Roman" pitchFamily="18" charset="0"/>
              </a:rPr>
              <a:t>macchinari delle </a:t>
            </a:r>
            <a:r>
              <a:rPr lang="it-IT" sz="2400" dirty="0" smtClean="0">
                <a:latin typeface="Times New Roman" pitchFamily="18" charset="0"/>
                <a:ea typeface="Times New Roman"/>
                <a:cs typeface="Times New Roman" pitchFamily="18" charset="0"/>
              </a:rPr>
              <a:t>fabbriche presenti a Napoli che, in quel periodo era  </a:t>
            </a:r>
            <a:r>
              <a:rPr lang="it-IT" sz="2400" dirty="0">
                <a:latin typeface="Times New Roman" pitchFamily="18" charset="0"/>
                <a:ea typeface="Times New Roman"/>
                <a:cs typeface="Times New Roman" pitchFamily="18" charset="0"/>
              </a:rPr>
              <a:t>all'avanguardia in campo industriale, furono portati al Nord </a:t>
            </a:r>
            <a:r>
              <a:rPr lang="it-IT" sz="2400" dirty="0" smtClean="0">
                <a:latin typeface="Times New Roman" pitchFamily="18" charset="0"/>
                <a:ea typeface="Times New Roman"/>
                <a:cs typeface="Times New Roman" pitchFamily="18" charset="0"/>
              </a:rPr>
              <a:t>contribuendo allo sviluppo delle industrie </a:t>
            </a:r>
            <a:r>
              <a:rPr lang="it-IT" sz="2400" dirty="0">
                <a:latin typeface="Times New Roman" pitchFamily="18" charset="0"/>
                <a:ea typeface="Times New Roman"/>
                <a:cs typeface="Times New Roman" pitchFamily="18" charset="0"/>
              </a:rPr>
              <a:t>del Piemonte, della Lombardia e della Liguria. </a:t>
            </a:r>
            <a:endParaRPr lang="it-IT"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6314" y="1285860"/>
            <a:ext cx="3929090" cy="4386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499653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diamond(in)">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5508104" y="404664"/>
            <a:ext cx="3456384" cy="5721499"/>
          </a:xfrm>
        </p:spPr>
        <p:txBody>
          <a:bodyPr/>
          <a:lstStyle/>
          <a:p>
            <a:pPr lvl="0"/>
            <a:endParaRPr lang="it-IT" dirty="0">
              <a:solidFill>
                <a:prstClr val="black"/>
              </a:solidFill>
            </a:endParaRPr>
          </a:p>
          <a:p>
            <a:pPr lvl="0"/>
            <a:endParaRPr lang="it-IT" dirty="0">
              <a:solidFill>
                <a:prstClr val="black"/>
              </a:solidFill>
            </a:endParaRPr>
          </a:p>
          <a:p>
            <a:endParaRPr lang="it-IT" dirty="0"/>
          </a:p>
        </p:txBody>
      </p:sp>
      <p:sp>
        <p:nvSpPr>
          <p:cNvPr id="5" name="Rettangolo 4"/>
          <p:cNvSpPr/>
          <p:nvPr/>
        </p:nvSpPr>
        <p:spPr>
          <a:xfrm>
            <a:off x="6265009" y="1700808"/>
            <a:ext cx="2664296" cy="3477875"/>
          </a:xfrm>
          <a:prstGeom prst="rect">
            <a:avLst/>
          </a:prstGeom>
        </p:spPr>
        <p:txBody>
          <a:bodyPr wrap="square">
            <a:spAutoFit/>
          </a:bodyPr>
          <a:lstStyle/>
          <a:p>
            <a:pPr algn="ctr"/>
            <a:r>
              <a:rPr lang="it-IT" sz="2000" dirty="0">
                <a:solidFill>
                  <a:srgbClr val="000000"/>
                </a:solidFill>
                <a:latin typeface="Times New Roman" pitchFamily="18" charset="0"/>
                <a:ea typeface="Times New Roman"/>
                <a:cs typeface="Times New Roman" pitchFamily="18" charset="0"/>
              </a:rPr>
              <a:t>Le popolazioni del Meridione, devastato dalle guerra con circa un milione di morti, da cataclismi </a:t>
            </a:r>
            <a:r>
              <a:rPr lang="it-IT" sz="2000" dirty="0" smtClean="0">
                <a:solidFill>
                  <a:srgbClr val="000000"/>
                </a:solidFill>
                <a:latin typeface="Times New Roman" pitchFamily="18" charset="0"/>
                <a:ea typeface="Times New Roman"/>
                <a:cs typeface="Times New Roman" pitchFamily="18" charset="0"/>
              </a:rPr>
              <a:t>naturali, </a:t>
            </a:r>
            <a:r>
              <a:rPr lang="it-IT" sz="2000" dirty="0">
                <a:solidFill>
                  <a:srgbClr val="000000"/>
                </a:solidFill>
                <a:latin typeface="Times New Roman" pitchFamily="18" charset="0"/>
                <a:ea typeface="Times New Roman"/>
                <a:cs typeface="Times New Roman" pitchFamily="18" charset="0"/>
              </a:rPr>
              <a:t>depredato dall'esercito, dissanguato dal potere ancora di stampo feudale, </a:t>
            </a:r>
            <a:r>
              <a:rPr lang="it-IT" sz="2000" dirty="0">
                <a:latin typeface="Times New Roman" pitchFamily="18" charset="0"/>
                <a:ea typeface="Times New Roman"/>
                <a:cs typeface="Times New Roman" pitchFamily="18" charset="0"/>
              </a:rPr>
              <a:t>non ebbero altra alternativa che migrare in massa.</a:t>
            </a:r>
            <a:endParaRPr lang="it-IT"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1381123"/>
            <a:ext cx="5904656" cy="47841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96822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heel(3)">
                                      <p:cBhvr>
                                        <p:cTn id="2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57200" y="692696"/>
            <a:ext cx="3008313" cy="5832648"/>
          </a:xfrm>
        </p:spPr>
        <p:txBody>
          <a:bodyPr>
            <a:noAutofit/>
          </a:bodyPr>
          <a:lstStyle/>
          <a:p>
            <a:pPr lvl="0" algn="ctr">
              <a:lnSpc>
                <a:spcPct val="115000"/>
              </a:lnSpc>
              <a:spcBef>
                <a:spcPts val="0"/>
              </a:spcBef>
              <a:spcAft>
                <a:spcPts val="1000"/>
              </a:spcAft>
            </a:pPr>
            <a:r>
              <a:rPr lang="it-IT" sz="2000" dirty="0">
                <a:solidFill>
                  <a:srgbClr val="333333"/>
                </a:solidFill>
                <a:latin typeface="Times New Roman" pitchFamily="18" charset="0"/>
                <a:ea typeface="Calibri"/>
                <a:cs typeface="Times New Roman" pitchFamily="18" charset="0"/>
              </a:rPr>
              <a:t>Il </a:t>
            </a:r>
            <a:r>
              <a:rPr lang="it-IT" sz="2000" dirty="0" smtClean="0">
                <a:solidFill>
                  <a:srgbClr val="333333"/>
                </a:solidFill>
                <a:latin typeface="Times New Roman" pitchFamily="18" charset="0"/>
                <a:ea typeface="Calibri"/>
                <a:cs typeface="Times New Roman" pitchFamily="18" charset="0"/>
              </a:rPr>
              <a:t>processo, iniziato </a:t>
            </a:r>
            <a:r>
              <a:rPr lang="it-IT" sz="2000" dirty="0">
                <a:solidFill>
                  <a:srgbClr val="333333"/>
                </a:solidFill>
                <a:latin typeface="Times New Roman" pitchFamily="18" charset="0"/>
                <a:ea typeface="Calibri"/>
                <a:cs typeface="Times New Roman" pitchFamily="18" charset="0"/>
              </a:rPr>
              <a:t>nelle regioni del </a:t>
            </a:r>
            <a:r>
              <a:rPr lang="it-IT" sz="2000" dirty="0" smtClean="0">
                <a:solidFill>
                  <a:srgbClr val="333333"/>
                </a:solidFill>
                <a:latin typeface="Times New Roman" pitchFamily="18" charset="0"/>
                <a:ea typeface="Calibri"/>
                <a:cs typeface="Times New Roman" pitchFamily="18" charset="0"/>
              </a:rPr>
              <a:t>Nord,  </a:t>
            </a:r>
            <a:r>
              <a:rPr lang="it-IT" sz="2000" dirty="0">
                <a:solidFill>
                  <a:srgbClr val="333333"/>
                </a:solidFill>
                <a:latin typeface="Times New Roman" pitchFamily="18" charset="0"/>
                <a:ea typeface="Calibri"/>
                <a:cs typeface="Times New Roman" pitchFamily="18" charset="0"/>
              </a:rPr>
              <a:t>si </a:t>
            </a:r>
            <a:r>
              <a:rPr lang="it-IT" sz="2000" dirty="0" smtClean="0">
                <a:solidFill>
                  <a:srgbClr val="333333"/>
                </a:solidFill>
                <a:latin typeface="Times New Roman" pitchFamily="18" charset="0"/>
                <a:ea typeface="Calibri"/>
                <a:cs typeface="Times New Roman" pitchFamily="18" charset="0"/>
              </a:rPr>
              <a:t>estese </a:t>
            </a:r>
            <a:r>
              <a:rPr lang="it-IT" sz="2000" dirty="0">
                <a:solidFill>
                  <a:srgbClr val="333333"/>
                </a:solidFill>
                <a:latin typeface="Times New Roman" pitchFamily="18" charset="0"/>
                <a:ea typeface="Calibri"/>
                <a:cs typeface="Times New Roman" pitchFamily="18" charset="0"/>
              </a:rPr>
              <a:t>progressivamente alle regioni del Mezzogiorno, che nel periodo a cavallo tra Ottocento e Novecento </a:t>
            </a:r>
            <a:r>
              <a:rPr lang="it-IT" sz="2000" dirty="0" smtClean="0">
                <a:solidFill>
                  <a:srgbClr val="333333"/>
                </a:solidFill>
                <a:latin typeface="Times New Roman" pitchFamily="18" charset="0"/>
                <a:ea typeface="Calibri"/>
                <a:cs typeface="Times New Roman" pitchFamily="18" charset="0"/>
              </a:rPr>
              <a:t> contribuirono </a:t>
            </a:r>
            <a:r>
              <a:rPr lang="it-IT" sz="2000" dirty="0">
                <a:solidFill>
                  <a:srgbClr val="333333"/>
                </a:solidFill>
                <a:latin typeface="Times New Roman" pitchFamily="18" charset="0"/>
                <a:ea typeface="Calibri"/>
                <a:cs typeface="Times New Roman" pitchFamily="18" charset="0"/>
              </a:rPr>
              <a:t>maggiormente a quella che sarà definita la </a:t>
            </a:r>
            <a:r>
              <a:rPr lang="it-IT" sz="2000" b="1" dirty="0">
                <a:solidFill>
                  <a:srgbClr val="333333"/>
                </a:solidFill>
                <a:latin typeface="Times New Roman" pitchFamily="18" charset="0"/>
                <a:ea typeface="Calibri"/>
                <a:cs typeface="Times New Roman" pitchFamily="18" charset="0"/>
              </a:rPr>
              <a:t>Grande emigrazione</a:t>
            </a:r>
            <a:r>
              <a:rPr lang="it-IT" sz="2000" dirty="0">
                <a:solidFill>
                  <a:srgbClr val="333333"/>
                </a:solidFill>
                <a:latin typeface="Times New Roman" pitchFamily="18" charset="0"/>
                <a:ea typeface="Calibri"/>
                <a:cs typeface="Times New Roman" pitchFamily="18" charset="0"/>
              </a:rPr>
              <a:t>. In queste regioni in quel periodo si verificò un esodo di tale portata che la popolazione diminuì notevolmente, nonostante i forti tassi di </a:t>
            </a:r>
            <a:r>
              <a:rPr lang="it-IT" sz="2000" dirty="0" smtClean="0">
                <a:solidFill>
                  <a:srgbClr val="333333"/>
                </a:solidFill>
                <a:latin typeface="Times New Roman" pitchFamily="18" charset="0"/>
                <a:ea typeface="Calibri"/>
                <a:cs typeface="Times New Roman" pitchFamily="18" charset="0"/>
              </a:rPr>
              <a:t>natalità. </a:t>
            </a:r>
            <a:endParaRPr lang="it-IT" sz="2000" dirty="0">
              <a:solidFill>
                <a:prstClr val="black"/>
              </a:solidFill>
              <a:latin typeface="Times New Roman" pitchFamily="18" charset="0"/>
              <a:ea typeface="Calibri"/>
              <a:cs typeface="Times New Roman" pitchFamily="18" charset="0"/>
            </a:endParaRPr>
          </a:p>
          <a:p>
            <a:endParaRPr lang="it-IT"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404664"/>
            <a:ext cx="4320480"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6204" y="3645024"/>
            <a:ext cx="4608511" cy="2659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33878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barn(outVertical)">
                                      <p:cBhvr>
                                        <p:cTn id="21"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251520" y="476673"/>
            <a:ext cx="4320480" cy="3881022"/>
          </a:xfrm>
        </p:spPr>
        <p:txBody>
          <a:bodyPr>
            <a:normAutofit lnSpcReduction="10000"/>
          </a:bodyPr>
          <a:lstStyle/>
          <a:p>
            <a:pPr lvl="0" indent="152400" algn="ctr">
              <a:lnSpc>
                <a:spcPct val="115000"/>
              </a:lnSpc>
              <a:spcBef>
                <a:spcPts val="0"/>
              </a:spcBef>
              <a:spcAft>
                <a:spcPts val="1000"/>
              </a:spcAft>
            </a:pPr>
            <a:r>
              <a:rPr lang="it-IT" sz="2000" dirty="0" smtClean="0">
                <a:solidFill>
                  <a:prstClr val="black"/>
                </a:solidFill>
                <a:latin typeface="Times New Roman" pitchFamily="18" charset="0"/>
                <a:ea typeface="Times New Roman"/>
                <a:cs typeface="Times New Roman" pitchFamily="18" charset="0"/>
              </a:rPr>
              <a:t>Il fenomeno migratorio </a:t>
            </a:r>
            <a:r>
              <a:rPr lang="it-IT" sz="2000" dirty="0">
                <a:solidFill>
                  <a:prstClr val="black"/>
                </a:solidFill>
                <a:latin typeface="Times New Roman" pitchFamily="18" charset="0"/>
                <a:ea typeface="Times New Roman"/>
                <a:cs typeface="Times New Roman" pitchFamily="18" charset="0"/>
              </a:rPr>
              <a:t>fu molto accentuato nel Meridione perché in quest’area la recessione incise in modo particolarmente intenso sulle condizioni di vita. L’impossibilità di esportare i prodotti agricoli tipici meridionali, causata dalle ritorsioni contro i dazi italiani del 1887, incrementò la disoccupazione nelle regioni meridionali obbligando </a:t>
            </a:r>
            <a:r>
              <a:rPr lang="it-IT" sz="2000" dirty="0" smtClean="0">
                <a:solidFill>
                  <a:prstClr val="black"/>
                </a:solidFill>
                <a:latin typeface="Times New Roman" pitchFamily="18" charset="0"/>
                <a:ea typeface="Times New Roman"/>
                <a:cs typeface="Times New Roman" pitchFamily="18" charset="0"/>
              </a:rPr>
              <a:t>centinaia </a:t>
            </a:r>
            <a:r>
              <a:rPr lang="it-IT" sz="2000" dirty="0">
                <a:solidFill>
                  <a:prstClr val="black"/>
                </a:solidFill>
                <a:latin typeface="Times New Roman" pitchFamily="18" charset="0"/>
                <a:ea typeface="Times New Roman"/>
                <a:cs typeface="Times New Roman" pitchFamily="18" charset="0"/>
              </a:rPr>
              <a:t>di giovani ad </a:t>
            </a:r>
            <a:r>
              <a:rPr lang="it-IT" sz="2000" dirty="0" smtClean="0">
                <a:solidFill>
                  <a:prstClr val="black"/>
                </a:solidFill>
                <a:latin typeface="Times New Roman" pitchFamily="18" charset="0"/>
                <a:ea typeface="Times New Roman"/>
                <a:cs typeface="Times New Roman" pitchFamily="18" charset="0"/>
              </a:rPr>
              <a:t>emigrare.</a:t>
            </a:r>
          </a:p>
          <a:p>
            <a:pPr lvl="0" indent="152400" algn="ctr">
              <a:lnSpc>
                <a:spcPct val="115000"/>
              </a:lnSpc>
              <a:spcBef>
                <a:spcPts val="0"/>
              </a:spcBef>
              <a:spcAft>
                <a:spcPts val="1000"/>
              </a:spcAft>
            </a:pPr>
            <a:endParaRPr lang="it-IT" sz="2000" dirty="0">
              <a:solidFill>
                <a:prstClr val="black"/>
              </a:solidFill>
              <a:latin typeface="Times New Roman" pitchFamily="18" charset="0"/>
              <a:ea typeface="Calibri"/>
              <a:cs typeface="Times New Roman" pitchFamily="18" charset="0"/>
            </a:endParaRPr>
          </a:p>
          <a:p>
            <a:endParaRPr lang="it-IT" dirty="0">
              <a:latin typeface="Times New Roman" pitchFamily="18" charset="0"/>
              <a:cs typeface="Times New Roman" pitchFamily="18" charset="0"/>
            </a:endParaRPr>
          </a:p>
        </p:txBody>
      </p:sp>
      <p:sp>
        <p:nvSpPr>
          <p:cNvPr id="5" name="AutoShape 2" descr="Risultati immagini per immagini migrazioni dell'ottocent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Risultati immagini per immagini migrazioni dell'ottocent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3252" name="AutoShape 4"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4" name="AutoShape 6"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6" name="AutoShape 8"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3259" name="Picture 11" descr="Immagine correlata"/>
          <p:cNvPicPr>
            <a:picLocks noChangeAspect="1" noChangeArrowheads="1"/>
          </p:cNvPicPr>
          <p:nvPr/>
        </p:nvPicPr>
        <p:blipFill>
          <a:blip r:embed="rId2"/>
          <a:srcRect/>
          <a:stretch>
            <a:fillRect/>
          </a:stretch>
        </p:blipFill>
        <p:spPr bwMode="auto">
          <a:xfrm>
            <a:off x="4857752" y="1142984"/>
            <a:ext cx="3786214" cy="2500330"/>
          </a:xfrm>
          <a:prstGeom prst="rect">
            <a:avLst/>
          </a:prstGeom>
          <a:noFill/>
        </p:spPr>
      </p:pic>
      <p:pic>
        <p:nvPicPr>
          <p:cNvPr id="53261" name="Picture 13" descr="http://digilander.libero.it/fiammecremisi/fotobis/grafmigrazione.jpg"/>
          <p:cNvPicPr>
            <a:picLocks noChangeAspect="1" noChangeArrowheads="1"/>
          </p:cNvPicPr>
          <p:nvPr/>
        </p:nvPicPr>
        <p:blipFill>
          <a:blip r:embed="rId3"/>
          <a:srcRect/>
          <a:stretch>
            <a:fillRect/>
          </a:stretch>
        </p:blipFill>
        <p:spPr bwMode="auto">
          <a:xfrm>
            <a:off x="1857356" y="4274126"/>
            <a:ext cx="4929222" cy="2298146"/>
          </a:xfrm>
          <a:prstGeom prst="rect">
            <a:avLst/>
          </a:prstGeom>
          <a:noFill/>
        </p:spPr>
      </p:pic>
    </p:spTree>
    <p:extLst>
      <p:ext uri="{BB962C8B-B14F-4D97-AF65-F5344CB8AC3E}">
        <p14:creationId xmlns:p14="http://schemas.microsoft.com/office/powerpoint/2010/main" xmlns="" val="15895999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3259"/>
                                        </p:tgtEl>
                                        <p:attrNameLst>
                                          <p:attrName>style.visibility</p:attrName>
                                        </p:attrNameLst>
                                      </p:cBhvr>
                                      <p:to>
                                        <p:strVal val="visible"/>
                                      </p:to>
                                    </p:set>
                                    <p:anim to="" calcmode="lin" valueType="num">
                                      <p:cBhvr>
                                        <p:cTn id="15" dur="1" fill="hold"/>
                                        <p:tgtEl>
                                          <p:spTgt spid="53259"/>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3261"/>
                                        </p:tgtEl>
                                        <p:attrNameLst>
                                          <p:attrName>style.visibility</p:attrName>
                                        </p:attrNameLst>
                                      </p:cBhvr>
                                      <p:to>
                                        <p:strVal val="visible"/>
                                      </p:to>
                                    </p:set>
                                    <p:anim to="" calcmode="lin" valueType="num">
                                      <p:cBhvr>
                                        <p:cTn id="20" dur="1" fill="hold"/>
                                        <p:tgtEl>
                                          <p:spTgt spid="532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429124" y="785794"/>
            <a:ext cx="4429156" cy="5595534"/>
          </a:xfrm>
        </p:spPr>
        <p:txBody>
          <a:bodyPr>
            <a:noAutofit/>
          </a:bodyPr>
          <a:lstStyle/>
          <a:p>
            <a:pPr lvl="0" algn="ctr">
              <a:lnSpc>
                <a:spcPct val="115000"/>
              </a:lnSpc>
              <a:spcBef>
                <a:spcPts val="0"/>
              </a:spcBef>
              <a:spcAft>
                <a:spcPts val="1000"/>
              </a:spcAft>
            </a:pPr>
            <a:r>
              <a:rPr lang="it-IT" sz="2000" i="1" dirty="0">
                <a:solidFill>
                  <a:prstClr val="black"/>
                </a:solidFill>
                <a:latin typeface="Times New Roman" pitchFamily="18" charset="0"/>
                <a:ea typeface="Calibri"/>
                <a:cs typeface="Times New Roman" pitchFamily="18" charset="0"/>
              </a:rPr>
              <a:t>Gli emigranti italiani che lasciavano l'Italia fra la fine dell'800 e l'inizio del '900, facevano il viaggio in condizioni terribili, ammassati nelle cabine di terza classe dei transatlantici, che partivano dai maggiori porti italiani.</a:t>
            </a:r>
            <a:endParaRPr lang="it-IT" sz="2000" dirty="0">
              <a:solidFill>
                <a:prstClr val="black"/>
              </a:solidFill>
              <a:latin typeface="Times New Roman" pitchFamily="18" charset="0"/>
              <a:ea typeface="Calibri"/>
              <a:cs typeface="Times New Roman" pitchFamily="18" charset="0"/>
            </a:endParaRPr>
          </a:p>
          <a:p>
            <a:pPr lvl="0" algn="ctr">
              <a:lnSpc>
                <a:spcPct val="115000"/>
              </a:lnSpc>
              <a:spcBef>
                <a:spcPts val="0"/>
              </a:spcBef>
              <a:spcAft>
                <a:spcPts val="1000"/>
              </a:spcAft>
            </a:pPr>
            <a:r>
              <a:rPr lang="it-IT" sz="2000" dirty="0">
                <a:solidFill>
                  <a:srgbClr val="333333"/>
                </a:solidFill>
                <a:latin typeface="Times New Roman" pitchFamily="18" charset="0"/>
                <a:ea typeface="Times New Roman"/>
                <a:cs typeface="Times New Roman" pitchFamily="18" charset="0"/>
              </a:rPr>
              <a:t> </a:t>
            </a:r>
            <a:r>
              <a:rPr lang="it-IT" sz="2000" dirty="0">
                <a:latin typeface="Times New Roman" pitchFamily="18" charset="0"/>
                <a:ea typeface="Times New Roman"/>
                <a:cs typeface="Times New Roman" pitchFamily="18" charset="0"/>
              </a:rPr>
              <a:t>Le navi che portavano gli emigranti erano carcasse utilizzate alla bisogna da imprenditori navali privi di scrupoli.</a:t>
            </a:r>
            <a:endParaRPr lang="it-IT" sz="2000" dirty="0">
              <a:latin typeface="Times New Roman" pitchFamily="18" charset="0"/>
              <a:ea typeface="Calibri"/>
              <a:cs typeface="Times New Roman" pitchFamily="18" charset="0"/>
            </a:endParaRPr>
          </a:p>
          <a:p>
            <a:pPr lvl="0" algn="ctr">
              <a:lnSpc>
                <a:spcPct val="115000"/>
              </a:lnSpc>
              <a:spcBef>
                <a:spcPts val="0"/>
              </a:spcBef>
              <a:spcAft>
                <a:spcPts val="1000"/>
              </a:spcAft>
            </a:pPr>
            <a:r>
              <a:rPr lang="it-IT" sz="2000" dirty="0">
                <a:latin typeface="Times New Roman" pitchFamily="18" charset="0"/>
                <a:ea typeface="Times New Roman"/>
                <a:cs typeface="Times New Roman" pitchFamily="18" charset="0"/>
              </a:rPr>
              <a:t>Gli emigranti sognavano il </a:t>
            </a:r>
            <a:r>
              <a:rPr lang="it-IT" sz="2000" i="1" dirty="0">
                <a:latin typeface="Times New Roman" pitchFamily="18" charset="0"/>
                <a:ea typeface="Times New Roman"/>
                <a:cs typeface="Times New Roman" pitchFamily="18" charset="0"/>
              </a:rPr>
              <a:t>Paradiso</a:t>
            </a:r>
            <a:r>
              <a:rPr lang="it-IT" sz="2000" dirty="0">
                <a:latin typeface="Times New Roman" pitchFamily="18" charset="0"/>
                <a:ea typeface="Times New Roman"/>
                <a:cs typeface="Times New Roman" pitchFamily="18" charset="0"/>
              </a:rPr>
              <a:t> e spesso trovavano l’</a:t>
            </a:r>
            <a:r>
              <a:rPr lang="it-IT" sz="2000" i="1" dirty="0">
                <a:latin typeface="Times New Roman" pitchFamily="18" charset="0"/>
                <a:ea typeface="Times New Roman"/>
                <a:cs typeface="Times New Roman" pitchFamily="18" charset="0"/>
              </a:rPr>
              <a:t>Inferno</a:t>
            </a:r>
            <a:r>
              <a:rPr lang="it-IT" sz="2000" dirty="0">
                <a:latin typeface="Times New Roman" pitchFamily="18" charset="0"/>
                <a:ea typeface="Times New Roman"/>
                <a:cs typeface="Times New Roman" pitchFamily="18" charset="0"/>
              </a:rPr>
              <a:t>. Nella stiva delle navi più capaci prendevano posto spesso più di 2000 persone, la capacità reale era di 600-1000. </a:t>
            </a:r>
            <a:endParaRPr lang="it-IT" sz="2000" dirty="0">
              <a:latin typeface="Times New Roman" pitchFamily="18" charset="0"/>
              <a:ea typeface="Calibri"/>
              <a:cs typeface="Times New Roman" pitchFamily="18" charset="0"/>
            </a:endParaRPr>
          </a:p>
        </p:txBody>
      </p:sp>
      <p:sp>
        <p:nvSpPr>
          <p:cNvPr id="52228" name="AutoShape 4" descr="Risultati immagini per emigrazione verso usa nell'otto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2230" name="AutoShape 6" descr="Risultati immagini per emigrazione verso usa nell'otto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2232" name="AutoShape 8" descr="Risultati immagini per emigrazione verso usa nell'otto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2234" name="AutoShape 10" descr="Risultati immagini per emigrazione verso usa nell'otto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2236" name="AutoShape 12" descr="Risultati immagini per emigrazione verso usa nell'otto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2238" name="AutoShape 14" descr="Risultati immagini per emigrazione verso usa nell'otto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2240" name="Picture 16" descr="Immagine correlata"/>
          <p:cNvPicPr>
            <a:picLocks noChangeAspect="1" noChangeArrowheads="1"/>
          </p:cNvPicPr>
          <p:nvPr/>
        </p:nvPicPr>
        <p:blipFill>
          <a:blip r:embed="rId2"/>
          <a:srcRect/>
          <a:stretch>
            <a:fillRect/>
          </a:stretch>
        </p:blipFill>
        <p:spPr bwMode="auto">
          <a:xfrm>
            <a:off x="500034" y="3632994"/>
            <a:ext cx="3714776" cy="2663037"/>
          </a:xfrm>
          <a:prstGeom prst="rect">
            <a:avLst/>
          </a:prstGeom>
          <a:noFill/>
        </p:spPr>
      </p:pic>
      <p:pic>
        <p:nvPicPr>
          <p:cNvPr id="14" name="Picture 2" descr="Risultati immagini per emigrazione verso usa nell'ottocento"/>
          <p:cNvPicPr>
            <a:picLocks noChangeAspect="1" noChangeArrowheads="1"/>
          </p:cNvPicPr>
          <p:nvPr/>
        </p:nvPicPr>
        <p:blipFill>
          <a:blip r:embed="rId3" cstate="print"/>
          <a:srcRect/>
          <a:stretch>
            <a:fillRect/>
          </a:stretch>
        </p:blipFill>
        <p:spPr bwMode="auto">
          <a:xfrm>
            <a:off x="500035" y="642918"/>
            <a:ext cx="3653566" cy="2664183"/>
          </a:xfrm>
          <a:prstGeom prst="rect">
            <a:avLst/>
          </a:prstGeom>
          <a:noFill/>
        </p:spPr>
      </p:pic>
    </p:spTree>
    <p:extLst>
      <p:ext uri="{BB962C8B-B14F-4D97-AF65-F5344CB8AC3E}">
        <p14:creationId xmlns:p14="http://schemas.microsoft.com/office/powerpoint/2010/main" xmlns="" val="532081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2240"/>
                                        </p:tgtEl>
                                        <p:attrNameLst>
                                          <p:attrName>style.visibility</p:attrName>
                                        </p:attrNameLst>
                                      </p:cBhvr>
                                      <p:to>
                                        <p:strVal val="visible"/>
                                      </p:to>
                                    </p:set>
                                    <p:animEffect transition="in" filter="wipe(down)">
                                      <p:cBhvr>
                                        <p:cTn id="27" dur="500"/>
                                        <p:tgtEl>
                                          <p:spTgt spid="52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7224" y="1000108"/>
            <a:ext cx="7772400" cy="879488"/>
          </a:xfrm>
        </p:spPr>
        <p:txBody>
          <a:bodyPr>
            <a:normAutofit fontScale="90000"/>
          </a:bodyPr>
          <a:lstStyle/>
          <a:p>
            <a:pPr algn="ctr"/>
            <a:r>
              <a:rPr lang="it-IT" i="1" cap="none" dirty="0" err="1" smtClean="0">
                <a:latin typeface="Times New Roman" pitchFamily="18" charset="0"/>
                <a:cs typeface="Times New Roman" pitchFamily="18" charset="0"/>
              </a:rPr>
              <a:t>Geostoria</a:t>
            </a:r>
            <a:r>
              <a:rPr lang="it-IT" i="1" cap="none" dirty="0" smtClean="0">
                <a:latin typeface="Times New Roman" pitchFamily="18" charset="0"/>
                <a:cs typeface="Times New Roman" pitchFamily="18" charset="0"/>
              </a:rPr>
              <a:t> dei flussi </a:t>
            </a:r>
            <a:r>
              <a:rPr lang="it-IT" i="1" cap="none" dirty="0" smtClean="0">
                <a:latin typeface="Times New Roman" pitchFamily="18" charset="0"/>
                <a:cs typeface="Times New Roman" pitchFamily="18" charset="0"/>
              </a:rPr>
              <a:t>migratori nella seconda metà dell’Ottocento</a:t>
            </a:r>
            <a:endParaRPr lang="it-IT" i="1" cap="none" dirty="0">
              <a:latin typeface="Times New Roman" pitchFamily="18" charset="0"/>
              <a:cs typeface="Times New Roman" pitchFamily="18" charset="0"/>
            </a:endParaRPr>
          </a:p>
        </p:txBody>
      </p:sp>
      <p:sp>
        <p:nvSpPr>
          <p:cNvPr id="3" name="Segnaposto testo 2"/>
          <p:cNvSpPr>
            <a:spLocks noGrp="1"/>
          </p:cNvSpPr>
          <p:nvPr>
            <p:ph type="body" idx="1"/>
          </p:nvPr>
        </p:nvSpPr>
        <p:spPr>
          <a:xfrm>
            <a:off x="357158" y="5857892"/>
            <a:ext cx="7772400" cy="549272"/>
          </a:xfrm>
        </p:spPr>
        <p:txBody>
          <a:bodyPr>
            <a:normAutofit/>
          </a:bodyPr>
          <a:lstStyle/>
          <a:p>
            <a:r>
              <a:rPr lang="it-IT" sz="2400" i="1" dirty="0" smtClean="0">
                <a:solidFill>
                  <a:schemeClr val="tx1"/>
                </a:solidFill>
                <a:latin typeface="Times New Roman" pitchFamily="18" charset="0"/>
                <a:cs typeface="Times New Roman" pitchFamily="18" charset="0"/>
              </a:rPr>
              <a:t>Tutor prof.ssa Costanza </a:t>
            </a:r>
            <a:r>
              <a:rPr lang="it-IT" sz="2400" i="1" dirty="0" err="1" smtClean="0">
                <a:solidFill>
                  <a:schemeClr val="tx1"/>
                </a:solidFill>
                <a:latin typeface="Times New Roman" pitchFamily="18" charset="0"/>
                <a:cs typeface="Times New Roman" pitchFamily="18" charset="0"/>
              </a:rPr>
              <a:t>Teodosia</a:t>
            </a:r>
            <a:r>
              <a:rPr lang="it-IT" sz="2400" i="1" dirty="0" smtClean="0">
                <a:solidFill>
                  <a:schemeClr val="tx1"/>
                </a:solidFill>
                <a:latin typeface="Times New Roman" pitchFamily="18" charset="0"/>
                <a:cs typeface="Times New Roman" pitchFamily="18" charset="0"/>
              </a:rPr>
              <a:t> Potenza</a:t>
            </a:r>
            <a:endParaRPr lang="it-IT" sz="2400" i="1" dirty="0">
              <a:solidFill>
                <a:schemeClr val="tx1"/>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323528" y="404664"/>
            <a:ext cx="3754760" cy="6192688"/>
          </a:xfrm>
        </p:spPr>
        <p:txBody>
          <a:bodyPr>
            <a:normAutofit/>
          </a:bodyPr>
          <a:lstStyle/>
          <a:p>
            <a:pPr lvl="0" algn="ctr">
              <a:lnSpc>
                <a:spcPct val="115000"/>
              </a:lnSpc>
              <a:spcBef>
                <a:spcPts val="0"/>
              </a:spcBef>
              <a:spcAft>
                <a:spcPts val="1000"/>
              </a:spcAft>
            </a:pPr>
            <a:r>
              <a:rPr lang="it-IT" sz="2000" dirty="0">
                <a:latin typeface="Times New Roman" pitchFamily="18" charset="0"/>
                <a:ea typeface="Times New Roman"/>
                <a:cs typeface="Times New Roman" pitchFamily="18" charset="0"/>
              </a:rPr>
              <a:t>L'odore che veniva dalle stive attraverso i boccaporti era tale da non poter immaginare fosse di persone umane". I casi di "incidenti" su questi piroscafi erano più che frequenti tanto che in breve tempo vennero definiti i "vascelli della morte". Nella zona del porto v'erano baracche che servivano da dimora temporanea agli emigranti in attesa. Qui un uomo poteva dormire per pochi soldi per notte, ovviamente dormiva sulla paglia in  una stanza di quattro metri e mezzo per cinque per quaranta </a:t>
            </a:r>
            <a:r>
              <a:rPr lang="it-IT" sz="2000" dirty="0" smtClean="0">
                <a:latin typeface="Times New Roman" pitchFamily="18" charset="0"/>
                <a:ea typeface="Times New Roman"/>
                <a:cs typeface="Times New Roman" pitchFamily="18" charset="0"/>
              </a:rPr>
              <a:t>persone.</a:t>
            </a:r>
            <a:endParaRPr lang="it-IT" sz="2000" dirty="0">
              <a:latin typeface="Times New Roman" pitchFamily="18" charset="0"/>
              <a:ea typeface="Calibri"/>
              <a:cs typeface="Times New Roman" pitchFamily="18" charset="0"/>
            </a:endParaRPr>
          </a:p>
          <a:p>
            <a:pPr lvl="0" algn="ctr">
              <a:lnSpc>
                <a:spcPct val="115000"/>
              </a:lnSpc>
              <a:spcBef>
                <a:spcPts val="0"/>
              </a:spcBef>
              <a:spcAft>
                <a:spcPts val="1000"/>
              </a:spcAft>
            </a:pPr>
            <a:r>
              <a:rPr lang="it-IT" sz="1600" dirty="0" smtClean="0">
                <a:latin typeface="Times New Roman" pitchFamily="18" charset="0"/>
                <a:ea typeface="Times New Roman"/>
                <a:cs typeface="Times New Roman" pitchFamily="18" charset="0"/>
              </a:rPr>
              <a:t>. </a:t>
            </a:r>
            <a:endParaRPr lang="it-IT" sz="1600" dirty="0">
              <a:latin typeface="Times New Roman" pitchFamily="18" charset="0"/>
              <a:ea typeface="Calibri"/>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4332949"/>
            <a:ext cx="3456384" cy="2120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9" descr="C:\Users\Paolo\Desktop\downloadnave.jpg"/>
          <p:cNvPicPr>
            <a:picLocks noChangeAspect="1" noChangeArrowheads="1"/>
          </p:cNvPicPr>
          <p:nvPr/>
        </p:nvPicPr>
        <p:blipFill>
          <a:blip r:embed="rId3"/>
          <a:srcRect/>
          <a:stretch>
            <a:fillRect/>
          </a:stretch>
        </p:blipFill>
        <p:spPr bwMode="auto">
          <a:xfrm>
            <a:off x="4929190" y="785794"/>
            <a:ext cx="3786214" cy="3000396"/>
          </a:xfrm>
          <a:prstGeom prst="rect">
            <a:avLst/>
          </a:prstGeom>
          <a:noFill/>
        </p:spPr>
      </p:pic>
    </p:spTree>
    <p:extLst>
      <p:ext uri="{BB962C8B-B14F-4D97-AF65-F5344CB8AC3E}">
        <p14:creationId xmlns:p14="http://schemas.microsoft.com/office/powerpoint/2010/main" xmlns="" val="38307961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heel(8)">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071538" y="1357299"/>
            <a:ext cx="7732911" cy="2286016"/>
          </a:xfrm>
        </p:spPr>
        <p:txBody>
          <a:bodyPr>
            <a:normAutofit/>
          </a:bodyPr>
          <a:lstStyle/>
          <a:p>
            <a:pPr lvl="0" algn="ctr">
              <a:lnSpc>
                <a:spcPct val="115000"/>
              </a:lnSpc>
              <a:spcBef>
                <a:spcPts val="0"/>
              </a:spcBef>
              <a:spcAft>
                <a:spcPts val="1000"/>
              </a:spcAft>
            </a:pPr>
            <a:r>
              <a:rPr lang="it-IT" sz="2000" dirty="0">
                <a:latin typeface="Times New Roman" pitchFamily="18" charset="0"/>
                <a:ea typeface="Times New Roman"/>
                <a:cs typeface="Times New Roman" pitchFamily="18" charset="0"/>
              </a:rPr>
              <a:t>Gli emigranti salivano a bordo delle navi portando le loro povere cose. I bambini si trascinavano dietro i pagliericci su cui erano soliti dormire, mentre gli uomini faticavano a spingere avanti gli ingombranti barili contenenti le loro riserve d'acqua, a trasportare le logore cassette rimpinzate di masserizie. </a:t>
            </a:r>
            <a:endParaRPr lang="it-IT" sz="2000" dirty="0">
              <a:latin typeface="Times New Roman" pitchFamily="18" charset="0"/>
              <a:ea typeface="Calibri"/>
              <a:cs typeface="Times New Roman" pitchFamily="18" charset="0"/>
            </a:endParaRPr>
          </a:p>
          <a:p>
            <a:endParaRPr lang="it-IT" dirty="0"/>
          </a:p>
        </p:txBody>
      </p:sp>
      <p:pic>
        <p:nvPicPr>
          <p:cNvPr id="5" name="Picture 2" descr="Risultati immagini per emigrazione verso usa nell'ottocento"/>
          <p:cNvPicPr>
            <a:picLocks noChangeAspect="1" noChangeArrowheads="1"/>
          </p:cNvPicPr>
          <p:nvPr/>
        </p:nvPicPr>
        <p:blipFill>
          <a:blip r:embed="rId2"/>
          <a:srcRect/>
          <a:stretch>
            <a:fillRect/>
          </a:stretch>
        </p:blipFill>
        <p:spPr bwMode="auto">
          <a:xfrm>
            <a:off x="857224" y="3500438"/>
            <a:ext cx="3643338" cy="2928958"/>
          </a:xfrm>
          <a:prstGeom prst="rect">
            <a:avLst/>
          </a:prstGeom>
          <a:noFill/>
        </p:spPr>
      </p:pic>
      <p:pic>
        <p:nvPicPr>
          <p:cNvPr id="50178" name="Picture 2" descr="Immagine correlata"/>
          <p:cNvPicPr>
            <a:picLocks noChangeAspect="1" noChangeArrowheads="1"/>
          </p:cNvPicPr>
          <p:nvPr/>
        </p:nvPicPr>
        <p:blipFill>
          <a:blip r:embed="rId3"/>
          <a:srcRect/>
          <a:stretch>
            <a:fillRect/>
          </a:stretch>
        </p:blipFill>
        <p:spPr bwMode="auto">
          <a:xfrm>
            <a:off x="5072066" y="3500438"/>
            <a:ext cx="3643338" cy="2928958"/>
          </a:xfrm>
          <a:prstGeom prst="rect">
            <a:avLst/>
          </a:prstGeom>
          <a:noFill/>
        </p:spPr>
      </p:pic>
    </p:spTree>
    <p:extLst>
      <p:ext uri="{BB962C8B-B14F-4D97-AF65-F5344CB8AC3E}">
        <p14:creationId xmlns:p14="http://schemas.microsoft.com/office/powerpoint/2010/main" xmlns="" val="35355755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0178"/>
                                        </p:tgtEl>
                                        <p:attrNameLst>
                                          <p:attrName>style.visibility</p:attrName>
                                        </p:attrNameLst>
                                      </p:cBhvr>
                                      <p:to>
                                        <p:strVal val="visible"/>
                                      </p:to>
                                    </p:set>
                                    <p:animEffect transition="in" filter="wipe(down)">
                                      <p:cBhvr>
                                        <p:cTn id="24"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214282" y="285728"/>
            <a:ext cx="8572560" cy="1571636"/>
          </a:xfrm>
        </p:spPr>
        <p:txBody>
          <a:bodyPr>
            <a:noAutofit/>
          </a:bodyPr>
          <a:lstStyle/>
          <a:p>
            <a:pPr algn="just"/>
            <a:r>
              <a:rPr lang="it-IT" sz="2000" dirty="0">
                <a:latin typeface="Times New Roman" pitchFamily="18" charset="0"/>
                <a:ea typeface="Times New Roman"/>
                <a:cs typeface="Times New Roman" pitchFamily="18" charset="0"/>
              </a:rPr>
              <a:t>L'arrivo in America era caratterizzato dal trauma dei controlli medici e amministrativi durissimi, specialmente ad </a:t>
            </a:r>
            <a:r>
              <a:rPr lang="it-IT" sz="2000" dirty="0" err="1" smtClean="0">
                <a:latin typeface="Times New Roman" pitchFamily="18" charset="0"/>
                <a:ea typeface="Times New Roman"/>
                <a:cs typeface="Times New Roman" pitchFamily="18" charset="0"/>
              </a:rPr>
              <a:t>Ellis</a:t>
            </a:r>
            <a:r>
              <a:rPr lang="it-IT" sz="2000" dirty="0" smtClean="0">
                <a:latin typeface="Times New Roman" pitchFamily="18" charset="0"/>
                <a:ea typeface="Times New Roman"/>
                <a:cs typeface="Times New Roman" pitchFamily="18" charset="0"/>
              </a:rPr>
              <a:t> Island, l'isola delle lacrime. </a:t>
            </a:r>
            <a:r>
              <a:rPr lang="it-IT" sz="2000" dirty="0" smtClean="0">
                <a:latin typeface="Times New Roman" pitchFamily="18" charset="0"/>
                <a:cs typeface="Times New Roman" pitchFamily="18" charset="0"/>
              </a:rPr>
              <a:t>I Medici del Servizio Immigrazione controllavano ciascun immigrante, contrassegnando sulla schiena con un gesso, quelli che dovevano essere sottoposti ad un ulteriore esame per accertarne le condizioni di salute. </a:t>
            </a:r>
          </a:p>
          <a:p>
            <a:pPr lvl="0" algn="just"/>
            <a:endParaRPr lang="it-IT" sz="1800" dirty="0" smtClean="0">
              <a:latin typeface="Times New Roman" pitchFamily="18" charset="0"/>
              <a:ea typeface="Calibri"/>
              <a:cs typeface="Times New Roman" pitchFamily="18" charset="0"/>
            </a:endParaRPr>
          </a:p>
          <a:p>
            <a:pPr lvl="0" algn="just"/>
            <a:endParaRPr lang="it-IT" sz="2400" dirty="0">
              <a:solidFill>
                <a:prstClr val="black">
                  <a:tint val="75000"/>
                </a:prstClr>
              </a:solidFill>
            </a:endParaRPr>
          </a:p>
        </p:txBody>
      </p:sp>
      <p:sp>
        <p:nvSpPr>
          <p:cNvPr id="2" name="AutoShape 2" descr="Risultati immagini per ellis is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8" name="AutoShape 4" descr="Risultati immagini per ellis is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49" name="Picture 5" descr="C:\Users\Paolo\Desktop\downloadasd.jpg"/>
          <p:cNvPicPr>
            <a:picLocks noChangeAspect="1" noChangeArrowheads="1"/>
          </p:cNvPicPr>
          <p:nvPr/>
        </p:nvPicPr>
        <p:blipFill>
          <a:blip r:embed="rId2"/>
          <a:srcRect/>
          <a:stretch>
            <a:fillRect/>
          </a:stretch>
        </p:blipFill>
        <p:spPr bwMode="auto">
          <a:xfrm>
            <a:off x="3143240" y="2000240"/>
            <a:ext cx="3071834" cy="1806961"/>
          </a:xfrm>
          <a:prstGeom prst="rect">
            <a:avLst/>
          </a:prstGeom>
          <a:noFill/>
        </p:spPr>
      </p:pic>
      <p:pic>
        <p:nvPicPr>
          <p:cNvPr id="63490" name="Picture 2" descr="INGRANDISCI"/>
          <p:cNvPicPr>
            <a:picLocks noChangeAspect="1" noChangeArrowheads="1"/>
          </p:cNvPicPr>
          <p:nvPr/>
        </p:nvPicPr>
        <p:blipFill>
          <a:blip r:embed="rId3"/>
          <a:srcRect/>
          <a:stretch>
            <a:fillRect/>
          </a:stretch>
        </p:blipFill>
        <p:spPr bwMode="auto">
          <a:xfrm>
            <a:off x="5857884" y="4143380"/>
            <a:ext cx="2857500" cy="2143125"/>
          </a:xfrm>
          <a:prstGeom prst="rect">
            <a:avLst/>
          </a:prstGeom>
          <a:noFill/>
        </p:spPr>
      </p:pic>
      <p:pic>
        <p:nvPicPr>
          <p:cNvPr id="63492" name="Picture 4" descr="INGRANDISCI"/>
          <p:cNvPicPr>
            <a:picLocks noChangeAspect="1" noChangeArrowheads="1"/>
          </p:cNvPicPr>
          <p:nvPr/>
        </p:nvPicPr>
        <p:blipFill>
          <a:blip r:embed="rId4"/>
          <a:srcRect/>
          <a:stretch>
            <a:fillRect/>
          </a:stretch>
        </p:blipFill>
        <p:spPr bwMode="auto">
          <a:xfrm>
            <a:off x="714348" y="4252902"/>
            <a:ext cx="2714644" cy="2081227"/>
          </a:xfrm>
          <a:prstGeom prst="rect">
            <a:avLst/>
          </a:prstGeom>
          <a:noFill/>
        </p:spPr>
      </p:pic>
    </p:spTree>
    <p:extLst>
      <p:ext uri="{BB962C8B-B14F-4D97-AF65-F5344CB8AC3E}">
        <p14:creationId xmlns="" xmlns:p14="http://schemas.microsoft.com/office/powerpoint/2010/main" val="17217315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plus(in)">
                                      <p:cBhvr>
                                        <p:cTn id="12" dur="20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0"/>
                                        </p:tgtEl>
                                        <p:attrNameLst>
                                          <p:attrName>style.visibility</p:attrName>
                                        </p:attrNameLst>
                                      </p:cBhvr>
                                      <p:to>
                                        <p:strVal val="visible"/>
                                      </p:to>
                                    </p:set>
                                    <p:animEffect transition="in" filter="blinds(horizontal)">
                                      <p:cBhvr>
                                        <p:cTn id="17" dur="500"/>
                                        <p:tgtEl>
                                          <p:spTgt spid="6349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3492"/>
                                        </p:tgtEl>
                                        <p:attrNameLst>
                                          <p:attrName>style.visibility</p:attrName>
                                        </p:attrNameLst>
                                      </p:cBhvr>
                                      <p:to>
                                        <p:strVal val="visible"/>
                                      </p:to>
                                    </p:set>
                                    <p:anim calcmode="lin" valueType="num">
                                      <p:cBhvr>
                                        <p:cTn id="22" dur="1000" fill="hold"/>
                                        <p:tgtEl>
                                          <p:spTgt spid="63492"/>
                                        </p:tgtEl>
                                        <p:attrNameLst>
                                          <p:attrName>ppt_w</p:attrName>
                                        </p:attrNameLst>
                                      </p:cBhvr>
                                      <p:tavLst>
                                        <p:tav tm="0">
                                          <p:val>
                                            <p:strVal val="#ppt_w*0.70"/>
                                          </p:val>
                                        </p:tav>
                                        <p:tav tm="100000">
                                          <p:val>
                                            <p:strVal val="#ppt_w"/>
                                          </p:val>
                                        </p:tav>
                                      </p:tavLst>
                                    </p:anim>
                                    <p:anim calcmode="lin" valueType="num">
                                      <p:cBhvr>
                                        <p:cTn id="23" dur="1000" fill="hold"/>
                                        <p:tgtEl>
                                          <p:spTgt spid="63492"/>
                                        </p:tgtEl>
                                        <p:attrNameLst>
                                          <p:attrName>ppt_h</p:attrName>
                                        </p:attrNameLst>
                                      </p:cBhvr>
                                      <p:tavLst>
                                        <p:tav tm="0">
                                          <p:val>
                                            <p:strVal val="#ppt_h"/>
                                          </p:val>
                                        </p:tav>
                                        <p:tav tm="100000">
                                          <p:val>
                                            <p:strVal val="#ppt_h"/>
                                          </p:val>
                                        </p:tav>
                                      </p:tavLst>
                                    </p:anim>
                                    <p:animEffect transition="in" filter="fade">
                                      <p:cBhvr>
                                        <p:cTn id="24"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214282" y="285728"/>
            <a:ext cx="8572560" cy="4143404"/>
          </a:xfrm>
        </p:spPr>
        <p:txBody>
          <a:bodyPr>
            <a:noAutofit/>
          </a:bodyPr>
          <a:lstStyle/>
          <a:p>
            <a:pPr algn="just"/>
            <a:r>
              <a:rPr lang="it-IT" sz="1800" dirty="0" smtClean="0">
                <a:latin typeface="Times New Roman" pitchFamily="18" charset="0"/>
                <a:cs typeface="Times New Roman" pitchFamily="18" charset="0"/>
              </a:rPr>
              <a:t>Chi superava questo primo esame, veniva poi accompagnato nella Sala dei Registri, dove erano attesi da ispettori che registravano i loro dati anagrafici, concedevano il permesso di sbarcare, infine venivano accompagnati al molo del traghetto per Manhattan. I "marchiati" venivano inviati in un'altra stanza per controlli più approfonditi. Secondo il vademecum destinato ai nuovi venuti, </a:t>
            </a:r>
            <a:r>
              <a:rPr lang="it-IT" sz="1800" b="1" i="1" dirty="0" smtClean="0">
                <a:latin typeface="Times New Roman" pitchFamily="18" charset="0"/>
                <a:cs typeface="Times New Roman" pitchFamily="18" charset="0"/>
              </a:rPr>
              <a:t>"i vecchi, i deformi, i ciechi, i sordomuti e tutti coloro che soffrono di malattie contagiose, aberrazioni mentali e qualsiasi altra infermità sono inesorabilmente esclusi dal suolo americano".  </a:t>
            </a:r>
            <a:r>
              <a:rPr lang="it-IT" sz="1800" dirty="0" smtClean="0">
                <a:latin typeface="Times New Roman" pitchFamily="18" charset="0"/>
                <a:cs typeface="Times New Roman" pitchFamily="18" charset="0"/>
              </a:rPr>
              <a:t>Per i ritenuti non idonei c’era l'immediato reimbarco sulla stessa nave che li aveva portati negli Stati Uniti e che aveva l'obbligo di riportarli al porto di provenienza.</a:t>
            </a:r>
          </a:p>
          <a:p>
            <a:pPr lvl="0" algn="just"/>
            <a:endParaRPr lang="it-IT" sz="1800" dirty="0" smtClean="0">
              <a:latin typeface="Times New Roman" pitchFamily="18" charset="0"/>
              <a:ea typeface="Calibri"/>
              <a:cs typeface="Times New Roman" pitchFamily="18" charset="0"/>
            </a:endParaRPr>
          </a:p>
          <a:p>
            <a:pPr lvl="0" algn="just"/>
            <a:endParaRPr lang="it-IT" sz="2400" dirty="0">
              <a:solidFill>
                <a:prstClr val="black">
                  <a:tint val="75000"/>
                </a:prstClr>
              </a:solidFill>
            </a:endParaRPr>
          </a:p>
        </p:txBody>
      </p:sp>
      <p:sp>
        <p:nvSpPr>
          <p:cNvPr id="2" name="AutoShape 2" descr="Risultati immagini per ellis is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8" name="AutoShape 4" descr="Risultati immagini per ellis is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53" name="Picture 9" descr="INGRANDISCI"/>
          <p:cNvPicPr>
            <a:picLocks noChangeAspect="1" noChangeArrowheads="1"/>
          </p:cNvPicPr>
          <p:nvPr/>
        </p:nvPicPr>
        <p:blipFill>
          <a:blip r:embed="rId2"/>
          <a:srcRect/>
          <a:stretch>
            <a:fillRect/>
          </a:stretch>
        </p:blipFill>
        <p:spPr bwMode="auto">
          <a:xfrm>
            <a:off x="3357554" y="2786058"/>
            <a:ext cx="2571768" cy="2247901"/>
          </a:xfrm>
          <a:prstGeom prst="rect">
            <a:avLst/>
          </a:prstGeom>
          <a:noFill/>
        </p:spPr>
      </p:pic>
      <p:pic>
        <p:nvPicPr>
          <p:cNvPr id="6155" name="Picture 11" descr="INGRANDISCI"/>
          <p:cNvPicPr>
            <a:picLocks noChangeAspect="1" noChangeArrowheads="1"/>
          </p:cNvPicPr>
          <p:nvPr/>
        </p:nvPicPr>
        <p:blipFill>
          <a:blip r:embed="rId3"/>
          <a:srcRect/>
          <a:stretch>
            <a:fillRect/>
          </a:stretch>
        </p:blipFill>
        <p:spPr bwMode="auto">
          <a:xfrm>
            <a:off x="285720" y="3571876"/>
            <a:ext cx="2786082" cy="2924176"/>
          </a:xfrm>
          <a:prstGeom prst="rect">
            <a:avLst/>
          </a:prstGeom>
          <a:noFill/>
        </p:spPr>
      </p:pic>
      <p:pic>
        <p:nvPicPr>
          <p:cNvPr id="6157" name="Picture 13" descr="INGRANDISCI"/>
          <p:cNvPicPr>
            <a:picLocks noChangeAspect="1" noChangeArrowheads="1"/>
          </p:cNvPicPr>
          <p:nvPr/>
        </p:nvPicPr>
        <p:blipFill>
          <a:blip r:embed="rId4"/>
          <a:srcRect/>
          <a:stretch>
            <a:fillRect/>
          </a:stretch>
        </p:blipFill>
        <p:spPr bwMode="auto">
          <a:xfrm>
            <a:off x="6072198" y="3857628"/>
            <a:ext cx="2857500" cy="2714629"/>
          </a:xfrm>
          <a:prstGeom prst="rect">
            <a:avLst/>
          </a:prstGeom>
          <a:noFill/>
        </p:spPr>
      </p:pic>
    </p:spTree>
    <p:extLst>
      <p:ext uri="{BB962C8B-B14F-4D97-AF65-F5344CB8AC3E}">
        <p14:creationId xmlns="" xmlns:p14="http://schemas.microsoft.com/office/powerpoint/2010/main" val="17217315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500" fill="hold"/>
                                        <p:tgtEl>
                                          <p:spTgt spid="6153"/>
                                        </p:tgtEl>
                                        <p:attrNameLst>
                                          <p:attrName>ppt_w</p:attrName>
                                        </p:attrNameLst>
                                      </p:cBhvr>
                                      <p:tavLst>
                                        <p:tav tm="0">
                                          <p:val>
                                            <p:fltVal val="0"/>
                                          </p:val>
                                        </p:tav>
                                        <p:tav tm="100000">
                                          <p:val>
                                            <p:strVal val="#ppt_w"/>
                                          </p:val>
                                        </p:tav>
                                      </p:tavLst>
                                    </p:anim>
                                    <p:anim calcmode="lin" valueType="num">
                                      <p:cBhvr>
                                        <p:cTn id="13" dur="500" fill="hold"/>
                                        <p:tgtEl>
                                          <p:spTgt spid="6153"/>
                                        </p:tgtEl>
                                        <p:attrNameLst>
                                          <p:attrName>ppt_h</p:attrName>
                                        </p:attrNameLst>
                                      </p:cBhvr>
                                      <p:tavLst>
                                        <p:tav tm="0">
                                          <p:val>
                                            <p:fltVal val="0"/>
                                          </p:val>
                                        </p:tav>
                                        <p:tav tm="100000">
                                          <p:val>
                                            <p:strVal val="#ppt_h"/>
                                          </p:val>
                                        </p:tav>
                                      </p:tavLst>
                                    </p:anim>
                                    <p:animEffect transition="in" filter="fade">
                                      <p:cBhvr>
                                        <p:cTn id="14" dur="500"/>
                                        <p:tgtEl>
                                          <p:spTgt spid="615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157"/>
                                        </p:tgtEl>
                                        <p:attrNameLst>
                                          <p:attrName>style.visibility</p:attrName>
                                        </p:attrNameLst>
                                      </p:cBhvr>
                                      <p:to>
                                        <p:strVal val="visible"/>
                                      </p:to>
                                    </p:set>
                                    <p:animEffect transition="in" filter="strips(downLeft)">
                                      <p:cBhvr>
                                        <p:cTn id="19" dur="500"/>
                                        <p:tgtEl>
                                          <p:spTgt spid="6157"/>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6155"/>
                                        </p:tgtEl>
                                        <p:attrNameLst>
                                          <p:attrName>style.visibility</p:attrName>
                                        </p:attrNameLst>
                                      </p:cBhvr>
                                      <p:to>
                                        <p:strVal val="visible"/>
                                      </p:to>
                                    </p:set>
                                    <p:anim to="" calcmode="lin" valueType="num">
                                      <p:cBhvr>
                                        <p:cTn id="24" dur="1" fill="hold"/>
                                        <p:tgtEl>
                                          <p:spTgt spid="61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07704" y="1988840"/>
            <a:ext cx="5708017" cy="4456945"/>
          </a:xfrm>
          <a:prstGeom prst="rect">
            <a:avLst/>
          </a:prstGeom>
          <a:noFill/>
          <a:ln w="9525">
            <a:noFill/>
            <a:miter lim="800000"/>
            <a:headEnd/>
            <a:tailEnd/>
          </a:ln>
        </p:spPr>
      </p:pic>
      <p:sp>
        <p:nvSpPr>
          <p:cNvPr id="6" name="CasellaDiTesto 5"/>
          <p:cNvSpPr txBox="1"/>
          <p:nvPr/>
        </p:nvSpPr>
        <p:spPr>
          <a:xfrm>
            <a:off x="1506614" y="249035"/>
            <a:ext cx="6202779" cy="523220"/>
          </a:xfrm>
          <a:prstGeom prst="rect">
            <a:avLst/>
          </a:prstGeom>
          <a:noFill/>
        </p:spPr>
        <p:txBody>
          <a:bodyPr wrap="square" rtlCol="0">
            <a:spAutoFit/>
          </a:bodyPr>
          <a:lstStyle/>
          <a:p>
            <a:pPr algn="ctr"/>
            <a:r>
              <a:rPr lang="it-IT" sz="2800" b="1" i="1" dirty="0" smtClean="0">
                <a:latin typeface="Times New Roman" pitchFamily="18" charset="0"/>
                <a:cs typeface="Times New Roman" pitchFamily="18" charset="0"/>
              </a:rPr>
              <a:t>I diritti negati</a:t>
            </a:r>
            <a:endParaRPr lang="it-IT" sz="2800" b="1" i="1" dirty="0">
              <a:latin typeface="Times New Roman" pitchFamily="18" charset="0"/>
              <a:cs typeface="Times New Roman" pitchFamily="18" charset="0"/>
            </a:endParaRPr>
          </a:p>
        </p:txBody>
      </p:sp>
      <p:sp>
        <p:nvSpPr>
          <p:cNvPr id="7" name="CasellaDiTesto 6"/>
          <p:cNvSpPr txBox="1"/>
          <p:nvPr/>
        </p:nvSpPr>
        <p:spPr>
          <a:xfrm>
            <a:off x="467544" y="836712"/>
            <a:ext cx="8280920" cy="1015663"/>
          </a:xfrm>
          <a:prstGeom prst="rect">
            <a:avLst/>
          </a:prstGeom>
          <a:noFill/>
        </p:spPr>
        <p:txBody>
          <a:bodyPr wrap="square" rtlCol="0">
            <a:spAutoFit/>
          </a:bodyPr>
          <a:lstStyle/>
          <a:p>
            <a:pPr algn="ctr"/>
            <a:r>
              <a:rPr lang="it-IT" sz="2000" dirty="0" smtClean="0">
                <a:solidFill>
                  <a:prstClr val="black"/>
                </a:solidFill>
                <a:latin typeface="Times New Roman" pitchFamily="18" charset="0"/>
                <a:cs typeface="Times New Roman" pitchFamily="18" charset="0"/>
              </a:rPr>
              <a:t>Gli emigranti venivano privati di ogni privilegio, ma in seguito si iniziò a capire che la concessione di una cittadinanza diventava anche uno strumento di controllo del potere.</a:t>
            </a:r>
            <a:endParaRPr lang="it-IT" sz="2000"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1843794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ox(in)">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67544" y="642917"/>
            <a:ext cx="4247332" cy="5871023"/>
          </a:xfrm>
        </p:spPr>
        <p:txBody>
          <a:bodyPr>
            <a:noAutofit/>
          </a:bodyPr>
          <a:lstStyle/>
          <a:p>
            <a:pPr lvl="0" algn="ctr">
              <a:lnSpc>
                <a:spcPct val="115000"/>
              </a:lnSpc>
              <a:spcBef>
                <a:spcPts val="0"/>
              </a:spcBef>
              <a:spcAft>
                <a:spcPts val="1000"/>
              </a:spcAft>
            </a:pPr>
            <a:r>
              <a:rPr lang="it-IT" sz="2000" dirty="0" smtClean="0">
                <a:solidFill>
                  <a:srgbClr val="333333"/>
                </a:solidFill>
                <a:latin typeface="Times New Roman" pitchFamily="18" charset="0"/>
                <a:ea typeface="Calibri"/>
                <a:cs typeface="Times New Roman" pitchFamily="18" charset="0"/>
              </a:rPr>
              <a:t>A </a:t>
            </a:r>
            <a:r>
              <a:rPr lang="it-IT" sz="2000" dirty="0">
                <a:solidFill>
                  <a:srgbClr val="333333"/>
                </a:solidFill>
                <a:latin typeface="Times New Roman" pitchFamily="18" charset="0"/>
                <a:ea typeface="Calibri"/>
                <a:cs typeface="Times New Roman" pitchFamily="18" charset="0"/>
              </a:rPr>
              <a:t>partir dagli </a:t>
            </a:r>
            <a:r>
              <a:rPr lang="it-IT" sz="2000" dirty="0" smtClean="0">
                <a:solidFill>
                  <a:srgbClr val="333333"/>
                </a:solidFill>
                <a:latin typeface="Times New Roman" pitchFamily="18" charset="0"/>
                <a:ea typeface="Calibri"/>
                <a:cs typeface="Times New Roman" pitchFamily="18" charset="0"/>
              </a:rPr>
              <a:t>anni del Novecento, il grande flusso migratorio si ridusse progressivamente fino ad </a:t>
            </a:r>
            <a:r>
              <a:rPr lang="it-IT" sz="2000" b="1" dirty="0">
                <a:solidFill>
                  <a:srgbClr val="333333"/>
                </a:solidFill>
                <a:latin typeface="Times New Roman" pitchFamily="18" charset="0"/>
                <a:ea typeface="Calibri"/>
                <a:cs typeface="Times New Roman" pitchFamily="18" charset="0"/>
              </a:rPr>
              <a:t>esaurirsi completamente </a:t>
            </a:r>
            <a:r>
              <a:rPr lang="it-IT" sz="2000" dirty="0">
                <a:solidFill>
                  <a:srgbClr val="333333"/>
                </a:solidFill>
                <a:latin typeface="Times New Roman" pitchFamily="18" charset="0"/>
                <a:ea typeface="Calibri"/>
                <a:cs typeface="Times New Roman" pitchFamily="18" charset="0"/>
              </a:rPr>
              <a:t>con la Seconda guerra mondale. </a:t>
            </a:r>
            <a:endParaRPr lang="it-IT" sz="2000" dirty="0" smtClean="0">
              <a:solidFill>
                <a:srgbClr val="333333"/>
              </a:solidFill>
              <a:latin typeface="Times New Roman" pitchFamily="18" charset="0"/>
              <a:ea typeface="Calibri"/>
              <a:cs typeface="Times New Roman" pitchFamily="18" charset="0"/>
            </a:endParaRPr>
          </a:p>
          <a:p>
            <a:pPr lvl="0" algn="ctr">
              <a:lnSpc>
                <a:spcPct val="115000"/>
              </a:lnSpc>
              <a:spcBef>
                <a:spcPts val="0"/>
              </a:spcBef>
              <a:spcAft>
                <a:spcPts val="1000"/>
              </a:spcAft>
            </a:pPr>
            <a:r>
              <a:rPr lang="it-IT" sz="2000" dirty="0" smtClean="0">
                <a:solidFill>
                  <a:srgbClr val="333333"/>
                </a:solidFill>
                <a:latin typeface="Times New Roman" pitchFamily="18" charset="0"/>
                <a:ea typeface="Calibri"/>
                <a:cs typeface="Times New Roman" pitchFamily="18" charset="0"/>
              </a:rPr>
              <a:t>A </a:t>
            </a:r>
            <a:r>
              <a:rPr lang="it-IT" sz="2000" dirty="0">
                <a:solidFill>
                  <a:srgbClr val="333333"/>
                </a:solidFill>
                <a:latin typeface="Times New Roman" pitchFamily="18" charset="0"/>
                <a:ea typeface="Calibri"/>
                <a:cs typeface="Times New Roman" pitchFamily="18" charset="0"/>
              </a:rPr>
              <a:t>determinare questo esito </a:t>
            </a:r>
            <a:r>
              <a:rPr lang="it-IT" sz="2000" dirty="0" smtClean="0">
                <a:solidFill>
                  <a:srgbClr val="333333"/>
                </a:solidFill>
                <a:latin typeface="Times New Roman" pitchFamily="18" charset="0"/>
                <a:ea typeface="Calibri"/>
                <a:cs typeface="Times New Roman" pitchFamily="18" charset="0"/>
              </a:rPr>
              <a:t>contribuirono la </a:t>
            </a:r>
            <a:r>
              <a:rPr lang="it-IT" sz="2000" dirty="0">
                <a:solidFill>
                  <a:srgbClr val="333333"/>
                </a:solidFill>
                <a:latin typeface="Times New Roman" pitchFamily="18" charset="0"/>
                <a:ea typeface="Calibri"/>
                <a:cs typeface="Times New Roman" pitchFamily="18" charset="0"/>
              </a:rPr>
              <a:t>politica restrittiva degli Stati Uniti che instaurano, con il Johnson </a:t>
            </a:r>
            <a:r>
              <a:rPr lang="it-IT" sz="2000" dirty="0" err="1">
                <a:solidFill>
                  <a:srgbClr val="333333"/>
                </a:solidFill>
                <a:latin typeface="Times New Roman" pitchFamily="18" charset="0"/>
                <a:ea typeface="Calibri"/>
                <a:cs typeface="Times New Roman" pitchFamily="18" charset="0"/>
              </a:rPr>
              <a:t>Act</a:t>
            </a:r>
            <a:r>
              <a:rPr lang="it-IT" sz="2000" dirty="0">
                <a:solidFill>
                  <a:srgbClr val="333333"/>
                </a:solidFill>
                <a:latin typeface="Times New Roman" pitchFamily="18" charset="0"/>
                <a:ea typeface="Calibri"/>
                <a:cs typeface="Times New Roman" pitchFamily="18" charset="0"/>
              </a:rPr>
              <a:t>, </a:t>
            </a:r>
            <a:r>
              <a:rPr lang="it-IT" sz="2000" dirty="0" smtClean="0">
                <a:solidFill>
                  <a:srgbClr val="333333"/>
                </a:solidFill>
                <a:latin typeface="Times New Roman" pitchFamily="18" charset="0"/>
                <a:ea typeface="Calibri"/>
                <a:cs typeface="Times New Roman" pitchFamily="18" charset="0"/>
              </a:rPr>
              <a:t>un’azione </a:t>
            </a:r>
            <a:r>
              <a:rPr lang="it-IT" sz="2000" dirty="0">
                <a:solidFill>
                  <a:srgbClr val="333333"/>
                </a:solidFill>
                <a:latin typeface="Times New Roman" pitchFamily="18" charset="0"/>
                <a:ea typeface="Calibri"/>
                <a:cs typeface="Times New Roman" pitchFamily="18" charset="0"/>
              </a:rPr>
              <a:t>restrittiva e discriminatoria nei confronti dei paesi dell’Europa mediterranea, </a:t>
            </a:r>
            <a:r>
              <a:rPr lang="it-IT" sz="2000" dirty="0" smtClean="0">
                <a:solidFill>
                  <a:srgbClr val="333333"/>
                </a:solidFill>
                <a:latin typeface="Times New Roman" pitchFamily="18" charset="0"/>
                <a:ea typeface="Calibri"/>
                <a:cs typeface="Times New Roman" pitchFamily="18" charset="0"/>
              </a:rPr>
              <a:t> </a:t>
            </a:r>
            <a:r>
              <a:rPr lang="it-IT" sz="2000" dirty="0">
                <a:solidFill>
                  <a:srgbClr val="333333"/>
                </a:solidFill>
                <a:latin typeface="Times New Roman" pitchFamily="18" charset="0"/>
                <a:ea typeface="Calibri"/>
                <a:cs typeface="Times New Roman" pitchFamily="18" charset="0"/>
              </a:rPr>
              <a:t>la politica anti-migratoria del </a:t>
            </a:r>
            <a:r>
              <a:rPr lang="it-IT" sz="2000" dirty="0" smtClean="0">
                <a:solidFill>
                  <a:srgbClr val="333333"/>
                </a:solidFill>
                <a:latin typeface="Times New Roman" pitchFamily="18" charset="0"/>
                <a:ea typeface="Calibri"/>
                <a:cs typeface="Times New Roman" pitchFamily="18" charset="0"/>
              </a:rPr>
              <a:t>fascismo e </a:t>
            </a:r>
            <a:r>
              <a:rPr lang="it-IT" sz="2000" dirty="0">
                <a:solidFill>
                  <a:srgbClr val="333333"/>
                </a:solidFill>
                <a:latin typeface="Times New Roman" pitchFamily="18" charset="0"/>
                <a:ea typeface="Calibri"/>
                <a:cs typeface="Times New Roman" pitchFamily="18" charset="0"/>
              </a:rPr>
              <a:t>la grande depressione </a:t>
            </a:r>
            <a:r>
              <a:rPr lang="it-IT" sz="2000" dirty="0" smtClean="0">
                <a:solidFill>
                  <a:srgbClr val="333333"/>
                </a:solidFill>
                <a:latin typeface="Times New Roman" pitchFamily="18" charset="0"/>
                <a:ea typeface="Calibri"/>
                <a:cs typeface="Times New Roman" pitchFamily="18" charset="0"/>
              </a:rPr>
              <a:t>degli </a:t>
            </a:r>
            <a:r>
              <a:rPr lang="it-IT" sz="2000" dirty="0">
                <a:solidFill>
                  <a:srgbClr val="333333"/>
                </a:solidFill>
                <a:latin typeface="Times New Roman" pitchFamily="18" charset="0"/>
                <a:ea typeface="Calibri"/>
                <a:cs typeface="Times New Roman" pitchFamily="18" charset="0"/>
              </a:rPr>
              <a:t>anni Trenta che </a:t>
            </a:r>
            <a:r>
              <a:rPr lang="it-IT" sz="2000" dirty="0" smtClean="0">
                <a:solidFill>
                  <a:srgbClr val="333333"/>
                </a:solidFill>
                <a:latin typeface="Times New Roman" pitchFamily="18" charset="0"/>
                <a:ea typeface="Calibri"/>
                <a:cs typeface="Times New Roman" pitchFamily="18" charset="0"/>
              </a:rPr>
              <a:t>ridusse l’attrazione </a:t>
            </a:r>
            <a:r>
              <a:rPr lang="it-IT" sz="2000" dirty="0">
                <a:solidFill>
                  <a:srgbClr val="333333"/>
                </a:solidFill>
                <a:latin typeface="Times New Roman" pitchFamily="18" charset="0"/>
                <a:ea typeface="Calibri"/>
                <a:cs typeface="Times New Roman" pitchFamily="18" charset="0"/>
              </a:rPr>
              <a:t>verso quella che era stata, e continuerà  </a:t>
            </a:r>
            <a:r>
              <a:rPr lang="it-IT" sz="2000">
                <a:solidFill>
                  <a:srgbClr val="333333"/>
                </a:solidFill>
                <a:latin typeface="Times New Roman" pitchFamily="18" charset="0"/>
                <a:ea typeface="Calibri"/>
                <a:cs typeface="Times New Roman" pitchFamily="18" charset="0"/>
              </a:rPr>
              <a:t>a </a:t>
            </a:r>
            <a:r>
              <a:rPr lang="it-IT" sz="2000" smtClean="0">
                <a:solidFill>
                  <a:srgbClr val="333333"/>
                </a:solidFill>
                <a:latin typeface="Times New Roman" pitchFamily="18" charset="0"/>
                <a:ea typeface="Calibri"/>
                <a:cs typeface="Times New Roman" pitchFamily="18" charset="0"/>
              </a:rPr>
              <a:t>essere, </a:t>
            </a:r>
            <a:r>
              <a:rPr lang="it-IT" sz="2000" dirty="0">
                <a:solidFill>
                  <a:srgbClr val="333333"/>
                </a:solidFill>
                <a:latin typeface="Times New Roman" pitchFamily="18" charset="0"/>
                <a:ea typeface="Calibri"/>
                <a:cs typeface="Times New Roman" pitchFamily="18" charset="0"/>
              </a:rPr>
              <a:t>la meta </a:t>
            </a:r>
            <a:r>
              <a:rPr lang="it-IT" sz="2000">
                <a:solidFill>
                  <a:srgbClr val="333333"/>
                </a:solidFill>
                <a:latin typeface="Times New Roman" pitchFamily="18" charset="0"/>
                <a:ea typeface="Calibri"/>
                <a:cs typeface="Times New Roman" pitchFamily="18" charset="0"/>
              </a:rPr>
              <a:t>più </a:t>
            </a:r>
            <a:r>
              <a:rPr lang="it-IT" sz="2000" smtClean="0">
                <a:solidFill>
                  <a:srgbClr val="333333"/>
                </a:solidFill>
                <a:latin typeface="Times New Roman" pitchFamily="18" charset="0"/>
                <a:ea typeface="Calibri"/>
                <a:cs typeface="Times New Roman" pitchFamily="18" charset="0"/>
              </a:rPr>
              <a:t>ambita: </a:t>
            </a:r>
            <a:r>
              <a:rPr lang="it-IT" sz="2000" dirty="0" smtClean="0">
                <a:solidFill>
                  <a:srgbClr val="333333"/>
                </a:solidFill>
                <a:latin typeface="Times New Roman" pitchFamily="18" charset="0"/>
                <a:ea typeface="Calibri"/>
                <a:cs typeface="Times New Roman" pitchFamily="18" charset="0"/>
              </a:rPr>
              <a:t>gli </a:t>
            </a:r>
            <a:r>
              <a:rPr lang="it-IT" sz="2000" dirty="0">
                <a:solidFill>
                  <a:srgbClr val="333333"/>
                </a:solidFill>
                <a:latin typeface="Times New Roman" pitchFamily="18" charset="0"/>
                <a:ea typeface="Calibri"/>
                <a:cs typeface="Times New Roman" pitchFamily="18" charset="0"/>
              </a:rPr>
              <a:t>Stati Uniti. </a:t>
            </a:r>
            <a:endParaRPr lang="it-IT" sz="2000" dirty="0">
              <a:solidFill>
                <a:prstClr val="black"/>
              </a:solidFill>
              <a:latin typeface="Times New Roman" pitchFamily="18" charset="0"/>
              <a:ea typeface="Calibri"/>
              <a:cs typeface="Times New Roman" pitchFamily="18" charset="0"/>
            </a:endParaRPr>
          </a:p>
        </p:txBody>
      </p:sp>
      <p:sp>
        <p:nvSpPr>
          <p:cNvPr id="46082" name="AutoShape 2" descr="Risultati immagini per immagini migranti 800 verso u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4" name="AutoShape 4" descr="Risultati immagini per immagini migranti 800 verso u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85" name="Picture 5" descr="C:\Users\Paolo\Desktop\downloadlibertà.jpg"/>
          <p:cNvPicPr>
            <a:picLocks noChangeAspect="1" noChangeArrowheads="1"/>
          </p:cNvPicPr>
          <p:nvPr/>
        </p:nvPicPr>
        <p:blipFill>
          <a:blip r:embed="rId2"/>
          <a:srcRect/>
          <a:stretch>
            <a:fillRect/>
          </a:stretch>
        </p:blipFill>
        <p:spPr bwMode="auto">
          <a:xfrm>
            <a:off x="5000628" y="3286124"/>
            <a:ext cx="3571900" cy="3071834"/>
          </a:xfrm>
          <a:prstGeom prst="rect">
            <a:avLst/>
          </a:prstGeom>
          <a:noFill/>
        </p:spPr>
      </p:pic>
      <p:sp>
        <p:nvSpPr>
          <p:cNvPr id="46087" name="AutoShape 7" descr="Risultati immagini per immagini migranti 800 verso u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9" name="AutoShape 9" descr="Risultati immagini per immagini migranti 800 verso u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91" name="AutoShape 11" descr="Risultati immagini per immagini migranti 800 verso us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92" name="Picture 12" descr="C:\Users\Paolo\Desktop\downloadpiro.jpg"/>
          <p:cNvPicPr>
            <a:picLocks noChangeAspect="1" noChangeArrowheads="1"/>
          </p:cNvPicPr>
          <p:nvPr/>
        </p:nvPicPr>
        <p:blipFill>
          <a:blip r:embed="rId3"/>
          <a:srcRect/>
          <a:stretch>
            <a:fillRect/>
          </a:stretch>
        </p:blipFill>
        <p:spPr bwMode="auto">
          <a:xfrm>
            <a:off x="5286380" y="571480"/>
            <a:ext cx="3357586" cy="2428892"/>
          </a:xfrm>
          <a:prstGeom prst="rect">
            <a:avLst/>
          </a:prstGeom>
          <a:noFill/>
        </p:spPr>
      </p:pic>
    </p:spTree>
    <p:extLst>
      <p:ext uri="{BB962C8B-B14F-4D97-AF65-F5344CB8AC3E}">
        <p14:creationId xmlns:p14="http://schemas.microsoft.com/office/powerpoint/2010/main" xmlns="" val="23192796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fade">
                                      <p:cBhvr>
                                        <p:cTn id="23" dur="1000"/>
                                        <p:tgtEl>
                                          <p:spTgt spid="46092"/>
                                        </p:tgtEl>
                                      </p:cBhvr>
                                    </p:animEffect>
                                    <p:anim calcmode="lin" valueType="num">
                                      <p:cBhvr>
                                        <p:cTn id="24" dur="1000" fill="hold"/>
                                        <p:tgtEl>
                                          <p:spTgt spid="46092"/>
                                        </p:tgtEl>
                                        <p:attrNameLst>
                                          <p:attrName>ppt_x</p:attrName>
                                        </p:attrNameLst>
                                      </p:cBhvr>
                                      <p:tavLst>
                                        <p:tav tm="0">
                                          <p:val>
                                            <p:strVal val="#ppt_x"/>
                                          </p:val>
                                        </p:tav>
                                        <p:tav tm="100000">
                                          <p:val>
                                            <p:strVal val="#ppt_x"/>
                                          </p:val>
                                        </p:tav>
                                      </p:tavLst>
                                    </p:anim>
                                    <p:anim calcmode="lin" valueType="num">
                                      <p:cBhvr>
                                        <p:cTn id="25" dur="1000" fill="hold"/>
                                        <p:tgtEl>
                                          <p:spTgt spid="4609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nodeType="clickEffect">
                                  <p:stCondLst>
                                    <p:cond delay="0"/>
                                  </p:stCondLst>
                                  <p:childTnLst>
                                    <p:set>
                                      <p:cBhvr>
                                        <p:cTn id="29" dur="1" fill="hold">
                                          <p:stCondLst>
                                            <p:cond delay="0"/>
                                          </p:stCondLst>
                                        </p:cTn>
                                        <p:tgtEl>
                                          <p:spTgt spid="46085"/>
                                        </p:tgtEl>
                                        <p:attrNameLst>
                                          <p:attrName>style.visibility</p:attrName>
                                        </p:attrNameLst>
                                      </p:cBhvr>
                                      <p:to>
                                        <p:strVal val="visible"/>
                                      </p:to>
                                    </p:set>
                                    <p:animEffect transition="in" filter="fade">
                                      <p:cBhvr>
                                        <p:cTn id="30" dur="100"/>
                                        <p:tgtEl>
                                          <p:spTgt spid="46085"/>
                                        </p:tgtEl>
                                      </p:cBhvr>
                                    </p:animEffect>
                                    <p:anim calcmode="lin" valueType="num">
                                      <p:cBhvr>
                                        <p:cTn id="31" dur="400" fill="hold"/>
                                        <p:tgtEl>
                                          <p:spTgt spid="46085"/>
                                        </p:tgtEl>
                                        <p:attrNameLst>
                                          <p:attrName>ppt_x</p:attrName>
                                        </p:attrNameLst>
                                      </p:cBhvr>
                                      <p:tavLst>
                                        <p:tav tm="0">
                                          <p:val>
                                            <p:strVal val="#ppt_x"/>
                                          </p:val>
                                        </p:tav>
                                        <p:tav tm="100000">
                                          <p:val>
                                            <p:strVal val="#ppt_x"/>
                                          </p:val>
                                        </p:tav>
                                      </p:tavLst>
                                    </p:anim>
                                    <p:anim calcmode="lin" valueType="num">
                                      <p:cBhvr>
                                        <p:cTn id="32" dur="400" fill="hold"/>
                                        <p:tgtEl>
                                          <p:spTgt spid="46085"/>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60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60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932040" y="928670"/>
            <a:ext cx="3640488" cy="5197493"/>
          </a:xfrm>
        </p:spPr>
        <p:txBody>
          <a:bodyPr>
            <a:normAutofit/>
          </a:bodyPr>
          <a:lstStyle/>
          <a:p>
            <a:pPr algn="ctr"/>
            <a:r>
              <a:rPr lang="it-IT" sz="2200" dirty="0">
                <a:solidFill>
                  <a:srgbClr val="333333"/>
                </a:solidFill>
                <a:latin typeface="Times New Roman" pitchFamily="18" charset="0"/>
                <a:ea typeface="Calibri"/>
                <a:cs typeface="Times New Roman" pitchFamily="18" charset="0"/>
              </a:rPr>
              <a:t>Dal punto di vista sociale e </a:t>
            </a:r>
            <a:r>
              <a:rPr lang="it-IT" sz="2200" dirty="0" smtClean="0">
                <a:solidFill>
                  <a:srgbClr val="333333"/>
                </a:solidFill>
                <a:latin typeface="Times New Roman" pitchFamily="18" charset="0"/>
                <a:ea typeface="Calibri"/>
                <a:cs typeface="Times New Roman" pitchFamily="18" charset="0"/>
              </a:rPr>
              <a:t>d economico la </a:t>
            </a:r>
            <a:r>
              <a:rPr lang="it-IT" sz="2200" dirty="0">
                <a:solidFill>
                  <a:srgbClr val="333333"/>
                </a:solidFill>
                <a:latin typeface="Times New Roman" pitchFamily="18" charset="0"/>
                <a:ea typeface="Calibri"/>
                <a:cs typeface="Times New Roman" pitchFamily="18" charset="0"/>
              </a:rPr>
              <a:t>Grande emigrazione riuscì a ridurre la </a:t>
            </a:r>
            <a:r>
              <a:rPr lang="it-IT" sz="2200" b="1" dirty="0">
                <a:solidFill>
                  <a:srgbClr val="333333"/>
                </a:solidFill>
                <a:latin typeface="Times New Roman" pitchFamily="18" charset="0"/>
                <a:ea typeface="Calibri"/>
                <a:cs typeface="Times New Roman" pitchFamily="18" charset="0"/>
              </a:rPr>
              <a:t>pressione demografica </a:t>
            </a:r>
            <a:r>
              <a:rPr lang="it-IT" sz="2200" dirty="0">
                <a:solidFill>
                  <a:srgbClr val="333333"/>
                </a:solidFill>
                <a:latin typeface="Times New Roman" pitchFamily="18" charset="0"/>
                <a:ea typeface="Calibri"/>
                <a:cs typeface="Times New Roman" pitchFamily="18" charset="0"/>
              </a:rPr>
              <a:t>sulla terra e perciò a innalzare il livello di vita dei contadini, ma certo non in maniera sufficiente. A parte i rari casi di grandi fortune, i contadini del sud con le rimesse degli emigrati riuscirono a comprare piccoli pezzi di terra pagati a caro prezzo dai grandi proprietari </a:t>
            </a:r>
            <a:r>
              <a:rPr lang="it-IT" sz="2200" dirty="0" smtClean="0">
                <a:solidFill>
                  <a:srgbClr val="333333"/>
                </a:solidFill>
                <a:latin typeface="Times New Roman" pitchFamily="18" charset="0"/>
                <a:ea typeface="Calibri"/>
                <a:cs typeface="Times New Roman" pitchFamily="18" charset="0"/>
              </a:rPr>
              <a:t>locali.</a:t>
            </a:r>
            <a:endParaRPr lang="it-IT" sz="2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347153"/>
            <a:ext cx="4320480" cy="2804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3861048"/>
            <a:ext cx="4104456"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07976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down)">
                                      <p:cBhvr>
                                        <p:cTn id="15" dur="580">
                                          <p:stCondLst>
                                            <p:cond delay="0"/>
                                          </p:stCondLst>
                                        </p:cTn>
                                        <p:tgtEl>
                                          <p:spTgt spid="9218"/>
                                        </p:tgtEl>
                                      </p:cBhvr>
                                    </p:animEffect>
                                    <p:anim calcmode="lin" valueType="num">
                                      <p:cBhvr>
                                        <p:cTn id="16"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21" dur="26">
                                          <p:stCondLst>
                                            <p:cond delay="650"/>
                                          </p:stCondLst>
                                        </p:cTn>
                                        <p:tgtEl>
                                          <p:spTgt spid="9218"/>
                                        </p:tgtEl>
                                      </p:cBhvr>
                                      <p:to x="100000" y="60000"/>
                                    </p:animScale>
                                    <p:animScale>
                                      <p:cBhvr>
                                        <p:cTn id="22" dur="166" decel="50000">
                                          <p:stCondLst>
                                            <p:cond delay="676"/>
                                          </p:stCondLst>
                                        </p:cTn>
                                        <p:tgtEl>
                                          <p:spTgt spid="9218"/>
                                        </p:tgtEl>
                                      </p:cBhvr>
                                      <p:to x="100000" y="100000"/>
                                    </p:animScale>
                                    <p:animScale>
                                      <p:cBhvr>
                                        <p:cTn id="23" dur="26">
                                          <p:stCondLst>
                                            <p:cond delay="1312"/>
                                          </p:stCondLst>
                                        </p:cTn>
                                        <p:tgtEl>
                                          <p:spTgt spid="9218"/>
                                        </p:tgtEl>
                                      </p:cBhvr>
                                      <p:to x="100000" y="80000"/>
                                    </p:animScale>
                                    <p:animScale>
                                      <p:cBhvr>
                                        <p:cTn id="24" dur="166" decel="50000">
                                          <p:stCondLst>
                                            <p:cond delay="1338"/>
                                          </p:stCondLst>
                                        </p:cTn>
                                        <p:tgtEl>
                                          <p:spTgt spid="9218"/>
                                        </p:tgtEl>
                                      </p:cBhvr>
                                      <p:to x="100000" y="100000"/>
                                    </p:animScale>
                                    <p:animScale>
                                      <p:cBhvr>
                                        <p:cTn id="25" dur="26">
                                          <p:stCondLst>
                                            <p:cond delay="1642"/>
                                          </p:stCondLst>
                                        </p:cTn>
                                        <p:tgtEl>
                                          <p:spTgt spid="9218"/>
                                        </p:tgtEl>
                                      </p:cBhvr>
                                      <p:to x="100000" y="90000"/>
                                    </p:animScale>
                                    <p:animScale>
                                      <p:cBhvr>
                                        <p:cTn id="26" dur="166" decel="50000">
                                          <p:stCondLst>
                                            <p:cond delay="1668"/>
                                          </p:stCondLst>
                                        </p:cTn>
                                        <p:tgtEl>
                                          <p:spTgt spid="9218"/>
                                        </p:tgtEl>
                                      </p:cBhvr>
                                      <p:to x="100000" y="100000"/>
                                    </p:animScale>
                                    <p:animScale>
                                      <p:cBhvr>
                                        <p:cTn id="27" dur="26">
                                          <p:stCondLst>
                                            <p:cond delay="1808"/>
                                          </p:stCondLst>
                                        </p:cTn>
                                        <p:tgtEl>
                                          <p:spTgt spid="9218"/>
                                        </p:tgtEl>
                                      </p:cBhvr>
                                      <p:to x="100000" y="95000"/>
                                    </p:animScale>
                                    <p:animScale>
                                      <p:cBhvr>
                                        <p:cTn id="28" dur="166" decel="50000">
                                          <p:stCondLst>
                                            <p:cond delay="1834"/>
                                          </p:stCondLst>
                                        </p:cTn>
                                        <p:tgtEl>
                                          <p:spTgt spid="921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219"/>
                                        </p:tgtEl>
                                        <p:attrNameLst>
                                          <p:attrName>style.visibility</p:attrName>
                                        </p:attrNameLst>
                                      </p:cBhvr>
                                      <p:to>
                                        <p:strVal val="visible"/>
                                      </p:to>
                                    </p:set>
                                    <p:animEffect transition="in" filter="fade">
                                      <p:cBhvr>
                                        <p:cTn id="33" dur="1000"/>
                                        <p:tgtEl>
                                          <p:spTgt spid="9219"/>
                                        </p:tgtEl>
                                      </p:cBhvr>
                                    </p:animEffect>
                                    <p:anim calcmode="lin" valueType="num">
                                      <p:cBhvr>
                                        <p:cTn id="34" dur="1000" fill="hold"/>
                                        <p:tgtEl>
                                          <p:spTgt spid="9219"/>
                                        </p:tgtEl>
                                        <p:attrNameLst>
                                          <p:attrName>ppt_x</p:attrName>
                                        </p:attrNameLst>
                                      </p:cBhvr>
                                      <p:tavLst>
                                        <p:tav tm="0">
                                          <p:val>
                                            <p:strVal val="#ppt_x"/>
                                          </p:val>
                                        </p:tav>
                                        <p:tav tm="100000">
                                          <p:val>
                                            <p:strVal val="#ppt_x"/>
                                          </p:val>
                                        </p:tav>
                                      </p:tavLst>
                                    </p:anim>
                                    <p:anim calcmode="lin" valueType="num">
                                      <p:cBhvr>
                                        <p:cTn id="35"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i="1" dirty="0" smtClean="0">
                <a:latin typeface="Times New Roman" panose="02020603050405020304" pitchFamily="18" charset="0"/>
                <a:cs typeface="Times New Roman" panose="02020603050405020304" pitchFamily="18" charset="0"/>
              </a:rPr>
              <a:t>Vantaggi</a:t>
            </a:r>
            <a:endParaRPr lang="it-IT" sz="4000" b="1" i="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500034" y="1285860"/>
            <a:ext cx="3855942" cy="4929222"/>
          </a:xfrm>
        </p:spPr>
        <p:txBody>
          <a:bodyPr>
            <a:normAutofit/>
          </a:bodyPr>
          <a:lstStyle/>
          <a:p>
            <a:pPr marL="0" indent="0" algn="just">
              <a:buNone/>
            </a:pPr>
            <a:r>
              <a:rPr lang="it-IT" sz="2000" dirty="0" smtClean="0">
                <a:latin typeface="Times New Roman" panose="02020603050405020304" pitchFamily="18" charset="0"/>
                <a:cs typeface="Times New Roman" panose="02020603050405020304" pitchFamily="18" charset="0"/>
              </a:rPr>
              <a:t>Come tutti i fenomeni sociali le  emigrazioni portarono  vantaggi e svantaggi. </a:t>
            </a:r>
          </a:p>
          <a:p>
            <a:pPr marL="0" indent="0" algn="just">
              <a:buNone/>
            </a:pPr>
            <a:r>
              <a:rPr lang="it-IT" sz="2000" dirty="0" smtClean="0">
                <a:latin typeface="Times New Roman" panose="02020603050405020304" pitchFamily="18" charset="0"/>
                <a:cs typeface="Times New Roman" panose="02020603050405020304" pitchFamily="18" charset="0"/>
              </a:rPr>
              <a:t>Tra i vantaggi:</a:t>
            </a:r>
          </a:p>
          <a:p>
            <a:pPr marL="0" indent="0" algn="just">
              <a:buFont typeface="Wingdings" pitchFamily="2" charset="2"/>
              <a:buChar char="Ø"/>
            </a:pPr>
            <a:r>
              <a:rPr lang="it-IT" sz="2000" dirty="0" smtClean="0">
                <a:latin typeface="Times New Roman" panose="02020603050405020304" pitchFamily="18" charset="0"/>
                <a:cs typeface="Times New Roman" panose="02020603050405020304" pitchFamily="18" charset="0"/>
              </a:rPr>
              <a:t>Alleggerimento della pressione demografica per il paese da cui si emigrava.</a:t>
            </a:r>
          </a:p>
          <a:p>
            <a:pPr marL="0" indent="0" algn="just">
              <a:buFont typeface="Wingdings" pitchFamily="2" charset="2"/>
              <a:buChar char="Ø"/>
            </a:pPr>
            <a:r>
              <a:rPr lang="it-IT" sz="2000" dirty="0" smtClean="0">
                <a:latin typeface="Times New Roman" panose="02020603050405020304" pitchFamily="18" charset="0"/>
                <a:cs typeface="Times New Roman" panose="02020603050405020304" pitchFamily="18" charset="0"/>
              </a:rPr>
              <a:t>Sviluppo dell’economia per i paesi ospitanti grazie all’aumento della manodopera.</a:t>
            </a:r>
          </a:p>
          <a:p>
            <a:pPr marL="0" indent="0" algn="just">
              <a:buFont typeface="Wingdings" pitchFamily="2" charset="2"/>
              <a:buChar char="Ø"/>
            </a:pPr>
            <a:r>
              <a:rPr lang="it-IT" sz="2000" dirty="0" smtClean="0">
                <a:latin typeface="Times New Roman" panose="02020603050405020304" pitchFamily="18" charset="0"/>
                <a:cs typeface="Times New Roman" panose="02020603050405020304" pitchFamily="18" charset="0"/>
              </a:rPr>
              <a:t>Garanzia per i migranti di trovare posti di lavoro che non avrebbero mai avuto se fossero rimasti in patria.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5143" y="1628800"/>
            <a:ext cx="4644008" cy="3933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326901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5122"/>
                                        </p:tgtEl>
                                        <p:attrNameLst>
                                          <p:attrName>style.visibility</p:attrName>
                                        </p:attrNameLst>
                                      </p:cBhvr>
                                      <p:to>
                                        <p:strVal val="visible"/>
                                      </p:to>
                                    </p:set>
                                    <p:anim calcmode="lin" valueType="num">
                                      <p:cBhvr>
                                        <p:cTn id="52" dur="500" fill="hold"/>
                                        <p:tgtEl>
                                          <p:spTgt spid="5122"/>
                                        </p:tgtEl>
                                        <p:attrNameLst>
                                          <p:attrName>ppt_w</p:attrName>
                                        </p:attrNameLst>
                                      </p:cBhvr>
                                      <p:tavLst>
                                        <p:tav tm="0">
                                          <p:val>
                                            <p:fltVal val="0"/>
                                          </p:val>
                                        </p:tav>
                                        <p:tav tm="100000">
                                          <p:val>
                                            <p:strVal val="#ppt_w"/>
                                          </p:val>
                                        </p:tav>
                                      </p:tavLst>
                                    </p:anim>
                                    <p:anim calcmode="lin" valueType="num">
                                      <p:cBhvr>
                                        <p:cTn id="53" dur="500" fill="hold"/>
                                        <p:tgtEl>
                                          <p:spTgt spid="5122"/>
                                        </p:tgtEl>
                                        <p:attrNameLst>
                                          <p:attrName>ppt_h</p:attrName>
                                        </p:attrNameLst>
                                      </p:cBhvr>
                                      <p:tavLst>
                                        <p:tav tm="0">
                                          <p:val>
                                            <p:fltVal val="0"/>
                                          </p:val>
                                        </p:tav>
                                        <p:tav tm="100000">
                                          <p:val>
                                            <p:strVal val="#ppt_h"/>
                                          </p:val>
                                        </p:tav>
                                      </p:tavLst>
                                    </p:anim>
                                    <p:animEffect transition="in" filter="fade">
                                      <p:cBhvr>
                                        <p:cTn id="5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latin typeface="Times New Roman" panose="02020603050405020304" pitchFamily="18" charset="0"/>
                <a:cs typeface="Times New Roman" panose="02020603050405020304" pitchFamily="18" charset="0"/>
              </a:rPr>
              <a:t>Svantaggi</a:t>
            </a:r>
            <a:endParaRPr lang="it-IT" b="1" i="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0" y="1268760"/>
            <a:ext cx="4186808" cy="5246043"/>
          </a:xfrm>
        </p:spPr>
        <p:txBody>
          <a:bodyPr>
            <a:normAutofit fontScale="70000" lnSpcReduction="20000"/>
          </a:bodyPr>
          <a:lstStyle/>
          <a:p>
            <a:pPr>
              <a:buFont typeface="Wingdings" panose="05000000000000000000" pitchFamily="2" charset="2"/>
              <a:buChar char="Ø"/>
            </a:pPr>
            <a:r>
              <a:rPr lang="it-IT" dirty="0" smtClean="0">
                <a:latin typeface="Times New Roman" pitchFamily="18" charset="0"/>
                <a:cs typeface="Times New Roman" pitchFamily="18" charset="0"/>
              </a:rPr>
              <a:t>Sradicamento sociale.</a:t>
            </a:r>
          </a:p>
          <a:p>
            <a:pPr>
              <a:buFont typeface="Wingdings" panose="05000000000000000000" pitchFamily="2" charset="2"/>
              <a:buChar char="Ø"/>
            </a:pPr>
            <a:r>
              <a:rPr lang="it-IT" dirty="0" smtClean="0">
                <a:latin typeface="Times New Roman" pitchFamily="18" charset="0"/>
                <a:cs typeface="Times New Roman" pitchFamily="18" charset="0"/>
              </a:rPr>
              <a:t>Perdita di forze giovani con impoverimento delle risorse umane.</a:t>
            </a:r>
          </a:p>
          <a:p>
            <a:pPr>
              <a:buFont typeface="Wingdings" panose="05000000000000000000" pitchFamily="2" charset="2"/>
              <a:buChar char="Ø"/>
            </a:pPr>
            <a:r>
              <a:rPr lang="it-IT" dirty="0" smtClean="0">
                <a:latin typeface="Times New Roman" pitchFamily="18" charset="0"/>
                <a:cs typeface="Times New Roman" pitchFamily="18" charset="0"/>
              </a:rPr>
              <a:t>Squilibrio tra popolazione maschile e popolazione femminile.</a:t>
            </a:r>
          </a:p>
          <a:p>
            <a:pPr>
              <a:buFont typeface="Wingdings" panose="05000000000000000000" pitchFamily="2" charset="2"/>
              <a:buChar char="Ø"/>
            </a:pPr>
            <a:r>
              <a:rPr lang="it-IT" dirty="0" smtClean="0">
                <a:latin typeface="Times New Roman" pitchFamily="18" charset="0"/>
                <a:cs typeface="Times New Roman" pitchFamily="18" charset="0"/>
              </a:rPr>
              <a:t>Invecchiamento della popolazione.</a:t>
            </a:r>
          </a:p>
          <a:p>
            <a:pPr>
              <a:buFont typeface="Wingdings" panose="05000000000000000000" pitchFamily="2" charset="2"/>
              <a:buChar char="Ø"/>
            </a:pPr>
            <a:r>
              <a:rPr lang="it-IT" dirty="0" smtClean="0">
                <a:latin typeface="Times New Roman" pitchFamily="18" charset="0"/>
                <a:cs typeface="Times New Roman" pitchFamily="18" charset="0"/>
              </a:rPr>
              <a:t>Terribili condizioni di viaggio.</a:t>
            </a:r>
          </a:p>
          <a:p>
            <a:pPr>
              <a:buFont typeface="Wingdings" panose="05000000000000000000" pitchFamily="2" charset="2"/>
              <a:buChar char="Ø"/>
            </a:pPr>
            <a:r>
              <a:rPr lang="it-IT" dirty="0" smtClean="0">
                <a:latin typeface="Times New Roman" pitchFamily="18" charset="0"/>
                <a:cs typeface="Times New Roman" pitchFamily="18" charset="0"/>
              </a:rPr>
              <a:t>Pessime condizioni di vita all’arrivo e sfruttamento.</a:t>
            </a:r>
          </a:p>
          <a:p>
            <a:pPr>
              <a:buFont typeface="Wingdings" panose="05000000000000000000" pitchFamily="2" charset="2"/>
              <a:buChar char="Ø"/>
            </a:pPr>
            <a:r>
              <a:rPr lang="it-IT" dirty="0" smtClean="0">
                <a:latin typeface="Times New Roman" pitchFamily="18" charset="0"/>
                <a:cs typeface="Times New Roman" pitchFamily="18" charset="0"/>
              </a:rPr>
              <a:t>Fenomeni di xenofobia.</a:t>
            </a:r>
          </a:p>
          <a:p>
            <a:pPr>
              <a:buFont typeface="Wingdings" panose="05000000000000000000" pitchFamily="2" charset="2"/>
              <a:buChar char="Ø"/>
            </a:pPr>
            <a:r>
              <a:rPr lang="it-IT" dirty="0" smtClean="0">
                <a:latin typeface="Times New Roman" pitchFamily="18" charset="0"/>
                <a:cs typeface="Times New Roman" pitchFamily="18" charset="0"/>
              </a:rPr>
              <a:t>Fenomeni di malavita organizzata.</a:t>
            </a:r>
          </a:p>
          <a:p>
            <a:pPr marL="0" indent="0">
              <a:buNone/>
            </a:pPr>
            <a:endParaRPr lang="it-IT" dirty="0"/>
          </a:p>
        </p:txBody>
      </p:sp>
      <p:pic>
        <p:nvPicPr>
          <p:cNvPr id="43010" name="Picture 2" descr="Risultati immagini per immagini migranti 800 verso usa"/>
          <p:cNvPicPr>
            <a:picLocks noChangeAspect="1" noChangeArrowheads="1"/>
          </p:cNvPicPr>
          <p:nvPr/>
        </p:nvPicPr>
        <p:blipFill>
          <a:blip r:embed="rId2"/>
          <a:srcRect/>
          <a:stretch>
            <a:fillRect/>
          </a:stretch>
        </p:blipFill>
        <p:spPr bwMode="auto">
          <a:xfrm>
            <a:off x="4572000" y="1571612"/>
            <a:ext cx="4071966" cy="4143404"/>
          </a:xfrm>
          <a:prstGeom prst="rect">
            <a:avLst/>
          </a:prstGeom>
          <a:noFill/>
        </p:spPr>
      </p:pic>
    </p:spTree>
    <p:extLst>
      <p:ext uri="{BB962C8B-B14F-4D97-AF65-F5344CB8AC3E}">
        <p14:creationId xmlns:p14="http://schemas.microsoft.com/office/powerpoint/2010/main" xmlns="" val="6462447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43010"/>
                                        </p:tgtEl>
                                        <p:attrNameLst>
                                          <p:attrName>style.visibility</p:attrName>
                                        </p:attrNameLst>
                                      </p:cBhvr>
                                      <p:to>
                                        <p:strVal val="visible"/>
                                      </p:to>
                                    </p:set>
                                    <p:anim calcmode="lin" valueType="num">
                                      <p:cBhvr>
                                        <p:cTn id="78" dur="500" fill="hold"/>
                                        <p:tgtEl>
                                          <p:spTgt spid="43010"/>
                                        </p:tgtEl>
                                        <p:attrNameLst>
                                          <p:attrName>ppt_w</p:attrName>
                                        </p:attrNameLst>
                                      </p:cBhvr>
                                      <p:tavLst>
                                        <p:tav tm="0">
                                          <p:val>
                                            <p:fltVal val="0"/>
                                          </p:val>
                                        </p:tav>
                                        <p:tav tm="100000">
                                          <p:val>
                                            <p:strVal val="#ppt_w"/>
                                          </p:val>
                                        </p:tav>
                                      </p:tavLst>
                                    </p:anim>
                                    <p:anim calcmode="lin" valueType="num">
                                      <p:cBhvr>
                                        <p:cTn id="79" dur="500" fill="hold"/>
                                        <p:tgtEl>
                                          <p:spTgt spid="43010"/>
                                        </p:tgtEl>
                                        <p:attrNameLst>
                                          <p:attrName>ppt_h</p:attrName>
                                        </p:attrNameLst>
                                      </p:cBhvr>
                                      <p:tavLst>
                                        <p:tav tm="0">
                                          <p:val>
                                            <p:fltVal val="0"/>
                                          </p:val>
                                        </p:tav>
                                        <p:tav tm="100000">
                                          <p:val>
                                            <p:strVal val="#ppt_h"/>
                                          </p:val>
                                        </p:tav>
                                      </p:tavLst>
                                    </p:anim>
                                    <p:animEffect transition="in" filter="fade">
                                      <p:cBhvr>
                                        <p:cTn id="80"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282" y="714356"/>
            <a:ext cx="8658196" cy="1143000"/>
          </a:xfrm>
        </p:spPr>
        <p:txBody>
          <a:bodyPr>
            <a:normAutofit fontScale="90000"/>
          </a:bodyPr>
          <a:lstStyle/>
          <a:p>
            <a:r>
              <a:rPr lang="it-IT" b="1" i="1" dirty="0" smtClean="0">
                <a:latin typeface="Times New Roman" pitchFamily="18" charset="0"/>
                <a:cs typeface="Times New Roman" pitchFamily="18" charset="0"/>
              </a:rPr>
              <a:t>L’arrivo degli immigranti a </a:t>
            </a:r>
            <a:r>
              <a:rPr lang="it-IT" b="1" i="1" dirty="0" err="1" smtClean="0">
                <a:latin typeface="Times New Roman" pitchFamily="18" charset="0"/>
                <a:cs typeface="Times New Roman" pitchFamily="18" charset="0"/>
              </a:rPr>
              <a:t>Ellis</a:t>
            </a:r>
            <a:r>
              <a:rPr lang="it-IT" b="1" i="1" dirty="0" smtClean="0">
                <a:latin typeface="Times New Roman" pitchFamily="18" charset="0"/>
                <a:cs typeface="Times New Roman" pitchFamily="18" charset="0"/>
              </a:rPr>
              <a:t> </a:t>
            </a:r>
            <a:r>
              <a:rPr lang="it-IT" b="1" i="1" dirty="0" smtClean="0">
                <a:latin typeface="Times New Roman" pitchFamily="18" charset="0"/>
                <a:cs typeface="Times New Roman" pitchFamily="18" charset="0"/>
              </a:rPr>
              <a:t>Island</a:t>
            </a:r>
            <a:endParaRPr lang="it-IT" b="1" i="1" dirty="0">
              <a:latin typeface="Times New Roman" pitchFamily="18" charset="0"/>
              <a:cs typeface="Times New Roman" pitchFamily="18" charset="0"/>
            </a:endParaRPr>
          </a:p>
        </p:txBody>
      </p:sp>
      <p:sp>
        <p:nvSpPr>
          <p:cNvPr id="3" name="CasellaDiTesto 2"/>
          <p:cNvSpPr txBox="1"/>
          <p:nvPr/>
        </p:nvSpPr>
        <p:spPr>
          <a:xfrm>
            <a:off x="500034" y="5715016"/>
            <a:ext cx="4572032" cy="461665"/>
          </a:xfrm>
          <a:prstGeom prst="rect">
            <a:avLst/>
          </a:prstGeom>
          <a:noFill/>
        </p:spPr>
        <p:txBody>
          <a:bodyPr wrap="square" rtlCol="0">
            <a:spAutoFit/>
          </a:bodyPr>
          <a:lstStyle/>
          <a:p>
            <a:r>
              <a:rPr lang="it-IT" sz="2400" i="1" dirty="0" smtClean="0">
                <a:latin typeface="Times New Roman" pitchFamily="18" charset="0"/>
                <a:cs typeface="Times New Roman" pitchFamily="18" charset="0"/>
              </a:rPr>
              <a:t>Tutor prof.ssa Regina </a:t>
            </a:r>
            <a:r>
              <a:rPr lang="it-IT" sz="2400" i="1" dirty="0" err="1" smtClean="0">
                <a:latin typeface="Times New Roman" pitchFamily="18" charset="0"/>
                <a:cs typeface="Times New Roman" pitchFamily="18" charset="0"/>
              </a:rPr>
              <a:t>Frasci</a:t>
            </a:r>
            <a:endParaRPr lang="it-IT" sz="2400" i="1"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00100" y="0"/>
            <a:ext cx="7215238" cy="1643050"/>
          </a:xfrm>
        </p:spPr>
        <p:txBody>
          <a:bodyPr>
            <a:noAutofit/>
          </a:bodyPr>
          <a:lstStyle/>
          <a:p>
            <a:r>
              <a:rPr lang="it-IT" sz="3600" b="1" i="1" dirty="0" smtClean="0">
                <a:latin typeface="Times New Roman" pitchFamily="18" charset="0"/>
                <a:cs typeface="Times New Roman" pitchFamily="18" charset="0"/>
              </a:rPr>
              <a:t>L’emigrazione</a:t>
            </a:r>
            <a:br>
              <a:rPr lang="it-IT" sz="3600" b="1" i="1" dirty="0" smtClean="0">
                <a:latin typeface="Times New Roman" pitchFamily="18" charset="0"/>
                <a:cs typeface="Times New Roman" pitchFamily="18" charset="0"/>
              </a:rPr>
            </a:br>
            <a:endParaRPr lang="it-IT" sz="3600" b="1" i="1" dirty="0">
              <a:latin typeface="Times New Roman" pitchFamily="18" charset="0"/>
              <a:cs typeface="Times New Roman" pitchFamily="18" charset="0"/>
            </a:endParaRPr>
          </a:p>
        </p:txBody>
      </p:sp>
      <p:sp>
        <p:nvSpPr>
          <p:cNvPr id="4" name="Rettangolo 3"/>
          <p:cNvSpPr/>
          <p:nvPr/>
        </p:nvSpPr>
        <p:spPr>
          <a:xfrm>
            <a:off x="4000496" y="857231"/>
            <a:ext cx="4857784" cy="6294031"/>
          </a:xfrm>
          <a:prstGeom prst="rect">
            <a:avLst/>
          </a:prstGeom>
        </p:spPr>
        <p:txBody>
          <a:bodyPr wrap="square">
            <a:spAutoFit/>
          </a:bodyPr>
          <a:lstStyle/>
          <a:p>
            <a:pPr algn="ctr"/>
            <a:r>
              <a:rPr lang="it-IT" sz="2000" dirty="0" smtClean="0">
                <a:latin typeface="Times New Roman" pitchFamily="18" charset="0"/>
                <a:ea typeface="Times New Roman"/>
                <a:cs typeface="Times New Roman" pitchFamily="18" charset="0"/>
              </a:rPr>
              <a:t>Una delle manifestazioni </a:t>
            </a:r>
            <a:r>
              <a:rPr lang="it-IT" sz="2000" dirty="0">
                <a:latin typeface="Times New Roman" pitchFamily="18" charset="0"/>
                <a:ea typeface="Times New Roman"/>
                <a:cs typeface="Times New Roman" pitchFamily="18" charset="0"/>
              </a:rPr>
              <a:t>sociali più strettamente </a:t>
            </a:r>
            <a:r>
              <a:rPr lang="it-IT" sz="2000" dirty="0" smtClean="0">
                <a:latin typeface="Times New Roman" pitchFamily="18" charset="0"/>
                <a:ea typeface="Times New Roman"/>
                <a:cs typeface="Times New Roman" pitchFamily="18" charset="0"/>
              </a:rPr>
              <a:t>connesse </a:t>
            </a:r>
            <a:r>
              <a:rPr lang="it-IT" sz="2000" dirty="0">
                <a:latin typeface="Times New Roman" pitchFamily="18" charset="0"/>
                <a:ea typeface="Times New Roman"/>
                <a:cs typeface="Times New Roman" pitchFamily="18" charset="0"/>
              </a:rPr>
              <a:t>al fenomeno della globalizzazione è quello della migrazione dei lavoratori. </a:t>
            </a:r>
            <a:r>
              <a:rPr lang="it-IT" sz="2000" dirty="0" smtClean="0">
                <a:latin typeface="Times New Roman" panose="02020603050405020304" pitchFamily="18" charset="0"/>
                <a:cs typeface="Times New Roman" panose="02020603050405020304" pitchFamily="18" charset="0"/>
              </a:rPr>
              <a:t>Durante l’Ottocento l’emigrazione verso i paesi al di là dell’Atlantico fu un fenomeno ampiamente diffuso in tutta Europa. Particolarmente massiccia fu l’emigrazione avvenuta nella metà del secolo dall’Irlanda a causa di una malattia che colpì la patata, provocando una terribile carestia: infatti la patata era l’elemento base dell’alimentazione degli irlandesi.</a:t>
            </a:r>
          </a:p>
          <a:p>
            <a:pPr algn="ctr"/>
            <a:r>
              <a:rPr lang="it-IT" sz="2000" dirty="0" smtClean="0">
                <a:latin typeface="Times New Roman" panose="02020603050405020304" pitchFamily="18" charset="0"/>
                <a:cs typeface="Times New Roman" panose="02020603050405020304" pitchFamily="18" charset="0"/>
              </a:rPr>
              <a:t>Nella seconda metà dell’Ottocento il fenomeno andò ulteriormente intensificandosi estendendosi anche all’Italia  per la crisi che colpì l’economia mondiale e il continuo aumento demografico che nel giro di circa 50 anni fece crescere la popolazione Europea di 150 milioni di abitanti. </a:t>
            </a:r>
          </a:p>
          <a:p>
            <a:pPr indent="152400" algn="ctr">
              <a:lnSpc>
                <a:spcPct val="115000"/>
              </a:lnSpc>
              <a:spcAft>
                <a:spcPts val="1000"/>
              </a:spcAft>
            </a:pPr>
            <a:endParaRPr lang="it-IT" sz="2000" dirty="0">
              <a:latin typeface="Times New Roman" pitchFamily="18" charset="0"/>
              <a:ea typeface="Calibri"/>
              <a:cs typeface="Times New Roman" pitchFamily="18" charset="0"/>
            </a:endParaRPr>
          </a:p>
        </p:txBody>
      </p:sp>
      <p:pic>
        <p:nvPicPr>
          <p:cNvPr id="1026" name="Picture 2" descr="Risultati immagini per immagini migrazioni dell'ottocento">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282" y="1785926"/>
            <a:ext cx="3535232" cy="39290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5061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80">
                                          <p:stCondLst>
                                            <p:cond delay="0"/>
                                          </p:stCondLst>
                                        </p:cTn>
                                        <p:tgtEl>
                                          <p:spTgt spid="1026"/>
                                        </p:tgtEl>
                                      </p:cBhvr>
                                    </p:animEffect>
                                    <p:anim calcmode="lin" valueType="num">
                                      <p:cBhvr>
                                        <p:cTn id="2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6"/>
                                        </p:tgtEl>
                                      </p:cBhvr>
                                      <p:to x="100000" y="60000"/>
                                    </p:animScale>
                                    <p:animScale>
                                      <p:cBhvr>
                                        <p:cTn id="29" dur="166" decel="50000">
                                          <p:stCondLst>
                                            <p:cond delay="676"/>
                                          </p:stCondLst>
                                        </p:cTn>
                                        <p:tgtEl>
                                          <p:spTgt spid="1026"/>
                                        </p:tgtEl>
                                      </p:cBhvr>
                                      <p:to x="100000" y="100000"/>
                                    </p:animScale>
                                    <p:animScale>
                                      <p:cBhvr>
                                        <p:cTn id="30" dur="26">
                                          <p:stCondLst>
                                            <p:cond delay="1312"/>
                                          </p:stCondLst>
                                        </p:cTn>
                                        <p:tgtEl>
                                          <p:spTgt spid="1026"/>
                                        </p:tgtEl>
                                      </p:cBhvr>
                                      <p:to x="100000" y="80000"/>
                                    </p:animScale>
                                    <p:animScale>
                                      <p:cBhvr>
                                        <p:cTn id="31" dur="166" decel="50000">
                                          <p:stCondLst>
                                            <p:cond delay="1338"/>
                                          </p:stCondLst>
                                        </p:cTn>
                                        <p:tgtEl>
                                          <p:spTgt spid="1026"/>
                                        </p:tgtEl>
                                      </p:cBhvr>
                                      <p:to x="100000" y="100000"/>
                                    </p:animScale>
                                    <p:animScale>
                                      <p:cBhvr>
                                        <p:cTn id="32" dur="26">
                                          <p:stCondLst>
                                            <p:cond delay="1642"/>
                                          </p:stCondLst>
                                        </p:cTn>
                                        <p:tgtEl>
                                          <p:spTgt spid="1026"/>
                                        </p:tgtEl>
                                      </p:cBhvr>
                                      <p:to x="100000" y="90000"/>
                                    </p:animScale>
                                    <p:animScale>
                                      <p:cBhvr>
                                        <p:cTn id="33" dur="166" decel="50000">
                                          <p:stCondLst>
                                            <p:cond delay="1668"/>
                                          </p:stCondLst>
                                        </p:cTn>
                                        <p:tgtEl>
                                          <p:spTgt spid="1026"/>
                                        </p:tgtEl>
                                      </p:cBhvr>
                                      <p:to x="100000" y="100000"/>
                                    </p:animScale>
                                    <p:animScale>
                                      <p:cBhvr>
                                        <p:cTn id="34" dur="26">
                                          <p:stCondLst>
                                            <p:cond delay="1808"/>
                                          </p:stCondLst>
                                        </p:cTn>
                                        <p:tgtEl>
                                          <p:spTgt spid="1026"/>
                                        </p:tgtEl>
                                      </p:cBhvr>
                                      <p:to x="100000" y="95000"/>
                                    </p:animScale>
                                    <p:animScale>
                                      <p:cBhvr>
                                        <p:cTn id="3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1470025"/>
          </a:xfrm>
        </p:spPr>
        <p:txBody>
          <a:bodyPr/>
          <a:lstStyle/>
          <a:p>
            <a:r>
              <a:rPr lang="it-IT" dirty="0" err="1" smtClean="0">
                <a:latin typeface="Times New Roman" pitchFamily="18" charset="0"/>
                <a:cs typeface="Times New Roman" pitchFamily="18" charset="0"/>
              </a:rPr>
              <a:t>Ellis</a:t>
            </a:r>
            <a:r>
              <a:rPr lang="it-IT" dirty="0" smtClean="0">
                <a:latin typeface="Times New Roman" pitchFamily="18" charset="0"/>
                <a:cs typeface="Times New Roman" pitchFamily="18" charset="0"/>
              </a:rPr>
              <a:t> Island</a:t>
            </a:r>
            <a:endParaRPr lang="it-IT" dirty="0">
              <a:latin typeface="Times New Roman" pitchFamily="18" charset="0"/>
              <a:cs typeface="Times New Roman" pitchFamily="18" charset="0"/>
            </a:endParaRPr>
          </a:p>
        </p:txBody>
      </p:sp>
      <p:sp>
        <p:nvSpPr>
          <p:cNvPr id="3" name="Sottotitolo 2"/>
          <p:cNvSpPr>
            <a:spLocks noGrp="1"/>
          </p:cNvSpPr>
          <p:nvPr>
            <p:ph type="subTitle" idx="1"/>
          </p:nvPr>
        </p:nvSpPr>
        <p:spPr>
          <a:xfrm>
            <a:off x="1043608" y="1412776"/>
            <a:ext cx="7272808" cy="3312368"/>
          </a:xfrm>
        </p:spPr>
        <p:txBody>
          <a:bodyPr>
            <a:normAutofit fontScale="85000" lnSpcReduction="20000"/>
          </a:bodyPr>
          <a:lstStyle/>
          <a:p>
            <a:r>
              <a:rPr lang="it-IT" dirty="0" err="1" smtClean="0">
                <a:solidFill>
                  <a:schemeClr val="tx1"/>
                </a:solidFill>
                <a:latin typeface="Times New Roman" pitchFamily="18" charset="0"/>
                <a:cs typeface="Times New Roman" pitchFamily="18" charset="0"/>
              </a:rPr>
              <a:t>Ellis</a:t>
            </a:r>
            <a:r>
              <a:rPr lang="it-IT" dirty="0" smtClean="0">
                <a:solidFill>
                  <a:schemeClr val="tx1"/>
                </a:solidFill>
                <a:latin typeface="Times New Roman" pitchFamily="18" charset="0"/>
                <a:cs typeface="Times New Roman" pitchFamily="18" charset="0"/>
              </a:rPr>
              <a:t> Island </a:t>
            </a:r>
            <a:r>
              <a:rPr lang="en-US" dirty="0" smtClean="0">
                <a:solidFill>
                  <a:schemeClr val="tx1"/>
                </a:solidFill>
                <a:latin typeface="Times New Roman" pitchFamily="18" charset="0"/>
                <a:cs typeface="Times New Roman" pitchFamily="18" charset="0"/>
              </a:rPr>
              <a:t>is </a:t>
            </a:r>
            <a:r>
              <a:rPr lang="en-US" dirty="0">
                <a:solidFill>
                  <a:schemeClr val="tx1"/>
                </a:solidFill>
                <a:latin typeface="Times New Roman" pitchFamily="18" charset="0"/>
                <a:cs typeface="Times New Roman" pitchFamily="18" charset="0"/>
              </a:rPr>
              <a:t>an artificial isle at the mouth of the Hudson River in the bay </a:t>
            </a:r>
            <a:r>
              <a:rPr lang="en-US" dirty="0" smtClean="0">
                <a:solidFill>
                  <a:schemeClr val="tx1"/>
                </a:solidFill>
                <a:latin typeface="Times New Roman" pitchFamily="18" charset="0"/>
                <a:cs typeface="Times New Roman" pitchFamily="18" charset="0"/>
              </a:rPr>
              <a:t>of New York. It was the principal point of entry for immigrants that land in USA. Were welcomed more than 12 </a:t>
            </a:r>
            <a:r>
              <a:rPr lang="en-US" dirty="0" err="1" smtClean="0">
                <a:solidFill>
                  <a:schemeClr val="tx1"/>
                </a:solidFill>
                <a:latin typeface="Times New Roman" pitchFamily="18" charset="0"/>
                <a:cs typeface="Times New Roman" pitchFamily="18" charset="0"/>
              </a:rPr>
              <a:t>milions</a:t>
            </a:r>
            <a:r>
              <a:rPr lang="en-US" dirty="0" smtClean="0">
                <a:solidFill>
                  <a:schemeClr val="tx1"/>
                </a:solidFill>
                <a:latin typeface="Times New Roman" pitchFamily="18" charset="0"/>
                <a:cs typeface="Times New Roman" pitchFamily="18" charset="0"/>
              </a:rPr>
              <a:t> citizens aspiring and immigrants were checked by immigration service doctors. Those “</a:t>
            </a:r>
            <a:r>
              <a:rPr lang="en-US" dirty="0" err="1" smtClean="0">
                <a:solidFill>
                  <a:schemeClr val="tx1"/>
                </a:solidFill>
                <a:latin typeface="Times New Roman" pitchFamily="18" charset="0"/>
                <a:cs typeface="Times New Roman" pitchFamily="18" charset="0"/>
              </a:rPr>
              <a:t>marchiati</a:t>
            </a:r>
            <a:r>
              <a:rPr lang="en-US" dirty="0" smtClean="0">
                <a:solidFill>
                  <a:schemeClr val="tx1"/>
                </a:solidFill>
                <a:latin typeface="Times New Roman" pitchFamily="18" charset="0"/>
                <a:cs typeface="Times New Roman" pitchFamily="18" charset="0"/>
              </a:rPr>
              <a:t>” were excluded from American soil if they had contagious diseases, mental abnormalities and other illnesses.</a:t>
            </a:r>
            <a:endParaRPr lang="it-IT"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4450068"/>
            <a:ext cx="3600399" cy="2293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1" y="4525778"/>
            <a:ext cx="3672408" cy="22406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81663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linds(horizontal)">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800" decel="100000"/>
                                        <p:tgtEl>
                                          <p:spTgt spid="1027"/>
                                        </p:tgtEl>
                                      </p:cBhvr>
                                    </p:animEffect>
                                    <p:anim calcmode="lin" valueType="num">
                                      <p:cBhvr>
                                        <p:cTn id="30" dur="800" decel="100000" fill="hold"/>
                                        <p:tgtEl>
                                          <p:spTgt spid="1027"/>
                                        </p:tgtEl>
                                        <p:attrNameLst>
                                          <p:attrName>style.rotation</p:attrName>
                                        </p:attrNameLst>
                                      </p:cBhvr>
                                      <p:tavLst>
                                        <p:tav tm="0">
                                          <p:val>
                                            <p:fltVal val="-90"/>
                                          </p:val>
                                        </p:tav>
                                        <p:tav tm="100000">
                                          <p:val>
                                            <p:fltVal val="0"/>
                                          </p:val>
                                        </p:tav>
                                      </p:tavLst>
                                    </p:anim>
                                    <p:anim calcmode="lin" valueType="num">
                                      <p:cBhvr>
                                        <p:cTn id="31" dur="800" decel="100000" fill="hold"/>
                                        <p:tgtEl>
                                          <p:spTgt spid="1027"/>
                                        </p:tgtEl>
                                        <p:attrNameLst>
                                          <p:attrName>ppt_x</p:attrName>
                                        </p:attrNameLst>
                                      </p:cBhvr>
                                      <p:tavLst>
                                        <p:tav tm="0">
                                          <p:val>
                                            <p:strVal val="#ppt_x+0.4"/>
                                          </p:val>
                                        </p:tav>
                                        <p:tav tm="100000">
                                          <p:val>
                                            <p:strVal val="#ppt_x-0.05"/>
                                          </p:val>
                                        </p:tav>
                                      </p:tavLst>
                                    </p:anim>
                                    <p:anim calcmode="lin" valueType="num">
                                      <p:cBhvr>
                                        <p:cTn id="32" dur="800" decel="100000" fill="hold"/>
                                        <p:tgtEl>
                                          <p:spTgt spid="102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1"/>
            <a:ext cx="8229600" cy="1522998"/>
          </a:xfrm>
        </p:spPr>
        <p:txBody>
          <a:bodyPr>
            <a:normAutofit lnSpcReduction="10000"/>
          </a:bodyPr>
          <a:lstStyle/>
          <a:p>
            <a:pPr marL="0" indent="0">
              <a:buNone/>
            </a:pPr>
            <a:r>
              <a:rPr lang="it-IT" dirty="0" smtClean="0">
                <a:latin typeface="Times New Roman" pitchFamily="18" charset="0"/>
                <a:cs typeface="Times New Roman" pitchFamily="18" charset="0"/>
              </a:rPr>
              <a:t>In 1917 </a:t>
            </a:r>
            <a:r>
              <a:rPr lang="en-US" dirty="0" smtClean="0">
                <a:latin typeface="Times New Roman" pitchFamily="18" charset="0"/>
                <a:cs typeface="Times New Roman" pitchFamily="18" charset="0"/>
              </a:rPr>
              <a:t>migration flows were limited and the 12 </a:t>
            </a:r>
            <a:r>
              <a:rPr lang="en-US" dirty="0" err="1" smtClean="0">
                <a:latin typeface="Times New Roman" pitchFamily="18" charset="0"/>
                <a:cs typeface="Times New Roman" pitchFamily="18" charset="0"/>
              </a:rPr>
              <a:t>november</a:t>
            </a:r>
            <a:r>
              <a:rPr lang="en-US" dirty="0" smtClean="0">
                <a:latin typeface="Times New Roman" pitchFamily="18" charset="0"/>
                <a:cs typeface="Times New Roman" pitchFamily="18" charset="0"/>
              </a:rPr>
              <a:t> 1954 it was definitively closed. Today it hosts the Immigration Museum.</a:t>
            </a:r>
            <a:endParaRPr lang="it-IT"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132856"/>
            <a:ext cx="4176464" cy="4176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2132856"/>
            <a:ext cx="4032448"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699622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42910" y="928670"/>
            <a:ext cx="7772400" cy="736612"/>
          </a:xfrm>
        </p:spPr>
        <p:txBody>
          <a:bodyPr/>
          <a:lstStyle/>
          <a:p>
            <a:pPr algn="ctr"/>
            <a:r>
              <a:rPr lang="it-IT" i="1" dirty="0" smtClean="0">
                <a:latin typeface="Times New Roman" pitchFamily="18" charset="0"/>
                <a:cs typeface="Times New Roman" pitchFamily="18" charset="0"/>
              </a:rPr>
              <a:t>L</a:t>
            </a:r>
            <a:r>
              <a:rPr lang="it-IT" i="1" cap="none" dirty="0" smtClean="0">
                <a:latin typeface="Times New Roman" pitchFamily="18" charset="0"/>
                <a:cs typeface="Times New Roman" pitchFamily="18" charset="0"/>
              </a:rPr>
              <a:t>a genetica</a:t>
            </a:r>
            <a:endParaRPr lang="it-IT" i="1" dirty="0">
              <a:latin typeface="Times New Roman" pitchFamily="18" charset="0"/>
              <a:cs typeface="Times New Roman" pitchFamily="18" charset="0"/>
            </a:endParaRPr>
          </a:p>
        </p:txBody>
      </p:sp>
      <p:sp>
        <p:nvSpPr>
          <p:cNvPr id="3" name="Segnaposto testo 2"/>
          <p:cNvSpPr>
            <a:spLocks noGrp="1"/>
          </p:cNvSpPr>
          <p:nvPr>
            <p:ph type="body" idx="1"/>
          </p:nvPr>
        </p:nvSpPr>
        <p:spPr>
          <a:xfrm>
            <a:off x="285720" y="5357826"/>
            <a:ext cx="7772400" cy="785818"/>
          </a:xfrm>
        </p:spPr>
        <p:txBody>
          <a:bodyPr>
            <a:normAutofit/>
          </a:bodyPr>
          <a:lstStyle/>
          <a:p>
            <a:r>
              <a:rPr lang="it-IT" sz="2400" i="1" dirty="0" smtClean="0">
                <a:solidFill>
                  <a:schemeClr val="tx1"/>
                </a:solidFill>
                <a:latin typeface="Times New Roman" pitchFamily="18" charset="0"/>
                <a:cs typeface="Times New Roman" pitchFamily="18" charset="0"/>
              </a:rPr>
              <a:t>Tutor prof.ssa Maria Grazia Terrone</a:t>
            </a:r>
            <a:endParaRPr lang="it-IT" sz="2400" i="1" dirty="0">
              <a:solidFill>
                <a:schemeClr val="tx1"/>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357422" y="3071810"/>
            <a:ext cx="4572000" cy="3786190"/>
          </a:xfrm>
          <a:prstGeom prst="rect">
            <a:avLst/>
          </a:prstGeom>
        </p:spPr>
      </p:pic>
      <p:sp>
        <p:nvSpPr>
          <p:cNvPr id="5" name="Segnaposto contenuto 4"/>
          <p:cNvSpPr txBox="1">
            <a:spLocks noGrp="1"/>
          </p:cNvSpPr>
          <p:nvPr>
            <p:ph idx="1"/>
          </p:nvPr>
        </p:nvSpPr>
        <p:spPr>
          <a:xfrm>
            <a:off x="428596" y="928670"/>
            <a:ext cx="8358246" cy="3046988"/>
          </a:xfrm>
          <a:prstGeom prst="rect">
            <a:avLst/>
          </a:prstGeom>
          <a:noFill/>
        </p:spPr>
        <p:txBody>
          <a:bodyPr wrap="square" rtlCol="0">
            <a:spAutoFit/>
          </a:bodyPr>
          <a:lstStyle/>
          <a:p>
            <a:pPr marL="0" indent="0" algn="ctr">
              <a:buNone/>
            </a:pPr>
            <a:r>
              <a:rPr lang="it-IT" sz="2400" dirty="0">
                <a:effectLst/>
                <a:latin typeface="Times New Roman" panose="02020603050405020304" pitchFamily="18" charset="0"/>
                <a:cs typeface="Times New Roman" panose="02020603050405020304" pitchFamily="18" charset="0"/>
              </a:rPr>
              <a:t>Il concetto di razza per gli esseri umani è in uso prevalentemente nel XIX secolo. Successivamente, nel XX secolo, la comunità scientifica non ha confermato l'esistenza delle razze per il genere umano poiché tutti gli uomini, indipendentemente dalle differenze somatiche appartengono ad un'unica razza. Pur essendo ancora utilizzato in molti libri come sinonimo di "popolo" o "</a:t>
            </a:r>
            <a:r>
              <a:rPr lang="it-IT" sz="2400" dirty="0" smtClean="0">
                <a:effectLst/>
                <a:latin typeface="Times New Roman" panose="02020603050405020304" pitchFamily="18" charset="0"/>
                <a:cs typeface="Times New Roman" panose="02020603050405020304" pitchFamily="18" charset="0"/>
              </a:rPr>
              <a:t>popolazione“, </a:t>
            </a:r>
            <a:r>
              <a:rPr lang="it-IT" sz="2400" dirty="0">
                <a:effectLst/>
                <a:latin typeface="Times New Roman" panose="02020603050405020304" pitchFamily="18" charset="0"/>
                <a:cs typeface="Times New Roman" panose="02020603050405020304" pitchFamily="18" charset="0"/>
              </a:rPr>
              <a:t>il termine razza </a:t>
            </a:r>
            <a:r>
              <a:rPr lang="it-IT" sz="2400" dirty="0" smtClean="0">
                <a:effectLst/>
                <a:latin typeface="Times New Roman" panose="02020603050405020304" pitchFamily="18" charset="0"/>
                <a:cs typeface="Times New Roman" panose="02020603050405020304" pitchFamily="18" charset="0"/>
              </a:rPr>
              <a:t>bianca, nera e gialla è </a:t>
            </a:r>
            <a:r>
              <a:rPr lang="it-IT" sz="2400" dirty="0">
                <a:effectLst/>
                <a:latin typeface="Times New Roman" panose="02020603050405020304" pitchFamily="18" charset="0"/>
                <a:cs typeface="Times New Roman" panose="02020603050405020304" pitchFamily="18" charset="0"/>
              </a:rPr>
              <a:t>errato. E' invece corretto utilizzare il termine "</a:t>
            </a:r>
            <a:r>
              <a:rPr lang="it-IT" sz="2400" dirty="0" smtClean="0">
                <a:effectLst/>
                <a:latin typeface="Times New Roman" panose="02020603050405020304" pitchFamily="18" charset="0"/>
                <a:cs typeface="Times New Roman" panose="02020603050405020304" pitchFamily="18" charset="0"/>
              </a:rPr>
              <a:t>popolazione” in generale.</a:t>
            </a:r>
            <a:endParaRPr lang="it-IT" sz="2400" dirty="0">
              <a:latin typeface="Times New Roman" panose="02020603050405020304" pitchFamily="18" charset="0"/>
              <a:cs typeface="Times New Roman" panose="02020603050405020304" pitchFamily="18" charset="0"/>
            </a:endParaRPr>
          </a:p>
        </p:txBody>
      </p:sp>
      <p:sp>
        <p:nvSpPr>
          <p:cNvPr id="2" name="Titolo 1"/>
          <p:cNvSpPr>
            <a:spLocks noGrp="1"/>
          </p:cNvSpPr>
          <p:nvPr>
            <p:ph type="title"/>
          </p:nvPr>
        </p:nvSpPr>
        <p:spPr>
          <a:xfrm>
            <a:off x="1337872" y="401577"/>
            <a:ext cx="6621905" cy="526877"/>
          </a:xfrm>
        </p:spPr>
        <p:txBody>
          <a:bodyPr>
            <a:noAutofit/>
          </a:bodyPr>
          <a:lstStyle/>
          <a:p>
            <a:pPr algn="ctr"/>
            <a:r>
              <a:rPr lang="it-IT" sz="4400" i="1" cap="none" dirty="0" smtClean="0">
                <a:latin typeface="Times New Roman" panose="02020603050405020304" pitchFamily="18" charset="0"/>
                <a:cs typeface="Times New Roman" panose="02020603050405020304" pitchFamily="18" charset="0"/>
              </a:rPr>
              <a:t>Il </a:t>
            </a:r>
            <a:r>
              <a:rPr lang="it-IT" sz="4400" i="1" cap="none" dirty="0">
                <a:latin typeface="Times New Roman" panose="02020603050405020304" pitchFamily="18" charset="0"/>
                <a:cs typeface="Times New Roman" panose="02020603050405020304" pitchFamily="18" charset="0"/>
              </a:rPr>
              <a:t>c</a:t>
            </a:r>
            <a:r>
              <a:rPr lang="it-IT" sz="4400" i="1" cap="none" dirty="0" smtClean="0">
                <a:latin typeface="Times New Roman" panose="02020603050405020304" pitchFamily="18" charset="0"/>
                <a:cs typeface="Times New Roman" panose="02020603050405020304" pitchFamily="18" charset="0"/>
              </a:rPr>
              <a:t>oncetto di “razza”</a:t>
            </a:r>
            <a:endParaRPr lang="it-IT" sz="44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909343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169232" y="329785"/>
            <a:ext cx="6947941" cy="794478"/>
          </a:xfrm>
        </p:spPr>
        <p:txBody>
          <a:bodyPr anchor="ctr">
            <a:normAutofit/>
          </a:bodyPr>
          <a:lstStyle/>
          <a:p>
            <a:pPr algn="ctr" fontAlgn="base"/>
            <a:r>
              <a:rPr lang="it-IT" i="1" cap="none" dirty="0" smtClean="0">
                <a:latin typeface="Times New Roman" panose="02020603050405020304" pitchFamily="18" charset="0"/>
                <a:cs typeface="Times New Roman" panose="02020603050405020304" pitchFamily="18" charset="0"/>
              </a:rPr>
              <a:t>La popolazione </a:t>
            </a:r>
            <a:r>
              <a:rPr lang="it-IT" i="1" cap="none" dirty="0">
                <a:latin typeface="Times New Roman" panose="02020603050405020304" pitchFamily="18" charset="0"/>
                <a:cs typeface="Times New Roman" panose="02020603050405020304" pitchFamily="18" charset="0"/>
              </a:rPr>
              <a:t>b</a:t>
            </a:r>
            <a:r>
              <a:rPr lang="it-IT" i="1" cap="none" dirty="0" smtClean="0">
                <a:latin typeface="Times New Roman" panose="02020603050405020304" pitchFamily="18" charset="0"/>
                <a:cs typeface="Times New Roman" panose="02020603050405020304" pitchFamily="18" charset="0"/>
              </a:rPr>
              <a:t>ianca </a:t>
            </a:r>
            <a:endParaRPr lang="it-IT" i="1" cap="none" dirty="0">
              <a:latin typeface="Bell MT" panose="02020503060305020303" pitchFamily="18" charset="0"/>
              <a:cs typeface="Times New Roman" panose="02020603050405020304" pitchFamily="18" charset="0"/>
            </a:endParaRPr>
          </a:p>
        </p:txBody>
      </p:sp>
      <p:sp>
        <p:nvSpPr>
          <p:cNvPr id="3" name="CasellaDiTesto 2"/>
          <p:cNvSpPr txBox="1"/>
          <p:nvPr/>
        </p:nvSpPr>
        <p:spPr>
          <a:xfrm>
            <a:off x="357158" y="1203122"/>
            <a:ext cx="8429684" cy="2862322"/>
          </a:xfrm>
          <a:prstGeom prst="rect">
            <a:avLst/>
          </a:prstGeom>
          <a:noFill/>
        </p:spPr>
        <p:txBody>
          <a:bodyPr wrap="square" rtlCol="0">
            <a:spAutoFit/>
          </a:bodyPr>
          <a:lstStyle/>
          <a:p>
            <a:pPr algn="ctr" fontAlgn="base"/>
            <a:r>
              <a:rPr lang="it-IT" sz="2000" dirty="0" smtClean="0">
                <a:effectLst/>
                <a:latin typeface="Times New Roman" panose="02020603050405020304" pitchFamily="18" charset="0"/>
                <a:cs typeface="Times New Roman" panose="02020603050405020304" pitchFamily="18" charset="0"/>
              </a:rPr>
              <a:t>La popolazione bianca  </a:t>
            </a:r>
            <a:r>
              <a:rPr lang="it-IT" sz="2000" dirty="0" smtClean="0">
                <a:latin typeface="Bell MT" panose="02020503060305020303" pitchFamily="18" charset="0"/>
                <a:cs typeface="Times New Roman" panose="02020603050405020304" pitchFamily="18" charset="0"/>
              </a:rPr>
              <a:t>(</a:t>
            </a:r>
            <a:r>
              <a:rPr lang="it-IT" sz="2000" dirty="0" err="1" smtClean="0">
                <a:latin typeface="Bell MT" panose="02020503060305020303" pitchFamily="18" charset="0"/>
              </a:rPr>
              <a:t>Europoide</a:t>
            </a:r>
            <a:r>
              <a:rPr lang="it-IT" sz="2000" dirty="0" smtClean="0">
                <a:latin typeface="Bell MT" panose="02020503060305020303" pitchFamily="18" charset="0"/>
              </a:rPr>
              <a:t> o </a:t>
            </a:r>
            <a:r>
              <a:rPr lang="it-IT" sz="2000" dirty="0" err="1" smtClean="0">
                <a:latin typeface="Bell MT" panose="02020503060305020303" pitchFamily="18" charset="0"/>
              </a:rPr>
              <a:t>caucasoide</a:t>
            </a:r>
            <a:r>
              <a:rPr lang="it-IT" sz="2000" dirty="0" smtClean="0">
                <a:latin typeface="Bell MT" panose="02020503060305020303" pitchFamily="18" charset="0"/>
                <a:cs typeface="Times New Roman" panose="02020603050405020304" pitchFamily="18" charset="0"/>
              </a:rPr>
              <a:t>) </a:t>
            </a:r>
            <a:r>
              <a:rPr lang="it-IT" sz="2000" dirty="0" smtClean="0">
                <a:effectLst/>
                <a:latin typeface="Times New Roman" panose="02020603050405020304" pitchFamily="18" charset="0"/>
                <a:cs typeface="Times New Roman" panose="02020603050405020304" pitchFamily="18" charset="0"/>
              </a:rPr>
              <a:t>appartiene </a:t>
            </a:r>
            <a:r>
              <a:rPr lang="it-IT" sz="2000" dirty="0">
                <a:effectLst/>
                <a:latin typeface="Times New Roman" panose="02020603050405020304" pitchFamily="18" charset="0"/>
                <a:cs typeface="Times New Roman" panose="02020603050405020304" pitchFamily="18" charset="0"/>
              </a:rPr>
              <a:t>al gruppo delle razze boreali </a:t>
            </a:r>
            <a:r>
              <a:rPr lang="it-IT" sz="2000" dirty="0" smtClean="0">
                <a:effectLst/>
                <a:latin typeface="Times New Roman" panose="02020603050405020304" pitchFamily="18" charset="0"/>
                <a:cs typeface="Times New Roman" panose="02020603050405020304" pitchFamily="18" charset="0"/>
              </a:rPr>
              <a:t>caratterizzata </a:t>
            </a:r>
            <a:r>
              <a:rPr lang="it-IT" sz="2000" dirty="0">
                <a:effectLst/>
                <a:latin typeface="Times New Roman" panose="02020603050405020304" pitchFamily="18" charset="0"/>
                <a:cs typeface="Times New Roman" panose="02020603050405020304" pitchFamily="18" charset="0"/>
              </a:rPr>
              <a:t>da pelle bianca e capelli lisci o ondulati.</a:t>
            </a:r>
          </a:p>
          <a:p>
            <a:pPr algn="ctr" rtl="0" fontAlgn="base"/>
            <a:r>
              <a:rPr lang="it-IT" sz="2000" dirty="0">
                <a:effectLst/>
                <a:latin typeface="Times New Roman" panose="02020603050405020304" pitchFamily="18" charset="0"/>
                <a:cs typeface="Times New Roman" panose="02020603050405020304" pitchFamily="18" charset="0"/>
              </a:rPr>
              <a:t>Il termine europoide o caucasoide indica una classificazione </a:t>
            </a:r>
            <a:r>
              <a:rPr lang="it-IT" sz="2000" dirty="0">
                <a:latin typeface="Times New Roman" panose="02020603050405020304" pitchFamily="18" charset="0"/>
                <a:cs typeface="Times New Roman" panose="02020603050405020304" pitchFamily="18" charset="0"/>
              </a:rPr>
              <a:t>antropologica</a:t>
            </a:r>
            <a:r>
              <a:rPr lang="it-IT" sz="2000" dirty="0">
                <a:effectLst/>
                <a:latin typeface="Times New Roman" panose="02020603050405020304" pitchFamily="18" charset="0"/>
                <a:cs typeface="Times New Roman" panose="02020603050405020304" pitchFamily="18" charset="0"/>
              </a:rPr>
              <a:t> dell'</a:t>
            </a:r>
            <a:r>
              <a:rPr lang="it-IT" sz="2000" dirty="0">
                <a:latin typeface="Times New Roman" panose="02020603050405020304" pitchFamily="18" charset="0"/>
                <a:cs typeface="Times New Roman" panose="02020603050405020304" pitchFamily="18" charset="0"/>
              </a:rPr>
              <a:t>Homo sapiens</a:t>
            </a:r>
            <a:r>
              <a:rPr lang="it-IT" sz="2000" dirty="0">
                <a:effectLst/>
                <a:latin typeface="Times New Roman" panose="02020603050405020304" pitchFamily="18" charset="0"/>
                <a:cs typeface="Times New Roman" panose="02020603050405020304" pitchFamily="18" charset="0"/>
              </a:rPr>
              <a:t>, definibile a partire dalla forma del cranio ed altre caratteristiche craniometriche ed antropometriche: tale termine infatti identifica non solo gli </a:t>
            </a:r>
            <a:r>
              <a:rPr lang="it-IT" sz="2000" dirty="0">
                <a:latin typeface="Times New Roman" panose="02020603050405020304" pitchFamily="18" charset="0"/>
                <a:cs typeface="Times New Roman" panose="02020603050405020304" pitchFamily="18" charset="0"/>
              </a:rPr>
              <a:t>Europei </a:t>
            </a:r>
            <a:r>
              <a:rPr lang="it-IT" sz="2000" dirty="0">
                <a:effectLst/>
                <a:latin typeface="Times New Roman" panose="02020603050405020304" pitchFamily="18" charset="0"/>
                <a:cs typeface="Times New Roman" panose="02020603050405020304" pitchFamily="18" charset="0"/>
              </a:rPr>
              <a:t>ma anche quasi tutti gli </a:t>
            </a:r>
            <a:r>
              <a:rPr lang="it-IT" sz="2000" dirty="0">
                <a:latin typeface="Times New Roman" panose="02020603050405020304" pitchFamily="18" charset="0"/>
                <a:cs typeface="Times New Roman" panose="02020603050405020304" pitchFamily="18" charset="0"/>
              </a:rPr>
              <a:t>Africani settentrionali</a:t>
            </a:r>
            <a:r>
              <a:rPr lang="it-IT" sz="2000" dirty="0">
                <a:effectLst/>
                <a:latin typeface="Times New Roman" panose="02020603050405020304" pitchFamily="18" charset="0"/>
                <a:cs typeface="Times New Roman" panose="02020603050405020304" pitchFamily="18" charset="0"/>
              </a:rPr>
              <a:t> e i </a:t>
            </a:r>
            <a:r>
              <a:rPr lang="it-IT" sz="2000" dirty="0">
                <a:latin typeface="Times New Roman" panose="02020603050405020304" pitchFamily="18" charset="0"/>
                <a:cs typeface="Times New Roman" panose="02020603050405020304" pitchFamily="18" charset="0"/>
              </a:rPr>
              <a:t>Mediorientali.</a:t>
            </a:r>
            <a:r>
              <a:rPr lang="it-IT" sz="2000" dirty="0">
                <a:effectLst/>
                <a:latin typeface="Times New Roman" panose="02020603050405020304" pitchFamily="18" charset="0"/>
                <a:cs typeface="Times New Roman" panose="02020603050405020304" pitchFamily="18" charset="0"/>
              </a:rPr>
              <a:t> Con le recenti migrazioni che hanno seguito le scoperte geografiche il gruppo si è diffuso anche nelle </a:t>
            </a:r>
            <a:r>
              <a:rPr lang="it-IT" sz="2000" dirty="0">
                <a:latin typeface="Times New Roman" panose="02020603050405020304" pitchFamily="18" charset="0"/>
                <a:cs typeface="Times New Roman" panose="02020603050405020304" pitchFamily="18" charset="0"/>
              </a:rPr>
              <a:t>Americhe </a:t>
            </a:r>
            <a:r>
              <a:rPr lang="it-IT" sz="2000" dirty="0">
                <a:effectLst/>
                <a:latin typeface="Times New Roman" panose="02020603050405020304" pitchFamily="18" charset="0"/>
                <a:cs typeface="Times New Roman" panose="02020603050405020304" pitchFamily="18" charset="0"/>
              </a:rPr>
              <a:t>e in </a:t>
            </a:r>
            <a:r>
              <a:rPr lang="it-IT" sz="2000" dirty="0">
                <a:latin typeface="Times New Roman" panose="02020603050405020304" pitchFamily="18" charset="0"/>
                <a:cs typeface="Times New Roman" panose="02020603050405020304" pitchFamily="18" charset="0"/>
              </a:rPr>
              <a:t>Oceania</a:t>
            </a:r>
            <a:r>
              <a:rPr lang="it-IT" sz="2000" dirty="0">
                <a:effectLst/>
                <a:latin typeface="Times New Roman" panose="02020603050405020304" pitchFamily="18" charset="0"/>
                <a:cs typeface="Times New Roman" panose="02020603050405020304" pitchFamily="18" charset="0"/>
              </a:rPr>
              <a:t>.</a:t>
            </a:r>
          </a:p>
          <a:p>
            <a:pPr algn="l"/>
            <a:endParaRPr lang="it-IT" sz="20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955169" y="4143379"/>
            <a:ext cx="3233660" cy="2465375"/>
          </a:xfrm>
          <a:prstGeom prst="rect">
            <a:avLst/>
          </a:prstGeom>
        </p:spPr>
      </p:pic>
    </p:spTree>
    <p:extLst>
      <p:ext uri="{BB962C8B-B14F-4D97-AF65-F5344CB8AC3E}">
        <p14:creationId xmlns="" xmlns:p14="http://schemas.microsoft.com/office/powerpoint/2010/main" val="1561557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933731" y="209863"/>
            <a:ext cx="5261548" cy="689548"/>
          </a:xfrm>
        </p:spPr>
        <p:txBody>
          <a:bodyPr anchor="ctr">
            <a:normAutofit fontScale="90000"/>
          </a:bodyPr>
          <a:lstStyle/>
          <a:p>
            <a:pPr algn="ctr"/>
            <a:r>
              <a:rPr lang="it-IT" i="1" cap="none" dirty="0" smtClean="0">
                <a:latin typeface="Times New Roman" panose="02020603050405020304" pitchFamily="18" charset="0"/>
                <a:cs typeface="Times New Roman" panose="02020603050405020304" pitchFamily="18" charset="0"/>
              </a:rPr>
              <a:t>Le caratteristiche</a:t>
            </a:r>
            <a:endParaRPr lang="it-IT" i="1" cap="none"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586490" y="974362"/>
            <a:ext cx="7971020" cy="2098623"/>
          </a:xfrm>
        </p:spPr>
        <p:txBody>
          <a:bodyPr>
            <a:noAutofit/>
          </a:bodyPr>
          <a:lstStyle/>
          <a:p>
            <a:pPr algn="ctr"/>
            <a:r>
              <a:rPr lang="it-IT" sz="1800" cap="none" dirty="0" smtClean="0">
                <a:solidFill>
                  <a:schemeClr val="tx1"/>
                </a:solidFill>
                <a:latin typeface="Times New Roman" panose="02020603050405020304" pitchFamily="18" charset="0"/>
                <a:cs typeface="Times New Roman" panose="02020603050405020304" pitchFamily="18" charset="0"/>
              </a:rPr>
              <a:t>Si </a:t>
            </a:r>
            <a:r>
              <a:rPr lang="it-IT" sz="1800" cap="none" dirty="0">
                <a:solidFill>
                  <a:schemeClr val="tx1"/>
                </a:solidFill>
                <a:latin typeface="Times New Roman" panose="02020603050405020304" pitchFamily="18" charset="0"/>
                <a:cs typeface="Times New Roman" panose="02020603050405020304" pitchFamily="18" charset="0"/>
              </a:rPr>
              <a:t>distingue per la pigmentazione cutanea limitata, l'occhio orizzontale, i capelli cimotrichi (ondulati a sezione ovale) e il naso leptorrino (lungo e sottile</a:t>
            </a:r>
            <a:r>
              <a:rPr lang="it-IT" sz="1800" cap="none" dirty="0" smtClean="0">
                <a:solidFill>
                  <a:schemeClr val="tx1"/>
                </a:solidFill>
                <a:latin typeface="Times New Roman" panose="02020603050405020304" pitchFamily="18" charset="0"/>
                <a:cs typeface="Times New Roman" panose="02020603050405020304" pitchFamily="18" charset="0"/>
              </a:rPr>
              <a:t>). </a:t>
            </a:r>
            <a:r>
              <a:rPr lang="it-IT" sz="1800" cap="none" dirty="0">
                <a:solidFill>
                  <a:schemeClr val="tx1"/>
                </a:solidFill>
                <a:latin typeface="Times New Roman" panose="02020603050405020304" pitchFamily="18" charset="0"/>
                <a:cs typeface="Times New Roman" panose="02020603050405020304" pitchFamily="18" charset="0"/>
              </a:rPr>
              <a:t>Le orbite sono </a:t>
            </a:r>
            <a:r>
              <a:rPr lang="it-IT" sz="1800" cap="none" dirty="0" err="1" smtClean="0">
                <a:solidFill>
                  <a:schemeClr val="tx1"/>
                </a:solidFill>
                <a:latin typeface="Times New Roman" panose="02020603050405020304" pitchFamily="18" charset="0"/>
                <a:cs typeface="Times New Roman" panose="02020603050405020304" pitchFamily="18" charset="0"/>
              </a:rPr>
              <a:t>subrettangolari</a:t>
            </a:r>
            <a:r>
              <a:rPr lang="it-IT" sz="1800" cap="none" dirty="0">
                <a:solidFill>
                  <a:schemeClr val="tx1"/>
                </a:solidFill>
                <a:latin typeface="Times New Roman" panose="02020603050405020304" pitchFamily="18" charset="0"/>
                <a:cs typeface="Times New Roman" panose="02020603050405020304" pitchFamily="18" charset="0"/>
              </a:rPr>
              <a:t>,</a:t>
            </a:r>
            <a:r>
              <a:rPr lang="it-IT" sz="1800" cap="none" dirty="0" smtClean="0">
                <a:solidFill>
                  <a:schemeClr val="tx1"/>
                </a:solidFill>
                <a:latin typeface="Times New Roman" panose="02020603050405020304" pitchFamily="18" charset="0"/>
                <a:cs typeface="Times New Roman" panose="02020603050405020304" pitchFamily="18" charset="0"/>
              </a:rPr>
              <a:t> </a:t>
            </a:r>
            <a:r>
              <a:rPr lang="it-IT" sz="1800" cap="none" dirty="0">
                <a:solidFill>
                  <a:schemeClr val="tx1"/>
                </a:solidFill>
                <a:latin typeface="Times New Roman" panose="02020603050405020304" pitchFamily="18" charset="0"/>
                <a:cs typeface="Times New Roman" panose="02020603050405020304" pitchFamily="18" charset="0"/>
              </a:rPr>
              <a:t>la fossa nasale alta e stretta, a forma di goccia allungata. La spina dorsale è ben </a:t>
            </a:r>
            <a:r>
              <a:rPr lang="it-IT" sz="1800" cap="none" dirty="0" smtClean="0">
                <a:solidFill>
                  <a:schemeClr val="tx1"/>
                </a:solidFill>
                <a:latin typeface="Times New Roman" panose="02020603050405020304" pitchFamily="18" charset="0"/>
                <a:cs typeface="Times New Roman" panose="02020603050405020304" pitchFamily="18" charset="0"/>
              </a:rPr>
              <a:t>marcata. La </a:t>
            </a:r>
            <a:r>
              <a:rPr lang="it-IT" sz="1800" cap="none" dirty="0">
                <a:solidFill>
                  <a:schemeClr val="tx1"/>
                </a:solidFill>
                <a:latin typeface="Times New Roman" panose="02020603050405020304" pitchFamily="18" charset="0"/>
                <a:cs typeface="Times New Roman" panose="02020603050405020304" pitchFamily="18" charset="0"/>
              </a:rPr>
              <a:t>pelosità corporea appare più abbondante rispetto a quella degli altri gruppi fisici (eccetto quella degli australoidi) e si riscontra accentuata tendenza a canizie (imbianchimento dei capelli) e alopecia androgenetica. La pigmentazione e la statura media presentano notevoli differenze tra i vari tipi fisici. I capelli e gli occhi chiari sono più frequenti nell'Europa del nord rispetto al resto del continente, mentre risultano rari nelle aree </a:t>
            </a:r>
            <a:r>
              <a:rPr lang="it-IT" sz="1800" cap="none" dirty="0" smtClean="0">
                <a:solidFill>
                  <a:schemeClr val="tx1"/>
                </a:solidFill>
                <a:latin typeface="Times New Roman" panose="02020603050405020304" pitchFamily="18" charset="0"/>
                <a:cs typeface="Times New Roman" panose="02020603050405020304" pitchFamily="18" charset="0"/>
              </a:rPr>
              <a:t>extraeuropee. </a:t>
            </a:r>
            <a:endParaRPr lang="it-IT" sz="1800" cap="none" dirty="0">
              <a:solidFill>
                <a:schemeClr val="tx1"/>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000232" y="3714752"/>
            <a:ext cx="5214841" cy="2928784"/>
          </a:xfrm>
          <a:prstGeom prst="rect">
            <a:avLst/>
          </a:prstGeom>
        </p:spPr>
      </p:pic>
    </p:spTree>
    <p:extLst>
      <p:ext uri="{BB962C8B-B14F-4D97-AF65-F5344CB8AC3E}">
        <p14:creationId xmlns="" xmlns:p14="http://schemas.microsoft.com/office/powerpoint/2010/main" val="28463401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714612" y="214290"/>
            <a:ext cx="3968646" cy="629587"/>
          </a:xfrm>
        </p:spPr>
        <p:txBody>
          <a:bodyPr anchor="ctr">
            <a:normAutofit fontScale="90000"/>
          </a:bodyPr>
          <a:lstStyle/>
          <a:p>
            <a:pPr algn="ctr"/>
            <a:r>
              <a:rPr lang="it-IT" i="1" cap="none" dirty="0" smtClean="0">
                <a:latin typeface="Times New Roman" panose="02020603050405020304" pitchFamily="18" charset="0"/>
                <a:cs typeface="Times New Roman" panose="02020603050405020304" pitchFamily="18" charset="0"/>
              </a:rPr>
              <a:t>Origini</a:t>
            </a:r>
            <a:endParaRPr lang="it-IT" i="1" cap="none"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3857620" y="857232"/>
            <a:ext cx="5072098" cy="1405467"/>
          </a:xfrm>
        </p:spPr>
        <p:txBody>
          <a:bodyPr>
            <a:noAutofit/>
          </a:bodyPr>
          <a:lstStyle/>
          <a:p>
            <a:pPr algn="ctr"/>
            <a:r>
              <a:rPr lang="it-IT" sz="2000" cap="none" dirty="0">
                <a:solidFill>
                  <a:schemeClr val="tx1"/>
                </a:solidFill>
                <a:latin typeface="Times New Roman" panose="02020603050405020304" pitchFamily="18" charset="0"/>
                <a:cs typeface="Times New Roman" panose="02020603050405020304" pitchFamily="18" charset="0"/>
              </a:rPr>
              <a:t>Stando ai più recenti studi scientifici sulla genesi del genere umano, la specie sapiens, la nostra, si sarebbe sviluppata circa 200.000 anni fa nell’Africa sub-sahariana. Circa 100.000 anni fa invece, sarebbe uscita dal continente africano per raggiungere il Medio Oriente, e da lì avrebbe popolato gli altri </a:t>
            </a:r>
            <a:r>
              <a:rPr lang="it-IT" sz="2000" cap="none" dirty="0" smtClean="0">
                <a:solidFill>
                  <a:schemeClr val="tx1"/>
                </a:solidFill>
                <a:latin typeface="Times New Roman" panose="02020603050405020304" pitchFamily="18" charset="0"/>
                <a:cs typeface="Times New Roman" panose="02020603050405020304" pitchFamily="18" charset="0"/>
              </a:rPr>
              <a:t>continenti.  Questa </a:t>
            </a:r>
            <a:r>
              <a:rPr lang="it-IT" sz="2000" cap="none" dirty="0">
                <a:solidFill>
                  <a:schemeClr val="tx1"/>
                </a:solidFill>
                <a:latin typeface="Times New Roman" panose="02020603050405020304" pitchFamily="18" charset="0"/>
                <a:cs typeface="Times New Roman" panose="02020603050405020304" pitchFamily="18" charset="0"/>
              </a:rPr>
              <a:t>teoria prende il nome inglese di Out of Africa e, al netto del complottismo, appare più credibile delle teorie policentriche sviluppate ad esempio dall’antropologo </a:t>
            </a:r>
            <a:r>
              <a:rPr lang="it-IT" sz="2000" cap="none" dirty="0" err="1">
                <a:solidFill>
                  <a:schemeClr val="tx1"/>
                </a:solidFill>
                <a:latin typeface="Times New Roman" panose="02020603050405020304" pitchFamily="18" charset="0"/>
                <a:cs typeface="Times New Roman" panose="02020603050405020304" pitchFamily="18" charset="0"/>
              </a:rPr>
              <a:t>Coon</a:t>
            </a:r>
            <a:r>
              <a:rPr lang="it-IT" sz="2000" cap="none" dirty="0">
                <a:solidFill>
                  <a:schemeClr val="tx1"/>
                </a:solidFill>
                <a:latin typeface="Times New Roman" panose="02020603050405020304" pitchFamily="18" charset="0"/>
                <a:cs typeface="Times New Roman" panose="02020603050405020304" pitchFamily="18" charset="0"/>
              </a:rPr>
              <a:t>, nettamente più ferrato in altri ambiti. Nella Preistoria europea, i primi Europoidi propriamente detti appaiono intorno al 35000 a.C., identificandosi secondo alcune teorie con Combe-</a:t>
            </a:r>
            <a:r>
              <a:rPr lang="it-IT" sz="2000" cap="none" dirty="0" err="1">
                <a:solidFill>
                  <a:schemeClr val="tx1"/>
                </a:solidFill>
                <a:latin typeface="Times New Roman" panose="02020603050405020304" pitchFamily="18" charset="0"/>
                <a:cs typeface="Times New Roman" panose="02020603050405020304" pitchFamily="18" charset="0"/>
              </a:rPr>
              <a:t>Capelle</a:t>
            </a:r>
            <a:r>
              <a:rPr lang="it-IT" sz="2000" cap="none" dirty="0">
                <a:solidFill>
                  <a:schemeClr val="tx1"/>
                </a:solidFill>
                <a:latin typeface="Times New Roman" panose="02020603050405020304" pitchFamily="18" charset="0"/>
                <a:cs typeface="Times New Roman" panose="02020603050405020304" pitchFamily="18" charset="0"/>
              </a:rPr>
              <a:t> (proto-mediterranei) e </a:t>
            </a:r>
            <a:r>
              <a:rPr lang="it-IT" sz="2000" cap="none" dirty="0" err="1">
                <a:solidFill>
                  <a:schemeClr val="tx1"/>
                </a:solidFill>
                <a:latin typeface="Times New Roman" panose="02020603050405020304" pitchFamily="18" charset="0"/>
                <a:cs typeface="Times New Roman" panose="02020603050405020304" pitchFamily="18" charset="0"/>
              </a:rPr>
              <a:t>Cro-Magnon</a:t>
            </a:r>
            <a:r>
              <a:rPr lang="it-IT" sz="2000" cap="none" dirty="0">
                <a:solidFill>
                  <a:schemeClr val="tx1"/>
                </a:solidFill>
                <a:latin typeface="Times New Roman" panose="02020603050405020304" pitchFamily="18" charset="0"/>
                <a:cs typeface="Times New Roman" panose="02020603050405020304" pitchFamily="18" charset="0"/>
              </a:rPr>
              <a:t>.</a:t>
            </a:r>
          </a:p>
        </p:txBody>
      </p:sp>
      <p:pic>
        <p:nvPicPr>
          <p:cNvPr id="4" name="Immagine 3"/>
          <p:cNvPicPr>
            <a:picLocks noChangeAspect="1"/>
          </p:cNvPicPr>
          <p:nvPr/>
        </p:nvPicPr>
        <p:blipFill>
          <a:blip r:embed="rId2"/>
          <a:stretch>
            <a:fillRect/>
          </a:stretch>
        </p:blipFill>
        <p:spPr>
          <a:xfrm>
            <a:off x="214282" y="1000108"/>
            <a:ext cx="3526676" cy="5029214"/>
          </a:xfrm>
          <a:prstGeom prst="rect">
            <a:avLst/>
          </a:prstGeom>
        </p:spPr>
      </p:pic>
    </p:spTree>
    <p:extLst>
      <p:ext uri="{BB962C8B-B14F-4D97-AF65-F5344CB8AC3E}">
        <p14:creationId xmlns="" xmlns:p14="http://schemas.microsoft.com/office/powerpoint/2010/main" val="25571385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04241" y="318126"/>
            <a:ext cx="8340153" cy="1015999"/>
          </a:xfrm>
        </p:spPr>
        <p:txBody>
          <a:bodyPr>
            <a:normAutofit fontScale="90000"/>
          </a:bodyPr>
          <a:lstStyle/>
          <a:p>
            <a:r>
              <a:rPr lang="it-IT" i="1" cap="none" dirty="0">
                <a:latin typeface="Times New Roman" panose="02020603050405020304" pitchFamily="18" charset="0"/>
                <a:cs typeface="Times New Roman" panose="02020603050405020304" pitchFamily="18" charset="0"/>
              </a:rPr>
              <a:t>Le tipologie caucasoidi nell'antropologia fisica</a:t>
            </a:r>
          </a:p>
        </p:txBody>
      </p:sp>
      <p:sp>
        <p:nvSpPr>
          <p:cNvPr id="3" name="Sottotitolo 2"/>
          <p:cNvSpPr>
            <a:spLocks noGrp="1"/>
          </p:cNvSpPr>
          <p:nvPr>
            <p:ph type="subTitle" idx="1"/>
          </p:nvPr>
        </p:nvSpPr>
        <p:spPr>
          <a:xfrm>
            <a:off x="204241" y="1514008"/>
            <a:ext cx="6204054" cy="4811843"/>
          </a:xfrm>
        </p:spPr>
        <p:txBody>
          <a:bodyPr>
            <a:noAutofit/>
          </a:bodyPr>
          <a:lstStyle/>
          <a:p>
            <a:pPr algn="l"/>
            <a:r>
              <a:rPr lang="it-IT" sz="1600" cap="none" dirty="0">
                <a:solidFill>
                  <a:schemeClr val="tx1"/>
                </a:solidFill>
                <a:latin typeface="Times New Roman" panose="02020603050405020304" pitchFamily="18" charset="0"/>
                <a:cs typeface="Times New Roman" panose="02020603050405020304" pitchFamily="18" charset="0"/>
              </a:rPr>
              <a:t>Nell'antropologia fisica classica si distinguono questi tipi fisici principali all'interno del gruppo caucasoide:</a:t>
            </a:r>
          </a:p>
          <a:p>
            <a:pPr algn="l">
              <a:buFont typeface="Wingdings" pitchFamily="2" charset="2"/>
              <a:buChar char="v"/>
            </a:pPr>
            <a:r>
              <a:rPr lang="it-IT" sz="1600" cap="none" dirty="0" smtClean="0">
                <a:solidFill>
                  <a:schemeClr val="tx1"/>
                </a:solidFill>
                <a:latin typeface="Times New Roman" panose="02020603050405020304" pitchFamily="18" charset="0"/>
                <a:cs typeface="Times New Roman" panose="02020603050405020304" pitchFamily="18" charset="0"/>
              </a:rPr>
              <a:t>mediterraneo</a:t>
            </a:r>
            <a:r>
              <a:rPr lang="it-IT" sz="1600" cap="none" dirty="0">
                <a:solidFill>
                  <a:schemeClr val="tx1"/>
                </a:solidFill>
                <a:latin typeface="Times New Roman" panose="02020603050405020304" pitchFamily="18" charset="0"/>
                <a:cs typeface="Times New Roman" panose="02020603050405020304" pitchFamily="18" charset="0"/>
              </a:rPr>
              <a:t>: costituisce una componente cospicua dei popoli della Penisola Iberica, delle isole mediterranee, della Francia del sud, dell'Italia, della Grecia e del Nord </a:t>
            </a:r>
            <a:r>
              <a:rPr lang="it-IT" sz="1600" cap="none" dirty="0" smtClean="0">
                <a:solidFill>
                  <a:schemeClr val="tx1"/>
                </a:solidFill>
                <a:latin typeface="Times New Roman" panose="02020603050405020304" pitchFamily="18" charset="0"/>
                <a:cs typeface="Times New Roman" panose="02020603050405020304" pitchFamily="18" charset="0"/>
              </a:rPr>
              <a:t>Africa.</a:t>
            </a:r>
          </a:p>
          <a:p>
            <a:pPr algn="l">
              <a:buFont typeface="Wingdings" pitchFamily="2" charset="2"/>
              <a:buChar char="v"/>
            </a:pPr>
            <a:r>
              <a:rPr lang="it-IT" sz="1600" cap="none" dirty="0" err="1" smtClean="0">
                <a:solidFill>
                  <a:schemeClr val="tx1"/>
                </a:solidFill>
                <a:latin typeface="Times New Roman" panose="02020603050405020304" pitchFamily="18" charset="0"/>
                <a:cs typeface="Times New Roman" panose="02020603050405020304" pitchFamily="18" charset="0"/>
              </a:rPr>
              <a:t>dinarico</a:t>
            </a:r>
            <a:r>
              <a:rPr lang="it-IT" sz="1600" cap="none" dirty="0" smtClean="0">
                <a:solidFill>
                  <a:schemeClr val="tx1"/>
                </a:solidFill>
                <a:latin typeface="Times New Roman" panose="02020603050405020304" pitchFamily="18" charset="0"/>
                <a:cs typeface="Times New Roman" panose="02020603050405020304" pitchFamily="18" charset="0"/>
              </a:rPr>
              <a:t> </a:t>
            </a:r>
            <a:r>
              <a:rPr lang="it-IT" sz="1600" cap="none" dirty="0">
                <a:solidFill>
                  <a:schemeClr val="tx1"/>
                </a:solidFill>
                <a:latin typeface="Times New Roman" panose="02020603050405020304" pitchFamily="18" charset="0"/>
                <a:cs typeface="Times New Roman" panose="02020603050405020304" pitchFamily="18" charset="0"/>
              </a:rPr>
              <a:t>(detto anche illirico): dominante nei Balcani </a:t>
            </a:r>
            <a:r>
              <a:rPr lang="it-IT" sz="1600" cap="none" dirty="0" smtClean="0">
                <a:solidFill>
                  <a:schemeClr val="tx1"/>
                </a:solidFill>
                <a:latin typeface="Times New Roman" panose="02020603050405020304" pitchFamily="18" charset="0"/>
                <a:cs typeface="Times New Roman" panose="02020603050405020304" pitchFamily="18" charset="0"/>
              </a:rPr>
              <a:t>occidentali.</a:t>
            </a:r>
          </a:p>
          <a:p>
            <a:pPr algn="l">
              <a:buFont typeface="Wingdings" pitchFamily="2" charset="2"/>
              <a:buChar char="v"/>
            </a:pPr>
            <a:r>
              <a:rPr lang="it-IT" sz="1600" cap="none" dirty="0" smtClean="0">
                <a:solidFill>
                  <a:schemeClr val="tx1"/>
                </a:solidFill>
                <a:latin typeface="Times New Roman" panose="02020603050405020304" pitchFamily="18" charset="0"/>
                <a:cs typeface="Times New Roman" panose="02020603050405020304" pitchFamily="18" charset="0"/>
              </a:rPr>
              <a:t>alpino</a:t>
            </a:r>
            <a:r>
              <a:rPr lang="it-IT" sz="1600" cap="none" dirty="0">
                <a:solidFill>
                  <a:schemeClr val="tx1"/>
                </a:solidFill>
                <a:latin typeface="Times New Roman" panose="02020603050405020304" pitchFamily="18" charset="0"/>
                <a:cs typeface="Times New Roman" panose="02020603050405020304" pitchFamily="18" charset="0"/>
              </a:rPr>
              <a:t>: dominante nell'Europa </a:t>
            </a:r>
            <a:r>
              <a:rPr lang="it-IT" sz="1600" cap="none" dirty="0" smtClean="0">
                <a:solidFill>
                  <a:schemeClr val="tx1"/>
                </a:solidFill>
                <a:latin typeface="Times New Roman" panose="02020603050405020304" pitchFamily="18" charset="0"/>
                <a:cs typeface="Times New Roman" panose="02020603050405020304" pitchFamily="18" charset="0"/>
              </a:rPr>
              <a:t>centrale.</a:t>
            </a:r>
          </a:p>
          <a:p>
            <a:pPr algn="l">
              <a:buFont typeface="Wingdings" pitchFamily="2" charset="2"/>
              <a:buChar char="v"/>
            </a:pPr>
            <a:r>
              <a:rPr lang="it-IT" sz="1600" cap="none" dirty="0" smtClean="0">
                <a:solidFill>
                  <a:schemeClr val="tx1"/>
                </a:solidFill>
                <a:latin typeface="Times New Roman" panose="02020603050405020304" pitchFamily="18" charset="0"/>
                <a:cs typeface="Times New Roman" panose="02020603050405020304" pitchFamily="18" charset="0"/>
              </a:rPr>
              <a:t>nordico</a:t>
            </a:r>
            <a:r>
              <a:rPr lang="it-IT" sz="1600" cap="none" dirty="0">
                <a:solidFill>
                  <a:schemeClr val="tx1"/>
                </a:solidFill>
                <a:latin typeface="Times New Roman" panose="02020603050405020304" pitchFamily="18" charset="0"/>
                <a:cs typeface="Times New Roman" panose="02020603050405020304" pitchFamily="18" charset="0"/>
              </a:rPr>
              <a:t>: dominante nella Scandinavia occidentale, sulle coste del Mare del Nord, del Mar Baltico occidentale, presente accanto ad altri tipi fisici in tutta </a:t>
            </a:r>
            <a:r>
              <a:rPr lang="it-IT" sz="1600" cap="none" dirty="0" smtClean="0">
                <a:solidFill>
                  <a:schemeClr val="tx1"/>
                </a:solidFill>
                <a:latin typeface="Times New Roman" panose="02020603050405020304" pitchFamily="18" charset="0"/>
                <a:cs typeface="Times New Roman" panose="02020603050405020304" pitchFamily="18" charset="0"/>
              </a:rPr>
              <a:t>Europa.</a:t>
            </a:r>
          </a:p>
          <a:p>
            <a:pPr algn="l">
              <a:buFont typeface="Wingdings" pitchFamily="2" charset="2"/>
              <a:buChar char="v"/>
            </a:pPr>
            <a:r>
              <a:rPr lang="it-IT" sz="1600" cap="none" dirty="0" smtClean="0">
                <a:solidFill>
                  <a:schemeClr val="tx1"/>
                </a:solidFill>
                <a:latin typeface="Times New Roman" panose="02020603050405020304" pitchFamily="18" charset="0"/>
                <a:cs typeface="Times New Roman" panose="02020603050405020304" pitchFamily="18" charset="0"/>
              </a:rPr>
              <a:t>baltico</a:t>
            </a:r>
            <a:r>
              <a:rPr lang="it-IT" sz="1600" cap="none" dirty="0">
                <a:solidFill>
                  <a:schemeClr val="tx1"/>
                </a:solidFill>
                <a:latin typeface="Times New Roman" panose="02020603050405020304" pitchFamily="18" charset="0"/>
                <a:cs typeface="Times New Roman" panose="02020603050405020304" pitchFamily="18" charset="0"/>
              </a:rPr>
              <a:t>: dominante nell'Europa orientale e sulle coste del Mar Baltico </a:t>
            </a:r>
            <a:r>
              <a:rPr lang="it-IT" sz="1600" cap="none" dirty="0" smtClean="0">
                <a:solidFill>
                  <a:schemeClr val="tx1"/>
                </a:solidFill>
                <a:latin typeface="Times New Roman" panose="02020603050405020304" pitchFamily="18" charset="0"/>
                <a:cs typeface="Times New Roman" panose="02020603050405020304" pitchFamily="18" charset="0"/>
              </a:rPr>
              <a:t>orientale.</a:t>
            </a:r>
          </a:p>
          <a:p>
            <a:pPr algn="l">
              <a:buFont typeface="Wingdings" pitchFamily="2" charset="2"/>
              <a:buChar char="v"/>
            </a:pPr>
            <a:r>
              <a:rPr lang="it-IT" sz="1600" cap="none" dirty="0" err="1" smtClean="0">
                <a:solidFill>
                  <a:schemeClr val="tx1"/>
                </a:solidFill>
                <a:latin typeface="Times New Roman" panose="02020603050405020304" pitchFamily="18" charset="0"/>
                <a:cs typeface="Times New Roman" panose="02020603050405020304" pitchFamily="18" charset="0"/>
              </a:rPr>
              <a:t>cromagnoide</a:t>
            </a:r>
            <a:r>
              <a:rPr lang="it-IT" sz="1600" cap="none" dirty="0">
                <a:solidFill>
                  <a:schemeClr val="tx1"/>
                </a:solidFill>
                <a:latin typeface="Times New Roman" panose="02020603050405020304" pitchFamily="18" charset="0"/>
                <a:cs typeface="Times New Roman" panose="02020603050405020304" pitchFamily="18" charset="0"/>
              </a:rPr>
              <a:t>: dominante in Europa settentrionale, presenta caratteristiche simili a quelle degli scheletri dei cacciatori/raccoglitori (</a:t>
            </a:r>
            <a:r>
              <a:rPr lang="it-IT" sz="1600" cap="none" dirty="0" err="1">
                <a:solidFill>
                  <a:schemeClr val="tx1"/>
                </a:solidFill>
                <a:latin typeface="Times New Roman" panose="02020603050405020304" pitchFamily="18" charset="0"/>
                <a:cs typeface="Times New Roman" panose="02020603050405020304" pitchFamily="18" charset="0"/>
              </a:rPr>
              <a:t>Cro-Magnon</a:t>
            </a:r>
            <a:r>
              <a:rPr lang="it-IT" sz="1600" cap="none" dirty="0">
                <a:solidFill>
                  <a:schemeClr val="tx1"/>
                </a:solidFill>
                <a:latin typeface="Times New Roman" panose="02020603050405020304" pitchFamily="18" charset="0"/>
                <a:cs typeface="Times New Roman" panose="02020603050405020304" pitchFamily="18" charset="0"/>
              </a:rPr>
              <a:t>) del Paleolitico e Mesolitico </a:t>
            </a:r>
            <a:r>
              <a:rPr lang="it-IT" sz="1600" cap="none" dirty="0" smtClean="0">
                <a:solidFill>
                  <a:schemeClr val="tx1"/>
                </a:solidFill>
                <a:latin typeface="Times New Roman" panose="02020603050405020304" pitchFamily="18" charset="0"/>
                <a:cs typeface="Times New Roman" panose="02020603050405020304" pitchFamily="18" charset="0"/>
              </a:rPr>
              <a:t>europeo.</a:t>
            </a:r>
          </a:p>
          <a:p>
            <a:pPr algn="l">
              <a:buFont typeface="Wingdings" pitchFamily="2" charset="2"/>
              <a:buChar char="v"/>
            </a:pPr>
            <a:r>
              <a:rPr lang="it-IT" sz="1600" cap="none" dirty="0" err="1" smtClean="0">
                <a:solidFill>
                  <a:schemeClr val="tx1"/>
                </a:solidFill>
                <a:latin typeface="Times New Roman" panose="02020603050405020304" pitchFamily="18" charset="0"/>
                <a:cs typeface="Times New Roman" panose="02020603050405020304" pitchFamily="18" charset="0"/>
              </a:rPr>
              <a:t>orientalide</a:t>
            </a:r>
            <a:r>
              <a:rPr lang="it-IT" sz="1600" cap="none" dirty="0">
                <a:solidFill>
                  <a:schemeClr val="tx1"/>
                </a:solidFill>
                <a:latin typeface="Times New Roman" panose="02020603050405020304" pitchFamily="18" charset="0"/>
                <a:cs typeface="Times New Roman" panose="02020603050405020304" pitchFamily="18" charset="0"/>
              </a:rPr>
              <a:t>: dominante in Medio </a:t>
            </a:r>
            <a:r>
              <a:rPr lang="it-IT" sz="1600" cap="none" dirty="0" smtClean="0">
                <a:solidFill>
                  <a:schemeClr val="tx1"/>
                </a:solidFill>
                <a:latin typeface="Times New Roman" panose="02020603050405020304" pitchFamily="18" charset="0"/>
                <a:cs typeface="Times New Roman" panose="02020603050405020304" pitchFamily="18" charset="0"/>
              </a:rPr>
              <a:t>Oriente.</a:t>
            </a:r>
          </a:p>
          <a:p>
            <a:pPr algn="l">
              <a:buFont typeface="Wingdings" pitchFamily="2" charset="2"/>
              <a:buChar char="v"/>
            </a:pPr>
            <a:r>
              <a:rPr lang="it-IT" sz="1600" cap="none" dirty="0" err="1" smtClean="0">
                <a:solidFill>
                  <a:schemeClr val="tx1"/>
                </a:solidFill>
                <a:latin typeface="Times New Roman" panose="02020603050405020304" pitchFamily="18" charset="0"/>
                <a:cs typeface="Times New Roman" panose="02020603050405020304" pitchFamily="18" charset="0"/>
              </a:rPr>
              <a:t>irano-afghano</a:t>
            </a:r>
            <a:r>
              <a:rPr lang="it-IT" sz="1600" cap="none" dirty="0">
                <a:solidFill>
                  <a:schemeClr val="tx1"/>
                </a:solidFill>
                <a:latin typeface="Times New Roman" panose="02020603050405020304" pitchFamily="18" charset="0"/>
                <a:cs typeface="Times New Roman" panose="02020603050405020304" pitchFamily="18" charset="0"/>
              </a:rPr>
              <a:t>: dominante tra le popolazioni iraniche.</a:t>
            </a:r>
          </a:p>
        </p:txBody>
      </p:sp>
      <p:pic>
        <p:nvPicPr>
          <p:cNvPr id="4" name="Immagine 3"/>
          <p:cNvPicPr>
            <a:picLocks noChangeAspect="1"/>
          </p:cNvPicPr>
          <p:nvPr/>
        </p:nvPicPr>
        <p:blipFill>
          <a:blip r:embed="rId2"/>
          <a:stretch>
            <a:fillRect/>
          </a:stretch>
        </p:blipFill>
        <p:spPr>
          <a:xfrm>
            <a:off x="6381828" y="1528859"/>
            <a:ext cx="2428875" cy="1857375"/>
          </a:xfrm>
          <a:prstGeom prst="rect">
            <a:avLst/>
          </a:prstGeom>
        </p:spPr>
      </p:pic>
      <p:pic>
        <p:nvPicPr>
          <p:cNvPr id="5" name="Immagine 4"/>
          <p:cNvPicPr>
            <a:picLocks noChangeAspect="1"/>
          </p:cNvPicPr>
          <p:nvPr/>
        </p:nvPicPr>
        <p:blipFill>
          <a:blip r:embed="rId3" cstate="print"/>
          <a:stretch>
            <a:fillRect/>
          </a:stretch>
        </p:blipFill>
        <p:spPr>
          <a:xfrm>
            <a:off x="6902971" y="3857627"/>
            <a:ext cx="1907732" cy="2775711"/>
          </a:xfrm>
          <a:prstGeom prst="rect">
            <a:avLst/>
          </a:prstGeom>
        </p:spPr>
      </p:pic>
    </p:spTree>
    <p:extLst>
      <p:ext uri="{BB962C8B-B14F-4D97-AF65-F5344CB8AC3E}">
        <p14:creationId xmlns="" xmlns:p14="http://schemas.microsoft.com/office/powerpoint/2010/main" val="8754535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000" fill="hold"/>
                                        <p:tgtEl>
                                          <p:spTgt spid="4"/>
                                        </p:tgtEl>
                                        <p:attrNameLst>
                                          <p:attrName>ppt_w</p:attrName>
                                        </p:attrNameLst>
                                      </p:cBhvr>
                                      <p:tavLst>
                                        <p:tav tm="0">
                                          <p:val>
                                            <p:fltVal val="0"/>
                                          </p:val>
                                        </p:tav>
                                        <p:tav tm="100000">
                                          <p:val>
                                            <p:strVal val="#ppt_w"/>
                                          </p:val>
                                        </p:tav>
                                      </p:tavLst>
                                    </p:anim>
                                    <p:anim calcmode="lin" valueType="num">
                                      <p:cBhvr>
                                        <p:cTn id="68" dur="1000" fill="hold"/>
                                        <p:tgtEl>
                                          <p:spTgt spid="4"/>
                                        </p:tgtEl>
                                        <p:attrNameLst>
                                          <p:attrName>ppt_h</p:attrName>
                                        </p:attrNameLst>
                                      </p:cBhvr>
                                      <p:tavLst>
                                        <p:tav tm="0">
                                          <p:val>
                                            <p:fltVal val="0"/>
                                          </p:val>
                                        </p:tav>
                                        <p:tav tm="100000">
                                          <p:val>
                                            <p:strVal val="#ppt_h"/>
                                          </p:val>
                                        </p:tav>
                                      </p:tavLst>
                                    </p:anim>
                                    <p:anim calcmode="lin" valueType="num">
                                      <p:cBhvr>
                                        <p:cTn id="69" dur="1000" fill="hold"/>
                                        <p:tgtEl>
                                          <p:spTgt spid="4"/>
                                        </p:tgtEl>
                                        <p:attrNameLst>
                                          <p:attrName>style.rotation</p:attrName>
                                        </p:attrNameLst>
                                      </p:cBhvr>
                                      <p:tavLst>
                                        <p:tav tm="0">
                                          <p:val>
                                            <p:fltVal val="90"/>
                                          </p:val>
                                        </p:tav>
                                        <p:tav tm="100000">
                                          <p:val>
                                            <p:fltVal val="0"/>
                                          </p:val>
                                        </p:tav>
                                      </p:tavLst>
                                    </p:anim>
                                    <p:animEffect transition="in" filter="fade">
                                      <p:cBhvr>
                                        <p:cTn id="70" dur="1000"/>
                                        <p:tgtEl>
                                          <p:spTgt spid="4"/>
                                        </p:tgtEl>
                                      </p:cBhvr>
                                    </p:animEffect>
                                  </p:childTnLst>
                                </p:cTn>
                              </p:par>
                              <p:par>
                                <p:cTn id="71" presetID="3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1000" fill="hold"/>
                                        <p:tgtEl>
                                          <p:spTgt spid="5"/>
                                        </p:tgtEl>
                                        <p:attrNameLst>
                                          <p:attrName>ppt_w</p:attrName>
                                        </p:attrNameLst>
                                      </p:cBhvr>
                                      <p:tavLst>
                                        <p:tav tm="0">
                                          <p:val>
                                            <p:fltVal val="0"/>
                                          </p:val>
                                        </p:tav>
                                        <p:tav tm="100000">
                                          <p:val>
                                            <p:strVal val="#ppt_w"/>
                                          </p:val>
                                        </p:tav>
                                      </p:tavLst>
                                    </p:anim>
                                    <p:anim calcmode="lin" valueType="num">
                                      <p:cBhvr>
                                        <p:cTn id="74" dur="1000" fill="hold"/>
                                        <p:tgtEl>
                                          <p:spTgt spid="5"/>
                                        </p:tgtEl>
                                        <p:attrNameLst>
                                          <p:attrName>ppt_h</p:attrName>
                                        </p:attrNameLst>
                                      </p:cBhvr>
                                      <p:tavLst>
                                        <p:tav tm="0">
                                          <p:val>
                                            <p:fltVal val="0"/>
                                          </p:val>
                                        </p:tav>
                                        <p:tav tm="100000">
                                          <p:val>
                                            <p:strVal val="#ppt_h"/>
                                          </p:val>
                                        </p:tav>
                                      </p:tavLst>
                                    </p:anim>
                                    <p:anim calcmode="lin" valueType="num">
                                      <p:cBhvr>
                                        <p:cTn id="75" dur="1000" fill="hold"/>
                                        <p:tgtEl>
                                          <p:spTgt spid="5"/>
                                        </p:tgtEl>
                                        <p:attrNameLst>
                                          <p:attrName>style.rotation</p:attrName>
                                        </p:attrNameLst>
                                      </p:cBhvr>
                                      <p:tavLst>
                                        <p:tav tm="0">
                                          <p:val>
                                            <p:fltVal val="90"/>
                                          </p:val>
                                        </p:tav>
                                        <p:tav tm="100000">
                                          <p:val>
                                            <p:fltVal val="0"/>
                                          </p:val>
                                        </p:tav>
                                      </p:tavLst>
                                    </p:anim>
                                    <p:animEffect transition="in" filter="fade">
                                      <p:cBhvr>
                                        <p:cTn id="7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331641" y="260649"/>
            <a:ext cx="6552728" cy="739460"/>
          </a:xfrm>
        </p:spPr>
        <p:txBody>
          <a:bodyPr>
            <a:normAutofit fontScale="90000"/>
          </a:bodyPr>
          <a:lstStyle/>
          <a:p>
            <a:pPr algn="ctr"/>
            <a:r>
              <a:rPr lang="it-IT" i="1" cap="none" dirty="0" smtClean="0">
                <a:latin typeface="Times New Roman" pitchFamily="18" charset="0"/>
                <a:cs typeface="Times New Roman" pitchFamily="18" charset="0"/>
              </a:rPr>
              <a:t>La popolazione nera</a:t>
            </a:r>
            <a:endParaRPr lang="it-IT" i="1" cap="none" dirty="0">
              <a:latin typeface="Times New Roman" pitchFamily="18" charset="0"/>
              <a:cs typeface="Times New Roman" pitchFamily="18" charset="0"/>
            </a:endParaRPr>
          </a:p>
        </p:txBody>
      </p:sp>
      <p:sp>
        <p:nvSpPr>
          <p:cNvPr id="3" name="Sottotitolo 2"/>
          <p:cNvSpPr>
            <a:spLocks noGrp="1"/>
          </p:cNvSpPr>
          <p:nvPr>
            <p:ph type="subTitle" idx="1"/>
          </p:nvPr>
        </p:nvSpPr>
        <p:spPr>
          <a:xfrm>
            <a:off x="357158" y="1142984"/>
            <a:ext cx="8568952" cy="2604588"/>
          </a:xfrm>
        </p:spPr>
        <p:txBody>
          <a:bodyPr>
            <a:normAutofit lnSpcReduction="10000"/>
          </a:bodyPr>
          <a:lstStyle/>
          <a:p>
            <a:pPr algn="ctr"/>
            <a:r>
              <a:rPr lang="it-IT" sz="2000" cap="none" dirty="0" smtClean="0">
                <a:solidFill>
                  <a:schemeClr val="tx1"/>
                </a:solidFill>
                <a:latin typeface="Times New Roman" pitchFamily="18" charset="0"/>
                <a:cs typeface="Times New Roman" pitchFamily="18" charset="0"/>
              </a:rPr>
              <a:t>Il termine </a:t>
            </a:r>
            <a:r>
              <a:rPr lang="it-IT" sz="2000" b="1" cap="none" dirty="0" smtClean="0">
                <a:solidFill>
                  <a:schemeClr val="tx1"/>
                </a:solidFill>
                <a:latin typeface="Times New Roman" pitchFamily="18" charset="0"/>
                <a:cs typeface="Times New Roman" pitchFamily="18" charset="0"/>
              </a:rPr>
              <a:t>negro</a:t>
            </a:r>
            <a:r>
              <a:rPr lang="it-IT" sz="2000" cap="none" dirty="0" smtClean="0">
                <a:solidFill>
                  <a:schemeClr val="tx1"/>
                </a:solidFill>
                <a:latin typeface="Times New Roman" pitchFamily="18" charset="0"/>
                <a:cs typeface="Times New Roman" pitchFamily="18" charset="0"/>
              </a:rPr>
              <a:t> indica una persona appartenente a una delle etnie originarie dell'africa </a:t>
            </a:r>
            <a:r>
              <a:rPr lang="it-IT" sz="2000" cap="none" dirty="0" err="1" smtClean="0">
                <a:solidFill>
                  <a:schemeClr val="tx1"/>
                </a:solidFill>
                <a:latin typeface="Times New Roman" pitchFamily="18" charset="0"/>
                <a:cs typeface="Times New Roman" pitchFamily="18" charset="0"/>
              </a:rPr>
              <a:t>subsahariana</a:t>
            </a:r>
            <a:r>
              <a:rPr lang="it-IT" sz="2000" cap="none" dirty="0" smtClean="0">
                <a:solidFill>
                  <a:schemeClr val="tx1"/>
                </a:solidFill>
                <a:latin typeface="Times New Roman" pitchFamily="18" charset="0"/>
                <a:cs typeface="Times New Roman" pitchFamily="18" charset="0"/>
              </a:rPr>
              <a:t> e caratterizzate dalla pigmentazione scura della pelle. L</a:t>
            </a:r>
            <a:r>
              <a:rPr lang="it-IT" sz="2000" b="0" i="0" cap="none" dirty="0" smtClean="0">
                <a:solidFill>
                  <a:schemeClr val="tx1"/>
                </a:solidFill>
                <a:effectLst/>
                <a:latin typeface="Times New Roman" pitchFamily="18" charset="0"/>
                <a:cs typeface="Times New Roman" pitchFamily="18" charset="0"/>
              </a:rPr>
              <a:t>a sua etimologia e il suo significato originale e tecnico non siano né dispregiativi né</a:t>
            </a:r>
            <a:r>
              <a:rPr lang="it-IT" sz="2000" cap="none" dirty="0" smtClean="0">
                <a:solidFill>
                  <a:schemeClr val="tx1"/>
                </a:solidFill>
                <a:latin typeface="Times New Roman" pitchFamily="18" charset="0"/>
                <a:cs typeface="Times New Roman" pitchFamily="18" charset="0"/>
              </a:rPr>
              <a:t> volgari, la parola ha assunto col tempo connotazioni negative anche nella lingua italiana.</a:t>
            </a:r>
            <a:r>
              <a:rPr lang="it-IT" sz="2000" b="0" i="0" cap="none" dirty="0" smtClean="0">
                <a:solidFill>
                  <a:schemeClr val="tx1"/>
                </a:solidFill>
                <a:effectLst/>
                <a:latin typeface="Times New Roman" pitchFamily="18" charset="0"/>
                <a:cs typeface="Times New Roman" pitchFamily="18" charset="0"/>
              </a:rPr>
              <a:t> Il termine</a:t>
            </a:r>
            <a:r>
              <a:rPr lang="it-IT" sz="2000" cap="none" dirty="0" smtClean="0">
                <a:solidFill>
                  <a:schemeClr val="tx1"/>
                </a:solidFill>
                <a:latin typeface="Times New Roman" pitchFamily="18" charset="0"/>
                <a:cs typeface="Times New Roman" pitchFamily="18" charset="0"/>
              </a:rPr>
              <a:t> italiano </a:t>
            </a:r>
            <a:r>
              <a:rPr lang="it-IT" sz="2000" b="0" i="1" cap="none" dirty="0" smtClean="0">
                <a:solidFill>
                  <a:schemeClr val="tx1"/>
                </a:solidFill>
                <a:effectLst/>
                <a:latin typeface="Times New Roman" pitchFamily="18" charset="0"/>
                <a:cs typeface="Times New Roman" pitchFamily="18" charset="0"/>
              </a:rPr>
              <a:t>negro</a:t>
            </a:r>
            <a:r>
              <a:rPr lang="it-IT" sz="2000" b="0" i="0" cap="none" dirty="0" smtClean="0">
                <a:solidFill>
                  <a:schemeClr val="tx1"/>
                </a:solidFill>
                <a:effectLst/>
                <a:latin typeface="Times New Roman" pitchFamily="18" charset="0"/>
                <a:cs typeface="Times New Roman" pitchFamily="18" charset="0"/>
              </a:rPr>
              <a:t> è equivalente all’aggettivo nero.</a:t>
            </a:r>
            <a:r>
              <a:rPr lang="it-IT" sz="2000" cap="none" dirty="0" smtClean="0">
                <a:solidFill>
                  <a:schemeClr val="tx1"/>
                </a:solidFill>
                <a:latin typeface="Times New Roman" pitchFamily="18" charset="0"/>
                <a:cs typeface="Times New Roman" pitchFamily="18" charset="0"/>
              </a:rPr>
              <a:t> In passato, </a:t>
            </a:r>
            <a:r>
              <a:rPr lang="it-IT" sz="2000" i="1" cap="none" dirty="0" smtClean="0">
                <a:solidFill>
                  <a:schemeClr val="tx1"/>
                </a:solidFill>
                <a:latin typeface="Times New Roman" pitchFamily="18" charset="0"/>
                <a:cs typeface="Times New Roman" pitchFamily="18" charset="0"/>
              </a:rPr>
              <a:t>negro</a:t>
            </a:r>
            <a:r>
              <a:rPr lang="it-IT" sz="2000" cap="none" dirty="0" smtClean="0">
                <a:solidFill>
                  <a:schemeClr val="tx1"/>
                </a:solidFill>
                <a:latin typeface="Times New Roman" pitchFamily="18" charset="0"/>
                <a:cs typeface="Times New Roman" pitchFamily="18" charset="0"/>
              </a:rPr>
              <a:t> non era percepito come termine dispregiativo e costituiva il modo più comune per riferirsi ai popoli di pelle scura, sia in letteratura</a:t>
            </a:r>
            <a:r>
              <a:rPr lang="it-IT" sz="2000" b="0" i="0" cap="none" dirty="0" smtClean="0">
                <a:solidFill>
                  <a:schemeClr val="tx1"/>
                </a:solidFill>
                <a:effectLst/>
                <a:latin typeface="Times New Roman" pitchFamily="18" charset="0"/>
                <a:cs typeface="Times New Roman" pitchFamily="18" charset="0"/>
              </a:rPr>
              <a:t>, sia nel linguaggio comune.</a:t>
            </a:r>
            <a:r>
              <a:rPr lang="it-IT" sz="2000" cap="none" dirty="0" smtClean="0">
                <a:solidFill>
                  <a:schemeClr val="tx1"/>
                </a:solidFill>
                <a:latin typeface="Times New Roman" pitchFamily="18" charset="0"/>
                <a:cs typeface="Times New Roman" pitchFamily="18" charset="0"/>
              </a:rPr>
              <a:t> Nell'uso comune contemporaneo </a:t>
            </a:r>
            <a:r>
              <a:rPr lang="it-IT" sz="2000" i="1" cap="none" dirty="0" smtClean="0">
                <a:solidFill>
                  <a:schemeClr val="tx1"/>
                </a:solidFill>
                <a:latin typeface="Times New Roman" pitchFamily="18" charset="0"/>
                <a:cs typeface="Times New Roman" pitchFamily="18" charset="0"/>
              </a:rPr>
              <a:t>negro</a:t>
            </a:r>
            <a:r>
              <a:rPr lang="it-IT" sz="2000" cap="none" dirty="0" smtClean="0">
                <a:solidFill>
                  <a:schemeClr val="tx1"/>
                </a:solidFill>
                <a:latin typeface="Times New Roman" pitchFamily="18" charset="0"/>
                <a:cs typeface="Times New Roman" pitchFamily="18" charset="0"/>
              </a:rPr>
              <a:t> è tuttavia generalmente percepito come dispregiativo e razzista.</a:t>
            </a:r>
            <a:r>
              <a:rPr lang="it-IT" sz="2000" b="0" i="0" cap="none" dirty="0" smtClean="0">
                <a:solidFill>
                  <a:schemeClr val="tx1"/>
                </a:solidFill>
                <a:effectLst/>
                <a:latin typeface="Times New Roman" pitchFamily="18" charset="0"/>
                <a:cs typeface="Times New Roman" pitchFamily="18" charset="0"/>
              </a:rPr>
              <a:t> </a:t>
            </a:r>
            <a:endParaRPr lang="it-IT" sz="2000" dirty="0" smtClean="0">
              <a:solidFill>
                <a:schemeClr val="tx1"/>
              </a:solidFill>
              <a:latin typeface="Times New Roman" pitchFamily="18" charset="0"/>
              <a:cs typeface="Times New Roman" pitchFamily="18" charset="0"/>
            </a:endParaRPr>
          </a:p>
        </p:txBody>
      </p:sp>
      <p:sp>
        <p:nvSpPr>
          <p:cNvPr id="2050" name="AutoShape 2" descr="Risultati immagini per la popolazione negr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2" name="Picture 4" descr="Immagine correlata"/>
          <p:cNvPicPr>
            <a:picLocks noChangeAspect="1" noChangeArrowheads="1"/>
          </p:cNvPicPr>
          <p:nvPr/>
        </p:nvPicPr>
        <p:blipFill>
          <a:blip r:embed="rId2"/>
          <a:srcRect/>
          <a:stretch>
            <a:fillRect/>
          </a:stretch>
        </p:blipFill>
        <p:spPr bwMode="auto">
          <a:xfrm>
            <a:off x="1551483" y="3944288"/>
            <a:ext cx="2282252" cy="2619375"/>
          </a:xfrm>
          <a:prstGeom prst="rect">
            <a:avLst/>
          </a:prstGeom>
          <a:noFill/>
        </p:spPr>
      </p:pic>
      <p:pic>
        <p:nvPicPr>
          <p:cNvPr id="2054" name="Picture 6" descr="Immagine correlata"/>
          <p:cNvPicPr>
            <a:picLocks noChangeAspect="1" noChangeArrowheads="1"/>
          </p:cNvPicPr>
          <p:nvPr/>
        </p:nvPicPr>
        <p:blipFill>
          <a:blip r:embed="rId3"/>
          <a:srcRect/>
          <a:stretch>
            <a:fillRect/>
          </a:stretch>
        </p:blipFill>
        <p:spPr bwMode="auto">
          <a:xfrm>
            <a:off x="5456928" y="4257207"/>
            <a:ext cx="2783915" cy="2112026"/>
          </a:xfrm>
          <a:prstGeom prst="rect">
            <a:avLst/>
          </a:prstGeom>
          <a:noFill/>
        </p:spPr>
      </p:pic>
    </p:spTree>
    <p:extLst>
      <p:ext uri="{BB962C8B-B14F-4D97-AF65-F5344CB8AC3E}">
        <p14:creationId xmlns:p14="http://schemas.microsoft.com/office/powerpoint/2010/main" xmlns="" val="32664370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500" fill="hold"/>
                                        <p:tgtEl>
                                          <p:spTgt spid="2054"/>
                                        </p:tgtEl>
                                        <p:attrNameLst>
                                          <p:attrName>ppt_w</p:attrName>
                                        </p:attrNameLst>
                                      </p:cBhvr>
                                      <p:tavLst>
                                        <p:tav tm="0">
                                          <p:val>
                                            <p:fltVal val="0"/>
                                          </p:val>
                                        </p:tav>
                                        <p:tav tm="100000">
                                          <p:val>
                                            <p:strVal val="#ppt_w"/>
                                          </p:val>
                                        </p:tav>
                                      </p:tavLst>
                                    </p:anim>
                                    <p:anim calcmode="lin" valueType="num">
                                      <p:cBhvr>
                                        <p:cTn id="32" dur="500" fill="hold"/>
                                        <p:tgtEl>
                                          <p:spTgt spid="2054"/>
                                        </p:tgtEl>
                                        <p:attrNameLst>
                                          <p:attrName>ppt_h</p:attrName>
                                        </p:attrNameLst>
                                      </p:cBhvr>
                                      <p:tavLst>
                                        <p:tav tm="0">
                                          <p:val>
                                            <p:fltVal val="0"/>
                                          </p:val>
                                        </p:tav>
                                        <p:tav tm="100000">
                                          <p:val>
                                            <p:strVal val="#ppt_h"/>
                                          </p:val>
                                        </p:tav>
                                      </p:tavLst>
                                    </p:anim>
                                    <p:animEffect transition="in" filter="fade">
                                      <p:cBhvr>
                                        <p:cTn id="3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75741" y="704538"/>
            <a:ext cx="7600013" cy="3043004"/>
          </a:xfrm>
        </p:spPr>
        <p:txBody>
          <a:bodyPr>
            <a:normAutofit/>
          </a:bodyPr>
          <a:lstStyle/>
          <a:p>
            <a:pPr algn="ctr"/>
            <a:r>
              <a:rPr lang="it-IT" sz="2000" b="0" i="0" cap="none" dirty="0" smtClean="0">
                <a:solidFill>
                  <a:schemeClr val="tx1"/>
                </a:solidFill>
                <a:effectLst/>
                <a:latin typeface="Times New Roman" pitchFamily="18" charset="0"/>
                <a:cs typeface="Times New Roman" pitchFamily="18" charset="0"/>
              </a:rPr>
              <a:t>Sono considerati sostituti accettabili di </a:t>
            </a:r>
            <a:r>
              <a:rPr lang="it-IT" sz="2000" b="0" i="1" cap="none" dirty="0" smtClean="0">
                <a:solidFill>
                  <a:schemeClr val="tx1"/>
                </a:solidFill>
                <a:effectLst/>
                <a:latin typeface="Times New Roman" pitchFamily="18" charset="0"/>
                <a:cs typeface="Times New Roman" pitchFamily="18" charset="0"/>
              </a:rPr>
              <a:t>negro</a:t>
            </a:r>
            <a:r>
              <a:rPr lang="it-IT" sz="2000" b="0" i="0" cap="none" dirty="0" smtClean="0">
                <a:solidFill>
                  <a:schemeClr val="tx1"/>
                </a:solidFill>
                <a:effectLst/>
                <a:latin typeface="Times New Roman" pitchFamily="18" charset="0"/>
                <a:cs typeface="Times New Roman" pitchFamily="18" charset="0"/>
              </a:rPr>
              <a:t> espressioni come </a:t>
            </a:r>
            <a:r>
              <a:rPr lang="it-IT" sz="2000" b="0" i="1" cap="none" dirty="0" smtClean="0">
                <a:solidFill>
                  <a:schemeClr val="tx1"/>
                </a:solidFill>
                <a:effectLst/>
                <a:latin typeface="Times New Roman" pitchFamily="18" charset="0"/>
                <a:cs typeface="Times New Roman" pitchFamily="18" charset="0"/>
              </a:rPr>
              <a:t>persona di colore</a:t>
            </a:r>
            <a:r>
              <a:rPr lang="it-IT" sz="2000" b="0" i="0" cap="none" dirty="0" smtClean="0">
                <a:solidFill>
                  <a:schemeClr val="tx1"/>
                </a:solidFill>
                <a:effectLst/>
                <a:latin typeface="Times New Roman" pitchFamily="18" charset="0"/>
                <a:cs typeface="Times New Roman" pitchFamily="18" charset="0"/>
              </a:rPr>
              <a:t> o semplicemente </a:t>
            </a:r>
            <a:r>
              <a:rPr lang="it-IT" sz="2000" b="0" i="1" cap="none" dirty="0" smtClean="0">
                <a:solidFill>
                  <a:schemeClr val="tx1"/>
                </a:solidFill>
                <a:effectLst/>
                <a:latin typeface="Times New Roman" pitchFamily="18" charset="0"/>
                <a:cs typeface="Times New Roman" pitchFamily="18" charset="0"/>
              </a:rPr>
              <a:t>nero.</a:t>
            </a:r>
            <a:r>
              <a:rPr lang="it-IT" sz="2000" cap="none" dirty="0" smtClean="0">
                <a:solidFill>
                  <a:schemeClr val="tx1"/>
                </a:solidFill>
                <a:latin typeface="Times New Roman" pitchFamily="18" charset="0"/>
                <a:cs typeface="Times New Roman" pitchFamily="18" charset="0"/>
              </a:rPr>
              <a:t> L'uso del termine senza connotazioni dispregiative ha comunque ancora qualche diffusione, e la magistratura italiana ha giudicato condannabili come incitamenti all'odio razziale solo locuzioni esplicitamente offensive come </a:t>
            </a:r>
            <a:r>
              <a:rPr lang="it-IT" sz="2000" i="1" cap="none" dirty="0" smtClean="0">
                <a:solidFill>
                  <a:schemeClr val="tx1"/>
                </a:solidFill>
                <a:latin typeface="Times New Roman" pitchFamily="18" charset="0"/>
                <a:cs typeface="Times New Roman" pitchFamily="18" charset="0"/>
              </a:rPr>
              <a:t>sporco negro.</a:t>
            </a:r>
            <a:r>
              <a:rPr lang="it-IT" sz="2000" cap="none" dirty="0" smtClean="0">
                <a:solidFill>
                  <a:schemeClr val="tx1"/>
                </a:solidFill>
                <a:latin typeface="Times New Roman" pitchFamily="18" charset="0"/>
                <a:cs typeface="Times New Roman" pitchFamily="18" charset="0"/>
              </a:rPr>
              <a:t> Il termine </a:t>
            </a:r>
            <a:r>
              <a:rPr lang="it-IT" sz="2000" i="1" cap="none" dirty="0" smtClean="0">
                <a:solidFill>
                  <a:schemeClr val="tx1"/>
                </a:solidFill>
                <a:latin typeface="Times New Roman" pitchFamily="18" charset="0"/>
                <a:cs typeface="Times New Roman" pitchFamily="18" charset="0"/>
              </a:rPr>
              <a:t>negro</a:t>
            </a:r>
            <a:r>
              <a:rPr lang="it-IT" sz="2000" cap="none" dirty="0" smtClean="0">
                <a:solidFill>
                  <a:schemeClr val="tx1"/>
                </a:solidFill>
                <a:latin typeface="Times New Roman" pitchFamily="18" charset="0"/>
                <a:cs typeface="Times New Roman" pitchFamily="18" charset="0"/>
              </a:rPr>
              <a:t> continua inoltre a essere usato in frasi idiomatiche con una varietà di significati metaforici, legati soprattutto alla tratta degli schiavi africani; un esempio è la locuzione </a:t>
            </a:r>
            <a:r>
              <a:rPr lang="it-IT" sz="2000" i="1" cap="none" dirty="0" smtClean="0">
                <a:solidFill>
                  <a:schemeClr val="tx1"/>
                </a:solidFill>
                <a:latin typeface="Times New Roman" pitchFamily="18" charset="0"/>
                <a:cs typeface="Times New Roman" pitchFamily="18" charset="0"/>
              </a:rPr>
              <a:t>lavorare/sudare come un negro</a:t>
            </a:r>
            <a:r>
              <a:rPr lang="it-IT" sz="2000" cap="none" dirty="0" smtClean="0">
                <a:solidFill>
                  <a:schemeClr val="tx1"/>
                </a:solidFill>
                <a:latin typeface="Times New Roman" pitchFamily="18" charset="0"/>
                <a:cs typeface="Times New Roman" pitchFamily="18" charset="0"/>
              </a:rPr>
              <a:t> (ovvero </a:t>
            </a:r>
            <a:r>
              <a:rPr lang="it-IT" sz="2000" i="1" cap="none" dirty="0" smtClean="0">
                <a:solidFill>
                  <a:schemeClr val="tx1"/>
                </a:solidFill>
                <a:latin typeface="Times New Roman" pitchFamily="18" charset="0"/>
                <a:cs typeface="Times New Roman" pitchFamily="18" charset="0"/>
              </a:rPr>
              <a:t>come uno schiavo</a:t>
            </a:r>
            <a:r>
              <a:rPr lang="it-IT" sz="2000" cap="none" dirty="0" smtClean="0">
                <a:solidFill>
                  <a:schemeClr val="tx1"/>
                </a:solidFill>
                <a:latin typeface="Times New Roman" pitchFamily="18" charset="0"/>
                <a:cs typeface="Times New Roman" pitchFamily="18" charset="0"/>
              </a:rPr>
              <a:t>).</a:t>
            </a:r>
          </a:p>
          <a:p>
            <a:endParaRPr lang="it-IT" sz="2000" dirty="0" smtClean="0">
              <a:solidFill>
                <a:schemeClr val="tx1"/>
              </a:solidFill>
              <a:latin typeface="Times New Roman" pitchFamily="18" charset="0"/>
              <a:cs typeface="Times New Roman" pitchFamily="18" charset="0"/>
            </a:endParaRPr>
          </a:p>
        </p:txBody>
      </p:sp>
      <p:sp>
        <p:nvSpPr>
          <p:cNvPr id="2050" name="AutoShape 2" descr="Risultati immagini per la popolazione negra"/>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6626" name="Picture 2" descr="Risultati immagini per la popolazione negra"/>
          <p:cNvPicPr>
            <a:picLocks noChangeAspect="1" noChangeArrowheads="1"/>
          </p:cNvPicPr>
          <p:nvPr/>
        </p:nvPicPr>
        <p:blipFill>
          <a:blip r:embed="rId2"/>
          <a:srcRect/>
          <a:stretch>
            <a:fillRect/>
          </a:stretch>
        </p:blipFill>
        <p:spPr bwMode="auto">
          <a:xfrm>
            <a:off x="2859881" y="3771513"/>
            <a:ext cx="3424745" cy="2614297"/>
          </a:xfrm>
          <a:prstGeom prst="rect">
            <a:avLst/>
          </a:prstGeom>
          <a:noFill/>
        </p:spPr>
      </p:pic>
    </p:spTree>
    <p:extLst>
      <p:ext uri="{BB962C8B-B14F-4D97-AF65-F5344CB8AC3E}">
        <p14:creationId xmlns:p14="http://schemas.microsoft.com/office/powerpoint/2010/main" xmlns="" val="32664370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fade">
                                      <p:cBhvr>
                                        <p:cTn id="15" dur="1000"/>
                                        <p:tgtEl>
                                          <p:spTgt spid="26626"/>
                                        </p:tgtEl>
                                      </p:cBhvr>
                                    </p:animEffect>
                                    <p:anim calcmode="lin" valueType="num">
                                      <p:cBhvr>
                                        <p:cTn id="16" dur="1000" fill="hold"/>
                                        <p:tgtEl>
                                          <p:spTgt spid="26626"/>
                                        </p:tgtEl>
                                        <p:attrNameLst>
                                          <p:attrName>ppt_x</p:attrName>
                                        </p:attrNameLst>
                                      </p:cBhvr>
                                      <p:tavLst>
                                        <p:tav tm="0">
                                          <p:val>
                                            <p:strVal val="#ppt_x"/>
                                          </p:val>
                                        </p:tav>
                                        <p:tav tm="100000">
                                          <p:val>
                                            <p:strVal val="#ppt_x"/>
                                          </p:val>
                                        </p:tav>
                                      </p:tavLst>
                                    </p:anim>
                                    <p:anim calcmode="lin" valueType="num">
                                      <p:cBhvr>
                                        <p:cTn id="17"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142976" y="4071942"/>
            <a:ext cx="7072362" cy="2357454"/>
          </a:xfrm>
          <a:prstGeom prst="rect">
            <a:avLst/>
          </a:prstGeom>
        </p:spPr>
      </p:pic>
      <p:sp>
        <p:nvSpPr>
          <p:cNvPr id="6" name="Rettangolo 5"/>
          <p:cNvSpPr/>
          <p:nvPr/>
        </p:nvSpPr>
        <p:spPr>
          <a:xfrm>
            <a:off x="642910" y="785794"/>
            <a:ext cx="7858180" cy="2959272"/>
          </a:xfrm>
          <a:prstGeom prst="rect">
            <a:avLst/>
          </a:prstGeom>
        </p:spPr>
        <p:txBody>
          <a:bodyPr wrap="square">
            <a:spAutoFit/>
          </a:bodyPr>
          <a:lstStyle/>
          <a:p>
            <a:pPr indent="152400" algn="ctr">
              <a:lnSpc>
                <a:spcPct val="115000"/>
              </a:lnSpc>
              <a:spcAft>
                <a:spcPts val="1000"/>
              </a:spcAft>
            </a:pPr>
            <a:r>
              <a:rPr lang="it-IT" dirty="0" smtClean="0">
                <a:latin typeface="Times New Roman" pitchFamily="18" charset="0"/>
                <a:ea typeface="Times New Roman"/>
                <a:cs typeface="Times New Roman" pitchFamily="18" charset="0"/>
              </a:rPr>
              <a:t>L’Italia è stata al centro di tale fenomeno sia a fine Ottocento quando diede </a:t>
            </a:r>
            <a:r>
              <a:rPr lang="it-IT" b="1" i="1" dirty="0" smtClean="0">
                <a:latin typeface="Times New Roman" pitchFamily="18" charset="0"/>
                <a:ea typeface="Times New Roman"/>
                <a:cs typeface="Times New Roman" pitchFamily="18" charset="0"/>
              </a:rPr>
              <a:t>“al fenomeno migratorio il contributo quantitativo più imponente”</a:t>
            </a:r>
            <a:r>
              <a:rPr lang="it-IT" dirty="0" smtClean="0">
                <a:latin typeface="Times New Roman" pitchFamily="18" charset="0"/>
                <a:ea typeface="Times New Roman"/>
                <a:cs typeface="Times New Roman" pitchFamily="18" charset="0"/>
              </a:rPr>
              <a:t>,  sia durante gli ultimi anni. </a:t>
            </a:r>
            <a:r>
              <a:rPr lang="it-IT" dirty="0" smtClean="0">
                <a:latin typeface="Times New Roman" panose="02020603050405020304" pitchFamily="18" charset="0"/>
                <a:cs typeface="Times New Roman" panose="02020603050405020304" pitchFamily="18" charset="0"/>
              </a:rPr>
              <a:t>L’emigrazione italiana nel mondo ha rappresentato uno dei caratteri più singolari e caratteristici della storia contemporanea del nostro paese.  </a:t>
            </a:r>
            <a:r>
              <a:rPr lang="it-IT" dirty="0" smtClean="0">
                <a:latin typeface="Times New Roman" pitchFamily="18" charset="0"/>
                <a:ea typeface="Times New Roman"/>
                <a:cs typeface="Times New Roman" pitchFamily="18" charset="0"/>
              </a:rPr>
              <a:t>Gli italiani che decisero di emigrare furono milioni. Inizialmente tale flusso aveva carattere temporaneo, si emigrava nei periodi di riposo del lavoro agricolo, ma con il passare degli anni l’aggravarsi della situazione economica, in modo particolare delle condizioni di vita nelle campagne, indusse i lavoratori italiani, soprattutto uomini e in gran parte giovani, ad emigrare senza ritornare più in patria. </a:t>
            </a:r>
            <a:endParaRPr lang="it-IT" dirty="0">
              <a:latin typeface="Times New Roman" pitchFamily="18" charset="0"/>
              <a:ea typeface="Calibri"/>
              <a:cs typeface="Times New Roman" pitchFamily="18" charset="0"/>
            </a:endParaRPr>
          </a:p>
        </p:txBody>
      </p:sp>
    </p:spTree>
    <p:extLst>
      <p:ext uri="{BB962C8B-B14F-4D97-AF65-F5344CB8AC3E}">
        <p14:creationId xmlns="" xmlns:p14="http://schemas.microsoft.com/office/powerpoint/2010/main" val="31526288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169826" y="1"/>
            <a:ext cx="4665689" cy="908721"/>
          </a:xfrm>
        </p:spPr>
        <p:txBody>
          <a:bodyPr>
            <a:normAutofit fontScale="90000"/>
          </a:bodyPr>
          <a:lstStyle/>
          <a:p>
            <a:r>
              <a:rPr lang="it-IT" sz="4000" b="1" i="1" cap="none" dirty="0" smtClean="0">
                <a:latin typeface="Times New Roman" pitchFamily="18" charset="0"/>
                <a:cs typeface="Times New Roman" pitchFamily="18" charset="0"/>
              </a:rPr>
              <a:t>La  popolazione gialla</a:t>
            </a:r>
            <a:endParaRPr lang="it-IT" sz="4000" b="1" i="1" dirty="0">
              <a:latin typeface="Times New Roman" pitchFamily="18" charset="0"/>
              <a:cs typeface="Times New Roman" pitchFamily="18" charset="0"/>
            </a:endParaRPr>
          </a:p>
        </p:txBody>
      </p:sp>
      <p:pic>
        <p:nvPicPr>
          <p:cNvPr id="11266" name="Picture 2" descr="Immagine correlata">
            <a:hlinkClick r:id="rId2"/>
          </p:cNvPr>
          <p:cNvPicPr>
            <a:picLocks noChangeAspect="1" noChangeArrowheads="1"/>
          </p:cNvPicPr>
          <p:nvPr/>
        </p:nvPicPr>
        <p:blipFill>
          <a:blip r:embed="rId3" cstate="print"/>
          <a:srcRect l="16870" r="3598"/>
          <a:stretch>
            <a:fillRect/>
          </a:stretch>
        </p:blipFill>
        <p:spPr bwMode="auto">
          <a:xfrm>
            <a:off x="357158" y="2714620"/>
            <a:ext cx="2736304" cy="1935295"/>
          </a:xfrm>
          <a:prstGeom prst="rect">
            <a:avLst/>
          </a:prstGeom>
          <a:noFill/>
        </p:spPr>
      </p:pic>
      <p:pic>
        <p:nvPicPr>
          <p:cNvPr id="11268" name="Picture 4" descr="Risultati immagini per razza gialla">
            <a:hlinkClick r:id="rId4"/>
          </p:cNvPr>
          <p:cNvPicPr>
            <a:picLocks noChangeAspect="1" noChangeArrowheads="1"/>
          </p:cNvPicPr>
          <p:nvPr/>
        </p:nvPicPr>
        <p:blipFill>
          <a:blip r:embed="rId5" cstate="print">
            <a:lum bright="10000"/>
          </a:blip>
          <a:srcRect t="13341"/>
          <a:stretch>
            <a:fillRect/>
          </a:stretch>
        </p:blipFill>
        <p:spPr bwMode="auto">
          <a:xfrm>
            <a:off x="6228185" y="2780930"/>
            <a:ext cx="2219325" cy="2806453"/>
          </a:xfrm>
          <a:prstGeom prst="rect">
            <a:avLst/>
          </a:prstGeom>
          <a:noFill/>
        </p:spPr>
      </p:pic>
      <p:pic>
        <p:nvPicPr>
          <p:cNvPr id="11272" name="Picture 8" descr="Risultati immagini per razza gialla">
            <a:hlinkClick r:id="rId6"/>
          </p:cNvPr>
          <p:cNvPicPr>
            <a:picLocks noChangeAspect="1" noChangeArrowheads="1"/>
          </p:cNvPicPr>
          <p:nvPr/>
        </p:nvPicPr>
        <p:blipFill>
          <a:blip r:embed="rId7" cstate="print"/>
          <a:srcRect t="53397" r="61019"/>
          <a:stretch>
            <a:fillRect/>
          </a:stretch>
        </p:blipFill>
        <p:spPr bwMode="auto">
          <a:xfrm>
            <a:off x="2267744" y="4869162"/>
            <a:ext cx="3456384" cy="1736835"/>
          </a:xfrm>
          <a:prstGeom prst="rect">
            <a:avLst/>
          </a:prstGeom>
          <a:noFill/>
        </p:spPr>
      </p:pic>
      <p:sp>
        <p:nvSpPr>
          <p:cNvPr id="8" name="Rettangolo 7"/>
          <p:cNvSpPr/>
          <p:nvPr/>
        </p:nvSpPr>
        <p:spPr>
          <a:xfrm>
            <a:off x="685800" y="1004343"/>
            <a:ext cx="7858594" cy="1477328"/>
          </a:xfrm>
          <a:prstGeom prst="rect">
            <a:avLst/>
          </a:prstGeom>
        </p:spPr>
        <p:txBody>
          <a:bodyPr wrap="square">
            <a:spAutoFit/>
          </a:bodyPr>
          <a:lstStyle/>
          <a:p>
            <a:r>
              <a:rPr lang="it-IT" dirty="0" smtClean="0">
                <a:latin typeface="Times New Roman" pitchFamily="18" charset="0"/>
                <a:cs typeface="Times New Roman" pitchFamily="18" charset="0"/>
              </a:rPr>
              <a:t>Le caratteristiche dei Mongoli o razza gialla sono capelli lisci, folti e nerissimi, peli corporei poco sviluppati, colore della pelle da giallo a brunastro, viso largo con zigomi prominenti, naso poco prominente e occhi allungati verso l’esterno, statura bassa o media, struttura forte con arti corti rispetto al tronco. La razza gialla comprende Mongoli, Cinesi, Giapponesi, Indonesiani, Polinesiani, Esquimesi.</a:t>
            </a:r>
            <a:endParaRPr lang="it-IT"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500" fill="hold"/>
                                        <p:tgtEl>
                                          <p:spTgt spid="11266"/>
                                        </p:tgtEl>
                                        <p:attrNameLst>
                                          <p:attrName>ppt_w</p:attrName>
                                        </p:attrNameLst>
                                      </p:cBhvr>
                                      <p:tavLst>
                                        <p:tav tm="0">
                                          <p:val>
                                            <p:fltVal val="0"/>
                                          </p:val>
                                        </p:tav>
                                        <p:tav tm="100000">
                                          <p:val>
                                            <p:strVal val="#ppt_w"/>
                                          </p:val>
                                        </p:tav>
                                      </p:tavLst>
                                    </p:anim>
                                    <p:anim calcmode="lin" valueType="num">
                                      <p:cBhvr>
                                        <p:cTn id="26" dur="500" fill="hold"/>
                                        <p:tgtEl>
                                          <p:spTgt spid="11266"/>
                                        </p:tgtEl>
                                        <p:attrNameLst>
                                          <p:attrName>ppt_h</p:attrName>
                                        </p:attrNameLst>
                                      </p:cBhvr>
                                      <p:tavLst>
                                        <p:tav tm="0">
                                          <p:val>
                                            <p:fltVal val="0"/>
                                          </p:val>
                                        </p:tav>
                                        <p:tav tm="100000">
                                          <p:val>
                                            <p:strVal val="#ppt_h"/>
                                          </p:val>
                                        </p:tav>
                                      </p:tavLst>
                                    </p:anim>
                                    <p:animEffect transition="in" filter="fade">
                                      <p:cBhvr>
                                        <p:cTn id="27" dur="500"/>
                                        <p:tgtEl>
                                          <p:spTgt spid="1126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1268"/>
                                        </p:tgtEl>
                                        <p:attrNameLst>
                                          <p:attrName>style.visibility</p:attrName>
                                        </p:attrNameLst>
                                      </p:cBhvr>
                                      <p:to>
                                        <p:strVal val="visible"/>
                                      </p:to>
                                    </p:set>
                                    <p:anim calcmode="lin" valueType="num">
                                      <p:cBhvr>
                                        <p:cTn id="32" dur="500" fill="hold"/>
                                        <p:tgtEl>
                                          <p:spTgt spid="11268"/>
                                        </p:tgtEl>
                                        <p:attrNameLst>
                                          <p:attrName>ppt_w</p:attrName>
                                        </p:attrNameLst>
                                      </p:cBhvr>
                                      <p:tavLst>
                                        <p:tav tm="0">
                                          <p:val>
                                            <p:fltVal val="0"/>
                                          </p:val>
                                        </p:tav>
                                        <p:tav tm="100000">
                                          <p:val>
                                            <p:strVal val="#ppt_w"/>
                                          </p:val>
                                        </p:tav>
                                      </p:tavLst>
                                    </p:anim>
                                    <p:anim calcmode="lin" valueType="num">
                                      <p:cBhvr>
                                        <p:cTn id="33" dur="5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1272"/>
                                        </p:tgtEl>
                                        <p:attrNameLst>
                                          <p:attrName>style.visibility</p:attrName>
                                        </p:attrNameLst>
                                      </p:cBhvr>
                                      <p:to>
                                        <p:strVal val="visible"/>
                                      </p:to>
                                    </p:set>
                                    <p:anim calcmode="lin" valueType="num">
                                      <p:cBhvr>
                                        <p:cTn id="38" dur="500" decel="50000" fill="hold">
                                          <p:stCondLst>
                                            <p:cond delay="0"/>
                                          </p:stCondLst>
                                        </p:cTn>
                                        <p:tgtEl>
                                          <p:spTgt spid="1127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127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1272"/>
                                        </p:tgtEl>
                                        <p:attrNameLst>
                                          <p:attrName>ppt_w</p:attrName>
                                        </p:attrNameLst>
                                      </p:cBhvr>
                                      <p:tavLst>
                                        <p:tav tm="0">
                                          <p:val>
                                            <p:strVal val="#ppt_w*.05"/>
                                          </p:val>
                                        </p:tav>
                                        <p:tav tm="100000">
                                          <p:val>
                                            <p:strVal val="#ppt_w"/>
                                          </p:val>
                                        </p:tav>
                                      </p:tavLst>
                                    </p:anim>
                                    <p:anim calcmode="lin" valueType="num">
                                      <p:cBhvr>
                                        <p:cTn id="41" dur="1000" fill="hold"/>
                                        <p:tgtEl>
                                          <p:spTgt spid="1127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127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127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127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85786" y="785794"/>
            <a:ext cx="7772400" cy="1470025"/>
          </a:xfrm>
        </p:spPr>
        <p:txBody>
          <a:bodyPr>
            <a:normAutofit/>
          </a:bodyPr>
          <a:lstStyle/>
          <a:p>
            <a:r>
              <a:rPr lang="it-IT" sz="4000" b="1" i="1" dirty="0" smtClean="0">
                <a:latin typeface="Times New Roman" pitchFamily="18" charset="0"/>
                <a:cs typeface="Times New Roman" pitchFamily="18" charset="0"/>
              </a:rPr>
              <a:t>I flussi migratori in arte</a:t>
            </a:r>
            <a:endParaRPr lang="it-IT" sz="40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357158" y="5857892"/>
            <a:ext cx="6400800" cy="566726"/>
          </a:xfrm>
        </p:spPr>
        <p:txBody>
          <a:bodyPr>
            <a:normAutofit/>
          </a:bodyPr>
          <a:lstStyle/>
          <a:p>
            <a:pPr algn="l"/>
            <a:r>
              <a:rPr lang="it-IT" sz="2400" i="1" dirty="0" smtClean="0">
                <a:solidFill>
                  <a:schemeClr val="tx1"/>
                </a:solidFill>
                <a:latin typeface="Times New Roman" pitchFamily="18" charset="0"/>
                <a:cs typeface="Times New Roman" pitchFamily="18" charset="0"/>
              </a:rPr>
              <a:t>Tutor prof.ssa Laura Greco</a:t>
            </a:r>
            <a:endParaRPr lang="it-IT" sz="2400" i="1" dirty="0">
              <a:solidFill>
                <a:schemeClr val="tx1"/>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285852" y="500042"/>
            <a:ext cx="6859786" cy="761256"/>
          </a:xfrm>
        </p:spPr>
        <p:txBody>
          <a:bodyPr rtlCol="0">
            <a:normAutofit fontScale="90000"/>
          </a:bodyPr>
          <a:lstStyle/>
          <a:p>
            <a:pPr algn="ctr" rtl="0"/>
            <a:r>
              <a:rPr lang="it-IT" sz="4800" dirty="0" smtClean="0">
                <a:latin typeface="Times New Roman" panose="02020603050405020304" pitchFamily="18" charset="0"/>
                <a:cs typeface="Times New Roman" panose="02020603050405020304" pitchFamily="18" charset="0"/>
              </a:rPr>
              <a:t>Alcuni dei nostri disegni…</a:t>
            </a:r>
            <a:endParaRPr lang="it-IT" sz="48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19" y="2071678"/>
            <a:ext cx="4188511" cy="3143272"/>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14876" y="2071678"/>
            <a:ext cx="4188512" cy="3143272"/>
          </a:xfrm>
          <a:prstGeom prst="rect">
            <a:avLst/>
          </a:prstGeom>
        </p:spPr>
      </p:pic>
      <p:sp>
        <p:nvSpPr>
          <p:cNvPr id="11" name="CasellaDiTesto 10"/>
          <p:cNvSpPr txBox="1"/>
          <p:nvPr/>
        </p:nvSpPr>
        <p:spPr>
          <a:xfrm>
            <a:off x="571472" y="5500702"/>
            <a:ext cx="3714776" cy="523220"/>
          </a:xfrm>
          <a:prstGeom prst="rect">
            <a:avLst/>
          </a:prstGeom>
          <a:noFill/>
        </p:spPr>
        <p:txBody>
          <a:bodyPr wrap="square" rtlCol="0">
            <a:spAutoFit/>
          </a:bodyPr>
          <a:lstStyle/>
          <a:p>
            <a:pPr algn="ctr"/>
            <a:r>
              <a:rPr lang="it-IT" sz="2800" i="1" dirty="0" err="1" smtClean="0">
                <a:latin typeface="Times New Roman" pitchFamily="18" charset="0"/>
                <a:cs typeface="Times New Roman" pitchFamily="18" charset="0"/>
              </a:rPr>
              <a:t>Lanzara</a:t>
            </a:r>
            <a:r>
              <a:rPr lang="it-IT" sz="2800" i="1" dirty="0" smtClean="0">
                <a:latin typeface="Times New Roman" pitchFamily="18" charset="0"/>
                <a:cs typeface="Times New Roman" pitchFamily="18" charset="0"/>
              </a:rPr>
              <a:t> Giusy</a:t>
            </a:r>
            <a:endParaRPr lang="it-IT" sz="2800" i="1" dirty="0">
              <a:latin typeface="Times New Roman" pitchFamily="18" charset="0"/>
              <a:cs typeface="Times New Roman" pitchFamily="18" charset="0"/>
            </a:endParaRPr>
          </a:p>
        </p:txBody>
      </p:sp>
      <p:sp>
        <p:nvSpPr>
          <p:cNvPr id="13" name="CasellaDiTesto 12"/>
          <p:cNvSpPr txBox="1"/>
          <p:nvPr/>
        </p:nvSpPr>
        <p:spPr>
          <a:xfrm>
            <a:off x="4929190" y="5429264"/>
            <a:ext cx="3786214" cy="523220"/>
          </a:xfrm>
          <a:prstGeom prst="rect">
            <a:avLst/>
          </a:prstGeom>
          <a:noFill/>
        </p:spPr>
        <p:txBody>
          <a:bodyPr wrap="square" rtlCol="0">
            <a:spAutoFit/>
          </a:bodyPr>
          <a:lstStyle/>
          <a:p>
            <a:pPr algn="ctr"/>
            <a:r>
              <a:rPr lang="it-IT" sz="2800" i="1" dirty="0" smtClean="0">
                <a:latin typeface="Times New Roman" pitchFamily="18" charset="0"/>
                <a:cs typeface="Times New Roman" pitchFamily="18" charset="0"/>
              </a:rPr>
              <a:t>De </a:t>
            </a:r>
            <a:r>
              <a:rPr lang="it-IT" sz="2800" i="1" dirty="0" err="1" smtClean="0">
                <a:latin typeface="Times New Roman" pitchFamily="18" charset="0"/>
                <a:cs typeface="Times New Roman" pitchFamily="18" charset="0"/>
              </a:rPr>
              <a:t>Maio</a:t>
            </a:r>
            <a:r>
              <a:rPr lang="it-IT" sz="2800" i="1" dirty="0" smtClean="0">
                <a:latin typeface="Times New Roman" pitchFamily="18" charset="0"/>
                <a:cs typeface="Times New Roman" pitchFamily="18" charset="0"/>
              </a:rPr>
              <a:t> Domenico</a:t>
            </a:r>
            <a:endParaRPr lang="it-IT" sz="28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4565610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900" decel="100000" fill="hold"/>
                                        <p:tgtEl>
                                          <p:spTgt spid="1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4875" y="1857364"/>
            <a:ext cx="4283707" cy="321471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282" y="1857364"/>
            <a:ext cx="4214842" cy="3163031"/>
          </a:xfrm>
          <a:prstGeom prst="rect">
            <a:avLst/>
          </a:prstGeom>
        </p:spPr>
      </p:pic>
      <p:sp>
        <p:nvSpPr>
          <p:cNvPr id="4" name="CasellaDiTesto 3"/>
          <p:cNvSpPr txBox="1"/>
          <p:nvPr/>
        </p:nvSpPr>
        <p:spPr>
          <a:xfrm>
            <a:off x="357158" y="5214950"/>
            <a:ext cx="4071966" cy="523220"/>
          </a:xfrm>
          <a:prstGeom prst="rect">
            <a:avLst/>
          </a:prstGeom>
          <a:noFill/>
        </p:spPr>
        <p:txBody>
          <a:bodyPr wrap="square" rtlCol="0">
            <a:spAutoFit/>
          </a:bodyPr>
          <a:lstStyle/>
          <a:p>
            <a:pPr algn="ctr"/>
            <a:r>
              <a:rPr lang="it-IT" sz="2800" i="1" dirty="0" smtClean="0">
                <a:latin typeface="Times New Roman" pitchFamily="18" charset="0"/>
                <a:cs typeface="Times New Roman" pitchFamily="18" charset="0"/>
              </a:rPr>
              <a:t>De </a:t>
            </a:r>
            <a:r>
              <a:rPr lang="it-IT" sz="2800" i="1" dirty="0" err="1" smtClean="0">
                <a:latin typeface="Times New Roman" pitchFamily="18" charset="0"/>
                <a:cs typeface="Times New Roman" pitchFamily="18" charset="0"/>
              </a:rPr>
              <a:t>Maio</a:t>
            </a:r>
            <a:r>
              <a:rPr lang="it-IT" sz="2800" i="1" dirty="0" smtClean="0">
                <a:latin typeface="Times New Roman" pitchFamily="18" charset="0"/>
                <a:cs typeface="Times New Roman" pitchFamily="18" charset="0"/>
              </a:rPr>
              <a:t> Daniele Pio</a:t>
            </a:r>
            <a:endParaRPr lang="it-IT" sz="2800" i="1" dirty="0">
              <a:latin typeface="Times New Roman" pitchFamily="18" charset="0"/>
              <a:cs typeface="Times New Roman" pitchFamily="18" charset="0"/>
            </a:endParaRPr>
          </a:p>
        </p:txBody>
      </p:sp>
      <p:sp>
        <p:nvSpPr>
          <p:cNvPr id="5" name="CasellaDiTesto 4"/>
          <p:cNvSpPr txBox="1"/>
          <p:nvPr/>
        </p:nvSpPr>
        <p:spPr>
          <a:xfrm>
            <a:off x="4786282" y="5214950"/>
            <a:ext cx="4357718" cy="523220"/>
          </a:xfrm>
          <a:prstGeom prst="rect">
            <a:avLst/>
          </a:prstGeom>
          <a:noFill/>
        </p:spPr>
        <p:txBody>
          <a:bodyPr wrap="square" rtlCol="0">
            <a:spAutoFit/>
          </a:bodyPr>
          <a:lstStyle/>
          <a:p>
            <a:pPr algn="ctr"/>
            <a:r>
              <a:rPr lang="it-IT" sz="2800" i="1" dirty="0" err="1" smtClean="0">
                <a:latin typeface="Times New Roman" pitchFamily="18" charset="0"/>
                <a:cs typeface="Times New Roman" pitchFamily="18" charset="0"/>
              </a:rPr>
              <a:t>Attanasio</a:t>
            </a:r>
            <a:r>
              <a:rPr lang="it-IT" sz="2800" i="1" dirty="0" smtClean="0">
                <a:latin typeface="Times New Roman" pitchFamily="18" charset="0"/>
                <a:cs typeface="Times New Roman" pitchFamily="18" charset="0"/>
              </a:rPr>
              <a:t> Enrica</a:t>
            </a:r>
            <a:endParaRPr lang="it-IT" sz="2800" i="1"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0507" y="1643050"/>
            <a:ext cx="4197773" cy="3150220"/>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527" y="1643050"/>
            <a:ext cx="4188513" cy="3143272"/>
          </a:xfrm>
          <a:prstGeom prst="rect">
            <a:avLst/>
          </a:prstGeom>
        </p:spPr>
      </p:pic>
      <p:sp>
        <p:nvSpPr>
          <p:cNvPr id="4" name="CasellaDiTesto 3"/>
          <p:cNvSpPr txBox="1"/>
          <p:nvPr/>
        </p:nvSpPr>
        <p:spPr>
          <a:xfrm>
            <a:off x="5572132" y="5000636"/>
            <a:ext cx="2538943" cy="523220"/>
          </a:xfrm>
          <a:prstGeom prst="rect">
            <a:avLst/>
          </a:prstGeom>
          <a:noFill/>
        </p:spPr>
        <p:txBody>
          <a:bodyPr wrap="square" rtlCol="0">
            <a:spAutoFit/>
          </a:bodyPr>
          <a:lstStyle/>
          <a:p>
            <a:pPr algn="ctr"/>
            <a:r>
              <a:rPr lang="it-IT" sz="2800" i="1" dirty="0" smtClean="0">
                <a:latin typeface="Times New Roman" panose="02020603050405020304" pitchFamily="18" charset="0"/>
                <a:cs typeface="Times New Roman" panose="02020603050405020304" pitchFamily="18" charset="0"/>
              </a:rPr>
              <a:t>Attanasio Maria</a:t>
            </a:r>
            <a:endParaRPr lang="it-IT" sz="2800" i="1"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642910" y="5000636"/>
            <a:ext cx="3500462" cy="523220"/>
          </a:xfrm>
          <a:prstGeom prst="rect">
            <a:avLst/>
          </a:prstGeom>
          <a:noFill/>
        </p:spPr>
        <p:txBody>
          <a:bodyPr wrap="square" rtlCol="0">
            <a:spAutoFit/>
          </a:bodyPr>
          <a:lstStyle/>
          <a:p>
            <a:pPr algn="ctr"/>
            <a:r>
              <a:rPr lang="it-IT" sz="2800" i="1" dirty="0" smtClean="0">
                <a:latin typeface="Times New Roman" pitchFamily="18" charset="0"/>
                <a:cs typeface="Times New Roman" pitchFamily="18" charset="0"/>
              </a:rPr>
              <a:t>Apostolico Gennaro</a:t>
            </a:r>
            <a:endParaRPr lang="it-IT" sz="2800" i="1"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714357"/>
            <a:ext cx="7772400" cy="857256"/>
          </a:xfrm>
        </p:spPr>
        <p:txBody>
          <a:bodyPr>
            <a:normAutofit/>
          </a:bodyPr>
          <a:lstStyle/>
          <a:p>
            <a:r>
              <a:rPr lang="it-IT" sz="4000" b="1" i="1" dirty="0" smtClean="0">
                <a:latin typeface="Times New Roman" pitchFamily="18" charset="0"/>
                <a:cs typeface="Times New Roman" pitchFamily="18" charset="0"/>
              </a:rPr>
              <a:t>I flussi migratori in musica</a:t>
            </a:r>
            <a:endParaRPr lang="it-IT" sz="4000" b="1" i="1" dirty="0">
              <a:latin typeface="Times New Roman" pitchFamily="18" charset="0"/>
              <a:cs typeface="Times New Roman" pitchFamily="18" charset="0"/>
            </a:endParaRPr>
          </a:p>
        </p:txBody>
      </p:sp>
      <p:sp>
        <p:nvSpPr>
          <p:cNvPr id="5" name="CasellaDiTesto 4"/>
          <p:cNvSpPr txBox="1"/>
          <p:nvPr/>
        </p:nvSpPr>
        <p:spPr>
          <a:xfrm>
            <a:off x="357158" y="5357826"/>
            <a:ext cx="5572164" cy="461665"/>
          </a:xfrm>
          <a:prstGeom prst="rect">
            <a:avLst/>
          </a:prstGeom>
          <a:noFill/>
        </p:spPr>
        <p:txBody>
          <a:bodyPr wrap="square" rtlCol="0">
            <a:spAutoFit/>
          </a:bodyPr>
          <a:lstStyle/>
          <a:p>
            <a:r>
              <a:rPr lang="it-IT" sz="2400" i="1" dirty="0" smtClean="0">
                <a:latin typeface="Times New Roman" pitchFamily="18" charset="0"/>
                <a:cs typeface="Times New Roman" pitchFamily="18" charset="0"/>
              </a:rPr>
              <a:t>Tutor </a:t>
            </a:r>
            <a:r>
              <a:rPr lang="it-IT" sz="2400" i="1" dirty="0" err="1" smtClean="0">
                <a:latin typeface="Times New Roman" pitchFamily="18" charset="0"/>
                <a:cs typeface="Times New Roman" pitchFamily="18" charset="0"/>
              </a:rPr>
              <a:t>prof.re</a:t>
            </a:r>
            <a:r>
              <a:rPr lang="it-IT" sz="2400" i="1" dirty="0" smtClean="0">
                <a:latin typeface="Times New Roman" pitchFamily="18" charset="0"/>
                <a:cs typeface="Times New Roman" pitchFamily="18" charset="0"/>
              </a:rPr>
              <a:t> Carmine </a:t>
            </a:r>
            <a:r>
              <a:rPr lang="it-IT" sz="2400" i="1" dirty="0" err="1" smtClean="0">
                <a:latin typeface="Times New Roman" pitchFamily="18" charset="0"/>
                <a:cs typeface="Times New Roman" pitchFamily="18" charset="0"/>
              </a:rPr>
              <a:t>Cardaropoli</a:t>
            </a:r>
            <a:endParaRPr lang="it-IT" sz="2400" i="1"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900"/>
            <a:ext cx="8229600" cy="1071570"/>
          </a:xfrm>
        </p:spPr>
        <p:txBody>
          <a:bodyPr>
            <a:normAutofit/>
          </a:bodyPr>
          <a:lstStyle/>
          <a:p>
            <a:r>
              <a:rPr lang="it-IT" sz="3200" b="1" i="1" dirty="0" smtClean="0">
                <a:latin typeface="Times New Roman" pitchFamily="18" charset="0"/>
                <a:cs typeface="Times New Roman" pitchFamily="18" charset="0"/>
              </a:rPr>
              <a:t>EMIGRAZIONE IN MUSICA</a:t>
            </a:r>
            <a:endParaRPr lang="it-IT" sz="3200" b="1" i="1" dirty="0">
              <a:latin typeface="Times New Roman" pitchFamily="18" charset="0"/>
              <a:cs typeface="Times New Roman" pitchFamily="18" charset="0"/>
            </a:endParaRPr>
          </a:p>
        </p:txBody>
      </p:sp>
      <p:sp>
        <p:nvSpPr>
          <p:cNvPr id="3" name="CasellaDiTesto 2"/>
          <p:cNvSpPr txBox="1"/>
          <p:nvPr/>
        </p:nvSpPr>
        <p:spPr>
          <a:xfrm>
            <a:off x="428596" y="714356"/>
            <a:ext cx="8429684" cy="3046988"/>
          </a:xfrm>
          <a:prstGeom prst="rect">
            <a:avLst/>
          </a:prstGeom>
          <a:noFill/>
        </p:spPr>
        <p:txBody>
          <a:bodyPr wrap="square" rtlCol="0">
            <a:spAutoFit/>
          </a:bodyPr>
          <a:lstStyle/>
          <a:p>
            <a:pPr algn="ctr"/>
            <a:r>
              <a:rPr lang="it-IT" sz="1600" dirty="0" smtClean="0">
                <a:latin typeface="Times New Roman" pitchFamily="18" charset="0"/>
                <a:cs typeface="Times New Roman" pitchFamily="18" charset="0"/>
              </a:rPr>
              <a:t>Il tema emigrazione-immigrazione in Italia è stato affrontato da numerosi autori della canzone italiana, in particolar modo degli anni 70 fino ai giorni nostri. In Italia nel primo dopoguerra numerosi italiani partirono alla volta degli Stati Uniti, dell’Argentina e, per quando riguarda l’Europa, della Germania. Le canzoni degli anni 70 scritte da cantautori quali Francesco De Gregori, Francesco Guccini, Ivano Fossati si rifanno proprio a questo periodo italiano e narrano la fatica, le condizioni disagiate, la povertà di chi era costretto a partire in cerca di un futuro migliore. Negli anni 90 e 2000 comincia a delinearsi il filone musicale che non tratta più l’emigrazione italiana, bensì l’immigrazione africana, albanese e dell’est Europa. I cantautori, quali Roberto Vecchioni, lo stesso Fossati, Samuele Bersani, Fiorella Mannoia, cominciano a descrivere e a narrare il viaggio per mare, l’arrivo sulle coste italiane, le fatiche dei nuovi migranti e i pregiudizi nutriti dagli italiani nei loro confronti. Come possiamo notare dai testi delle canzoni scelte, l’accento si sposta dall’analisi della condizione italiana di emigrante alla situazione degli immigranti in Italia negli ultimi 15 anni.</a:t>
            </a:r>
            <a:endParaRPr lang="it-IT" sz="1600" dirty="0">
              <a:latin typeface="Times New Roman" pitchFamily="18" charset="0"/>
              <a:cs typeface="Times New Roman" pitchFamily="18" charset="0"/>
            </a:endParaRPr>
          </a:p>
        </p:txBody>
      </p:sp>
      <p:sp>
        <p:nvSpPr>
          <p:cNvPr id="8194" name="AutoShape 2" descr="Risultati immagini per la musica e l' emigra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Risultati immagini per la musica e l' emigrazio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descr="sognando.jpg"/>
          <p:cNvPicPr>
            <a:picLocks noChangeAspect="1"/>
          </p:cNvPicPr>
          <p:nvPr/>
        </p:nvPicPr>
        <p:blipFill>
          <a:blip r:embed="rId2"/>
          <a:stretch>
            <a:fillRect/>
          </a:stretch>
        </p:blipFill>
        <p:spPr>
          <a:xfrm>
            <a:off x="1643042" y="3908865"/>
            <a:ext cx="5786478" cy="2620524"/>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from="(-#ppt_w/2)" to="(#ppt_x)" calcmode="lin" valueType="num">
                                      <p:cBhvr>
                                        <p:cTn id="13" dur="600" fill="hold">
                                          <p:stCondLst>
                                            <p:cond delay="0"/>
                                          </p:stCondLst>
                                        </p:cTn>
                                        <p:tgtEl>
                                          <p:spTgt spid="3"/>
                                        </p:tgtEl>
                                        <p:attrNameLst>
                                          <p:attrName>ppt_x</p:attrName>
                                        </p:attrNameLst>
                                      </p:cBhvr>
                                    </p:anim>
                                    <p:anim from="0" to="-1.0" calcmode="lin" valueType="num">
                                      <p:cBhvr>
                                        <p:cTn id="14" dur="200" decel="50000" autoRev="1" fill="hold">
                                          <p:stCondLst>
                                            <p:cond delay="600"/>
                                          </p:stCondLst>
                                        </p:cTn>
                                        <p:tgtEl>
                                          <p:spTgt spid="3"/>
                                        </p:tgtEl>
                                        <p:attrNameLst>
                                          <p:attrName>xshear</p:attrName>
                                        </p:attrNameLst>
                                      </p:cBhvr>
                                    </p:anim>
                                    <p:animScale>
                                      <p:cBhvr>
                                        <p:cTn id="15" dur="200" decel="100000" autoRev="1" fill="hold">
                                          <p:stCondLst>
                                            <p:cond delay="600"/>
                                          </p:stCondLst>
                                        </p:cTn>
                                        <p:tgtEl>
                                          <p:spTgt spid="3"/>
                                        </p:tgtEl>
                                      </p:cBhvr>
                                      <p:from x="100000" y="100000"/>
                                      <p:to x="80000" y="100000"/>
                                    </p:animScale>
                                    <p:anim by="(#ppt_h/3+#ppt_w*0.1)" calcmode="lin" valueType="num">
                                      <p:cBhvr additive="sum">
                                        <p:cTn id="16" dur="200" decel="100000" autoRev="1" fill="hold">
                                          <p:stCondLst>
                                            <p:cond delay="600"/>
                                          </p:stCondLst>
                                        </p:cTn>
                                        <p:tgtEl>
                                          <p:spTgt spid="3"/>
                                        </p:tgtEl>
                                        <p:attrNameLst>
                                          <p:attrName>ppt_x</p:attrName>
                                        </p:attrNameLst>
                                      </p:cBhvr>
                                    </p:anim>
                                  </p:childTnLst>
                                </p:cTn>
                              </p:par>
                              <p:par>
                                <p:cTn id="17" presetID="34" presetClass="entr" presetSubtype="0" fill="hold" grpId="0" nodeType="withEffect" nodePh="1">
                                  <p:stCondLst>
                                    <p:cond delay="0"/>
                                  </p:stCondLst>
                                  <p:endCondLst>
                                    <p:cond evt="begin" delay="0">
                                      <p:tn val="17"/>
                                    </p:cond>
                                  </p:endCondLst>
                                  <p:childTnLst>
                                    <p:set>
                                      <p:cBhvr>
                                        <p:cTn id="18" dur="1" fill="hold">
                                          <p:stCondLst>
                                            <p:cond delay="0"/>
                                          </p:stCondLst>
                                        </p:cTn>
                                        <p:tgtEl>
                                          <p:spTgt spid="8194"/>
                                        </p:tgtEl>
                                        <p:attrNameLst>
                                          <p:attrName>style.visibility</p:attrName>
                                        </p:attrNameLst>
                                      </p:cBhvr>
                                      <p:to>
                                        <p:strVal val="visible"/>
                                      </p:to>
                                    </p:set>
                                    <p:anim from="(-#ppt_w/2)" to="(#ppt_x)" calcmode="lin" valueType="num">
                                      <p:cBhvr>
                                        <p:cTn id="19" dur="600" fill="hold">
                                          <p:stCondLst>
                                            <p:cond delay="0"/>
                                          </p:stCondLst>
                                        </p:cTn>
                                        <p:tgtEl>
                                          <p:spTgt spid="8194"/>
                                        </p:tgtEl>
                                        <p:attrNameLst>
                                          <p:attrName>ppt_x</p:attrName>
                                        </p:attrNameLst>
                                      </p:cBhvr>
                                    </p:anim>
                                    <p:anim from="0" to="-1.0" calcmode="lin" valueType="num">
                                      <p:cBhvr>
                                        <p:cTn id="20" dur="200" decel="50000" autoRev="1" fill="hold">
                                          <p:stCondLst>
                                            <p:cond delay="600"/>
                                          </p:stCondLst>
                                        </p:cTn>
                                        <p:tgtEl>
                                          <p:spTgt spid="8194"/>
                                        </p:tgtEl>
                                        <p:attrNameLst>
                                          <p:attrName>xshear</p:attrName>
                                        </p:attrNameLst>
                                      </p:cBhvr>
                                    </p:anim>
                                    <p:animScale>
                                      <p:cBhvr>
                                        <p:cTn id="21" dur="200" decel="100000" autoRev="1" fill="hold">
                                          <p:stCondLst>
                                            <p:cond delay="600"/>
                                          </p:stCondLst>
                                        </p:cTn>
                                        <p:tgtEl>
                                          <p:spTgt spid="8194"/>
                                        </p:tgtEl>
                                      </p:cBhvr>
                                      <p:from x="100000" y="100000"/>
                                      <p:to x="80000" y="100000"/>
                                    </p:animScale>
                                    <p:anim by="(#ppt_h/3+#ppt_w*0.1)" calcmode="lin" valueType="num">
                                      <p:cBhvr additive="sum">
                                        <p:cTn id="22" dur="200" decel="100000" autoRev="1" fill="hold">
                                          <p:stCondLst>
                                            <p:cond delay="600"/>
                                          </p:stCondLst>
                                        </p:cTn>
                                        <p:tgtEl>
                                          <p:spTgt spid="8194"/>
                                        </p:tgtEl>
                                        <p:attrNameLst>
                                          <p:attrName>ppt_x</p:attrName>
                                        </p:attrNameLst>
                                      </p:cBhvr>
                                    </p:anim>
                                  </p:childTnLst>
                                </p:cTn>
                              </p:par>
                              <p:par>
                                <p:cTn id="23" presetID="34" presetClass="entr" presetSubtype="0" fill="hold" grpId="0" nodeType="withEffect" nodePh="1">
                                  <p:stCondLst>
                                    <p:cond delay="0"/>
                                  </p:stCondLst>
                                  <p:endCondLst>
                                    <p:cond evt="begin" delay="0">
                                      <p:tn val="23"/>
                                    </p:cond>
                                  </p:endCondLst>
                                  <p:childTnLst>
                                    <p:set>
                                      <p:cBhvr>
                                        <p:cTn id="24" dur="1" fill="hold">
                                          <p:stCondLst>
                                            <p:cond delay="0"/>
                                          </p:stCondLst>
                                        </p:cTn>
                                        <p:tgtEl>
                                          <p:spTgt spid="8196"/>
                                        </p:tgtEl>
                                        <p:attrNameLst>
                                          <p:attrName>style.visibility</p:attrName>
                                        </p:attrNameLst>
                                      </p:cBhvr>
                                      <p:to>
                                        <p:strVal val="visible"/>
                                      </p:to>
                                    </p:set>
                                    <p:anim from="(-#ppt_w/2)" to="(#ppt_x)" calcmode="lin" valueType="num">
                                      <p:cBhvr>
                                        <p:cTn id="25" dur="600" fill="hold">
                                          <p:stCondLst>
                                            <p:cond delay="0"/>
                                          </p:stCondLst>
                                        </p:cTn>
                                        <p:tgtEl>
                                          <p:spTgt spid="8196"/>
                                        </p:tgtEl>
                                        <p:attrNameLst>
                                          <p:attrName>ppt_x</p:attrName>
                                        </p:attrNameLst>
                                      </p:cBhvr>
                                    </p:anim>
                                    <p:anim from="0" to="-1.0" calcmode="lin" valueType="num">
                                      <p:cBhvr>
                                        <p:cTn id="26" dur="200" decel="50000" autoRev="1" fill="hold">
                                          <p:stCondLst>
                                            <p:cond delay="600"/>
                                          </p:stCondLst>
                                        </p:cTn>
                                        <p:tgtEl>
                                          <p:spTgt spid="8196"/>
                                        </p:tgtEl>
                                        <p:attrNameLst>
                                          <p:attrName>xshear</p:attrName>
                                        </p:attrNameLst>
                                      </p:cBhvr>
                                    </p:anim>
                                    <p:animScale>
                                      <p:cBhvr>
                                        <p:cTn id="27" dur="200" decel="100000" autoRev="1" fill="hold">
                                          <p:stCondLst>
                                            <p:cond delay="600"/>
                                          </p:stCondLst>
                                        </p:cTn>
                                        <p:tgtEl>
                                          <p:spTgt spid="8196"/>
                                        </p:tgtEl>
                                      </p:cBhvr>
                                      <p:from x="100000" y="100000"/>
                                      <p:to x="80000" y="100000"/>
                                    </p:animScale>
                                    <p:anim by="(#ppt_h/3+#ppt_w*0.1)" calcmode="lin" valueType="num">
                                      <p:cBhvr additive="sum">
                                        <p:cTn id="28" dur="200" decel="100000" autoRev="1" fill="hold">
                                          <p:stCondLst>
                                            <p:cond delay="600"/>
                                          </p:stCondLst>
                                        </p:cTn>
                                        <p:tgtEl>
                                          <p:spTgt spid="8196"/>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194" grpId="0"/>
      <p:bldP spid="819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CasellaDiTesto 4"/>
          <p:cNvSpPr txBox="1"/>
          <p:nvPr/>
        </p:nvSpPr>
        <p:spPr>
          <a:xfrm>
            <a:off x="857224" y="0"/>
            <a:ext cx="7286676" cy="584775"/>
          </a:xfrm>
          <a:prstGeom prst="rect">
            <a:avLst/>
          </a:prstGeom>
          <a:noFill/>
        </p:spPr>
        <p:txBody>
          <a:bodyPr wrap="square" rtlCol="0">
            <a:spAutoFit/>
          </a:bodyPr>
          <a:lstStyle/>
          <a:p>
            <a:r>
              <a:rPr lang="it-IT" sz="3200" b="1" i="1" dirty="0" smtClean="0">
                <a:latin typeface="Times New Roman" pitchFamily="18" charset="0"/>
                <a:cs typeface="Times New Roman" pitchFamily="18" charset="0"/>
              </a:rPr>
              <a:t>CIAO AMORE CIAO               </a:t>
            </a:r>
            <a:r>
              <a:rPr lang="it-IT" dirty="0" smtClean="0">
                <a:latin typeface="Times New Roman" pitchFamily="18" charset="0"/>
                <a:cs typeface="Times New Roman" pitchFamily="18" charset="0"/>
              </a:rPr>
              <a:t>(Luigi Tenco 1967)</a:t>
            </a:r>
            <a:endParaRPr lang="it-IT" dirty="0">
              <a:latin typeface="Times New Roman" pitchFamily="18" charset="0"/>
              <a:cs typeface="Times New Roman" pitchFamily="18" charset="0"/>
            </a:endParaRPr>
          </a:p>
        </p:txBody>
      </p:sp>
      <p:sp>
        <p:nvSpPr>
          <p:cNvPr id="6" name="Rettangolo 5"/>
          <p:cNvSpPr/>
          <p:nvPr/>
        </p:nvSpPr>
        <p:spPr>
          <a:xfrm>
            <a:off x="0" y="571480"/>
            <a:ext cx="9144000" cy="6001643"/>
          </a:xfrm>
          <a:prstGeom prst="rect">
            <a:avLst/>
          </a:prstGeom>
        </p:spPr>
        <p:txBody>
          <a:bodyPr wrap="square">
            <a:spAutoFit/>
          </a:bodyPr>
          <a:lstStyle/>
          <a:p>
            <a:r>
              <a:rPr lang="it-IT" sz="1600" dirty="0">
                <a:latin typeface="Times New Roman" pitchFamily="18" charset="0"/>
                <a:cs typeface="Times New Roman" pitchFamily="18" charset="0"/>
              </a:rPr>
              <a:t>La solita strada, bianca come il sale</a:t>
            </a:r>
          </a:p>
          <a:p>
            <a:r>
              <a:rPr lang="it-IT" sz="1600" dirty="0">
                <a:latin typeface="Times New Roman" pitchFamily="18" charset="0"/>
                <a:cs typeface="Times New Roman" pitchFamily="18" charset="0"/>
              </a:rPr>
              <a:t>il grano da crescere, i campi da arare</a:t>
            </a:r>
          </a:p>
          <a:p>
            <a:r>
              <a:rPr lang="it-IT" sz="1600" dirty="0">
                <a:latin typeface="Times New Roman" pitchFamily="18" charset="0"/>
                <a:cs typeface="Times New Roman" pitchFamily="18" charset="0"/>
              </a:rPr>
              <a:t>guardare ogni giorno</a:t>
            </a:r>
          </a:p>
          <a:p>
            <a:r>
              <a:rPr lang="it-IT" sz="1600" dirty="0">
                <a:latin typeface="Times New Roman" pitchFamily="18" charset="0"/>
                <a:cs typeface="Times New Roman" pitchFamily="18" charset="0"/>
              </a:rPr>
              <a:t>se piove o c'è il sole,</a:t>
            </a:r>
          </a:p>
          <a:p>
            <a:r>
              <a:rPr lang="it-IT" sz="1600" dirty="0">
                <a:latin typeface="Times New Roman" pitchFamily="18" charset="0"/>
                <a:cs typeface="Times New Roman" pitchFamily="18" charset="0"/>
              </a:rPr>
              <a:t>per saper se domani</a:t>
            </a:r>
          </a:p>
          <a:p>
            <a:r>
              <a:rPr lang="it-IT" sz="1600" dirty="0">
                <a:latin typeface="Times New Roman" pitchFamily="18" charset="0"/>
                <a:cs typeface="Times New Roman" pitchFamily="18" charset="0"/>
              </a:rPr>
              <a:t>si vive o si muore</a:t>
            </a:r>
          </a:p>
          <a:p>
            <a:r>
              <a:rPr lang="it-IT" sz="1600" dirty="0">
                <a:latin typeface="Times New Roman" pitchFamily="18" charset="0"/>
                <a:cs typeface="Times New Roman" pitchFamily="18" charset="0"/>
              </a:rPr>
              <a:t>e un bel giorno dire basta e andare via</a:t>
            </a:r>
          </a:p>
          <a:p>
            <a:r>
              <a:rPr lang="it-IT" sz="1600" dirty="0">
                <a:latin typeface="Times New Roman" pitchFamily="18" charset="0"/>
                <a:cs typeface="Times New Roman" pitchFamily="18" charset="0"/>
              </a:rPr>
              <a:t> </a:t>
            </a:r>
          </a:p>
          <a:p>
            <a:r>
              <a:rPr lang="it-IT" sz="1600" dirty="0">
                <a:latin typeface="Times New Roman" pitchFamily="18" charset="0"/>
                <a:cs typeface="Times New Roman" pitchFamily="18" charset="0"/>
              </a:rPr>
              <a:t>Ciao amore,</a:t>
            </a:r>
          </a:p>
          <a:p>
            <a:r>
              <a:rPr lang="it-IT" sz="1600" dirty="0">
                <a:latin typeface="Times New Roman" pitchFamily="18" charset="0"/>
                <a:cs typeface="Times New Roman" pitchFamily="18" charset="0"/>
              </a:rPr>
              <a:t>ciao amore, ciao amore ciao</a:t>
            </a:r>
          </a:p>
          <a:p>
            <a:r>
              <a:rPr lang="it-IT" sz="1600" dirty="0">
                <a:latin typeface="Times New Roman" pitchFamily="18" charset="0"/>
                <a:cs typeface="Times New Roman" pitchFamily="18" charset="0"/>
              </a:rPr>
              <a:t>ciao amore,</a:t>
            </a:r>
          </a:p>
          <a:p>
            <a:r>
              <a:rPr lang="it-IT" sz="1600" dirty="0">
                <a:latin typeface="Times New Roman" pitchFamily="18" charset="0"/>
                <a:cs typeface="Times New Roman" pitchFamily="18" charset="0"/>
              </a:rPr>
              <a:t>ciao amore, ciao amore ciao</a:t>
            </a:r>
          </a:p>
          <a:p>
            <a:r>
              <a:rPr lang="it-IT" sz="1600" dirty="0">
                <a:latin typeface="Times New Roman" pitchFamily="18" charset="0"/>
                <a:cs typeface="Times New Roman" pitchFamily="18" charset="0"/>
              </a:rPr>
              <a:t> </a:t>
            </a:r>
          </a:p>
          <a:p>
            <a:r>
              <a:rPr lang="it-IT" sz="1600" dirty="0">
                <a:latin typeface="Times New Roman" pitchFamily="18" charset="0"/>
                <a:cs typeface="Times New Roman" pitchFamily="18" charset="0"/>
              </a:rPr>
              <a:t>Andare via lontano</a:t>
            </a:r>
          </a:p>
          <a:p>
            <a:r>
              <a:rPr lang="it-IT" sz="1600" dirty="0">
                <a:latin typeface="Times New Roman" pitchFamily="18" charset="0"/>
                <a:cs typeface="Times New Roman" pitchFamily="18" charset="0"/>
              </a:rPr>
              <a:t>a cercare un altro mondo</a:t>
            </a:r>
          </a:p>
          <a:p>
            <a:r>
              <a:rPr lang="it-IT" sz="1600" dirty="0">
                <a:latin typeface="Times New Roman" pitchFamily="18" charset="0"/>
                <a:cs typeface="Times New Roman" pitchFamily="18" charset="0"/>
              </a:rPr>
              <a:t>dire addio al cortile</a:t>
            </a:r>
          </a:p>
          <a:p>
            <a:r>
              <a:rPr lang="it-IT" sz="1600" dirty="0">
                <a:latin typeface="Times New Roman" pitchFamily="18" charset="0"/>
                <a:cs typeface="Times New Roman" pitchFamily="18" charset="0"/>
              </a:rPr>
              <a:t>andarsene sognando</a:t>
            </a:r>
          </a:p>
          <a:p>
            <a:r>
              <a:rPr lang="it-IT" sz="1600" dirty="0">
                <a:latin typeface="Times New Roman" pitchFamily="18" charset="0"/>
                <a:cs typeface="Times New Roman" pitchFamily="18" charset="0"/>
              </a:rPr>
              <a:t> </a:t>
            </a:r>
          </a:p>
          <a:p>
            <a:r>
              <a:rPr lang="it-IT" sz="1600" dirty="0">
                <a:latin typeface="Times New Roman" pitchFamily="18" charset="0"/>
                <a:cs typeface="Times New Roman" pitchFamily="18" charset="0"/>
              </a:rPr>
              <a:t>E poi mille strade grigie come il fumo</a:t>
            </a:r>
          </a:p>
          <a:p>
            <a:r>
              <a:rPr lang="it-IT" sz="1600" dirty="0">
                <a:latin typeface="Times New Roman" pitchFamily="18" charset="0"/>
                <a:cs typeface="Times New Roman" pitchFamily="18" charset="0"/>
              </a:rPr>
              <a:t>in un mondo di luci sentirsi nessuno</a:t>
            </a:r>
          </a:p>
          <a:p>
            <a:r>
              <a:rPr lang="it-IT" sz="1600" dirty="0">
                <a:latin typeface="Times New Roman" pitchFamily="18" charset="0"/>
                <a:cs typeface="Times New Roman" pitchFamily="18" charset="0"/>
              </a:rPr>
              <a:t>saltare cent'anni in un giorno solo</a:t>
            </a:r>
          </a:p>
          <a:p>
            <a:r>
              <a:rPr lang="it-IT" sz="1600" dirty="0">
                <a:latin typeface="Times New Roman" pitchFamily="18" charset="0"/>
                <a:cs typeface="Times New Roman" pitchFamily="18" charset="0"/>
              </a:rPr>
              <a:t>dai carri dei campi</a:t>
            </a:r>
          </a:p>
          <a:p>
            <a:r>
              <a:rPr lang="it-IT" sz="1600" dirty="0">
                <a:latin typeface="Times New Roman" pitchFamily="18" charset="0"/>
                <a:cs typeface="Times New Roman" pitchFamily="18" charset="0"/>
              </a:rPr>
              <a:t>agli aerei nel cielo</a:t>
            </a:r>
          </a:p>
          <a:p>
            <a:r>
              <a:rPr lang="it-IT" sz="1600" dirty="0">
                <a:latin typeface="Times New Roman" pitchFamily="18" charset="0"/>
                <a:cs typeface="Times New Roman" pitchFamily="18" charset="0"/>
              </a:rPr>
              <a:t>e sentirsi sole e aver voglia di tornare da te</a:t>
            </a:r>
          </a:p>
        </p:txBody>
      </p:sp>
      <p:pic>
        <p:nvPicPr>
          <p:cNvPr id="7" name="Immagine 6" descr="luigi-tenco.jpg"/>
          <p:cNvPicPr>
            <a:picLocks noChangeAspect="1"/>
          </p:cNvPicPr>
          <p:nvPr/>
        </p:nvPicPr>
        <p:blipFill>
          <a:blip r:embed="rId2">
            <a:lum bright="10000"/>
          </a:blip>
          <a:srcRect l="4688" r="6249"/>
          <a:stretch>
            <a:fillRect/>
          </a:stretch>
        </p:blipFill>
        <p:spPr>
          <a:xfrm>
            <a:off x="4286248" y="1142984"/>
            <a:ext cx="4071966" cy="3429000"/>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ppt_w*0.05"/>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Rettangolo 2"/>
          <p:cNvSpPr/>
          <p:nvPr/>
        </p:nvSpPr>
        <p:spPr>
          <a:xfrm>
            <a:off x="0" y="0"/>
            <a:ext cx="4572000" cy="4770537"/>
          </a:xfrm>
          <a:prstGeom prst="rect">
            <a:avLst/>
          </a:prstGeom>
        </p:spPr>
        <p:txBody>
          <a:bodyPr wrap="square">
            <a:spAutoFit/>
          </a:bodyPr>
          <a:lstStyle/>
          <a:p>
            <a:r>
              <a:rPr lang="it-IT" sz="1600" dirty="0">
                <a:latin typeface="Times New Roman" pitchFamily="18" charset="0"/>
                <a:cs typeface="Times New Roman" pitchFamily="18" charset="0"/>
              </a:rPr>
              <a:t>E poi mille strade grigie come il fumo</a:t>
            </a:r>
          </a:p>
          <a:p>
            <a:r>
              <a:rPr lang="it-IT" sz="1600" dirty="0">
                <a:latin typeface="Times New Roman" pitchFamily="18" charset="0"/>
                <a:cs typeface="Times New Roman" pitchFamily="18" charset="0"/>
              </a:rPr>
              <a:t>in un mondo di luci sentirsi nessuno</a:t>
            </a:r>
          </a:p>
          <a:p>
            <a:r>
              <a:rPr lang="it-IT" sz="1600" dirty="0">
                <a:latin typeface="Times New Roman" pitchFamily="18" charset="0"/>
                <a:cs typeface="Times New Roman" pitchFamily="18" charset="0"/>
              </a:rPr>
              <a:t>saltare cent'anni in un giorno solo</a:t>
            </a:r>
          </a:p>
          <a:p>
            <a:r>
              <a:rPr lang="it-IT" sz="1600" dirty="0">
                <a:latin typeface="Times New Roman" pitchFamily="18" charset="0"/>
                <a:cs typeface="Times New Roman" pitchFamily="18" charset="0"/>
              </a:rPr>
              <a:t>dai carri dei campi</a:t>
            </a:r>
          </a:p>
          <a:p>
            <a:r>
              <a:rPr lang="it-IT" sz="1600" dirty="0">
                <a:latin typeface="Times New Roman" pitchFamily="18" charset="0"/>
                <a:cs typeface="Times New Roman" pitchFamily="18" charset="0"/>
              </a:rPr>
              <a:t>agli aerei nel cielo</a:t>
            </a:r>
          </a:p>
          <a:p>
            <a:r>
              <a:rPr lang="it-IT" sz="1600" dirty="0">
                <a:latin typeface="Times New Roman" pitchFamily="18" charset="0"/>
                <a:cs typeface="Times New Roman" pitchFamily="18" charset="0"/>
              </a:rPr>
              <a:t>e sentirsi sole e aver voglia di tornare da te</a:t>
            </a:r>
          </a:p>
          <a:p>
            <a:r>
              <a:rPr lang="it-IT" sz="1600" dirty="0">
                <a:latin typeface="Times New Roman" pitchFamily="18" charset="0"/>
                <a:cs typeface="Times New Roman" pitchFamily="18" charset="0"/>
              </a:rPr>
              <a:t> </a:t>
            </a:r>
          </a:p>
          <a:p>
            <a:r>
              <a:rPr lang="it-IT" sz="1600" dirty="0">
                <a:latin typeface="Times New Roman" pitchFamily="18" charset="0"/>
                <a:cs typeface="Times New Roman" pitchFamily="18" charset="0"/>
              </a:rPr>
              <a:t>Ciao amore</a:t>
            </a:r>
          </a:p>
          <a:p>
            <a:r>
              <a:rPr lang="it-IT" sz="1600" dirty="0">
                <a:latin typeface="Times New Roman" pitchFamily="18" charset="0"/>
                <a:cs typeface="Times New Roman" pitchFamily="18" charset="0"/>
              </a:rPr>
              <a:t>ciao amore, ciao amore ciao</a:t>
            </a:r>
          </a:p>
          <a:p>
            <a:r>
              <a:rPr lang="it-IT" sz="1600" dirty="0">
                <a:latin typeface="Times New Roman" pitchFamily="18" charset="0"/>
                <a:cs typeface="Times New Roman" pitchFamily="18" charset="0"/>
              </a:rPr>
              <a:t>ciao amore</a:t>
            </a:r>
          </a:p>
          <a:p>
            <a:r>
              <a:rPr lang="it-IT" sz="1600" dirty="0">
                <a:latin typeface="Times New Roman" pitchFamily="18" charset="0"/>
                <a:cs typeface="Times New Roman" pitchFamily="18" charset="0"/>
              </a:rPr>
              <a:t>ciao amore, ciao amore ciao</a:t>
            </a:r>
          </a:p>
          <a:p>
            <a:r>
              <a:rPr lang="it-IT" sz="1600" dirty="0">
                <a:latin typeface="Times New Roman" pitchFamily="18" charset="0"/>
                <a:cs typeface="Times New Roman" pitchFamily="18" charset="0"/>
              </a:rPr>
              <a:t> </a:t>
            </a:r>
          </a:p>
          <a:p>
            <a:r>
              <a:rPr lang="it-IT" sz="1600" dirty="0">
                <a:latin typeface="Times New Roman" pitchFamily="18" charset="0"/>
                <a:cs typeface="Times New Roman" pitchFamily="18" charset="0"/>
              </a:rPr>
              <a:t>Non saper fare niente in un mondo che sa tutto</a:t>
            </a:r>
          </a:p>
          <a:p>
            <a:r>
              <a:rPr lang="it-IT" sz="1600" dirty="0">
                <a:latin typeface="Times New Roman" pitchFamily="18" charset="0"/>
                <a:cs typeface="Times New Roman" pitchFamily="18" charset="0"/>
              </a:rPr>
              <a:t>e non avere un soldo nemmeno per tornare</a:t>
            </a:r>
          </a:p>
          <a:p>
            <a:r>
              <a:rPr lang="it-IT" sz="1600" dirty="0">
                <a:latin typeface="Times New Roman" pitchFamily="18" charset="0"/>
                <a:cs typeface="Times New Roman" pitchFamily="18" charset="0"/>
              </a:rPr>
              <a:t> </a:t>
            </a:r>
          </a:p>
          <a:p>
            <a:r>
              <a:rPr lang="it-IT" sz="1600" dirty="0">
                <a:latin typeface="Times New Roman" pitchFamily="18" charset="0"/>
                <a:cs typeface="Times New Roman" pitchFamily="18" charset="0"/>
              </a:rPr>
              <a:t>Ciao amore</a:t>
            </a:r>
          </a:p>
          <a:p>
            <a:r>
              <a:rPr lang="it-IT" sz="1600" dirty="0">
                <a:latin typeface="Times New Roman" pitchFamily="18" charset="0"/>
                <a:cs typeface="Times New Roman" pitchFamily="18" charset="0"/>
              </a:rPr>
              <a:t>ciao amore, ciao amore ciao</a:t>
            </a:r>
          </a:p>
          <a:p>
            <a:r>
              <a:rPr lang="it-IT" sz="1600" dirty="0">
                <a:latin typeface="Times New Roman" pitchFamily="18" charset="0"/>
                <a:cs typeface="Times New Roman" pitchFamily="18" charset="0"/>
              </a:rPr>
              <a:t>ciao amore</a:t>
            </a:r>
          </a:p>
          <a:p>
            <a:r>
              <a:rPr lang="it-IT" sz="1600" dirty="0">
                <a:latin typeface="Times New Roman" pitchFamily="18" charset="0"/>
                <a:cs typeface="Times New Roman" pitchFamily="18" charset="0"/>
              </a:rPr>
              <a:t>ciao amore, ciao amore </a:t>
            </a:r>
            <a:r>
              <a:rPr lang="it-IT" sz="1600" dirty="0" err="1">
                <a:latin typeface="Times New Roman" pitchFamily="18" charset="0"/>
                <a:cs typeface="Times New Roman" pitchFamily="18" charset="0"/>
              </a:rPr>
              <a:t>ciao…</a:t>
            </a:r>
            <a:endParaRPr lang="it-IT" sz="1600" dirty="0">
              <a:latin typeface="Times New Roman" pitchFamily="18" charset="0"/>
              <a:cs typeface="Times New Roman" pitchFamily="18" charset="0"/>
            </a:endParaRPr>
          </a:p>
        </p:txBody>
      </p:sp>
      <p:pic>
        <p:nvPicPr>
          <p:cNvPr id="4" name="Immagine 3" descr="ciaoamore.jpg"/>
          <p:cNvPicPr>
            <a:picLocks noChangeAspect="1"/>
          </p:cNvPicPr>
          <p:nvPr/>
        </p:nvPicPr>
        <p:blipFill>
          <a:blip r:embed="rId2"/>
          <a:stretch>
            <a:fillRect/>
          </a:stretch>
        </p:blipFill>
        <p:spPr>
          <a:xfrm>
            <a:off x="3714744" y="3571876"/>
            <a:ext cx="4881575" cy="2928958"/>
          </a:xfrm>
          <a:prstGeom prst="rect">
            <a:avLst/>
          </a:prstGeom>
        </p:spPr>
      </p:pic>
      <p:pic>
        <p:nvPicPr>
          <p:cNvPr id="5" name="Immagine 4" descr="LOLLLL.jpg"/>
          <p:cNvPicPr>
            <a:picLocks noChangeAspect="1"/>
          </p:cNvPicPr>
          <p:nvPr/>
        </p:nvPicPr>
        <p:blipFill>
          <a:blip r:embed="rId3">
            <a:lum bright="30000"/>
          </a:blip>
          <a:stretch>
            <a:fillRect/>
          </a:stretch>
        </p:blipFill>
        <p:spPr>
          <a:xfrm>
            <a:off x="5286380" y="428604"/>
            <a:ext cx="3143272" cy="2571768"/>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500" fill="hold"/>
                                        <p:tgtEl>
                                          <p:spTgt spid="5"/>
                                        </p:tgtEl>
                                        <p:attrNameLst>
                                          <p:attrName>ppt_x</p:attrName>
                                        </p:attrNameLst>
                                      </p:cBhvr>
                                      <p:tavLst>
                                        <p:tav tm="0">
                                          <p:val>
                                            <p:strVal val="#ppt_x-.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900"/>
            <a:ext cx="8229600" cy="857232"/>
          </a:xfrm>
        </p:spPr>
        <p:txBody>
          <a:bodyPr>
            <a:normAutofit/>
          </a:bodyPr>
          <a:lstStyle/>
          <a:p>
            <a:r>
              <a:rPr lang="it-IT" sz="4000" dirty="0" smtClean="0">
                <a:latin typeface="Times New Roman" pitchFamily="18" charset="0"/>
                <a:cs typeface="Times New Roman" pitchFamily="18" charset="0"/>
              </a:rPr>
              <a:t>Commento</a:t>
            </a:r>
            <a:endParaRPr lang="it-IT" sz="4000" dirty="0">
              <a:latin typeface="Times New Roman" pitchFamily="18" charset="0"/>
              <a:cs typeface="Times New Roman" pitchFamily="18" charset="0"/>
            </a:endParaRPr>
          </a:p>
        </p:txBody>
      </p:sp>
      <p:sp>
        <p:nvSpPr>
          <p:cNvPr id="3" name="Rettangolo 2"/>
          <p:cNvSpPr/>
          <p:nvPr/>
        </p:nvSpPr>
        <p:spPr>
          <a:xfrm>
            <a:off x="571472" y="857232"/>
            <a:ext cx="8072494" cy="3416320"/>
          </a:xfrm>
          <a:prstGeom prst="rect">
            <a:avLst/>
          </a:prstGeom>
        </p:spPr>
        <p:txBody>
          <a:bodyPr wrap="square">
            <a:spAutoFit/>
          </a:bodyPr>
          <a:lstStyle/>
          <a:p>
            <a:pPr algn="ctr"/>
            <a:r>
              <a:rPr lang="it-IT" dirty="0">
                <a:latin typeface="Times New Roman" pitchFamily="18" charset="0"/>
                <a:cs typeface="Times New Roman" pitchFamily="18" charset="0"/>
              </a:rPr>
              <a:t>La canzone è in parte una canzone d'amore e in parte una canzone di critica verso la società moderna</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a:p>
            <a:pPr algn="ctr"/>
            <a:r>
              <a:rPr lang="it-IT" dirty="0">
                <a:latin typeface="Times New Roman" pitchFamily="18" charset="0"/>
                <a:cs typeface="Times New Roman" pitchFamily="18" charset="0"/>
              </a:rPr>
              <a:t>Il testo parla infatti di una persona che, stanca della vita di campagna e del lavoro nei </a:t>
            </a:r>
            <a:r>
              <a:rPr lang="it-IT" dirty="0" smtClean="0">
                <a:latin typeface="Times New Roman" pitchFamily="18" charset="0"/>
                <a:cs typeface="Times New Roman" pitchFamily="18" charset="0"/>
              </a:rPr>
              <a:t>campi, </a:t>
            </a:r>
            <a:r>
              <a:rPr lang="it-IT" dirty="0">
                <a:latin typeface="Times New Roman" pitchFamily="18" charset="0"/>
                <a:cs typeface="Times New Roman" pitchFamily="18" charset="0"/>
              </a:rPr>
              <a:t>è decisa a partire per la città, per cercare nuove opportunità professionali ed inseguire nuovi sogni: per fare questo, però, deve lasciare la persona amata, che rimane nei luoghi d'origine. Nel “nuovo mondo”, però, la persona protagonista del </a:t>
            </a:r>
            <a:r>
              <a:rPr lang="it-IT" dirty="0" smtClean="0">
                <a:latin typeface="Times New Roman" pitchFamily="18" charset="0"/>
                <a:cs typeface="Times New Roman" pitchFamily="18" charset="0"/>
              </a:rPr>
              <a:t>brano sembra </a:t>
            </a:r>
            <a:r>
              <a:rPr lang="it-IT" dirty="0">
                <a:latin typeface="Times New Roman" pitchFamily="18" charset="0"/>
                <a:cs typeface="Times New Roman" pitchFamily="18" charset="0"/>
              </a:rPr>
              <a:t>trovarsi un po' “spaesata”, tanto da aver voglia di tornare sui propri passi, anche se mancano i soldi.</a:t>
            </a:r>
          </a:p>
          <a:p>
            <a:pPr algn="ctr"/>
            <a:r>
              <a:rPr lang="it-IT" dirty="0">
                <a:latin typeface="Times New Roman" pitchFamily="18" charset="0"/>
                <a:cs typeface="Times New Roman" pitchFamily="18" charset="0"/>
              </a:rPr>
              <a:t>Il disagio che avvolge il protagonista in questa sua nuova avventura è espresso, tra l'altro, in frasi molto significative come </a:t>
            </a:r>
            <a:r>
              <a:rPr lang="it-IT" i="1" dirty="0">
                <a:latin typeface="Times New Roman" pitchFamily="18" charset="0"/>
                <a:cs typeface="Times New Roman" pitchFamily="18" charset="0"/>
              </a:rPr>
              <a:t>in un mondo di luci, sentirsi </a:t>
            </a:r>
            <a:r>
              <a:rPr lang="it-IT" i="1" dirty="0" smtClean="0">
                <a:latin typeface="Times New Roman" pitchFamily="18" charset="0"/>
                <a:cs typeface="Times New Roman" pitchFamily="18" charset="0"/>
              </a:rPr>
              <a:t>nessuno</a:t>
            </a:r>
            <a:r>
              <a:rPr lang="it-IT" dirty="0" smtClean="0">
                <a:latin typeface="Times New Roman" pitchFamily="18" charset="0"/>
                <a:cs typeface="Times New Roman" pitchFamily="18" charset="0"/>
              </a:rPr>
              <a:t>, </a:t>
            </a:r>
            <a:r>
              <a:rPr lang="it-IT" dirty="0">
                <a:latin typeface="Times New Roman" pitchFamily="18" charset="0"/>
                <a:cs typeface="Times New Roman" pitchFamily="18" charset="0"/>
              </a:rPr>
              <a:t>frase questa che inoltre testimonia ancora una volta la celeberrima malinconia e il pessimismo caratteristico delle </a:t>
            </a:r>
            <a:r>
              <a:rPr lang="it-IT" dirty="0" smtClean="0">
                <a:latin typeface="Times New Roman" pitchFamily="18" charset="0"/>
                <a:cs typeface="Times New Roman" pitchFamily="18" charset="0"/>
              </a:rPr>
              <a:t>canzoni di</a:t>
            </a:r>
            <a:r>
              <a:rPr lang="it-IT" dirty="0">
                <a:latin typeface="Times New Roman" pitchFamily="18" charset="0"/>
                <a:cs typeface="Times New Roman" pitchFamily="18" charset="0"/>
              </a:rPr>
              <a:t> </a:t>
            </a:r>
            <a:r>
              <a:rPr lang="it-IT" dirty="0" smtClean="0">
                <a:latin typeface="Times New Roman" pitchFamily="18" charset="0"/>
                <a:cs typeface="Times New Roman" pitchFamily="18" charset="0"/>
              </a:rPr>
              <a:t>Tenco.</a:t>
            </a:r>
            <a:endParaRPr lang="it-IT" dirty="0">
              <a:latin typeface="Times New Roman" pitchFamily="18" charset="0"/>
              <a:cs typeface="Times New Roman" pitchFamily="18" charset="0"/>
            </a:endParaRPr>
          </a:p>
        </p:txBody>
      </p:sp>
      <p:pic>
        <p:nvPicPr>
          <p:cNvPr id="4" name="Immagine 3" descr="MIAOOO.jpg"/>
          <p:cNvPicPr>
            <a:picLocks noChangeAspect="1"/>
          </p:cNvPicPr>
          <p:nvPr/>
        </p:nvPicPr>
        <p:blipFill>
          <a:blip r:embed="rId2"/>
          <a:srcRect r="-1" b="15413"/>
          <a:stretch>
            <a:fillRect/>
          </a:stretch>
        </p:blipFill>
        <p:spPr>
          <a:xfrm>
            <a:off x="2428860" y="4214818"/>
            <a:ext cx="4214842" cy="2408152"/>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1" y="571480"/>
            <a:ext cx="7500991" cy="2985433"/>
          </a:xfrm>
          <a:prstGeom prst="rect">
            <a:avLst/>
          </a:prstGeom>
          <a:noFill/>
        </p:spPr>
        <p:txBody>
          <a:bodyPr wrap="square" rtlCol="0">
            <a:spAutoFit/>
          </a:bodyPr>
          <a:lstStyle/>
          <a:p>
            <a:pPr algn="ctr"/>
            <a:r>
              <a:rPr lang="it-IT" sz="3200" b="1" i="1" dirty="0">
                <a:latin typeface="Times New Roman" panose="02020603050405020304" pitchFamily="18" charset="0"/>
                <a:cs typeface="Times New Roman" panose="02020603050405020304" pitchFamily="18" charset="0"/>
              </a:rPr>
              <a:t>Le </a:t>
            </a:r>
            <a:r>
              <a:rPr lang="it-IT" sz="3200" b="1" i="1" dirty="0" smtClean="0">
                <a:latin typeface="Times New Roman" panose="02020603050405020304" pitchFamily="18" charset="0"/>
                <a:cs typeface="Times New Roman" panose="02020603050405020304" pitchFamily="18" charset="0"/>
              </a:rPr>
              <a:t>fasi dell’emigrazione italiana</a:t>
            </a:r>
            <a:endParaRPr lang="it-IT" sz="3200" b="1" i="1" dirty="0">
              <a:latin typeface="Times New Roman" panose="02020603050405020304" pitchFamily="18" charset="0"/>
              <a:cs typeface="Times New Roman" panose="02020603050405020304" pitchFamily="18" charset="0"/>
            </a:endParaRPr>
          </a:p>
          <a:p>
            <a:pPr algn="ctr"/>
            <a:r>
              <a:rPr lang="it-IT" sz="2000" dirty="0">
                <a:latin typeface="Times New Roman" panose="02020603050405020304" pitchFamily="18" charset="0"/>
                <a:cs typeface="Times New Roman" panose="02020603050405020304" pitchFamily="18" charset="0"/>
              </a:rPr>
              <a:t>La prima fase (1876-1900) appare caratterizzata da una dimensione discreta ma crescente dei flussi. Seppur la mancanza di una qualsiasi regolamentazione delle politiche migratorie, prive di vigilanza e tutela, rendeva i movimenti totalmente spontanei. Il primato del Sudamerica, dove gli emigrati confluivano per lo più nella lavorazione della monocoltura, si esaurì in vent’anni, a causa di crisi agrarie e </a:t>
            </a:r>
            <a:r>
              <a:rPr lang="it-IT" sz="2000" dirty="0" smtClean="0">
                <a:latin typeface="Times New Roman" panose="02020603050405020304" pitchFamily="18" charset="0"/>
                <a:cs typeface="Times New Roman" panose="02020603050405020304" pitchFamily="18" charset="0"/>
              </a:rPr>
              <a:t>politiche.</a:t>
            </a:r>
            <a:endParaRPr lang="it-IT" sz="2000" dirty="0">
              <a:latin typeface="Times New Roman" panose="02020603050405020304" pitchFamily="18" charset="0"/>
              <a:cs typeface="Times New Roman" panose="02020603050405020304" pitchFamily="18" charset="0"/>
            </a:endParaRPr>
          </a:p>
          <a:p>
            <a:endParaRPr lang="it-IT" sz="1600" dirty="0">
              <a:solidFill>
                <a:srgbClr val="7C3426"/>
              </a:solidFill>
              <a:latin typeface="Times New Roman" panose="02020603050405020304" pitchFamily="18" charset="0"/>
              <a:cs typeface="Times New Roman" panose="02020603050405020304" pitchFamily="18" charset="0"/>
            </a:endParaRPr>
          </a:p>
          <a:p>
            <a:r>
              <a:rPr lang="it-IT" sz="1600" dirty="0" smtClean="0">
                <a:solidFill>
                  <a:srgbClr val="7C3426"/>
                </a:solidFill>
                <a:latin typeface="Times New Roman" panose="02020603050405020304" pitchFamily="18" charset="0"/>
                <a:cs typeface="Times New Roman" panose="02020603050405020304" pitchFamily="18" charset="0"/>
              </a:rPr>
              <a:t> </a:t>
            </a:r>
            <a:endParaRPr lang="it-IT" sz="1600" dirty="0">
              <a:solidFill>
                <a:srgbClr val="7C3426"/>
              </a:solidFill>
              <a:latin typeface="Times New Roman" panose="02020603050405020304" pitchFamily="18" charset="0"/>
              <a:cs typeface="Times New Roman" panose="02020603050405020304" pitchFamily="18" charset="0"/>
            </a:endParaRPr>
          </a:p>
        </p:txBody>
      </p:sp>
      <p:pic>
        <p:nvPicPr>
          <p:cNvPr id="2050" name="Picture 2" descr="Risultati immagini per emigrazione in sudamerica nell'ottocento"/>
          <p:cNvPicPr>
            <a:picLocks noChangeAspect="1" noChangeArrowheads="1"/>
          </p:cNvPicPr>
          <p:nvPr/>
        </p:nvPicPr>
        <p:blipFill>
          <a:blip r:embed="rId2"/>
          <a:srcRect/>
          <a:stretch>
            <a:fillRect/>
          </a:stretch>
        </p:blipFill>
        <p:spPr bwMode="auto">
          <a:xfrm>
            <a:off x="853820" y="3571876"/>
            <a:ext cx="7432955" cy="2714645"/>
          </a:xfrm>
          <a:prstGeom prst="rect">
            <a:avLst/>
          </a:prstGeom>
          <a:noFill/>
        </p:spPr>
      </p:pic>
    </p:spTree>
    <p:extLst>
      <p:ext uri="{BB962C8B-B14F-4D97-AF65-F5344CB8AC3E}">
        <p14:creationId xmlns="" xmlns:p14="http://schemas.microsoft.com/office/powerpoint/2010/main" val="1203985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214338"/>
            <a:ext cx="8229600" cy="1071570"/>
          </a:xfrm>
        </p:spPr>
        <p:txBody>
          <a:bodyPr>
            <a:normAutofit/>
          </a:bodyPr>
          <a:lstStyle/>
          <a:p>
            <a:r>
              <a:rPr lang="it-IT" sz="3200" b="1" i="1" dirty="0" smtClean="0">
                <a:latin typeface="Times New Roman" pitchFamily="18" charset="0"/>
                <a:cs typeface="Times New Roman" pitchFamily="18" charset="0"/>
              </a:rPr>
              <a:t>VALIGIE </a:t>
            </a:r>
            <a:r>
              <a:rPr lang="it-IT" sz="3200" b="1" i="1" dirty="0" err="1" smtClean="0">
                <a:latin typeface="Times New Roman" pitchFamily="18" charset="0"/>
                <a:cs typeface="Times New Roman" pitchFamily="18" charset="0"/>
              </a:rPr>
              <a:t>DI</a:t>
            </a:r>
            <a:r>
              <a:rPr lang="it-IT" sz="3200" b="1" i="1" dirty="0" smtClean="0">
                <a:latin typeface="Times New Roman" pitchFamily="18" charset="0"/>
                <a:cs typeface="Times New Roman" pitchFamily="18" charset="0"/>
              </a:rPr>
              <a:t> CARTONE       </a:t>
            </a:r>
            <a:r>
              <a:rPr lang="it-IT" sz="2400" dirty="0" smtClean="0">
                <a:latin typeface="Times New Roman" pitchFamily="18" charset="0"/>
                <a:cs typeface="Times New Roman" pitchFamily="18" charset="0"/>
              </a:rPr>
              <a:t>(</a:t>
            </a:r>
            <a:r>
              <a:rPr lang="it-IT" sz="2400" dirty="0" err="1" smtClean="0">
                <a:latin typeface="Times New Roman" pitchFamily="18" charset="0"/>
                <a:cs typeface="Times New Roman" pitchFamily="18" charset="0"/>
              </a:rPr>
              <a:t>Yu-kung</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1967) </a:t>
            </a:r>
            <a:endParaRPr lang="it-IT" sz="2400" dirty="0">
              <a:latin typeface="Times New Roman" pitchFamily="18" charset="0"/>
              <a:cs typeface="Times New Roman" pitchFamily="18" charset="0"/>
            </a:endParaRPr>
          </a:p>
        </p:txBody>
      </p:sp>
      <p:sp>
        <p:nvSpPr>
          <p:cNvPr id="6" name="Rettangolo 5"/>
          <p:cNvSpPr/>
          <p:nvPr/>
        </p:nvSpPr>
        <p:spPr>
          <a:xfrm>
            <a:off x="0" y="857232"/>
            <a:ext cx="4572000" cy="5632311"/>
          </a:xfrm>
          <a:prstGeom prst="rect">
            <a:avLst/>
          </a:prstGeom>
        </p:spPr>
        <p:txBody>
          <a:bodyPr>
            <a:spAutoFit/>
          </a:bodyPr>
          <a:lstStyle/>
          <a:p>
            <a:r>
              <a:rPr lang="it-IT" dirty="0">
                <a:latin typeface="Times New Roman" pitchFamily="18" charset="0"/>
                <a:cs typeface="Times New Roman" pitchFamily="18" charset="0"/>
              </a:rPr>
              <a:t>Prendi le valigie di cartone</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vai sul treno di emigranti</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vai sul treno siamo tanti</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e mettici dentro il pane buono</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che ti serve per avere</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dentro il cuore il tuo paese</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metti bene dentro al portafoglio</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quella foto di tuo figlio</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quello lì nato da poco</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e poi sali sopra un treno nero</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tutta gente sola </a:t>
            </a:r>
            <a:r>
              <a:rPr lang="it-IT" dirty="0" err="1">
                <a:latin typeface="Times New Roman" pitchFamily="18" charset="0"/>
                <a:cs typeface="Times New Roman" pitchFamily="18" charset="0"/>
              </a:rPr>
              <a:t>sola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turca araba e spagnola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tutti quanti verso la speranza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pronti a lavorare molto</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per mandare qualche sold</a:t>
            </a:r>
            <a:r>
              <a:rPr lang="it-IT" dirty="0"/>
              <a:t>o</a:t>
            </a:r>
            <a:r>
              <a:rPr lang="it-IT" dirty="0" smtClean="0"/>
              <a:t/>
            </a:r>
            <a:br>
              <a:rPr lang="it-IT" dirty="0" smtClean="0"/>
            </a:br>
            <a:endParaRPr lang="it-IT" dirty="0"/>
          </a:p>
        </p:txBody>
      </p:sp>
      <p:pic>
        <p:nvPicPr>
          <p:cNvPr id="7" name="Immagine 6" descr="miooo.jpg"/>
          <p:cNvPicPr>
            <a:picLocks noChangeAspect="1"/>
          </p:cNvPicPr>
          <p:nvPr/>
        </p:nvPicPr>
        <p:blipFill>
          <a:blip r:embed="rId2"/>
          <a:stretch>
            <a:fillRect/>
          </a:stretch>
        </p:blipFill>
        <p:spPr>
          <a:xfrm>
            <a:off x="4429124" y="1142984"/>
            <a:ext cx="4286280" cy="2786082"/>
          </a:xfrm>
          <a:prstGeom prst="rect">
            <a:avLst/>
          </a:prstGeom>
        </p:spPr>
      </p:pic>
    </p:spTree>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Rettangolo 2"/>
          <p:cNvSpPr/>
          <p:nvPr/>
        </p:nvSpPr>
        <p:spPr>
          <a:xfrm>
            <a:off x="0" y="0"/>
            <a:ext cx="4572000" cy="4247317"/>
          </a:xfrm>
          <a:prstGeom prst="rect">
            <a:avLst/>
          </a:prstGeom>
        </p:spPr>
        <p:txBody>
          <a:bodyPr>
            <a:spAutoFit/>
          </a:bodyPr>
          <a:lstStyle/>
          <a:p>
            <a:r>
              <a:rPr lang="it-IT" dirty="0">
                <a:latin typeface="Times New Roman" pitchFamily="18" charset="0"/>
                <a:cs typeface="Times New Roman" pitchFamily="18" charset="0"/>
              </a:rPr>
              <a:t>prendi la valigia e tira fuori</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il berretto ed il maglione</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per dormire alla stazione</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gira la città cercando casa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ma la casa non si trova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cerca pure è una parola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trovi soltanto una baracca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proprio là in periferia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senti tanta nostalgia</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senti tanta voglia dei tuoi campi</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tanta voglia di tornare</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dirty="0">
                <a:latin typeface="Times New Roman" pitchFamily="18" charset="0"/>
                <a:cs typeface="Times New Roman" pitchFamily="18" charset="0"/>
              </a:rPr>
              <a:t>alla libertà del mare...</a:t>
            </a:r>
          </a:p>
        </p:txBody>
      </p:sp>
      <p:pic>
        <p:nvPicPr>
          <p:cNvPr id="4" name="Immagine 3" descr="ill.JPG"/>
          <p:cNvPicPr>
            <a:picLocks noChangeAspect="1"/>
          </p:cNvPicPr>
          <p:nvPr/>
        </p:nvPicPr>
        <p:blipFill>
          <a:blip r:embed="rId2"/>
          <a:srcRect b="12499"/>
          <a:stretch>
            <a:fillRect/>
          </a:stretch>
        </p:blipFill>
        <p:spPr>
          <a:xfrm>
            <a:off x="2928926" y="3857628"/>
            <a:ext cx="4500594" cy="2714644"/>
          </a:xfrm>
          <a:prstGeom prst="rect">
            <a:avLst/>
          </a:prstGeom>
        </p:spPr>
      </p:pic>
      <p:pic>
        <p:nvPicPr>
          <p:cNvPr id="6" name="Immagine 5" descr="yuuuuu.jpg"/>
          <p:cNvPicPr>
            <a:picLocks noChangeAspect="1"/>
          </p:cNvPicPr>
          <p:nvPr/>
        </p:nvPicPr>
        <p:blipFill>
          <a:blip r:embed="rId3"/>
          <a:stretch>
            <a:fillRect/>
          </a:stretch>
        </p:blipFill>
        <p:spPr>
          <a:xfrm>
            <a:off x="3929058" y="428604"/>
            <a:ext cx="3976697" cy="2643206"/>
          </a:xfrm>
          <a:prstGeom prst="rect">
            <a:avLst/>
          </a:prstGeom>
        </p:spPr>
      </p:pic>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normAutofit/>
          </a:bodyPr>
          <a:lstStyle/>
          <a:p>
            <a:r>
              <a:rPr lang="it-IT" sz="3200" dirty="0" smtClean="0">
                <a:latin typeface="Times New Roman" pitchFamily="18" charset="0"/>
                <a:cs typeface="Times New Roman" pitchFamily="18" charset="0"/>
              </a:rPr>
              <a:t>AMARA TERRA MIA Domenico Modugno</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a:xfrm>
            <a:off x="357158" y="1000108"/>
            <a:ext cx="2071702" cy="4525963"/>
          </a:xfrm>
        </p:spPr>
        <p:txBody>
          <a:bodyPr>
            <a:noAutofit/>
          </a:bodyPr>
          <a:lstStyle/>
          <a:p>
            <a:pPr>
              <a:buNone/>
            </a:pPr>
            <a:r>
              <a:rPr lang="it-IT" sz="1600" dirty="0" smtClean="0">
                <a:latin typeface="Times New Roman" pitchFamily="18" charset="0"/>
                <a:cs typeface="Times New Roman" pitchFamily="18" charset="0"/>
              </a:rPr>
              <a:t>Sole alla valle</a:t>
            </a:r>
          </a:p>
          <a:p>
            <a:pPr>
              <a:buNone/>
            </a:pPr>
            <a:r>
              <a:rPr lang="it-IT" sz="1600" dirty="0" smtClean="0">
                <a:latin typeface="Times New Roman" pitchFamily="18" charset="0"/>
                <a:cs typeface="Times New Roman" pitchFamily="18" charset="0"/>
              </a:rPr>
              <a:t>E sole alla </a:t>
            </a:r>
            <a:r>
              <a:rPr lang="it-IT" sz="1600" dirty="0" err="1" smtClean="0">
                <a:latin typeface="Times New Roman" pitchFamily="18" charset="0"/>
                <a:cs typeface="Times New Roman" pitchFamily="18" charset="0"/>
              </a:rPr>
              <a:t>colli-i-na</a:t>
            </a:r>
            <a:endParaRPr lang="it-IT" sz="1600" dirty="0">
              <a:latin typeface="Times New Roman" pitchFamily="18" charset="0"/>
              <a:cs typeface="Times New Roman" pitchFamily="18" charset="0"/>
            </a:endParaRPr>
          </a:p>
          <a:p>
            <a:pPr>
              <a:buNone/>
            </a:pPr>
            <a:r>
              <a:rPr lang="it-IT" sz="1600" dirty="0" smtClean="0">
                <a:latin typeface="Times New Roman" pitchFamily="18" charset="0"/>
                <a:cs typeface="Times New Roman" pitchFamily="18" charset="0"/>
              </a:rPr>
              <a:t>Per le campagne</a:t>
            </a:r>
          </a:p>
          <a:p>
            <a:pPr>
              <a:buNone/>
            </a:pPr>
            <a:r>
              <a:rPr lang="it-IT" sz="1600" dirty="0" smtClean="0">
                <a:latin typeface="Times New Roman" pitchFamily="18" charset="0"/>
                <a:cs typeface="Times New Roman" pitchFamily="18" charset="0"/>
              </a:rPr>
              <a:t>Non c'e' </a:t>
            </a:r>
            <a:r>
              <a:rPr lang="it-IT" sz="1600" dirty="0" err="1" smtClean="0">
                <a:latin typeface="Times New Roman" pitchFamily="18" charset="0"/>
                <a:cs typeface="Times New Roman" pitchFamily="18" charset="0"/>
              </a:rPr>
              <a:t>piu'</a:t>
            </a:r>
            <a:r>
              <a:rPr lang="it-IT" sz="1600" dirty="0" smtClean="0">
                <a:latin typeface="Times New Roman" pitchFamily="18" charset="0"/>
                <a:cs typeface="Times New Roman" pitchFamily="18" charset="0"/>
              </a:rPr>
              <a:t> nessuno</a:t>
            </a:r>
          </a:p>
          <a:p>
            <a:pPr>
              <a:buNone/>
            </a:pPr>
            <a:r>
              <a:rPr lang="it-IT" sz="1600" dirty="0" smtClean="0">
                <a:latin typeface="Times New Roman" pitchFamily="18" charset="0"/>
                <a:cs typeface="Times New Roman" pitchFamily="18" charset="0"/>
              </a:rPr>
              <a:t>Addio </a:t>
            </a:r>
            <a:r>
              <a:rPr lang="it-IT" sz="1600" dirty="0" err="1" smtClean="0">
                <a:latin typeface="Times New Roman" pitchFamily="18" charset="0"/>
                <a:cs typeface="Times New Roman" pitchFamily="18" charset="0"/>
              </a:rPr>
              <a:t>addio</a:t>
            </a:r>
            <a:r>
              <a:rPr lang="it-IT" sz="1600" dirty="0" smtClean="0">
                <a:latin typeface="Times New Roman" pitchFamily="18" charset="0"/>
                <a:cs typeface="Times New Roman" pitchFamily="18" charset="0"/>
              </a:rPr>
              <a:t> amore</a:t>
            </a:r>
          </a:p>
          <a:p>
            <a:pPr>
              <a:buNone/>
            </a:pPr>
            <a:r>
              <a:rPr lang="it-IT" sz="1600" dirty="0" smtClean="0">
                <a:latin typeface="Times New Roman" pitchFamily="18" charset="0"/>
                <a:cs typeface="Times New Roman" pitchFamily="18" charset="0"/>
              </a:rPr>
              <a:t>Io vado via</a:t>
            </a:r>
          </a:p>
          <a:p>
            <a:pPr>
              <a:buNone/>
            </a:pPr>
            <a:r>
              <a:rPr lang="it-IT" sz="1600" dirty="0" smtClean="0">
                <a:latin typeface="Times New Roman" pitchFamily="18" charset="0"/>
                <a:cs typeface="Times New Roman" pitchFamily="18" charset="0"/>
              </a:rPr>
              <a:t>Amara terra mia</a:t>
            </a:r>
          </a:p>
          <a:p>
            <a:pPr>
              <a:buNone/>
            </a:pPr>
            <a:r>
              <a:rPr lang="it-IT" sz="1600" dirty="0" smtClean="0">
                <a:latin typeface="Times New Roman" pitchFamily="18" charset="0"/>
                <a:cs typeface="Times New Roman" pitchFamily="18" charset="0"/>
              </a:rPr>
              <a:t>Amara e </a:t>
            </a:r>
            <a:r>
              <a:rPr lang="it-IT" sz="1600" dirty="0" err="1" smtClean="0">
                <a:latin typeface="Times New Roman" pitchFamily="18" charset="0"/>
                <a:cs typeface="Times New Roman" pitchFamily="18" charset="0"/>
              </a:rPr>
              <a:t>be-e-e-e-lla</a:t>
            </a:r>
            <a:endParaRPr lang="it-IT" sz="1600" dirty="0">
              <a:latin typeface="Times New Roman" pitchFamily="18" charset="0"/>
              <a:cs typeface="Times New Roman" pitchFamily="18" charset="0"/>
            </a:endParaRPr>
          </a:p>
          <a:p>
            <a:pPr>
              <a:buNone/>
            </a:pPr>
            <a:endParaRPr lang="it-IT" sz="1600" dirty="0" smtClean="0">
              <a:latin typeface="Times New Roman" pitchFamily="18" charset="0"/>
              <a:cs typeface="Times New Roman" pitchFamily="18" charset="0"/>
            </a:endParaRPr>
          </a:p>
          <a:p>
            <a:pPr>
              <a:buNone/>
            </a:pPr>
            <a:r>
              <a:rPr lang="it-IT" sz="1600" dirty="0" smtClean="0">
                <a:latin typeface="Times New Roman" pitchFamily="18" charset="0"/>
                <a:cs typeface="Times New Roman" pitchFamily="18" charset="0"/>
              </a:rPr>
              <a:t>Cieli infiniti</a:t>
            </a:r>
          </a:p>
          <a:p>
            <a:pPr>
              <a:buNone/>
            </a:pPr>
            <a:r>
              <a:rPr lang="it-IT" sz="1600" dirty="0" smtClean="0">
                <a:latin typeface="Times New Roman" pitchFamily="18" charset="0"/>
                <a:cs typeface="Times New Roman" pitchFamily="18" charset="0"/>
              </a:rPr>
              <a:t>E volti come pie-e-tra</a:t>
            </a:r>
          </a:p>
          <a:p>
            <a:pPr>
              <a:buNone/>
            </a:pPr>
            <a:r>
              <a:rPr lang="it-IT" sz="1600" dirty="0" smtClean="0">
                <a:latin typeface="Times New Roman" pitchFamily="18" charset="0"/>
                <a:cs typeface="Times New Roman" pitchFamily="18" charset="0"/>
              </a:rPr>
              <a:t>Mani incallite ormai</a:t>
            </a:r>
          </a:p>
          <a:p>
            <a:pPr>
              <a:buNone/>
            </a:pPr>
            <a:r>
              <a:rPr lang="it-IT" sz="1600" dirty="0" smtClean="0">
                <a:latin typeface="Times New Roman" pitchFamily="18" charset="0"/>
                <a:cs typeface="Times New Roman" pitchFamily="18" charset="0"/>
              </a:rPr>
              <a:t>Senza speranza</a:t>
            </a:r>
          </a:p>
          <a:p>
            <a:pPr>
              <a:buNone/>
            </a:pPr>
            <a:r>
              <a:rPr lang="it-IT" sz="1600" dirty="0" smtClean="0">
                <a:latin typeface="Times New Roman" pitchFamily="18" charset="0"/>
                <a:cs typeface="Times New Roman" pitchFamily="18" charset="0"/>
              </a:rPr>
              <a:t>Addio </a:t>
            </a:r>
            <a:r>
              <a:rPr lang="it-IT" sz="1600" dirty="0" err="1" smtClean="0">
                <a:latin typeface="Times New Roman" pitchFamily="18" charset="0"/>
                <a:cs typeface="Times New Roman" pitchFamily="18" charset="0"/>
              </a:rPr>
              <a:t>addio</a:t>
            </a:r>
            <a:r>
              <a:rPr lang="it-IT" sz="1600" dirty="0" smtClean="0">
                <a:latin typeface="Times New Roman" pitchFamily="18" charset="0"/>
                <a:cs typeface="Times New Roman" pitchFamily="18" charset="0"/>
              </a:rPr>
              <a:t> amore</a:t>
            </a:r>
          </a:p>
          <a:p>
            <a:pPr>
              <a:buNone/>
            </a:pPr>
            <a:r>
              <a:rPr lang="it-IT" sz="1600" dirty="0" smtClean="0">
                <a:latin typeface="Times New Roman" pitchFamily="18" charset="0"/>
                <a:cs typeface="Times New Roman" pitchFamily="18" charset="0"/>
              </a:rPr>
              <a:t>Io vado via</a:t>
            </a:r>
          </a:p>
          <a:p>
            <a:pPr>
              <a:buNone/>
            </a:pPr>
            <a:r>
              <a:rPr lang="it-IT" sz="1600" dirty="0" smtClean="0">
                <a:latin typeface="Times New Roman" pitchFamily="18" charset="0"/>
                <a:cs typeface="Times New Roman" pitchFamily="18" charset="0"/>
              </a:rPr>
              <a:t>Amara terra mia</a:t>
            </a:r>
          </a:p>
          <a:p>
            <a:pPr>
              <a:buNone/>
            </a:pPr>
            <a:r>
              <a:rPr lang="it-IT" sz="1600" dirty="0" smtClean="0">
                <a:latin typeface="Times New Roman" pitchFamily="18" charset="0"/>
                <a:cs typeface="Times New Roman" pitchFamily="18" charset="0"/>
              </a:rPr>
              <a:t>Amara e </a:t>
            </a:r>
            <a:r>
              <a:rPr lang="it-IT" sz="1600" dirty="0" err="1" smtClean="0">
                <a:latin typeface="Times New Roman" pitchFamily="18" charset="0"/>
                <a:cs typeface="Times New Roman" pitchFamily="18" charset="0"/>
              </a:rPr>
              <a:t>be-e-e-e-lla</a:t>
            </a:r>
            <a:endParaRPr lang="it-IT" sz="1600" dirty="0">
              <a:latin typeface="Times New Roman" pitchFamily="18" charset="0"/>
              <a:cs typeface="Times New Roman" pitchFamily="18" charset="0"/>
            </a:endParaRPr>
          </a:p>
          <a:p>
            <a:pPr>
              <a:buNone/>
            </a:pPr>
            <a:endParaRPr lang="it-IT" sz="1600" dirty="0" smtClean="0">
              <a:latin typeface="Times New Roman" pitchFamily="18" charset="0"/>
              <a:cs typeface="Times New Roman" pitchFamily="18" charset="0"/>
            </a:endParaRPr>
          </a:p>
        </p:txBody>
      </p:sp>
      <p:sp>
        <p:nvSpPr>
          <p:cNvPr id="4" name="CasellaDiTesto 3"/>
          <p:cNvSpPr txBox="1"/>
          <p:nvPr/>
        </p:nvSpPr>
        <p:spPr>
          <a:xfrm>
            <a:off x="2500298" y="1214422"/>
            <a:ext cx="3027872" cy="2554545"/>
          </a:xfrm>
          <a:prstGeom prst="rect">
            <a:avLst/>
          </a:prstGeom>
          <a:noFill/>
        </p:spPr>
        <p:txBody>
          <a:bodyPr wrap="square" rtlCol="0">
            <a:spAutoFit/>
          </a:bodyPr>
          <a:lstStyle/>
          <a:p>
            <a:pPr>
              <a:buNone/>
            </a:pPr>
            <a:r>
              <a:rPr lang="it-IT" sz="1600" dirty="0" smtClean="0">
                <a:latin typeface="Times New Roman" pitchFamily="18" charset="0"/>
                <a:cs typeface="Times New Roman" pitchFamily="18" charset="0"/>
              </a:rPr>
              <a:t>Fra gli uliveti è nata</a:t>
            </a:r>
          </a:p>
          <a:p>
            <a:pPr>
              <a:buNone/>
            </a:pPr>
            <a:r>
              <a:rPr lang="it-IT" sz="1600" dirty="0" err="1" smtClean="0">
                <a:latin typeface="Times New Roman" pitchFamily="18" charset="0"/>
                <a:cs typeface="Times New Roman" pitchFamily="18" charset="0"/>
              </a:rPr>
              <a:t>Gia'</a:t>
            </a:r>
            <a:r>
              <a:rPr lang="it-IT" sz="1600" dirty="0" smtClean="0">
                <a:latin typeface="Times New Roman" pitchFamily="18" charset="0"/>
                <a:cs typeface="Times New Roman" pitchFamily="18" charset="0"/>
              </a:rPr>
              <a:t> la </a:t>
            </a:r>
            <a:r>
              <a:rPr lang="it-IT" sz="1600" dirty="0" err="1" smtClean="0">
                <a:latin typeface="Times New Roman" pitchFamily="18" charset="0"/>
                <a:cs typeface="Times New Roman" pitchFamily="18" charset="0"/>
              </a:rPr>
              <a:t>lu-u-na</a:t>
            </a:r>
            <a:endParaRPr lang="it-IT" sz="1600" dirty="0" smtClean="0">
              <a:latin typeface="Times New Roman" pitchFamily="18" charset="0"/>
              <a:cs typeface="Times New Roman" pitchFamily="18" charset="0"/>
            </a:endParaRPr>
          </a:p>
          <a:p>
            <a:pPr>
              <a:buNone/>
            </a:pPr>
            <a:r>
              <a:rPr lang="it-IT" sz="1600" dirty="0" smtClean="0">
                <a:latin typeface="Times New Roman" pitchFamily="18" charset="0"/>
                <a:cs typeface="Times New Roman" pitchFamily="18" charset="0"/>
              </a:rPr>
              <a:t>Un bimbo piange</a:t>
            </a:r>
          </a:p>
          <a:p>
            <a:pPr>
              <a:buNone/>
            </a:pPr>
            <a:r>
              <a:rPr lang="it-IT" sz="1600" dirty="0" smtClean="0">
                <a:latin typeface="Times New Roman" pitchFamily="18" charset="0"/>
                <a:cs typeface="Times New Roman" pitchFamily="18" charset="0"/>
              </a:rPr>
              <a:t>Allatta un seno magro</a:t>
            </a:r>
          </a:p>
          <a:p>
            <a:pPr>
              <a:buNone/>
            </a:pPr>
            <a:r>
              <a:rPr lang="it-IT" sz="1600" dirty="0" smtClean="0">
                <a:latin typeface="Times New Roman" pitchFamily="18" charset="0"/>
                <a:cs typeface="Times New Roman" pitchFamily="18" charset="0"/>
              </a:rPr>
              <a:t>Addio </a:t>
            </a:r>
            <a:r>
              <a:rPr lang="it-IT" sz="1600" dirty="0" err="1" smtClean="0">
                <a:latin typeface="Times New Roman" pitchFamily="18" charset="0"/>
                <a:cs typeface="Times New Roman" pitchFamily="18" charset="0"/>
              </a:rPr>
              <a:t>addio</a:t>
            </a:r>
            <a:r>
              <a:rPr lang="it-IT" sz="1600" dirty="0" smtClean="0">
                <a:latin typeface="Times New Roman" pitchFamily="18" charset="0"/>
                <a:cs typeface="Times New Roman" pitchFamily="18" charset="0"/>
              </a:rPr>
              <a:t> amore</a:t>
            </a:r>
          </a:p>
          <a:p>
            <a:pPr>
              <a:buNone/>
            </a:pPr>
            <a:r>
              <a:rPr lang="it-IT" sz="1600" dirty="0" smtClean="0">
                <a:latin typeface="Times New Roman" pitchFamily="18" charset="0"/>
                <a:cs typeface="Times New Roman" pitchFamily="18" charset="0"/>
              </a:rPr>
              <a:t>Io vado via</a:t>
            </a:r>
          </a:p>
          <a:p>
            <a:pPr>
              <a:buNone/>
            </a:pPr>
            <a:r>
              <a:rPr lang="it-IT" sz="1600" dirty="0" smtClean="0">
                <a:latin typeface="Times New Roman" pitchFamily="18" charset="0"/>
                <a:cs typeface="Times New Roman" pitchFamily="18" charset="0"/>
              </a:rPr>
              <a:t>Amara terra mia</a:t>
            </a:r>
          </a:p>
          <a:p>
            <a:pPr>
              <a:buNone/>
            </a:pPr>
            <a:r>
              <a:rPr lang="it-IT" sz="1600" dirty="0" smtClean="0">
                <a:latin typeface="Times New Roman" pitchFamily="18" charset="0"/>
                <a:cs typeface="Times New Roman" pitchFamily="18" charset="0"/>
              </a:rPr>
              <a:t>Amara e </a:t>
            </a:r>
            <a:r>
              <a:rPr lang="it-IT" sz="1600" dirty="0" err="1" smtClean="0">
                <a:latin typeface="Times New Roman" pitchFamily="18" charset="0"/>
                <a:cs typeface="Times New Roman" pitchFamily="18" charset="0"/>
              </a:rPr>
              <a:t>be-e-e-e-lla</a:t>
            </a:r>
            <a:r>
              <a:rPr lang="it-IT" sz="1600" dirty="0" smtClean="0">
                <a:latin typeface="Times New Roman" pitchFamily="18" charset="0"/>
                <a:cs typeface="Times New Roman" pitchFamily="18" charset="0"/>
              </a:rPr>
              <a:t/>
            </a:r>
            <a:br>
              <a:rPr lang="it-IT" sz="1600" dirty="0" smtClean="0">
                <a:latin typeface="Times New Roman" pitchFamily="18" charset="0"/>
                <a:cs typeface="Times New Roman" pitchFamily="18" charset="0"/>
              </a:rPr>
            </a:br>
            <a:endParaRPr lang="it-IT" sz="1600" dirty="0" smtClean="0">
              <a:latin typeface="Times New Roman" pitchFamily="18" charset="0"/>
              <a:cs typeface="Times New Roman" pitchFamily="18" charset="0"/>
            </a:endParaRPr>
          </a:p>
          <a:p>
            <a:pPr>
              <a:buNone/>
            </a:pPr>
            <a:endParaRPr lang="it-IT" sz="1600" dirty="0">
              <a:latin typeface="Times New Roman" pitchFamily="18" charset="0"/>
              <a:cs typeface="Times New Roman" pitchFamily="18" charset="0"/>
            </a:endParaRPr>
          </a:p>
        </p:txBody>
      </p:sp>
      <p:pic>
        <p:nvPicPr>
          <p:cNvPr id="1026" name="Picture 2" descr="C:\Users\Utente\Downloads\domenico modugno.jpg"/>
          <p:cNvPicPr>
            <a:picLocks noChangeAspect="1" noChangeArrowheads="1"/>
          </p:cNvPicPr>
          <p:nvPr/>
        </p:nvPicPr>
        <p:blipFill>
          <a:blip r:embed="rId2"/>
          <a:srcRect/>
          <a:stretch>
            <a:fillRect/>
          </a:stretch>
        </p:blipFill>
        <p:spPr bwMode="auto">
          <a:xfrm>
            <a:off x="5214943" y="1285860"/>
            <a:ext cx="2928958" cy="3036956"/>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lstStyle/>
          <a:p>
            <a:r>
              <a:rPr lang="it-IT" dirty="0" smtClean="0">
                <a:latin typeface="Times New Roman" pitchFamily="18" charset="0"/>
                <a:cs typeface="Times New Roman" pitchFamily="18" charset="0"/>
              </a:rPr>
              <a:t>Commento </a:t>
            </a:r>
            <a:endParaRPr lang="it-IT" dirty="0">
              <a:latin typeface="Times New Roman" pitchFamily="18" charset="0"/>
              <a:cs typeface="Times New Roman" pitchFamily="18" charset="0"/>
            </a:endParaRPr>
          </a:p>
        </p:txBody>
      </p:sp>
      <p:sp>
        <p:nvSpPr>
          <p:cNvPr id="3" name="Rettangolo 2"/>
          <p:cNvSpPr/>
          <p:nvPr/>
        </p:nvSpPr>
        <p:spPr>
          <a:xfrm>
            <a:off x="4071934" y="1214422"/>
            <a:ext cx="4857752" cy="4278094"/>
          </a:xfrm>
          <a:prstGeom prst="rect">
            <a:avLst/>
          </a:prstGeom>
        </p:spPr>
        <p:txBody>
          <a:bodyPr wrap="square">
            <a:spAutoFit/>
          </a:bodyPr>
          <a:lstStyle/>
          <a:p>
            <a:pPr algn="ctr"/>
            <a:r>
              <a:rPr lang="it-IT" sz="1600" dirty="0">
                <a:latin typeface="Times New Roman" pitchFamily="18" charset="0"/>
                <a:cs typeface="Times New Roman" pitchFamily="18" charset="0"/>
              </a:rPr>
              <a:t>"Amara terra mia" è un singolo tratto da "Con l'affetto della memoria", il 19º album di Domenico Modugno, pubblicato nel 1971</a:t>
            </a:r>
            <a:r>
              <a:rPr lang="it-IT" sz="1600" dirty="0" smtClean="0">
                <a:latin typeface="Times New Roman" pitchFamily="18" charset="0"/>
                <a:cs typeface="Times New Roman" pitchFamily="18" charset="0"/>
              </a:rPr>
              <a:t>.</a:t>
            </a:r>
            <a:r>
              <a:rPr lang="it-IT" sz="1600" dirty="0">
                <a:latin typeface="Times New Roman" pitchFamily="18" charset="0"/>
                <a:cs typeface="Times New Roman" pitchFamily="18" charset="0"/>
              </a:rPr>
              <a:t> Ora non sono più manovali, contadini e operai a partire, ma ingegneri, architetti, fisici e linguisti. La nostra "meglio gioventù" che se ne va a cercare </a:t>
            </a:r>
            <a:r>
              <a:rPr lang="it-IT" sz="1600" dirty="0" smtClean="0">
                <a:latin typeface="Times New Roman" pitchFamily="18" charset="0"/>
                <a:cs typeface="Times New Roman" pitchFamily="18" charset="0"/>
              </a:rPr>
              <a:t>fortuna </a:t>
            </a:r>
            <a:r>
              <a:rPr lang="it-IT" sz="1600" dirty="0">
                <a:latin typeface="Times New Roman" pitchFamily="18" charset="0"/>
                <a:cs typeface="Times New Roman" pitchFamily="18" charset="0"/>
              </a:rPr>
              <a:t>altrove.</a:t>
            </a:r>
            <a:r>
              <a:rPr lang="it-IT" sz="1600" dirty="0" smtClean="0">
                <a:latin typeface="Times New Roman" pitchFamily="18" charset="0"/>
                <a:cs typeface="Times New Roman" pitchFamily="18" charset="0"/>
              </a:rPr>
              <a:t/>
            </a:r>
            <a:br>
              <a:rPr lang="it-IT" sz="16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a:t>
            </a:r>
            <a:r>
              <a:rPr lang="it-IT" sz="1600" dirty="0">
                <a:latin typeface="Times New Roman" pitchFamily="18" charset="0"/>
                <a:cs typeface="Times New Roman" pitchFamily="18" charset="0"/>
              </a:rPr>
              <a:t>L’Italia è ancora un Paese di emigranti”, ha messo nero su bianco la Fondazione </a:t>
            </a:r>
            <a:r>
              <a:rPr lang="it-IT" sz="1600" dirty="0" err="1">
                <a:latin typeface="Times New Roman" pitchFamily="18" charset="0"/>
                <a:cs typeface="Times New Roman" pitchFamily="18" charset="0"/>
              </a:rPr>
              <a:t>Migrantes</a:t>
            </a:r>
            <a:r>
              <a:rPr lang="it-IT" sz="1600" dirty="0">
                <a:latin typeface="Times New Roman" pitchFamily="18" charset="0"/>
                <a:cs typeface="Times New Roman" pitchFamily="18" charset="0"/>
              </a:rPr>
              <a:t>, in uno dei suoi ultimi rapporti.</a:t>
            </a:r>
            <a:r>
              <a:rPr lang="it-IT" sz="1600" dirty="0" smtClean="0">
                <a:latin typeface="Times New Roman" pitchFamily="18" charset="0"/>
                <a:cs typeface="Times New Roman" pitchFamily="18" charset="0"/>
              </a:rPr>
              <a:t/>
            </a:r>
            <a:br>
              <a:rPr lang="it-IT" sz="16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Ecco </a:t>
            </a:r>
            <a:r>
              <a:rPr lang="it-IT" sz="1600" dirty="0">
                <a:latin typeface="Times New Roman" pitchFamily="18" charset="0"/>
                <a:cs typeface="Times New Roman" pitchFamily="18" charset="0"/>
              </a:rPr>
              <a:t>quindi la canzone che torna attuale, </a:t>
            </a:r>
            <a:r>
              <a:rPr lang="it-IT" sz="1600" b="1" dirty="0">
                <a:latin typeface="Times New Roman" pitchFamily="18" charset="0"/>
                <a:cs typeface="Times New Roman" pitchFamily="18" charset="0"/>
              </a:rPr>
              <a:t>metafora </a:t>
            </a:r>
            <a:r>
              <a:rPr lang="it-IT" sz="1600" dirty="0">
                <a:latin typeface="Times New Roman" pitchFamily="18" charset="0"/>
                <a:cs typeface="Times New Roman" pitchFamily="18" charset="0"/>
              </a:rPr>
              <a:t>del destino di un italiano degli anni '50 costretto a lasciare la sua terra, "amara e bella" </a:t>
            </a:r>
            <a:r>
              <a:rPr lang="it-IT" sz="1600" dirty="0" smtClean="0">
                <a:latin typeface="Times New Roman" pitchFamily="18" charset="0"/>
                <a:cs typeface="Times New Roman" pitchFamily="18" charset="0"/>
              </a:rPr>
              <a:t>poiché </a:t>
            </a:r>
            <a:r>
              <a:rPr lang="it-IT" sz="1600" dirty="0">
                <a:latin typeface="Times New Roman" pitchFamily="18" charset="0"/>
                <a:cs typeface="Times New Roman" pitchFamily="18" charset="0"/>
              </a:rPr>
              <a:t>non c'era più lavoro e possibilità di vita  e </a:t>
            </a:r>
            <a:r>
              <a:rPr lang="it-IT" sz="1600" b="1" dirty="0">
                <a:latin typeface="Times New Roman" pitchFamily="18" charset="0"/>
                <a:cs typeface="Times New Roman" pitchFamily="18" charset="0"/>
              </a:rPr>
              <a:t>allegoria </a:t>
            </a:r>
            <a:r>
              <a:rPr lang="it-IT" sz="1600" dirty="0">
                <a:latin typeface="Times New Roman" pitchFamily="18" charset="0"/>
                <a:cs typeface="Times New Roman" pitchFamily="18" charset="0"/>
              </a:rPr>
              <a:t>della nuova emigrazione intellettuale che tanto ci danneggia.</a:t>
            </a:r>
            <a:r>
              <a:rPr lang="it-IT" sz="1600" dirty="0" smtClean="0">
                <a:latin typeface="Times New Roman" pitchFamily="18" charset="0"/>
                <a:cs typeface="Times New Roman" pitchFamily="18" charset="0"/>
              </a:rPr>
              <a:t/>
            </a:r>
            <a:br>
              <a:rPr lang="it-IT" sz="16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Migliaia </a:t>
            </a:r>
            <a:r>
              <a:rPr lang="it-IT" sz="1600" dirty="0">
                <a:latin typeface="Times New Roman" pitchFamily="18" charset="0"/>
                <a:cs typeface="Times New Roman" pitchFamily="18" charset="0"/>
              </a:rPr>
              <a:t>di giovani costretti a partire, fra rabbia e speranza, desiderio di farcela e tristezza per lasciare questa Italia, così amara e che potrebbe essere così bella.</a:t>
            </a:r>
          </a:p>
        </p:txBody>
      </p:sp>
      <p:pic>
        <p:nvPicPr>
          <p:cNvPr id="2050" name="Picture 2" descr="C:\Users\Utente\Downloads\amaraterramia.jpg"/>
          <p:cNvPicPr>
            <a:picLocks noChangeAspect="1" noChangeArrowheads="1"/>
          </p:cNvPicPr>
          <p:nvPr/>
        </p:nvPicPr>
        <p:blipFill>
          <a:blip r:embed="rId2"/>
          <a:srcRect/>
          <a:stretch>
            <a:fillRect/>
          </a:stretch>
        </p:blipFill>
        <p:spPr bwMode="auto">
          <a:xfrm>
            <a:off x="428596" y="1670534"/>
            <a:ext cx="3500462" cy="352058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900" decel="100000" fill="hold"/>
                                        <p:tgtEl>
                                          <p:spTgt spid="205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85720" y="142853"/>
            <a:ext cx="4786346" cy="1285883"/>
          </a:xfrm>
        </p:spPr>
        <p:txBody>
          <a:bodyPr>
            <a:normAutofit/>
          </a:bodyPr>
          <a:lstStyle/>
          <a:p>
            <a:r>
              <a:rPr lang="it-IT" sz="2800" b="1" i="1" dirty="0" smtClean="0">
                <a:latin typeface="Times New Roman" pitchFamily="18" charset="0"/>
                <a:cs typeface="Times New Roman" pitchFamily="18" charset="0"/>
              </a:rPr>
              <a:t>Emigrante che viene emigrante che va</a:t>
            </a:r>
            <a:endParaRPr lang="it-IT" sz="28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714348" y="1357298"/>
            <a:ext cx="3643338" cy="5214974"/>
          </a:xfrm>
        </p:spPr>
        <p:txBody>
          <a:bodyPr>
            <a:noAutofit/>
          </a:bodyPr>
          <a:lstStyle/>
          <a:p>
            <a:pPr algn="ctr"/>
            <a:r>
              <a:rPr lang="it-IT" sz="1200" dirty="0" smtClean="0">
                <a:solidFill>
                  <a:schemeClr val="tx1"/>
                </a:solidFill>
                <a:latin typeface="Times New Roman" pitchFamily="18" charset="0"/>
                <a:cs typeface="Times New Roman" pitchFamily="18" charset="0"/>
              </a:rPr>
              <a:t>Un giorno dal mio paese io son partito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emigrante in terra straniera io sono andato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la mia mamma piangendo e la moglie ho lasciato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ed un figlio più bello del sole appena nato</a:t>
            </a:r>
          </a:p>
          <a:p>
            <a:pPr algn="ctr"/>
            <a:r>
              <a:rPr lang="it-IT" sz="1200" b="1" dirty="0" smtClean="0">
                <a:solidFill>
                  <a:schemeClr val="tx1"/>
                </a:solidFill>
                <a:latin typeface="Times New Roman" pitchFamily="18" charset="0"/>
                <a:cs typeface="Times New Roman" pitchFamily="18" charset="0"/>
              </a:rPr>
              <a:t> </a:t>
            </a:r>
          </a:p>
          <a:p>
            <a:pPr algn="ctr"/>
            <a:r>
              <a:rPr lang="it-IT" sz="1200" dirty="0" smtClean="0">
                <a:solidFill>
                  <a:schemeClr val="tx1"/>
                </a:solidFill>
                <a:latin typeface="Times New Roman" pitchFamily="18" charset="0"/>
                <a:cs typeface="Times New Roman" pitchFamily="18" charset="0"/>
              </a:rPr>
              <a:t>Emigrante che vien emigrante che va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la tua vita è un inferno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emigrante sarà...</a:t>
            </a:r>
          </a:p>
          <a:p>
            <a:pPr algn="ctr"/>
            <a:r>
              <a:rPr lang="it-IT" sz="1200" b="1" dirty="0" smtClean="0">
                <a:solidFill>
                  <a:schemeClr val="tx1"/>
                </a:solidFill>
                <a:latin typeface="Times New Roman" pitchFamily="18" charset="0"/>
                <a:cs typeface="Times New Roman" pitchFamily="18" charset="0"/>
              </a:rPr>
              <a:t> </a:t>
            </a:r>
          </a:p>
          <a:p>
            <a:pPr algn="ctr"/>
            <a:r>
              <a:rPr lang="it-IT" sz="1200" dirty="0" smtClean="0">
                <a:solidFill>
                  <a:schemeClr val="tx1"/>
                </a:solidFill>
                <a:latin typeface="Times New Roman" pitchFamily="18" charset="0"/>
                <a:cs typeface="Times New Roman" pitchFamily="18" charset="0"/>
              </a:rPr>
              <a:t>Con gli occhi pieni di lacrime io son partito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abbracciando la mia famiglia e il vicinato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una valigia piena di sogni mi son portato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emigrante dentro una fabbrica mi son trovato.</a:t>
            </a:r>
          </a:p>
          <a:p>
            <a:pPr algn="ctr"/>
            <a:r>
              <a:rPr lang="it-IT" sz="1200" b="1" dirty="0" smtClean="0">
                <a:solidFill>
                  <a:schemeClr val="tx1"/>
                </a:solidFill>
                <a:latin typeface="Times New Roman" pitchFamily="18" charset="0"/>
                <a:cs typeface="Times New Roman" pitchFamily="18" charset="0"/>
              </a:rPr>
              <a:t> </a:t>
            </a:r>
          </a:p>
          <a:p>
            <a:pPr algn="ctr"/>
            <a:r>
              <a:rPr lang="it-IT" sz="1200" dirty="0" smtClean="0">
                <a:solidFill>
                  <a:schemeClr val="tx1"/>
                </a:solidFill>
                <a:latin typeface="Times New Roman" pitchFamily="18" charset="0"/>
                <a:cs typeface="Times New Roman" pitchFamily="18" charset="0"/>
              </a:rPr>
              <a:t>emigrante che vien emigrante che va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la tua vita è un inferno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emigrante sarà...</a:t>
            </a:r>
          </a:p>
          <a:p>
            <a:pPr algn="ctr"/>
            <a:r>
              <a:rPr lang="it-IT" sz="1200" b="1" dirty="0" smtClean="0">
                <a:solidFill>
                  <a:schemeClr val="tx1"/>
                </a:solidFill>
                <a:latin typeface="Times New Roman" pitchFamily="18" charset="0"/>
                <a:cs typeface="Times New Roman" pitchFamily="18" charset="0"/>
              </a:rPr>
              <a:t> </a:t>
            </a:r>
          </a:p>
          <a:p>
            <a:pPr algn="ctr"/>
            <a:r>
              <a:rPr lang="it-IT" sz="1200" dirty="0" smtClean="0">
                <a:solidFill>
                  <a:schemeClr val="tx1"/>
                </a:solidFill>
                <a:latin typeface="Times New Roman" pitchFamily="18" charset="0"/>
                <a:cs typeface="Times New Roman" pitchFamily="18" charset="0"/>
              </a:rPr>
              <a:t>Lavorando di giorno e si notte e con sudore,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ma soffrivo di nostalgia di ritornare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una sera tornando a casa ho incontrato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una bella ragazza e mi sono innamorato</a:t>
            </a:r>
          </a:p>
          <a:p>
            <a:pPr algn="ctr"/>
            <a:r>
              <a:rPr lang="it-IT" sz="1200" b="1" dirty="0" smtClean="0">
                <a:solidFill>
                  <a:schemeClr val="tx1"/>
                </a:solidFill>
                <a:latin typeface="Times New Roman" pitchFamily="18" charset="0"/>
                <a:cs typeface="Times New Roman" pitchFamily="18" charset="0"/>
              </a:rPr>
              <a:t> </a:t>
            </a:r>
          </a:p>
          <a:p>
            <a:pPr algn="ctr"/>
            <a:r>
              <a:rPr lang="it-IT" sz="1200" dirty="0" smtClean="0">
                <a:solidFill>
                  <a:schemeClr val="tx1"/>
                </a:solidFill>
                <a:latin typeface="Times New Roman" pitchFamily="18" charset="0"/>
                <a:cs typeface="Times New Roman" pitchFamily="18" charset="0"/>
              </a:rPr>
              <a:t>emigrante che vien emigrante che va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la tua vita è un inferno </a:t>
            </a:r>
            <a:br>
              <a:rPr lang="it-IT" sz="1200" dirty="0" smtClean="0">
                <a:solidFill>
                  <a:schemeClr val="tx1"/>
                </a:solidFill>
                <a:latin typeface="Times New Roman" pitchFamily="18" charset="0"/>
                <a:cs typeface="Times New Roman" pitchFamily="18" charset="0"/>
              </a:rPr>
            </a:br>
            <a:r>
              <a:rPr lang="it-IT" sz="1200" dirty="0" smtClean="0">
                <a:solidFill>
                  <a:schemeClr val="tx1"/>
                </a:solidFill>
                <a:latin typeface="Times New Roman" pitchFamily="18" charset="0"/>
                <a:cs typeface="Times New Roman" pitchFamily="18" charset="0"/>
              </a:rPr>
              <a:t>emigrante sarà...</a:t>
            </a:r>
          </a:p>
          <a:p>
            <a:endParaRPr lang="it-IT" sz="1200" b="1" dirty="0" smtClean="0">
              <a:solidFill>
                <a:schemeClr val="tx1"/>
              </a:solidFill>
              <a:latin typeface="Times New Roman" pitchFamily="18" charset="0"/>
              <a:cs typeface="Times New Roman" pitchFamily="18" charset="0"/>
            </a:endParaRPr>
          </a:p>
          <a:p>
            <a:endParaRPr lang="it-IT" sz="1200" dirty="0">
              <a:solidFill>
                <a:schemeClr val="tx1"/>
              </a:solidFill>
              <a:latin typeface="Times New Roman" pitchFamily="18" charset="0"/>
              <a:cs typeface="Times New Roman" pitchFamily="18" charset="0"/>
            </a:endParaRPr>
          </a:p>
        </p:txBody>
      </p:sp>
      <p:pic>
        <p:nvPicPr>
          <p:cNvPr id="1026" name="Picture 2" descr="Risultati immagini per emigrante che viene emigrante che vai"/>
          <p:cNvPicPr>
            <a:picLocks noChangeAspect="1" noChangeArrowheads="1"/>
          </p:cNvPicPr>
          <p:nvPr/>
        </p:nvPicPr>
        <p:blipFill>
          <a:blip r:embed="rId2"/>
          <a:srcRect t="12500" r="4687" b="12499"/>
          <a:stretch>
            <a:fillRect/>
          </a:stretch>
        </p:blipFill>
        <p:spPr bwMode="auto">
          <a:xfrm>
            <a:off x="4929190" y="1000108"/>
            <a:ext cx="3994575" cy="2357454"/>
          </a:xfrm>
          <a:prstGeom prst="rect">
            <a:avLst/>
          </a:prstGeom>
          <a:noFill/>
        </p:spPr>
      </p:pic>
      <p:sp>
        <p:nvSpPr>
          <p:cNvPr id="1028" name="AutoShape 4"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8" name="Picture 14" descr="Risultati immagini per emigrante che viene emigrante che vai"/>
          <p:cNvPicPr>
            <a:picLocks noChangeAspect="1" noChangeArrowheads="1"/>
          </p:cNvPicPr>
          <p:nvPr/>
        </p:nvPicPr>
        <p:blipFill>
          <a:blip r:embed="rId3"/>
          <a:srcRect/>
          <a:stretch>
            <a:fillRect/>
          </a:stretch>
        </p:blipFill>
        <p:spPr bwMode="auto">
          <a:xfrm>
            <a:off x="4929190" y="3857628"/>
            <a:ext cx="3905902" cy="2709837"/>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down)">
                                      <p:cBhvr>
                                        <p:cTn id="59" dur="580">
                                          <p:stCondLst>
                                            <p:cond delay="0"/>
                                          </p:stCondLst>
                                        </p:cTn>
                                        <p:tgtEl>
                                          <p:spTgt spid="3">
                                            <p:txEl>
                                              <p:pRg st="2" end="2"/>
                                            </p:txEl>
                                          </p:spTgt>
                                        </p:tgtEl>
                                      </p:cBhvr>
                                    </p:animEffect>
                                    <p:anim calcmode="lin" valueType="num">
                                      <p:cBhvr>
                                        <p:cTn id="6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2" end="2"/>
                                            </p:txEl>
                                          </p:spTgt>
                                        </p:tgtEl>
                                      </p:cBhvr>
                                      <p:to x="100000" y="60000"/>
                                    </p:animScale>
                                    <p:animScale>
                                      <p:cBhvr>
                                        <p:cTn id="66" dur="166" decel="50000">
                                          <p:stCondLst>
                                            <p:cond delay="676"/>
                                          </p:stCondLst>
                                        </p:cTn>
                                        <p:tgtEl>
                                          <p:spTgt spid="3">
                                            <p:txEl>
                                              <p:pRg st="2" end="2"/>
                                            </p:txEl>
                                          </p:spTgt>
                                        </p:tgtEl>
                                      </p:cBhvr>
                                      <p:to x="100000" y="100000"/>
                                    </p:animScale>
                                    <p:animScale>
                                      <p:cBhvr>
                                        <p:cTn id="67" dur="26">
                                          <p:stCondLst>
                                            <p:cond delay="1312"/>
                                          </p:stCondLst>
                                        </p:cTn>
                                        <p:tgtEl>
                                          <p:spTgt spid="3">
                                            <p:txEl>
                                              <p:pRg st="2" end="2"/>
                                            </p:txEl>
                                          </p:spTgt>
                                        </p:tgtEl>
                                      </p:cBhvr>
                                      <p:to x="100000" y="80000"/>
                                    </p:animScale>
                                    <p:animScale>
                                      <p:cBhvr>
                                        <p:cTn id="68" dur="166" decel="50000">
                                          <p:stCondLst>
                                            <p:cond delay="1338"/>
                                          </p:stCondLst>
                                        </p:cTn>
                                        <p:tgtEl>
                                          <p:spTgt spid="3">
                                            <p:txEl>
                                              <p:pRg st="2" end="2"/>
                                            </p:txEl>
                                          </p:spTgt>
                                        </p:tgtEl>
                                      </p:cBhvr>
                                      <p:to x="100000" y="100000"/>
                                    </p:animScale>
                                    <p:animScale>
                                      <p:cBhvr>
                                        <p:cTn id="69" dur="26">
                                          <p:stCondLst>
                                            <p:cond delay="1642"/>
                                          </p:stCondLst>
                                        </p:cTn>
                                        <p:tgtEl>
                                          <p:spTgt spid="3">
                                            <p:txEl>
                                              <p:pRg st="2" end="2"/>
                                            </p:txEl>
                                          </p:spTgt>
                                        </p:tgtEl>
                                      </p:cBhvr>
                                      <p:to x="100000" y="90000"/>
                                    </p:animScale>
                                    <p:animScale>
                                      <p:cBhvr>
                                        <p:cTn id="70" dur="166" decel="50000">
                                          <p:stCondLst>
                                            <p:cond delay="1668"/>
                                          </p:stCondLst>
                                        </p:cTn>
                                        <p:tgtEl>
                                          <p:spTgt spid="3">
                                            <p:txEl>
                                              <p:pRg st="2" end="2"/>
                                            </p:txEl>
                                          </p:spTgt>
                                        </p:tgtEl>
                                      </p:cBhvr>
                                      <p:to x="100000" y="100000"/>
                                    </p:animScale>
                                    <p:animScale>
                                      <p:cBhvr>
                                        <p:cTn id="71" dur="26">
                                          <p:stCondLst>
                                            <p:cond delay="1808"/>
                                          </p:stCondLst>
                                        </p:cTn>
                                        <p:tgtEl>
                                          <p:spTgt spid="3">
                                            <p:txEl>
                                              <p:pRg st="2" end="2"/>
                                            </p:txEl>
                                          </p:spTgt>
                                        </p:tgtEl>
                                      </p:cBhvr>
                                      <p:to x="100000" y="95000"/>
                                    </p:animScale>
                                    <p:animScale>
                                      <p:cBhvr>
                                        <p:cTn id="72" dur="166" decel="50000">
                                          <p:stCondLst>
                                            <p:cond delay="1834"/>
                                          </p:stCondLst>
                                        </p:cTn>
                                        <p:tgtEl>
                                          <p:spTgt spid="3">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wipe(down)">
                                      <p:cBhvr>
                                        <p:cTn id="77" dur="580">
                                          <p:stCondLst>
                                            <p:cond delay="0"/>
                                          </p:stCondLst>
                                        </p:cTn>
                                        <p:tgtEl>
                                          <p:spTgt spid="3">
                                            <p:txEl>
                                              <p:pRg st="3" end="3"/>
                                            </p:txEl>
                                          </p:spTgt>
                                        </p:tgtEl>
                                      </p:cBhvr>
                                    </p:animEffect>
                                    <p:anim calcmode="lin" valueType="num">
                                      <p:cBhvr>
                                        <p:cTn id="7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3" end="3"/>
                                            </p:txEl>
                                          </p:spTgt>
                                        </p:tgtEl>
                                      </p:cBhvr>
                                      <p:to x="100000" y="60000"/>
                                    </p:animScale>
                                    <p:animScale>
                                      <p:cBhvr>
                                        <p:cTn id="84" dur="166" decel="50000">
                                          <p:stCondLst>
                                            <p:cond delay="676"/>
                                          </p:stCondLst>
                                        </p:cTn>
                                        <p:tgtEl>
                                          <p:spTgt spid="3">
                                            <p:txEl>
                                              <p:pRg st="3" end="3"/>
                                            </p:txEl>
                                          </p:spTgt>
                                        </p:tgtEl>
                                      </p:cBhvr>
                                      <p:to x="100000" y="100000"/>
                                    </p:animScale>
                                    <p:animScale>
                                      <p:cBhvr>
                                        <p:cTn id="85" dur="26">
                                          <p:stCondLst>
                                            <p:cond delay="1312"/>
                                          </p:stCondLst>
                                        </p:cTn>
                                        <p:tgtEl>
                                          <p:spTgt spid="3">
                                            <p:txEl>
                                              <p:pRg st="3" end="3"/>
                                            </p:txEl>
                                          </p:spTgt>
                                        </p:tgtEl>
                                      </p:cBhvr>
                                      <p:to x="100000" y="80000"/>
                                    </p:animScale>
                                    <p:animScale>
                                      <p:cBhvr>
                                        <p:cTn id="86" dur="166" decel="50000">
                                          <p:stCondLst>
                                            <p:cond delay="1338"/>
                                          </p:stCondLst>
                                        </p:cTn>
                                        <p:tgtEl>
                                          <p:spTgt spid="3">
                                            <p:txEl>
                                              <p:pRg st="3" end="3"/>
                                            </p:txEl>
                                          </p:spTgt>
                                        </p:tgtEl>
                                      </p:cBhvr>
                                      <p:to x="100000" y="100000"/>
                                    </p:animScale>
                                    <p:animScale>
                                      <p:cBhvr>
                                        <p:cTn id="87" dur="26">
                                          <p:stCondLst>
                                            <p:cond delay="1642"/>
                                          </p:stCondLst>
                                        </p:cTn>
                                        <p:tgtEl>
                                          <p:spTgt spid="3">
                                            <p:txEl>
                                              <p:pRg st="3" end="3"/>
                                            </p:txEl>
                                          </p:spTgt>
                                        </p:tgtEl>
                                      </p:cBhvr>
                                      <p:to x="100000" y="90000"/>
                                    </p:animScale>
                                    <p:animScale>
                                      <p:cBhvr>
                                        <p:cTn id="88" dur="166" decel="50000">
                                          <p:stCondLst>
                                            <p:cond delay="1668"/>
                                          </p:stCondLst>
                                        </p:cTn>
                                        <p:tgtEl>
                                          <p:spTgt spid="3">
                                            <p:txEl>
                                              <p:pRg st="3" end="3"/>
                                            </p:txEl>
                                          </p:spTgt>
                                        </p:tgtEl>
                                      </p:cBhvr>
                                      <p:to x="100000" y="100000"/>
                                    </p:animScale>
                                    <p:animScale>
                                      <p:cBhvr>
                                        <p:cTn id="89" dur="26">
                                          <p:stCondLst>
                                            <p:cond delay="1808"/>
                                          </p:stCondLst>
                                        </p:cTn>
                                        <p:tgtEl>
                                          <p:spTgt spid="3">
                                            <p:txEl>
                                              <p:pRg st="3" end="3"/>
                                            </p:txEl>
                                          </p:spTgt>
                                        </p:tgtEl>
                                      </p:cBhvr>
                                      <p:to x="100000" y="95000"/>
                                    </p:animScale>
                                    <p:animScale>
                                      <p:cBhvr>
                                        <p:cTn id="90" dur="166" decel="50000">
                                          <p:stCondLst>
                                            <p:cond delay="1834"/>
                                          </p:stCondLst>
                                        </p:cTn>
                                        <p:tgtEl>
                                          <p:spTgt spid="3">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3">
                                            <p:txEl>
                                              <p:pRg st="4" end="4"/>
                                            </p:txEl>
                                          </p:spTgt>
                                        </p:tgtEl>
                                        <p:attrNameLst>
                                          <p:attrName>style.visibility</p:attrName>
                                        </p:attrNameLst>
                                      </p:cBhvr>
                                      <p:to>
                                        <p:strVal val="visible"/>
                                      </p:to>
                                    </p:set>
                                    <p:animEffect transition="in" filter="wipe(down)">
                                      <p:cBhvr>
                                        <p:cTn id="95" dur="580">
                                          <p:stCondLst>
                                            <p:cond delay="0"/>
                                          </p:stCondLst>
                                        </p:cTn>
                                        <p:tgtEl>
                                          <p:spTgt spid="3">
                                            <p:txEl>
                                              <p:pRg st="4" end="4"/>
                                            </p:txEl>
                                          </p:spTgt>
                                        </p:tgtEl>
                                      </p:cBhvr>
                                    </p:animEffect>
                                    <p:anim calcmode="lin" valueType="num">
                                      <p:cBhvr>
                                        <p:cTn id="9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4" end="4"/>
                                            </p:txEl>
                                          </p:spTgt>
                                        </p:tgtEl>
                                      </p:cBhvr>
                                      <p:to x="100000" y="60000"/>
                                    </p:animScale>
                                    <p:animScale>
                                      <p:cBhvr>
                                        <p:cTn id="102" dur="166" decel="50000">
                                          <p:stCondLst>
                                            <p:cond delay="676"/>
                                          </p:stCondLst>
                                        </p:cTn>
                                        <p:tgtEl>
                                          <p:spTgt spid="3">
                                            <p:txEl>
                                              <p:pRg st="4" end="4"/>
                                            </p:txEl>
                                          </p:spTgt>
                                        </p:tgtEl>
                                      </p:cBhvr>
                                      <p:to x="100000" y="100000"/>
                                    </p:animScale>
                                    <p:animScale>
                                      <p:cBhvr>
                                        <p:cTn id="103" dur="26">
                                          <p:stCondLst>
                                            <p:cond delay="1312"/>
                                          </p:stCondLst>
                                        </p:cTn>
                                        <p:tgtEl>
                                          <p:spTgt spid="3">
                                            <p:txEl>
                                              <p:pRg st="4" end="4"/>
                                            </p:txEl>
                                          </p:spTgt>
                                        </p:tgtEl>
                                      </p:cBhvr>
                                      <p:to x="100000" y="80000"/>
                                    </p:animScale>
                                    <p:animScale>
                                      <p:cBhvr>
                                        <p:cTn id="104" dur="166" decel="50000">
                                          <p:stCondLst>
                                            <p:cond delay="1338"/>
                                          </p:stCondLst>
                                        </p:cTn>
                                        <p:tgtEl>
                                          <p:spTgt spid="3">
                                            <p:txEl>
                                              <p:pRg st="4" end="4"/>
                                            </p:txEl>
                                          </p:spTgt>
                                        </p:tgtEl>
                                      </p:cBhvr>
                                      <p:to x="100000" y="100000"/>
                                    </p:animScale>
                                    <p:animScale>
                                      <p:cBhvr>
                                        <p:cTn id="105" dur="26">
                                          <p:stCondLst>
                                            <p:cond delay="1642"/>
                                          </p:stCondLst>
                                        </p:cTn>
                                        <p:tgtEl>
                                          <p:spTgt spid="3">
                                            <p:txEl>
                                              <p:pRg st="4" end="4"/>
                                            </p:txEl>
                                          </p:spTgt>
                                        </p:tgtEl>
                                      </p:cBhvr>
                                      <p:to x="100000" y="90000"/>
                                    </p:animScale>
                                    <p:animScale>
                                      <p:cBhvr>
                                        <p:cTn id="106" dur="166" decel="50000">
                                          <p:stCondLst>
                                            <p:cond delay="1668"/>
                                          </p:stCondLst>
                                        </p:cTn>
                                        <p:tgtEl>
                                          <p:spTgt spid="3">
                                            <p:txEl>
                                              <p:pRg st="4" end="4"/>
                                            </p:txEl>
                                          </p:spTgt>
                                        </p:tgtEl>
                                      </p:cBhvr>
                                      <p:to x="100000" y="100000"/>
                                    </p:animScale>
                                    <p:animScale>
                                      <p:cBhvr>
                                        <p:cTn id="107" dur="26">
                                          <p:stCondLst>
                                            <p:cond delay="1808"/>
                                          </p:stCondLst>
                                        </p:cTn>
                                        <p:tgtEl>
                                          <p:spTgt spid="3">
                                            <p:txEl>
                                              <p:pRg st="4" end="4"/>
                                            </p:txEl>
                                          </p:spTgt>
                                        </p:tgtEl>
                                      </p:cBhvr>
                                      <p:to x="100000" y="95000"/>
                                    </p:animScale>
                                    <p:animScale>
                                      <p:cBhvr>
                                        <p:cTn id="108" dur="166" decel="50000">
                                          <p:stCondLst>
                                            <p:cond delay="1834"/>
                                          </p:stCondLst>
                                        </p:cTn>
                                        <p:tgtEl>
                                          <p:spTgt spid="3">
                                            <p:txEl>
                                              <p:pRg st="4" end="4"/>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3">
                                            <p:txEl>
                                              <p:pRg st="5" end="5"/>
                                            </p:txEl>
                                          </p:spTgt>
                                        </p:tgtEl>
                                        <p:attrNameLst>
                                          <p:attrName>style.visibility</p:attrName>
                                        </p:attrNameLst>
                                      </p:cBhvr>
                                      <p:to>
                                        <p:strVal val="visible"/>
                                      </p:to>
                                    </p:set>
                                    <p:animEffect transition="in" filter="wipe(down)">
                                      <p:cBhvr>
                                        <p:cTn id="113" dur="580">
                                          <p:stCondLst>
                                            <p:cond delay="0"/>
                                          </p:stCondLst>
                                        </p:cTn>
                                        <p:tgtEl>
                                          <p:spTgt spid="3">
                                            <p:txEl>
                                              <p:pRg st="5" end="5"/>
                                            </p:txEl>
                                          </p:spTgt>
                                        </p:tgtEl>
                                      </p:cBhvr>
                                    </p:animEffect>
                                    <p:anim calcmode="lin" valueType="num">
                                      <p:cBhvr>
                                        <p:cTn id="1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5" end="5"/>
                                            </p:txEl>
                                          </p:spTgt>
                                        </p:tgtEl>
                                      </p:cBhvr>
                                      <p:to x="100000" y="60000"/>
                                    </p:animScale>
                                    <p:animScale>
                                      <p:cBhvr>
                                        <p:cTn id="120" dur="166" decel="50000">
                                          <p:stCondLst>
                                            <p:cond delay="676"/>
                                          </p:stCondLst>
                                        </p:cTn>
                                        <p:tgtEl>
                                          <p:spTgt spid="3">
                                            <p:txEl>
                                              <p:pRg st="5" end="5"/>
                                            </p:txEl>
                                          </p:spTgt>
                                        </p:tgtEl>
                                      </p:cBhvr>
                                      <p:to x="100000" y="100000"/>
                                    </p:animScale>
                                    <p:animScale>
                                      <p:cBhvr>
                                        <p:cTn id="121" dur="26">
                                          <p:stCondLst>
                                            <p:cond delay="1312"/>
                                          </p:stCondLst>
                                        </p:cTn>
                                        <p:tgtEl>
                                          <p:spTgt spid="3">
                                            <p:txEl>
                                              <p:pRg st="5" end="5"/>
                                            </p:txEl>
                                          </p:spTgt>
                                        </p:tgtEl>
                                      </p:cBhvr>
                                      <p:to x="100000" y="80000"/>
                                    </p:animScale>
                                    <p:animScale>
                                      <p:cBhvr>
                                        <p:cTn id="122" dur="166" decel="50000">
                                          <p:stCondLst>
                                            <p:cond delay="1338"/>
                                          </p:stCondLst>
                                        </p:cTn>
                                        <p:tgtEl>
                                          <p:spTgt spid="3">
                                            <p:txEl>
                                              <p:pRg st="5" end="5"/>
                                            </p:txEl>
                                          </p:spTgt>
                                        </p:tgtEl>
                                      </p:cBhvr>
                                      <p:to x="100000" y="100000"/>
                                    </p:animScale>
                                    <p:animScale>
                                      <p:cBhvr>
                                        <p:cTn id="123" dur="26">
                                          <p:stCondLst>
                                            <p:cond delay="1642"/>
                                          </p:stCondLst>
                                        </p:cTn>
                                        <p:tgtEl>
                                          <p:spTgt spid="3">
                                            <p:txEl>
                                              <p:pRg st="5" end="5"/>
                                            </p:txEl>
                                          </p:spTgt>
                                        </p:tgtEl>
                                      </p:cBhvr>
                                      <p:to x="100000" y="90000"/>
                                    </p:animScale>
                                    <p:animScale>
                                      <p:cBhvr>
                                        <p:cTn id="124" dur="166" decel="50000">
                                          <p:stCondLst>
                                            <p:cond delay="1668"/>
                                          </p:stCondLst>
                                        </p:cTn>
                                        <p:tgtEl>
                                          <p:spTgt spid="3">
                                            <p:txEl>
                                              <p:pRg st="5" end="5"/>
                                            </p:txEl>
                                          </p:spTgt>
                                        </p:tgtEl>
                                      </p:cBhvr>
                                      <p:to x="100000" y="100000"/>
                                    </p:animScale>
                                    <p:animScale>
                                      <p:cBhvr>
                                        <p:cTn id="125" dur="26">
                                          <p:stCondLst>
                                            <p:cond delay="1808"/>
                                          </p:stCondLst>
                                        </p:cTn>
                                        <p:tgtEl>
                                          <p:spTgt spid="3">
                                            <p:txEl>
                                              <p:pRg st="5" end="5"/>
                                            </p:txEl>
                                          </p:spTgt>
                                        </p:tgtEl>
                                      </p:cBhvr>
                                      <p:to x="100000" y="95000"/>
                                    </p:animScale>
                                    <p:animScale>
                                      <p:cBhvr>
                                        <p:cTn id="126" dur="166" decel="50000">
                                          <p:stCondLst>
                                            <p:cond delay="1834"/>
                                          </p:stCondLst>
                                        </p:cTn>
                                        <p:tgtEl>
                                          <p:spTgt spid="3">
                                            <p:txEl>
                                              <p:pRg st="5" end="5"/>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3">
                                            <p:txEl>
                                              <p:pRg st="6" end="6"/>
                                            </p:txEl>
                                          </p:spTgt>
                                        </p:tgtEl>
                                        <p:attrNameLst>
                                          <p:attrName>style.visibility</p:attrName>
                                        </p:attrNameLst>
                                      </p:cBhvr>
                                      <p:to>
                                        <p:strVal val="visible"/>
                                      </p:to>
                                    </p:set>
                                    <p:animEffect transition="in" filter="wipe(down)">
                                      <p:cBhvr>
                                        <p:cTn id="131" dur="580">
                                          <p:stCondLst>
                                            <p:cond delay="0"/>
                                          </p:stCondLst>
                                        </p:cTn>
                                        <p:tgtEl>
                                          <p:spTgt spid="3">
                                            <p:txEl>
                                              <p:pRg st="6" end="6"/>
                                            </p:txEl>
                                          </p:spTgt>
                                        </p:tgtEl>
                                      </p:cBhvr>
                                    </p:animEffect>
                                    <p:anim calcmode="lin" valueType="num">
                                      <p:cBhvr>
                                        <p:cTn id="13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3">
                                            <p:txEl>
                                              <p:pRg st="6" end="6"/>
                                            </p:txEl>
                                          </p:spTgt>
                                        </p:tgtEl>
                                      </p:cBhvr>
                                      <p:to x="100000" y="60000"/>
                                    </p:animScale>
                                    <p:animScale>
                                      <p:cBhvr>
                                        <p:cTn id="138" dur="166" decel="50000">
                                          <p:stCondLst>
                                            <p:cond delay="676"/>
                                          </p:stCondLst>
                                        </p:cTn>
                                        <p:tgtEl>
                                          <p:spTgt spid="3">
                                            <p:txEl>
                                              <p:pRg st="6" end="6"/>
                                            </p:txEl>
                                          </p:spTgt>
                                        </p:tgtEl>
                                      </p:cBhvr>
                                      <p:to x="100000" y="100000"/>
                                    </p:animScale>
                                    <p:animScale>
                                      <p:cBhvr>
                                        <p:cTn id="139" dur="26">
                                          <p:stCondLst>
                                            <p:cond delay="1312"/>
                                          </p:stCondLst>
                                        </p:cTn>
                                        <p:tgtEl>
                                          <p:spTgt spid="3">
                                            <p:txEl>
                                              <p:pRg st="6" end="6"/>
                                            </p:txEl>
                                          </p:spTgt>
                                        </p:tgtEl>
                                      </p:cBhvr>
                                      <p:to x="100000" y="80000"/>
                                    </p:animScale>
                                    <p:animScale>
                                      <p:cBhvr>
                                        <p:cTn id="140" dur="166" decel="50000">
                                          <p:stCondLst>
                                            <p:cond delay="1338"/>
                                          </p:stCondLst>
                                        </p:cTn>
                                        <p:tgtEl>
                                          <p:spTgt spid="3">
                                            <p:txEl>
                                              <p:pRg st="6" end="6"/>
                                            </p:txEl>
                                          </p:spTgt>
                                        </p:tgtEl>
                                      </p:cBhvr>
                                      <p:to x="100000" y="100000"/>
                                    </p:animScale>
                                    <p:animScale>
                                      <p:cBhvr>
                                        <p:cTn id="141" dur="26">
                                          <p:stCondLst>
                                            <p:cond delay="1642"/>
                                          </p:stCondLst>
                                        </p:cTn>
                                        <p:tgtEl>
                                          <p:spTgt spid="3">
                                            <p:txEl>
                                              <p:pRg st="6" end="6"/>
                                            </p:txEl>
                                          </p:spTgt>
                                        </p:tgtEl>
                                      </p:cBhvr>
                                      <p:to x="100000" y="90000"/>
                                    </p:animScale>
                                    <p:animScale>
                                      <p:cBhvr>
                                        <p:cTn id="142" dur="166" decel="50000">
                                          <p:stCondLst>
                                            <p:cond delay="1668"/>
                                          </p:stCondLst>
                                        </p:cTn>
                                        <p:tgtEl>
                                          <p:spTgt spid="3">
                                            <p:txEl>
                                              <p:pRg st="6" end="6"/>
                                            </p:txEl>
                                          </p:spTgt>
                                        </p:tgtEl>
                                      </p:cBhvr>
                                      <p:to x="100000" y="100000"/>
                                    </p:animScale>
                                    <p:animScale>
                                      <p:cBhvr>
                                        <p:cTn id="143" dur="26">
                                          <p:stCondLst>
                                            <p:cond delay="1808"/>
                                          </p:stCondLst>
                                        </p:cTn>
                                        <p:tgtEl>
                                          <p:spTgt spid="3">
                                            <p:txEl>
                                              <p:pRg st="6" end="6"/>
                                            </p:txEl>
                                          </p:spTgt>
                                        </p:tgtEl>
                                      </p:cBhvr>
                                      <p:to x="100000" y="95000"/>
                                    </p:animScale>
                                    <p:animScale>
                                      <p:cBhvr>
                                        <p:cTn id="144" dur="166" decel="50000">
                                          <p:stCondLst>
                                            <p:cond delay="1834"/>
                                          </p:stCondLst>
                                        </p:cTn>
                                        <p:tgtEl>
                                          <p:spTgt spid="3">
                                            <p:txEl>
                                              <p:pRg st="6" end="6"/>
                                            </p:txEl>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3">
                                            <p:txEl>
                                              <p:pRg st="7" end="7"/>
                                            </p:txEl>
                                          </p:spTgt>
                                        </p:tgtEl>
                                        <p:attrNameLst>
                                          <p:attrName>style.visibility</p:attrName>
                                        </p:attrNameLst>
                                      </p:cBhvr>
                                      <p:to>
                                        <p:strVal val="visible"/>
                                      </p:to>
                                    </p:set>
                                    <p:animEffect transition="in" filter="wipe(down)">
                                      <p:cBhvr>
                                        <p:cTn id="149" dur="580">
                                          <p:stCondLst>
                                            <p:cond delay="0"/>
                                          </p:stCondLst>
                                        </p:cTn>
                                        <p:tgtEl>
                                          <p:spTgt spid="3">
                                            <p:txEl>
                                              <p:pRg st="7" end="7"/>
                                            </p:txEl>
                                          </p:spTgt>
                                        </p:tgtEl>
                                      </p:cBhvr>
                                    </p:animEffect>
                                    <p:anim calcmode="lin" valueType="num">
                                      <p:cBhvr>
                                        <p:cTn id="15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3">
                                            <p:txEl>
                                              <p:pRg st="7" end="7"/>
                                            </p:txEl>
                                          </p:spTgt>
                                        </p:tgtEl>
                                      </p:cBhvr>
                                      <p:to x="100000" y="60000"/>
                                    </p:animScale>
                                    <p:animScale>
                                      <p:cBhvr>
                                        <p:cTn id="156" dur="166" decel="50000">
                                          <p:stCondLst>
                                            <p:cond delay="676"/>
                                          </p:stCondLst>
                                        </p:cTn>
                                        <p:tgtEl>
                                          <p:spTgt spid="3">
                                            <p:txEl>
                                              <p:pRg st="7" end="7"/>
                                            </p:txEl>
                                          </p:spTgt>
                                        </p:tgtEl>
                                      </p:cBhvr>
                                      <p:to x="100000" y="100000"/>
                                    </p:animScale>
                                    <p:animScale>
                                      <p:cBhvr>
                                        <p:cTn id="157" dur="26">
                                          <p:stCondLst>
                                            <p:cond delay="1312"/>
                                          </p:stCondLst>
                                        </p:cTn>
                                        <p:tgtEl>
                                          <p:spTgt spid="3">
                                            <p:txEl>
                                              <p:pRg st="7" end="7"/>
                                            </p:txEl>
                                          </p:spTgt>
                                        </p:tgtEl>
                                      </p:cBhvr>
                                      <p:to x="100000" y="80000"/>
                                    </p:animScale>
                                    <p:animScale>
                                      <p:cBhvr>
                                        <p:cTn id="158" dur="166" decel="50000">
                                          <p:stCondLst>
                                            <p:cond delay="1338"/>
                                          </p:stCondLst>
                                        </p:cTn>
                                        <p:tgtEl>
                                          <p:spTgt spid="3">
                                            <p:txEl>
                                              <p:pRg st="7" end="7"/>
                                            </p:txEl>
                                          </p:spTgt>
                                        </p:tgtEl>
                                      </p:cBhvr>
                                      <p:to x="100000" y="100000"/>
                                    </p:animScale>
                                    <p:animScale>
                                      <p:cBhvr>
                                        <p:cTn id="159" dur="26">
                                          <p:stCondLst>
                                            <p:cond delay="1642"/>
                                          </p:stCondLst>
                                        </p:cTn>
                                        <p:tgtEl>
                                          <p:spTgt spid="3">
                                            <p:txEl>
                                              <p:pRg st="7" end="7"/>
                                            </p:txEl>
                                          </p:spTgt>
                                        </p:tgtEl>
                                      </p:cBhvr>
                                      <p:to x="100000" y="90000"/>
                                    </p:animScale>
                                    <p:animScale>
                                      <p:cBhvr>
                                        <p:cTn id="160" dur="166" decel="50000">
                                          <p:stCondLst>
                                            <p:cond delay="1668"/>
                                          </p:stCondLst>
                                        </p:cTn>
                                        <p:tgtEl>
                                          <p:spTgt spid="3">
                                            <p:txEl>
                                              <p:pRg st="7" end="7"/>
                                            </p:txEl>
                                          </p:spTgt>
                                        </p:tgtEl>
                                      </p:cBhvr>
                                      <p:to x="100000" y="100000"/>
                                    </p:animScale>
                                    <p:animScale>
                                      <p:cBhvr>
                                        <p:cTn id="161" dur="26">
                                          <p:stCondLst>
                                            <p:cond delay="1808"/>
                                          </p:stCondLst>
                                        </p:cTn>
                                        <p:tgtEl>
                                          <p:spTgt spid="3">
                                            <p:txEl>
                                              <p:pRg st="7" end="7"/>
                                            </p:txEl>
                                          </p:spTgt>
                                        </p:tgtEl>
                                      </p:cBhvr>
                                      <p:to x="100000" y="95000"/>
                                    </p:animScale>
                                    <p:animScale>
                                      <p:cBhvr>
                                        <p:cTn id="162" dur="166" decel="50000">
                                          <p:stCondLst>
                                            <p:cond delay="1834"/>
                                          </p:stCondLst>
                                        </p:cTn>
                                        <p:tgtEl>
                                          <p:spTgt spid="3">
                                            <p:txEl>
                                              <p:pRg st="7" end="7"/>
                                            </p:txEl>
                                          </p:spTgt>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3">
                                            <p:txEl>
                                              <p:pRg st="8" end="8"/>
                                            </p:txEl>
                                          </p:spTgt>
                                        </p:tgtEl>
                                        <p:attrNameLst>
                                          <p:attrName>style.visibility</p:attrName>
                                        </p:attrNameLst>
                                      </p:cBhvr>
                                      <p:to>
                                        <p:strVal val="visible"/>
                                      </p:to>
                                    </p:set>
                                    <p:animEffect transition="in" filter="wipe(down)">
                                      <p:cBhvr>
                                        <p:cTn id="167" dur="580">
                                          <p:stCondLst>
                                            <p:cond delay="0"/>
                                          </p:stCondLst>
                                        </p:cTn>
                                        <p:tgtEl>
                                          <p:spTgt spid="3">
                                            <p:txEl>
                                              <p:pRg st="8" end="8"/>
                                            </p:txEl>
                                          </p:spTgt>
                                        </p:tgtEl>
                                      </p:cBhvr>
                                    </p:animEffect>
                                    <p:anim calcmode="lin" valueType="num">
                                      <p:cBhvr>
                                        <p:cTn id="16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8" end="8"/>
                                            </p:txEl>
                                          </p:spTgt>
                                        </p:tgtEl>
                                      </p:cBhvr>
                                      <p:to x="100000" y="60000"/>
                                    </p:animScale>
                                    <p:animScale>
                                      <p:cBhvr>
                                        <p:cTn id="174" dur="166" decel="50000">
                                          <p:stCondLst>
                                            <p:cond delay="676"/>
                                          </p:stCondLst>
                                        </p:cTn>
                                        <p:tgtEl>
                                          <p:spTgt spid="3">
                                            <p:txEl>
                                              <p:pRg st="8" end="8"/>
                                            </p:txEl>
                                          </p:spTgt>
                                        </p:tgtEl>
                                      </p:cBhvr>
                                      <p:to x="100000" y="100000"/>
                                    </p:animScale>
                                    <p:animScale>
                                      <p:cBhvr>
                                        <p:cTn id="175" dur="26">
                                          <p:stCondLst>
                                            <p:cond delay="1312"/>
                                          </p:stCondLst>
                                        </p:cTn>
                                        <p:tgtEl>
                                          <p:spTgt spid="3">
                                            <p:txEl>
                                              <p:pRg st="8" end="8"/>
                                            </p:txEl>
                                          </p:spTgt>
                                        </p:tgtEl>
                                      </p:cBhvr>
                                      <p:to x="100000" y="80000"/>
                                    </p:animScale>
                                    <p:animScale>
                                      <p:cBhvr>
                                        <p:cTn id="176" dur="166" decel="50000">
                                          <p:stCondLst>
                                            <p:cond delay="1338"/>
                                          </p:stCondLst>
                                        </p:cTn>
                                        <p:tgtEl>
                                          <p:spTgt spid="3">
                                            <p:txEl>
                                              <p:pRg st="8" end="8"/>
                                            </p:txEl>
                                          </p:spTgt>
                                        </p:tgtEl>
                                      </p:cBhvr>
                                      <p:to x="100000" y="100000"/>
                                    </p:animScale>
                                    <p:animScale>
                                      <p:cBhvr>
                                        <p:cTn id="177" dur="26">
                                          <p:stCondLst>
                                            <p:cond delay="1642"/>
                                          </p:stCondLst>
                                        </p:cTn>
                                        <p:tgtEl>
                                          <p:spTgt spid="3">
                                            <p:txEl>
                                              <p:pRg st="8" end="8"/>
                                            </p:txEl>
                                          </p:spTgt>
                                        </p:tgtEl>
                                      </p:cBhvr>
                                      <p:to x="100000" y="90000"/>
                                    </p:animScale>
                                    <p:animScale>
                                      <p:cBhvr>
                                        <p:cTn id="178" dur="166" decel="50000">
                                          <p:stCondLst>
                                            <p:cond delay="1668"/>
                                          </p:stCondLst>
                                        </p:cTn>
                                        <p:tgtEl>
                                          <p:spTgt spid="3">
                                            <p:txEl>
                                              <p:pRg st="8" end="8"/>
                                            </p:txEl>
                                          </p:spTgt>
                                        </p:tgtEl>
                                      </p:cBhvr>
                                      <p:to x="100000" y="100000"/>
                                    </p:animScale>
                                    <p:animScale>
                                      <p:cBhvr>
                                        <p:cTn id="179" dur="26">
                                          <p:stCondLst>
                                            <p:cond delay="1808"/>
                                          </p:stCondLst>
                                        </p:cTn>
                                        <p:tgtEl>
                                          <p:spTgt spid="3">
                                            <p:txEl>
                                              <p:pRg st="8" end="8"/>
                                            </p:txEl>
                                          </p:spTgt>
                                        </p:tgtEl>
                                      </p:cBhvr>
                                      <p:to x="100000" y="95000"/>
                                    </p:animScale>
                                    <p:animScale>
                                      <p:cBhvr>
                                        <p:cTn id="180" dur="166" decel="50000">
                                          <p:stCondLst>
                                            <p:cond delay="1834"/>
                                          </p:stCondLst>
                                        </p:cTn>
                                        <p:tgtEl>
                                          <p:spTgt spid="3">
                                            <p:txEl>
                                              <p:pRg st="8" end="8"/>
                                            </p:txEl>
                                          </p:spTgt>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3">
                                            <p:txEl>
                                              <p:pRg st="9" end="9"/>
                                            </p:txEl>
                                          </p:spTgt>
                                        </p:tgtEl>
                                        <p:attrNameLst>
                                          <p:attrName>style.visibility</p:attrName>
                                        </p:attrNameLst>
                                      </p:cBhvr>
                                      <p:to>
                                        <p:strVal val="visible"/>
                                      </p:to>
                                    </p:set>
                                    <p:animEffect transition="in" filter="wipe(down)">
                                      <p:cBhvr>
                                        <p:cTn id="185" dur="580">
                                          <p:stCondLst>
                                            <p:cond delay="0"/>
                                          </p:stCondLst>
                                        </p:cTn>
                                        <p:tgtEl>
                                          <p:spTgt spid="3">
                                            <p:txEl>
                                              <p:pRg st="9" end="9"/>
                                            </p:txEl>
                                          </p:spTgt>
                                        </p:tgtEl>
                                      </p:cBhvr>
                                    </p:animEffect>
                                    <p:anim calcmode="lin" valueType="num">
                                      <p:cBhvr>
                                        <p:cTn id="18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txEl>
                                              <p:pRg st="9" end="9"/>
                                            </p:txEl>
                                          </p:spTgt>
                                        </p:tgtEl>
                                      </p:cBhvr>
                                      <p:to x="100000" y="60000"/>
                                    </p:animScale>
                                    <p:animScale>
                                      <p:cBhvr>
                                        <p:cTn id="192" dur="166" decel="50000">
                                          <p:stCondLst>
                                            <p:cond delay="676"/>
                                          </p:stCondLst>
                                        </p:cTn>
                                        <p:tgtEl>
                                          <p:spTgt spid="3">
                                            <p:txEl>
                                              <p:pRg st="9" end="9"/>
                                            </p:txEl>
                                          </p:spTgt>
                                        </p:tgtEl>
                                      </p:cBhvr>
                                      <p:to x="100000" y="100000"/>
                                    </p:animScale>
                                    <p:animScale>
                                      <p:cBhvr>
                                        <p:cTn id="193" dur="26">
                                          <p:stCondLst>
                                            <p:cond delay="1312"/>
                                          </p:stCondLst>
                                        </p:cTn>
                                        <p:tgtEl>
                                          <p:spTgt spid="3">
                                            <p:txEl>
                                              <p:pRg st="9" end="9"/>
                                            </p:txEl>
                                          </p:spTgt>
                                        </p:tgtEl>
                                      </p:cBhvr>
                                      <p:to x="100000" y="80000"/>
                                    </p:animScale>
                                    <p:animScale>
                                      <p:cBhvr>
                                        <p:cTn id="194" dur="166" decel="50000">
                                          <p:stCondLst>
                                            <p:cond delay="1338"/>
                                          </p:stCondLst>
                                        </p:cTn>
                                        <p:tgtEl>
                                          <p:spTgt spid="3">
                                            <p:txEl>
                                              <p:pRg st="9" end="9"/>
                                            </p:txEl>
                                          </p:spTgt>
                                        </p:tgtEl>
                                      </p:cBhvr>
                                      <p:to x="100000" y="100000"/>
                                    </p:animScale>
                                    <p:animScale>
                                      <p:cBhvr>
                                        <p:cTn id="195" dur="26">
                                          <p:stCondLst>
                                            <p:cond delay="1642"/>
                                          </p:stCondLst>
                                        </p:cTn>
                                        <p:tgtEl>
                                          <p:spTgt spid="3">
                                            <p:txEl>
                                              <p:pRg st="9" end="9"/>
                                            </p:txEl>
                                          </p:spTgt>
                                        </p:tgtEl>
                                      </p:cBhvr>
                                      <p:to x="100000" y="90000"/>
                                    </p:animScale>
                                    <p:animScale>
                                      <p:cBhvr>
                                        <p:cTn id="196" dur="166" decel="50000">
                                          <p:stCondLst>
                                            <p:cond delay="1668"/>
                                          </p:stCondLst>
                                        </p:cTn>
                                        <p:tgtEl>
                                          <p:spTgt spid="3">
                                            <p:txEl>
                                              <p:pRg st="9" end="9"/>
                                            </p:txEl>
                                          </p:spTgt>
                                        </p:tgtEl>
                                      </p:cBhvr>
                                      <p:to x="100000" y="100000"/>
                                    </p:animScale>
                                    <p:animScale>
                                      <p:cBhvr>
                                        <p:cTn id="197" dur="26">
                                          <p:stCondLst>
                                            <p:cond delay="1808"/>
                                          </p:stCondLst>
                                        </p:cTn>
                                        <p:tgtEl>
                                          <p:spTgt spid="3">
                                            <p:txEl>
                                              <p:pRg st="9" end="9"/>
                                            </p:txEl>
                                          </p:spTgt>
                                        </p:tgtEl>
                                      </p:cBhvr>
                                      <p:to x="100000" y="95000"/>
                                    </p:animScale>
                                    <p:animScale>
                                      <p:cBhvr>
                                        <p:cTn id="198" dur="166" decel="50000">
                                          <p:stCondLst>
                                            <p:cond delay="1834"/>
                                          </p:stCondLst>
                                        </p:cTn>
                                        <p:tgtEl>
                                          <p:spTgt spid="3">
                                            <p:txEl>
                                              <p:pRg st="9" end="9"/>
                                            </p:tx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3">
                                            <p:txEl>
                                              <p:pRg st="10" end="10"/>
                                            </p:txEl>
                                          </p:spTgt>
                                        </p:tgtEl>
                                        <p:attrNameLst>
                                          <p:attrName>style.visibility</p:attrName>
                                        </p:attrNameLst>
                                      </p:cBhvr>
                                      <p:to>
                                        <p:strVal val="visible"/>
                                      </p:to>
                                    </p:set>
                                    <p:animEffect transition="in" filter="wipe(down)">
                                      <p:cBhvr>
                                        <p:cTn id="203" dur="580">
                                          <p:stCondLst>
                                            <p:cond delay="0"/>
                                          </p:stCondLst>
                                        </p:cTn>
                                        <p:tgtEl>
                                          <p:spTgt spid="3">
                                            <p:txEl>
                                              <p:pRg st="10" end="10"/>
                                            </p:txEl>
                                          </p:spTgt>
                                        </p:tgtEl>
                                      </p:cBhvr>
                                    </p:animEffect>
                                    <p:anim calcmode="lin" valueType="num">
                                      <p:cBhvr>
                                        <p:cTn id="204"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txEl>
                                              <p:pRg st="10" end="10"/>
                                            </p:txEl>
                                          </p:spTgt>
                                        </p:tgtEl>
                                      </p:cBhvr>
                                      <p:to x="100000" y="60000"/>
                                    </p:animScale>
                                    <p:animScale>
                                      <p:cBhvr>
                                        <p:cTn id="210" dur="166" decel="50000">
                                          <p:stCondLst>
                                            <p:cond delay="676"/>
                                          </p:stCondLst>
                                        </p:cTn>
                                        <p:tgtEl>
                                          <p:spTgt spid="3">
                                            <p:txEl>
                                              <p:pRg st="10" end="10"/>
                                            </p:txEl>
                                          </p:spTgt>
                                        </p:tgtEl>
                                      </p:cBhvr>
                                      <p:to x="100000" y="100000"/>
                                    </p:animScale>
                                    <p:animScale>
                                      <p:cBhvr>
                                        <p:cTn id="211" dur="26">
                                          <p:stCondLst>
                                            <p:cond delay="1312"/>
                                          </p:stCondLst>
                                        </p:cTn>
                                        <p:tgtEl>
                                          <p:spTgt spid="3">
                                            <p:txEl>
                                              <p:pRg st="10" end="10"/>
                                            </p:txEl>
                                          </p:spTgt>
                                        </p:tgtEl>
                                      </p:cBhvr>
                                      <p:to x="100000" y="80000"/>
                                    </p:animScale>
                                    <p:animScale>
                                      <p:cBhvr>
                                        <p:cTn id="212" dur="166" decel="50000">
                                          <p:stCondLst>
                                            <p:cond delay="1338"/>
                                          </p:stCondLst>
                                        </p:cTn>
                                        <p:tgtEl>
                                          <p:spTgt spid="3">
                                            <p:txEl>
                                              <p:pRg st="10" end="10"/>
                                            </p:txEl>
                                          </p:spTgt>
                                        </p:tgtEl>
                                      </p:cBhvr>
                                      <p:to x="100000" y="100000"/>
                                    </p:animScale>
                                    <p:animScale>
                                      <p:cBhvr>
                                        <p:cTn id="213" dur="26">
                                          <p:stCondLst>
                                            <p:cond delay="1642"/>
                                          </p:stCondLst>
                                        </p:cTn>
                                        <p:tgtEl>
                                          <p:spTgt spid="3">
                                            <p:txEl>
                                              <p:pRg st="10" end="10"/>
                                            </p:txEl>
                                          </p:spTgt>
                                        </p:tgtEl>
                                      </p:cBhvr>
                                      <p:to x="100000" y="90000"/>
                                    </p:animScale>
                                    <p:animScale>
                                      <p:cBhvr>
                                        <p:cTn id="214" dur="166" decel="50000">
                                          <p:stCondLst>
                                            <p:cond delay="1668"/>
                                          </p:stCondLst>
                                        </p:cTn>
                                        <p:tgtEl>
                                          <p:spTgt spid="3">
                                            <p:txEl>
                                              <p:pRg st="10" end="10"/>
                                            </p:txEl>
                                          </p:spTgt>
                                        </p:tgtEl>
                                      </p:cBhvr>
                                      <p:to x="100000" y="100000"/>
                                    </p:animScale>
                                    <p:animScale>
                                      <p:cBhvr>
                                        <p:cTn id="215" dur="26">
                                          <p:stCondLst>
                                            <p:cond delay="1808"/>
                                          </p:stCondLst>
                                        </p:cTn>
                                        <p:tgtEl>
                                          <p:spTgt spid="3">
                                            <p:txEl>
                                              <p:pRg st="10" end="10"/>
                                            </p:txEl>
                                          </p:spTgt>
                                        </p:tgtEl>
                                      </p:cBhvr>
                                      <p:to x="100000" y="95000"/>
                                    </p:animScale>
                                    <p:animScale>
                                      <p:cBhvr>
                                        <p:cTn id="216" dur="166" decel="50000">
                                          <p:stCondLst>
                                            <p:cond delay="1834"/>
                                          </p:stCondLst>
                                        </p:cTn>
                                        <p:tgtEl>
                                          <p:spTgt spid="3">
                                            <p:txEl>
                                              <p:pRg st="10" end="10"/>
                                            </p:txEl>
                                          </p:spTgt>
                                        </p:tgtEl>
                                      </p:cBhvr>
                                      <p:to x="100000" y="100000"/>
                                    </p:animScale>
                                  </p:childTnLst>
                                </p:cTn>
                              </p:par>
                              <p:par>
                                <p:cTn id="217" presetID="26" presetClass="entr" presetSubtype="0" fill="hold" nodeType="withEffect">
                                  <p:stCondLst>
                                    <p:cond delay="0"/>
                                  </p:stCondLst>
                                  <p:childTnLst>
                                    <p:set>
                                      <p:cBhvr>
                                        <p:cTn id="218" dur="1" fill="hold">
                                          <p:stCondLst>
                                            <p:cond delay="0"/>
                                          </p:stCondLst>
                                        </p:cTn>
                                        <p:tgtEl>
                                          <p:spTgt spid="1026"/>
                                        </p:tgtEl>
                                        <p:attrNameLst>
                                          <p:attrName>style.visibility</p:attrName>
                                        </p:attrNameLst>
                                      </p:cBhvr>
                                      <p:to>
                                        <p:strVal val="visible"/>
                                      </p:to>
                                    </p:set>
                                    <p:animEffect transition="in" filter="wipe(down)">
                                      <p:cBhvr>
                                        <p:cTn id="219" dur="580">
                                          <p:stCondLst>
                                            <p:cond delay="0"/>
                                          </p:stCondLst>
                                        </p:cTn>
                                        <p:tgtEl>
                                          <p:spTgt spid="1026"/>
                                        </p:tgtEl>
                                      </p:cBhvr>
                                    </p:animEffect>
                                    <p:anim calcmode="lin" valueType="num">
                                      <p:cBhvr>
                                        <p:cTn id="22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25" dur="26">
                                          <p:stCondLst>
                                            <p:cond delay="650"/>
                                          </p:stCondLst>
                                        </p:cTn>
                                        <p:tgtEl>
                                          <p:spTgt spid="1026"/>
                                        </p:tgtEl>
                                      </p:cBhvr>
                                      <p:to x="100000" y="60000"/>
                                    </p:animScale>
                                    <p:animScale>
                                      <p:cBhvr>
                                        <p:cTn id="226" dur="166" decel="50000">
                                          <p:stCondLst>
                                            <p:cond delay="676"/>
                                          </p:stCondLst>
                                        </p:cTn>
                                        <p:tgtEl>
                                          <p:spTgt spid="1026"/>
                                        </p:tgtEl>
                                      </p:cBhvr>
                                      <p:to x="100000" y="100000"/>
                                    </p:animScale>
                                    <p:animScale>
                                      <p:cBhvr>
                                        <p:cTn id="227" dur="26">
                                          <p:stCondLst>
                                            <p:cond delay="1312"/>
                                          </p:stCondLst>
                                        </p:cTn>
                                        <p:tgtEl>
                                          <p:spTgt spid="1026"/>
                                        </p:tgtEl>
                                      </p:cBhvr>
                                      <p:to x="100000" y="80000"/>
                                    </p:animScale>
                                    <p:animScale>
                                      <p:cBhvr>
                                        <p:cTn id="228" dur="166" decel="50000">
                                          <p:stCondLst>
                                            <p:cond delay="1338"/>
                                          </p:stCondLst>
                                        </p:cTn>
                                        <p:tgtEl>
                                          <p:spTgt spid="1026"/>
                                        </p:tgtEl>
                                      </p:cBhvr>
                                      <p:to x="100000" y="100000"/>
                                    </p:animScale>
                                    <p:animScale>
                                      <p:cBhvr>
                                        <p:cTn id="229" dur="26">
                                          <p:stCondLst>
                                            <p:cond delay="1642"/>
                                          </p:stCondLst>
                                        </p:cTn>
                                        <p:tgtEl>
                                          <p:spTgt spid="1026"/>
                                        </p:tgtEl>
                                      </p:cBhvr>
                                      <p:to x="100000" y="90000"/>
                                    </p:animScale>
                                    <p:animScale>
                                      <p:cBhvr>
                                        <p:cTn id="230" dur="166" decel="50000">
                                          <p:stCondLst>
                                            <p:cond delay="1668"/>
                                          </p:stCondLst>
                                        </p:cTn>
                                        <p:tgtEl>
                                          <p:spTgt spid="1026"/>
                                        </p:tgtEl>
                                      </p:cBhvr>
                                      <p:to x="100000" y="100000"/>
                                    </p:animScale>
                                    <p:animScale>
                                      <p:cBhvr>
                                        <p:cTn id="231" dur="26">
                                          <p:stCondLst>
                                            <p:cond delay="1808"/>
                                          </p:stCondLst>
                                        </p:cTn>
                                        <p:tgtEl>
                                          <p:spTgt spid="1026"/>
                                        </p:tgtEl>
                                      </p:cBhvr>
                                      <p:to x="100000" y="95000"/>
                                    </p:animScale>
                                    <p:animScale>
                                      <p:cBhvr>
                                        <p:cTn id="232" dur="166" decel="50000">
                                          <p:stCondLst>
                                            <p:cond delay="1834"/>
                                          </p:stCondLst>
                                        </p:cTn>
                                        <p:tgtEl>
                                          <p:spTgt spid="1026"/>
                                        </p:tgtEl>
                                      </p:cBhvr>
                                      <p:to x="100000" y="100000"/>
                                    </p:animScale>
                                  </p:childTnLst>
                                </p:cTn>
                              </p:par>
                              <p:par>
                                <p:cTn id="233" presetID="26" presetClass="entr" presetSubtype="0" fill="hold" nodeType="withEffect">
                                  <p:stCondLst>
                                    <p:cond delay="0"/>
                                  </p:stCondLst>
                                  <p:childTnLst>
                                    <p:set>
                                      <p:cBhvr>
                                        <p:cTn id="234" dur="1" fill="hold">
                                          <p:stCondLst>
                                            <p:cond delay="0"/>
                                          </p:stCondLst>
                                        </p:cTn>
                                        <p:tgtEl>
                                          <p:spTgt spid="1038"/>
                                        </p:tgtEl>
                                        <p:attrNameLst>
                                          <p:attrName>style.visibility</p:attrName>
                                        </p:attrNameLst>
                                      </p:cBhvr>
                                      <p:to>
                                        <p:strVal val="visible"/>
                                      </p:to>
                                    </p:set>
                                    <p:animEffect transition="in" filter="wipe(down)">
                                      <p:cBhvr>
                                        <p:cTn id="235" dur="580">
                                          <p:stCondLst>
                                            <p:cond delay="0"/>
                                          </p:stCondLst>
                                        </p:cTn>
                                        <p:tgtEl>
                                          <p:spTgt spid="1038"/>
                                        </p:tgtEl>
                                      </p:cBhvr>
                                    </p:animEffect>
                                    <p:anim calcmode="lin" valueType="num">
                                      <p:cBhvr>
                                        <p:cTn id="236"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241" dur="26">
                                          <p:stCondLst>
                                            <p:cond delay="650"/>
                                          </p:stCondLst>
                                        </p:cTn>
                                        <p:tgtEl>
                                          <p:spTgt spid="1038"/>
                                        </p:tgtEl>
                                      </p:cBhvr>
                                      <p:to x="100000" y="60000"/>
                                    </p:animScale>
                                    <p:animScale>
                                      <p:cBhvr>
                                        <p:cTn id="242" dur="166" decel="50000">
                                          <p:stCondLst>
                                            <p:cond delay="676"/>
                                          </p:stCondLst>
                                        </p:cTn>
                                        <p:tgtEl>
                                          <p:spTgt spid="1038"/>
                                        </p:tgtEl>
                                      </p:cBhvr>
                                      <p:to x="100000" y="100000"/>
                                    </p:animScale>
                                    <p:animScale>
                                      <p:cBhvr>
                                        <p:cTn id="243" dur="26">
                                          <p:stCondLst>
                                            <p:cond delay="1312"/>
                                          </p:stCondLst>
                                        </p:cTn>
                                        <p:tgtEl>
                                          <p:spTgt spid="1038"/>
                                        </p:tgtEl>
                                      </p:cBhvr>
                                      <p:to x="100000" y="80000"/>
                                    </p:animScale>
                                    <p:animScale>
                                      <p:cBhvr>
                                        <p:cTn id="244" dur="166" decel="50000">
                                          <p:stCondLst>
                                            <p:cond delay="1338"/>
                                          </p:stCondLst>
                                        </p:cTn>
                                        <p:tgtEl>
                                          <p:spTgt spid="1038"/>
                                        </p:tgtEl>
                                      </p:cBhvr>
                                      <p:to x="100000" y="100000"/>
                                    </p:animScale>
                                    <p:animScale>
                                      <p:cBhvr>
                                        <p:cTn id="245" dur="26">
                                          <p:stCondLst>
                                            <p:cond delay="1642"/>
                                          </p:stCondLst>
                                        </p:cTn>
                                        <p:tgtEl>
                                          <p:spTgt spid="1038"/>
                                        </p:tgtEl>
                                      </p:cBhvr>
                                      <p:to x="100000" y="90000"/>
                                    </p:animScale>
                                    <p:animScale>
                                      <p:cBhvr>
                                        <p:cTn id="246" dur="166" decel="50000">
                                          <p:stCondLst>
                                            <p:cond delay="1668"/>
                                          </p:stCondLst>
                                        </p:cTn>
                                        <p:tgtEl>
                                          <p:spTgt spid="1038"/>
                                        </p:tgtEl>
                                      </p:cBhvr>
                                      <p:to x="100000" y="100000"/>
                                    </p:animScale>
                                    <p:animScale>
                                      <p:cBhvr>
                                        <p:cTn id="247" dur="26">
                                          <p:stCondLst>
                                            <p:cond delay="1808"/>
                                          </p:stCondLst>
                                        </p:cTn>
                                        <p:tgtEl>
                                          <p:spTgt spid="1038"/>
                                        </p:tgtEl>
                                      </p:cBhvr>
                                      <p:to x="100000" y="95000"/>
                                    </p:animScale>
                                    <p:animScale>
                                      <p:cBhvr>
                                        <p:cTn id="248" dur="166" decel="50000">
                                          <p:stCondLst>
                                            <p:cond delay="1834"/>
                                          </p:stCondLst>
                                        </p:cTn>
                                        <p:tgtEl>
                                          <p:spTgt spid="10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43438" y="714356"/>
            <a:ext cx="3958972" cy="5500726"/>
          </a:xfrm>
        </p:spPr>
        <p:txBody>
          <a:bodyPr>
            <a:normAutofit fontScale="62500" lnSpcReduction="20000"/>
          </a:bodyPr>
          <a:lstStyle/>
          <a:p>
            <a:pPr algn="ctr"/>
            <a:r>
              <a:rPr lang="it-IT" sz="2800" dirty="0" smtClean="0">
                <a:solidFill>
                  <a:schemeClr val="tx1"/>
                </a:solidFill>
                <a:latin typeface="Times New Roman" pitchFamily="18" charset="0"/>
                <a:cs typeface="Times New Roman" pitchFamily="18" charset="0"/>
              </a:rPr>
              <a:t>La notte pensavo sempre e non dormivo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Volevo scappare via ma non potevo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Una voce di bimbo sentivo tanto lontano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Che cantava ritorna papà stammi vicino</a:t>
            </a:r>
          </a:p>
          <a:p>
            <a:pPr algn="ctr"/>
            <a:endParaRPr lang="it-IT" sz="2800" b="1" dirty="0" smtClean="0">
              <a:solidFill>
                <a:schemeClr val="tx1"/>
              </a:solidFill>
              <a:latin typeface="Times New Roman" pitchFamily="18" charset="0"/>
              <a:cs typeface="Times New Roman" pitchFamily="18" charset="0"/>
            </a:endParaRPr>
          </a:p>
          <a:p>
            <a:pPr algn="ctr"/>
            <a:r>
              <a:rPr lang="it-IT" sz="2800" dirty="0" smtClean="0">
                <a:solidFill>
                  <a:schemeClr val="tx1"/>
                </a:solidFill>
                <a:latin typeface="Times New Roman" pitchFamily="18" charset="0"/>
                <a:cs typeface="Times New Roman" pitchFamily="18" charset="0"/>
              </a:rPr>
              <a:t>emigrante che vien emigrante che va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la tua vita è un inferno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emigrante sarà...</a:t>
            </a:r>
          </a:p>
          <a:p>
            <a:pPr algn="ctr"/>
            <a:r>
              <a:rPr lang="it-IT" sz="2800" b="1" dirty="0" smtClean="0">
                <a:solidFill>
                  <a:schemeClr val="tx1"/>
                </a:solidFill>
                <a:latin typeface="Times New Roman" pitchFamily="18" charset="0"/>
                <a:cs typeface="Times New Roman" pitchFamily="18" charset="0"/>
              </a:rPr>
              <a:t> </a:t>
            </a:r>
          </a:p>
          <a:p>
            <a:pPr algn="ctr"/>
            <a:r>
              <a:rPr lang="it-IT" sz="2800" dirty="0" smtClean="0">
                <a:solidFill>
                  <a:schemeClr val="tx1"/>
                </a:solidFill>
                <a:latin typeface="Times New Roman" pitchFamily="18" charset="0"/>
                <a:cs typeface="Times New Roman" pitchFamily="18" charset="0"/>
              </a:rPr>
              <a:t>Ascolta figlio mio queste parole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Dì alla mamma che ti voglio bene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Ti chiedo perdono se ti ho fatto male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La lontananza questo ci fa fare</a:t>
            </a:r>
          </a:p>
          <a:p>
            <a:pPr algn="ctr"/>
            <a:r>
              <a:rPr lang="it-IT" sz="2800" b="1" dirty="0" smtClean="0">
                <a:solidFill>
                  <a:schemeClr val="tx1"/>
                </a:solidFill>
                <a:latin typeface="Times New Roman" pitchFamily="18" charset="0"/>
                <a:cs typeface="Times New Roman" pitchFamily="18" charset="0"/>
              </a:rPr>
              <a:t> </a:t>
            </a:r>
          </a:p>
          <a:p>
            <a:pPr algn="ctr"/>
            <a:r>
              <a:rPr lang="it-IT" sz="2800" dirty="0" smtClean="0">
                <a:solidFill>
                  <a:schemeClr val="tx1"/>
                </a:solidFill>
                <a:latin typeface="Times New Roman" pitchFamily="18" charset="0"/>
                <a:cs typeface="Times New Roman" pitchFamily="18" charset="0"/>
              </a:rPr>
              <a:t>Stai contento figlio mio tesoruccio di papà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Che domani a casa tua torna la felicità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Stai contento figlio mio tesoruccio di papà </a:t>
            </a:r>
            <a:br>
              <a:rPr lang="it-IT" sz="2800" dirty="0" smtClean="0">
                <a:solidFill>
                  <a:schemeClr val="tx1"/>
                </a:solidFill>
                <a:latin typeface="Times New Roman" pitchFamily="18" charset="0"/>
                <a:cs typeface="Times New Roman" pitchFamily="18" charset="0"/>
              </a:rPr>
            </a:br>
            <a:r>
              <a:rPr lang="it-IT" sz="2800" dirty="0" smtClean="0">
                <a:solidFill>
                  <a:schemeClr val="tx1"/>
                </a:solidFill>
                <a:latin typeface="Times New Roman" pitchFamily="18" charset="0"/>
                <a:cs typeface="Times New Roman" pitchFamily="18" charset="0"/>
              </a:rPr>
              <a:t>Che domani a casa tua torna la felicità</a:t>
            </a:r>
          </a:p>
          <a:p>
            <a:endParaRPr lang="it-IT" dirty="0">
              <a:solidFill>
                <a:schemeClr val="tx1"/>
              </a:solidFill>
              <a:latin typeface="Times New Roman" pitchFamily="18" charset="0"/>
              <a:cs typeface="Times New Roman" pitchFamily="18" charset="0"/>
            </a:endParaRPr>
          </a:p>
        </p:txBody>
      </p:sp>
      <p:sp>
        <p:nvSpPr>
          <p:cNvPr id="17410" name="AutoShape 2"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2" name="AutoShape 4"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14" name="Picture 6" descr="Risultati immagini per emigrante che viene emigrante che vai"/>
          <p:cNvPicPr>
            <a:picLocks noChangeAspect="1" noChangeArrowheads="1"/>
          </p:cNvPicPr>
          <p:nvPr/>
        </p:nvPicPr>
        <p:blipFill>
          <a:blip r:embed="rId2"/>
          <a:srcRect/>
          <a:stretch>
            <a:fillRect/>
          </a:stretch>
        </p:blipFill>
        <p:spPr bwMode="auto">
          <a:xfrm>
            <a:off x="285720" y="785794"/>
            <a:ext cx="4124300" cy="2319919"/>
          </a:xfrm>
          <a:prstGeom prst="rect">
            <a:avLst/>
          </a:prstGeom>
          <a:noFill/>
        </p:spPr>
      </p:pic>
      <p:pic>
        <p:nvPicPr>
          <p:cNvPr id="17416" name="Picture 8" descr="Risultati immagini per emigrante che viene emigrante che vai"/>
          <p:cNvPicPr>
            <a:picLocks noChangeAspect="1" noChangeArrowheads="1"/>
          </p:cNvPicPr>
          <p:nvPr/>
        </p:nvPicPr>
        <p:blipFill>
          <a:blip r:embed="rId3"/>
          <a:srcRect/>
          <a:stretch>
            <a:fillRect/>
          </a:stretch>
        </p:blipFill>
        <p:spPr bwMode="auto">
          <a:xfrm>
            <a:off x="214282" y="4214818"/>
            <a:ext cx="4143404" cy="2062165"/>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Left)">
                                      <p:cBhvr>
                                        <p:cTn id="32" dur="500"/>
                                        <p:tgtEl>
                                          <p:spTgt spid="3">
                                            <p:txEl>
                                              <p:pRg st="6" end="6"/>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17414"/>
                                        </p:tgtEl>
                                        <p:attrNameLst>
                                          <p:attrName>style.visibility</p:attrName>
                                        </p:attrNameLst>
                                      </p:cBhvr>
                                      <p:to>
                                        <p:strVal val="visible"/>
                                      </p:to>
                                    </p:set>
                                    <p:animEffect transition="in" filter="strips(downLeft)">
                                      <p:cBhvr>
                                        <p:cTn id="35" dur="500"/>
                                        <p:tgtEl>
                                          <p:spTgt spid="17414"/>
                                        </p:tgtEl>
                                      </p:cBhvr>
                                    </p:animEffect>
                                  </p:childTnLst>
                                </p:cTn>
                              </p:par>
                              <p:par>
                                <p:cTn id="36" presetID="18" presetClass="entr" presetSubtype="12" fill="hold" nodeType="withEffect">
                                  <p:stCondLst>
                                    <p:cond delay="0"/>
                                  </p:stCondLst>
                                  <p:childTnLst>
                                    <p:set>
                                      <p:cBhvr>
                                        <p:cTn id="37" dur="1" fill="hold">
                                          <p:stCondLst>
                                            <p:cond delay="0"/>
                                          </p:stCondLst>
                                        </p:cTn>
                                        <p:tgtEl>
                                          <p:spTgt spid="17416"/>
                                        </p:tgtEl>
                                        <p:attrNameLst>
                                          <p:attrName>style.visibility</p:attrName>
                                        </p:attrNameLst>
                                      </p:cBhvr>
                                      <p:to>
                                        <p:strVal val="visible"/>
                                      </p:to>
                                    </p:set>
                                    <p:animEffect transition="in" filter="strips(downLeft)">
                                      <p:cBhvr>
                                        <p:cTn id="38"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214290"/>
            <a:ext cx="7772400" cy="1470025"/>
          </a:xfrm>
        </p:spPr>
        <p:txBody>
          <a:bodyPr>
            <a:normAutofit/>
          </a:bodyPr>
          <a:lstStyle/>
          <a:p>
            <a:r>
              <a:rPr lang="it-IT" sz="3600" b="1" i="1" dirty="0" smtClean="0">
                <a:latin typeface="Times New Roman" pitchFamily="18" charset="0"/>
                <a:cs typeface="Times New Roman" pitchFamily="18" charset="0"/>
              </a:rPr>
              <a:t>Commento</a:t>
            </a:r>
            <a:endParaRPr lang="it-IT" sz="36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428596" y="1714488"/>
            <a:ext cx="8358246" cy="2286016"/>
          </a:xfrm>
        </p:spPr>
        <p:txBody>
          <a:bodyPr>
            <a:normAutofit/>
          </a:bodyPr>
          <a:lstStyle/>
          <a:p>
            <a:endParaRPr lang="it-IT" sz="1800" dirty="0" smtClean="0">
              <a:solidFill>
                <a:schemeClr val="tx1">
                  <a:lumMod val="95000"/>
                  <a:lumOff val="5000"/>
                </a:schemeClr>
              </a:solidFill>
              <a:latin typeface="Times New Roman" pitchFamily="18" charset="0"/>
              <a:cs typeface="Times New Roman" pitchFamily="18" charset="0"/>
            </a:endParaRPr>
          </a:p>
          <a:p>
            <a:pPr algn="ctr"/>
            <a:r>
              <a:rPr lang="it-IT" sz="1800" dirty="0" smtClean="0">
                <a:solidFill>
                  <a:schemeClr val="tx1">
                    <a:lumMod val="95000"/>
                    <a:lumOff val="5000"/>
                  </a:schemeClr>
                </a:solidFill>
                <a:latin typeface="Times New Roman" pitchFamily="18" charset="0"/>
                <a:cs typeface="Times New Roman" pitchFamily="18" charset="0"/>
              </a:rPr>
              <a:t>Canzone popolare dedicata a </a:t>
            </a:r>
            <a:r>
              <a:rPr lang="it-IT" sz="1800" dirty="0">
                <a:solidFill>
                  <a:schemeClr val="tx1">
                    <a:lumMod val="95000"/>
                    <a:lumOff val="5000"/>
                  </a:schemeClr>
                </a:solidFill>
                <a:latin typeface="Times New Roman" pitchFamily="18" charset="0"/>
                <a:cs typeface="Times New Roman" pitchFamily="18" charset="0"/>
              </a:rPr>
              <a:t>coloro che </a:t>
            </a:r>
            <a:r>
              <a:rPr lang="it-IT" sz="1800" dirty="0" smtClean="0">
                <a:solidFill>
                  <a:schemeClr val="tx1">
                    <a:lumMod val="95000"/>
                    <a:lumOff val="5000"/>
                  </a:schemeClr>
                </a:solidFill>
                <a:latin typeface="Times New Roman" pitchFamily="18" charset="0"/>
                <a:cs typeface="Times New Roman" pitchFamily="18" charset="0"/>
              </a:rPr>
              <a:t>furono costretti ad </a:t>
            </a:r>
            <a:r>
              <a:rPr lang="it-IT" sz="1800" dirty="0">
                <a:solidFill>
                  <a:schemeClr val="tx1">
                    <a:lumMod val="95000"/>
                    <a:lumOff val="5000"/>
                  </a:schemeClr>
                </a:solidFill>
                <a:latin typeface="Times New Roman" pitchFamily="18" charset="0"/>
                <a:cs typeface="Times New Roman" pitchFamily="18" charset="0"/>
              </a:rPr>
              <a:t>abbandonare la propria terra </a:t>
            </a:r>
            <a:r>
              <a:rPr lang="it-IT" sz="1800" dirty="0" smtClean="0">
                <a:solidFill>
                  <a:schemeClr val="tx1">
                    <a:lumMod val="95000"/>
                    <a:lumOff val="5000"/>
                  </a:schemeClr>
                </a:solidFill>
                <a:latin typeface="Times New Roman" pitchFamily="18" charset="0"/>
                <a:cs typeface="Times New Roman" pitchFamily="18" charset="0"/>
              </a:rPr>
              <a:t>d’origine per </a:t>
            </a:r>
            <a:r>
              <a:rPr lang="it-IT" sz="1800" dirty="0">
                <a:solidFill>
                  <a:schemeClr val="tx1">
                    <a:lumMod val="95000"/>
                    <a:lumOff val="5000"/>
                  </a:schemeClr>
                </a:solidFill>
                <a:latin typeface="Times New Roman" pitchFamily="18" charset="0"/>
                <a:cs typeface="Times New Roman" pitchFamily="18" charset="0"/>
              </a:rPr>
              <a:t>ritrovare la propria dignità. Uomini e donne del sud oppressi </a:t>
            </a:r>
            <a:r>
              <a:rPr lang="it-IT" sz="1800" dirty="0" smtClean="0">
                <a:solidFill>
                  <a:schemeClr val="tx1">
                    <a:lumMod val="95000"/>
                    <a:lumOff val="5000"/>
                  </a:schemeClr>
                </a:solidFill>
                <a:latin typeface="Times New Roman" pitchFamily="18" charset="0"/>
                <a:cs typeface="Times New Roman" pitchFamily="18" charset="0"/>
              </a:rPr>
              <a:t>dal governo, </a:t>
            </a:r>
            <a:r>
              <a:rPr lang="it-IT" sz="1800" dirty="0">
                <a:solidFill>
                  <a:schemeClr val="tx1">
                    <a:lumMod val="95000"/>
                    <a:lumOff val="5000"/>
                  </a:schemeClr>
                </a:solidFill>
                <a:latin typeface="Times New Roman" pitchFamily="18" charset="0"/>
                <a:cs typeface="Times New Roman" pitchFamily="18" charset="0"/>
              </a:rPr>
              <a:t>che </a:t>
            </a:r>
            <a:r>
              <a:rPr lang="it-IT" sz="1800" dirty="0" smtClean="0">
                <a:solidFill>
                  <a:schemeClr val="tx1">
                    <a:lumMod val="95000"/>
                    <a:lumOff val="5000"/>
                  </a:schemeClr>
                </a:solidFill>
                <a:latin typeface="Times New Roman" pitchFamily="18" charset="0"/>
                <a:cs typeface="Times New Roman" pitchFamily="18" charset="0"/>
              </a:rPr>
              <a:t>li aveva trasformati prima in </a:t>
            </a:r>
            <a:r>
              <a:rPr lang="it-IT" sz="1800" dirty="0">
                <a:solidFill>
                  <a:schemeClr val="tx1">
                    <a:lumMod val="95000"/>
                    <a:lumOff val="5000"/>
                  </a:schemeClr>
                </a:solidFill>
                <a:latin typeface="Times New Roman" pitchFamily="18" charset="0"/>
                <a:cs typeface="Times New Roman" pitchFamily="18" charset="0"/>
              </a:rPr>
              <a:t>briganti, poi in emigranti. </a:t>
            </a:r>
            <a:endParaRPr lang="it-IT" sz="1800" dirty="0" smtClean="0">
              <a:solidFill>
                <a:schemeClr val="tx1">
                  <a:lumMod val="95000"/>
                  <a:lumOff val="5000"/>
                </a:schemeClr>
              </a:solidFill>
              <a:latin typeface="Times New Roman" pitchFamily="18" charset="0"/>
              <a:cs typeface="Times New Roman" pitchFamily="18" charset="0"/>
            </a:endParaRPr>
          </a:p>
          <a:p>
            <a:pPr algn="ctr"/>
            <a:r>
              <a:rPr lang="it-IT" sz="1800" dirty="0" smtClean="0">
                <a:solidFill>
                  <a:schemeClr val="tx1">
                    <a:lumMod val="95000"/>
                    <a:lumOff val="5000"/>
                  </a:schemeClr>
                </a:solidFill>
                <a:latin typeface="Times New Roman" pitchFamily="18" charset="0"/>
                <a:cs typeface="Times New Roman" pitchFamily="18" charset="0"/>
              </a:rPr>
              <a:t>Essa vuole essere un </a:t>
            </a:r>
            <a:r>
              <a:rPr lang="it-IT" sz="1800" dirty="0">
                <a:solidFill>
                  <a:schemeClr val="tx1">
                    <a:lumMod val="95000"/>
                    <a:lumOff val="5000"/>
                  </a:schemeClr>
                </a:solidFill>
                <a:latin typeface="Times New Roman" pitchFamily="18" charset="0"/>
                <a:cs typeface="Times New Roman" pitchFamily="18" charset="0"/>
              </a:rPr>
              <a:t>saluto a tutte le anime del sud lontane dalla propria casa.</a:t>
            </a:r>
            <a:endParaRPr lang="it-IT" sz="1800" dirty="0" smtClean="0">
              <a:solidFill>
                <a:schemeClr val="tx1">
                  <a:lumMod val="95000"/>
                  <a:lumOff val="5000"/>
                </a:schemeClr>
              </a:solidFill>
              <a:latin typeface="Times New Roman" pitchFamily="18" charset="0"/>
              <a:cs typeface="Times New Roman" pitchFamily="18" charset="0"/>
            </a:endParaRPr>
          </a:p>
          <a:p>
            <a:endParaRPr lang="it-IT" dirty="0">
              <a:solidFill>
                <a:schemeClr val="tx1">
                  <a:lumMod val="95000"/>
                  <a:lumOff val="5000"/>
                </a:schemeClr>
              </a:solidFill>
            </a:endParaRPr>
          </a:p>
        </p:txBody>
      </p:sp>
      <p:sp>
        <p:nvSpPr>
          <p:cNvPr id="14338" name="AutoShape 2"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0" name="AutoShape 4"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2" name="AutoShape 6"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4" name="AutoShape 8"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6" name="AutoShape 10"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48" name="AutoShape 12"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50" name="AutoShape 14"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52" name="AutoShape 16"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354" name="AutoShape 18" descr="Risultati immagini per emigrante che viene emigrante che v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 name="Picture 20" descr="Risultati immagini per emigrante che viene emigrante che vai"/>
          <p:cNvPicPr>
            <a:picLocks noChangeAspect="1" noChangeArrowheads="1"/>
          </p:cNvPicPr>
          <p:nvPr/>
        </p:nvPicPr>
        <p:blipFill>
          <a:blip r:embed="rId3"/>
          <a:srcRect t="10189" r="1887" b="10848"/>
          <a:stretch>
            <a:fillRect/>
          </a:stretch>
        </p:blipFill>
        <p:spPr bwMode="auto">
          <a:xfrm>
            <a:off x="428596" y="4071942"/>
            <a:ext cx="3714776" cy="2214578"/>
          </a:xfrm>
          <a:prstGeom prst="rect">
            <a:avLst/>
          </a:prstGeom>
          <a:noFill/>
        </p:spPr>
      </p:pic>
      <p:pic>
        <p:nvPicPr>
          <p:cNvPr id="14360" name="Picture 24" descr="Risultati immagini per emigrante che viene emigrante che vai"/>
          <p:cNvPicPr>
            <a:picLocks noChangeAspect="1" noChangeArrowheads="1"/>
          </p:cNvPicPr>
          <p:nvPr/>
        </p:nvPicPr>
        <p:blipFill>
          <a:blip r:embed="rId4"/>
          <a:srcRect/>
          <a:stretch>
            <a:fillRect/>
          </a:stretch>
        </p:blipFill>
        <p:spPr bwMode="auto">
          <a:xfrm>
            <a:off x="4714876" y="4143380"/>
            <a:ext cx="4135466" cy="2163907"/>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0" fill="hold" nodeType="withEffect">
                                  <p:stCondLst>
                                    <p:cond delay="0"/>
                                  </p:stCondLst>
                                  <p:childTnLst>
                                    <p:set>
                                      <p:cBhvr>
                                        <p:cTn id="30" dur="1" fill="hold">
                                          <p:stCondLst>
                                            <p:cond delay="0"/>
                                          </p:stCondLst>
                                        </p:cTn>
                                        <p:tgtEl>
                                          <p:spTgt spid="14360"/>
                                        </p:tgtEl>
                                        <p:attrNameLst>
                                          <p:attrName>style.visibility</p:attrName>
                                        </p:attrNameLst>
                                      </p:cBhvr>
                                      <p:to>
                                        <p:strVal val="visible"/>
                                      </p:to>
                                    </p:set>
                                    <p:anim calcmode="lin" valueType="num">
                                      <p:cBhvr>
                                        <p:cTn id="31" dur="500" fill="hold"/>
                                        <p:tgtEl>
                                          <p:spTgt spid="14360"/>
                                        </p:tgtEl>
                                        <p:attrNameLst>
                                          <p:attrName>ppt_w</p:attrName>
                                        </p:attrNameLst>
                                      </p:cBhvr>
                                      <p:tavLst>
                                        <p:tav tm="0">
                                          <p:val>
                                            <p:fltVal val="0"/>
                                          </p:val>
                                        </p:tav>
                                        <p:tav tm="100000">
                                          <p:val>
                                            <p:strVal val="#ppt_w"/>
                                          </p:val>
                                        </p:tav>
                                      </p:tavLst>
                                    </p:anim>
                                    <p:anim calcmode="lin" valueType="num">
                                      <p:cBhvr>
                                        <p:cTn id="32" dur="500" fill="hold"/>
                                        <p:tgtEl>
                                          <p:spTgt spid="14360"/>
                                        </p:tgtEl>
                                        <p:attrNameLst>
                                          <p:attrName>ppt_h</p:attrName>
                                        </p:attrNameLst>
                                      </p:cBhvr>
                                      <p:tavLst>
                                        <p:tav tm="0">
                                          <p:val>
                                            <p:fltVal val="0"/>
                                          </p:val>
                                        </p:tav>
                                        <p:tav tm="100000">
                                          <p:val>
                                            <p:strVal val="#ppt_h"/>
                                          </p:val>
                                        </p:tav>
                                      </p:tavLst>
                                    </p:anim>
                                    <p:animEffect transition="in" filter="fade">
                                      <p:cBhvr>
                                        <p:cTn id="33" dur="500"/>
                                        <p:tgtEl>
                                          <p:spTgt spid="14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0"/>
            <a:ext cx="7772400" cy="1470025"/>
          </a:xfrm>
        </p:spPr>
        <p:txBody>
          <a:bodyPr/>
          <a:lstStyle/>
          <a:p>
            <a:r>
              <a:rPr lang="it-IT" dirty="0" smtClean="0">
                <a:latin typeface="Times New Roman" pitchFamily="18" charset="0"/>
                <a:cs typeface="Times New Roman" pitchFamily="18" charset="0"/>
              </a:rPr>
              <a:t>Il ragazzo della via </a:t>
            </a:r>
            <a:r>
              <a:rPr lang="it-IT" dirty="0" err="1" smtClean="0">
                <a:latin typeface="Times New Roman" pitchFamily="18" charset="0"/>
                <a:cs typeface="Times New Roman" pitchFamily="18" charset="0"/>
              </a:rPr>
              <a:t>Gluck</a:t>
            </a:r>
            <a:endParaRPr lang="it-IT" dirty="0">
              <a:latin typeface="Times New Roman" pitchFamily="18" charset="0"/>
              <a:cs typeface="Times New Roman" pitchFamily="18" charset="0"/>
            </a:endParaRPr>
          </a:p>
        </p:txBody>
      </p:sp>
      <p:sp>
        <p:nvSpPr>
          <p:cNvPr id="3" name="Sottotitolo 2"/>
          <p:cNvSpPr>
            <a:spLocks noGrp="1"/>
          </p:cNvSpPr>
          <p:nvPr>
            <p:ph type="subTitle" idx="1"/>
          </p:nvPr>
        </p:nvSpPr>
        <p:spPr>
          <a:xfrm>
            <a:off x="214282" y="1500174"/>
            <a:ext cx="8572560" cy="2714644"/>
          </a:xfrm>
        </p:spPr>
        <p:txBody>
          <a:bodyPr>
            <a:normAutofit lnSpcReduction="10000"/>
          </a:bodyPr>
          <a:lstStyle/>
          <a:p>
            <a:r>
              <a:rPr lang="it-IT" sz="1800" dirty="0" smtClean="0">
                <a:solidFill>
                  <a:schemeClr val="tx1"/>
                </a:solidFill>
                <a:latin typeface="Times New Roman" pitchFamily="18" charset="0"/>
                <a:cs typeface="Times New Roman" pitchFamily="18" charset="0"/>
              </a:rPr>
              <a:t>"Il ragazzo della via </a:t>
            </a:r>
            <a:r>
              <a:rPr lang="it-IT" sz="1800" dirty="0" err="1" smtClean="0">
                <a:solidFill>
                  <a:schemeClr val="tx1"/>
                </a:solidFill>
                <a:latin typeface="Times New Roman" pitchFamily="18" charset="0"/>
                <a:cs typeface="Times New Roman" pitchFamily="18" charset="0"/>
              </a:rPr>
              <a:t>Gluck</a:t>
            </a:r>
            <a:r>
              <a:rPr lang="it-IT" sz="1800" dirty="0" smtClean="0">
                <a:solidFill>
                  <a:schemeClr val="tx1"/>
                </a:solidFill>
                <a:latin typeface="Times New Roman" pitchFamily="18" charset="0"/>
                <a:cs typeface="Times New Roman" pitchFamily="18" charset="0"/>
              </a:rPr>
              <a:t>" è un brano portato al successo da Adriano Celentano nel 1966. Musicata dallo stesso Celentano, il brano, è un testo scritto da Luciano Beretta e da </a:t>
            </a:r>
            <a:r>
              <a:rPr lang="it-IT" sz="1800" dirty="0" err="1" smtClean="0">
                <a:solidFill>
                  <a:schemeClr val="tx1"/>
                </a:solidFill>
                <a:latin typeface="Times New Roman" pitchFamily="18" charset="0"/>
                <a:cs typeface="Times New Roman" pitchFamily="18" charset="0"/>
              </a:rPr>
              <a:t>Miki</a:t>
            </a:r>
            <a:r>
              <a:rPr lang="it-IT" sz="1800" dirty="0" smtClean="0">
                <a:solidFill>
                  <a:schemeClr val="tx1"/>
                </a:solidFill>
                <a:latin typeface="Times New Roman" pitchFamily="18" charset="0"/>
                <a:cs typeface="Times New Roman" pitchFamily="18" charset="0"/>
              </a:rPr>
              <a:t> Del Prete che parla dell'evoluzione del mondo e dello sviluppo delle città. La canzone ha anche un forte aspetto autobiografico poiché la via </a:t>
            </a:r>
            <a:r>
              <a:rPr lang="it-IT" sz="1800" dirty="0" err="1" smtClean="0">
                <a:solidFill>
                  <a:schemeClr val="tx1"/>
                </a:solidFill>
                <a:latin typeface="Times New Roman" pitchFamily="18" charset="0"/>
                <a:cs typeface="Times New Roman" pitchFamily="18" charset="0"/>
              </a:rPr>
              <a:t>Gluck</a:t>
            </a:r>
            <a:r>
              <a:rPr lang="it-IT" sz="1800" dirty="0" smtClean="0">
                <a:solidFill>
                  <a:schemeClr val="tx1"/>
                </a:solidFill>
                <a:latin typeface="Times New Roman" pitchFamily="18" charset="0"/>
                <a:cs typeface="Times New Roman" pitchFamily="18" charset="0"/>
              </a:rPr>
              <a:t> è proprio la via dove Adriano è cresciuto con la sua famiglia d'origine. Di successi, Adriano, ne farà tanti lungo la sua straordinaria carriera ma "Il ragazzo della via </a:t>
            </a:r>
            <a:r>
              <a:rPr lang="it-IT" sz="1800" dirty="0" err="1" smtClean="0">
                <a:solidFill>
                  <a:schemeClr val="tx1"/>
                </a:solidFill>
                <a:latin typeface="Times New Roman" pitchFamily="18" charset="0"/>
                <a:cs typeface="Times New Roman" pitchFamily="18" charset="0"/>
              </a:rPr>
              <a:t>Gluck</a:t>
            </a:r>
            <a:r>
              <a:rPr lang="it-IT" sz="1800" dirty="0" smtClean="0">
                <a:solidFill>
                  <a:schemeClr val="tx1"/>
                </a:solidFill>
                <a:latin typeface="Times New Roman" pitchFamily="18" charset="0"/>
                <a:cs typeface="Times New Roman" pitchFamily="18" charset="0"/>
              </a:rPr>
              <a:t>" resterà sempre uno dei brani che amerà di più anche per il legame affettivo con il luogo citato oltre che per il messaggio lanciato con il quale sponsorizza e difende una vita ed una realtà genuina di campagna che proprio in quegli anni sta cedendo il passo, attraverso lo sviluppo economico, alla città industrializzata.</a:t>
            </a:r>
          </a:p>
          <a:p>
            <a:endParaRPr lang="it-IT" sz="1800" dirty="0"/>
          </a:p>
        </p:txBody>
      </p:sp>
      <p:pic>
        <p:nvPicPr>
          <p:cNvPr id="2050" name="Picture 2" descr="Risultati immagini per il ragazzo della via gluck"/>
          <p:cNvPicPr>
            <a:picLocks noChangeAspect="1" noChangeArrowheads="1"/>
          </p:cNvPicPr>
          <p:nvPr/>
        </p:nvPicPr>
        <p:blipFill>
          <a:blip r:embed="rId2" cstate="print"/>
          <a:srcRect/>
          <a:stretch>
            <a:fillRect/>
          </a:stretch>
        </p:blipFill>
        <p:spPr bwMode="auto">
          <a:xfrm>
            <a:off x="714348" y="4214818"/>
            <a:ext cx="2357454" cy="2390321"/>
          </a:xfrm>
          <a:prstGeom prst="rect">
            <a:avLst/>
          </a:prstGeom>
          <a:noFill/>
        </p:spPr>
      </p:pic>
      <p:pic>
        <p:nvPicPr>
          <p:cNvPr id="2052" name="Picture 4" descr="Risultati immagini per il ragazzo della via gluck"/>
          <p:cNvPicPr>
            <a:picLocks noChangeAspect="1" noChangeArrowheads="1"/>
          </p:cNvPicPr>
          <p:nvPr/>
        </p:nvPicPr>
        <p:blipFill>
          <a:blip r:embed="rId3"/>
          <a:srcRect l="12097" r="11693"/>
          <a:stretch>
            <a:fillRect/>
          </a:stretch>
        </p:blipFill>
        <p:spPr bwMode="auto">
          <a:xfrm>
            <a:off x="5000627" y="4214818"/>
            <a:ext cx="3384937" cy="2292429"/>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0" end="0"/>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30" dur="1000" fill="hold"/>
                                        <p:tgtEl>
                                          <p:spTgt spid="205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50"/>
                                        </p:tgtEl>
                                      </p:cBhvr>
                                    </p:animEffect>
                                  </p:childTnLst>
                                </p:cTn>
                              </p:par>
                              <p:par>
                                <p:cTn id="35" presetID="25" presetClass="entr" presetSubtype="0"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0"/>
            <a:ext cx="5929322" cy="6858000"/>
          </a:xfrm>
        </p:spPr>
        <p:txBody>
          <a:bodyPr numCol="3">
            <a:noAutofit/>
          </a:bodyPr>
          <a:lstStyle/>
          <a:p>
            <a:r>
              <a:rPr lang="it-IT" sz="1400" dirty="0">
                <a:solidFill>
                  <a:schemeClr val="tx1"/>
                </a:solidFill>
                <a:latin typeface="Times New Roman" pitchFamily="18" charset="0"/>
                <a:cs typeface="Times New Roman" pitchFamily="18" charset="0"/>
              </a:rPr>
              <a:t>Questa è la storia di uno di noi,</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anche lui nato per caso in via </a:t>
            </a:r>
            <a:r>
              <a:rPr lang="it-IT" sz="1400" dirty="0" err="1">
                <a:solidFill>
                  <a:schemeClr val="tx1"/>
                </a:solidFill>
                <a:latin typeface="Times New Roman" pitchFamily="18" charset="0"/>
                <a:cs typeface="Times New Roman" pitchFamily="18" charset="0"/>
              </a:rPr>
              <a:t>Gluck</a:t>
            </a:r>
            <a:r>
              <a:rPr lang="it-IT" sz="1400" dirty="0">
                <a:solidFill>
                  <a:schemeClr val="tx1"/>
                </a:solidFill>
                <a:latin typeface="Times New Roman" pitchFamily="18" charset="0"/>
                <a:cs typeface="Times New Roman" pitchFamily="18" charset="0"/>
              </a:rPr>
              <a:t>,</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in una casa, fuori città,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gente tranquilla, che lavorava.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Là dove c'era l'erba ora c'è</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una città,e quella casa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in mezzo al verde ormai, dove sarà?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Questo ragazzo della via </a:t>
            </a:r>
            <a:r>
              <a:rPr lang="it-IT" sz="1400" dirty="0" err="1">
                <a:solidFill>
                  <a:schemeClr val="tx1"/>
                </a:solidFill>
                <a:latin typeface="Times New Roman" pitchFamily="18" charset="0"/>
                <a:cs typeface="Times New Roman" pitchFamily="18" charset="0"/>
              </a:rPr>
              <a:t>Gluck</a:t>
            </a:r>
            <a:r>
              <a:rPr lang="it-IT" sz="1400" dirty="0">
                <a:solidFill>
                  <a:schemeClr val="tx1"/>
                </a:solidFill>
                <a:latin typeface="Times New Roman" pitchFamily="18" charset="0"/>
                <a:cs typeface="Times New Roman" pitchFamily="18" charset="0"/>
              </a:rPr>
              <a:t>,</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si divertiva a giocare con me,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ma un giorno disse,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vado in città,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 lo diceva mentre piangeva,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io gli domando amico,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non sei contento?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Vai finalmente a stare in città.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Là troverai le cose che non hai avuto qui,</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potrai lavarti in casa senza andar</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giù nel cortile!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Mio caro amico, disse,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se qui sono nato,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in questa strada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ora lascio il mio cuore.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Ma come fai a non capire,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è una fortuna, per voi che restate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a piedi nudi a giocare nei prati,</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mentre l in centro respiro il cemento.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Ma verrà un giorno che ritornerò ancora qui</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 sentirò l'amico treno che fischia così,</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a:t>
            </a:r>
            <a:r>
              <a:rPr lang="it-IT" sz="1400" dirty="0" err="1">
                <a:solidFill>
                  <a:schemeClr val="tx1"/>
                </a:solidFill>
                <a:latin typeface="Times New Roman" pitchFamily="18" charset="0"/>
                <a:cs typeface="Times New Roman" pitchFamily="18" charset="0"/>
              </a:rPr>
              <a:t>wa</a:t>
            </a:r>
            <a:r>
              <a:rPr lang="it-IT" sz="1400" dirty="0">
                <a:solidFill>
                  <a:schemeClr val="tx1"/>
                </a:solidFill>
                <a:latin typeface="Times New Roman" pitchFamily="18" charset="0"/>
                <a:cs typeface="Times New Roman" pitchFamily="18" charset="0"/>
              </a:rPr>
              <a:t> </a:t>
            </a:r>
            <a:r>
              <a:rPr lang="it-IT" sz="1400" dirty="0" err="1">
                <a:solidFill>
                  <a:schemeClr val="tx1"/>
                </a:solidFill>
                <a:latin typeface="Times New Roman" pitchFamily="18" charset="0"/>
                <a:cs typeface="Times New Roman" pitchFamily="18" charset="0"/>
              </a:rPr>
              <a:t>wa</a:t>
            </a:r>
            <a:r>
              <a:rPr lang="it-IT" sz="1400" dirty="0">
                <a:solidFill>
                  <a:schemeClr val="tx1"/>
                </a:solidFill>
                <a:latin typeface="Times New Roman" pitchFamily="18" charset="0"/>
                <a:cs typeface="Times New Roman" pitchFamily="18" charset="0"/>
              </a:rPr>
              <a:t>"!</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Passano gli anni,</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ma otto son lunghi,</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però quel ragazzo ne ha fatta di strada,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ma non si scorda la sua prima casa,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ora coi soldi lui può comperarla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torna e non trova gli amici che aveva,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solo case su case,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catrame e cemento.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Là dove c'era l'erba ora c'è una città,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 quella casa in mezzo al verde ormai dove sarà.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Ehi, </a:t>
            </a:r>
            <a:r>
              <a:rPr lang="it-IT" sz="1400" dirty="0" err="1">
                <a:solidFill>
                  <a:schemeClr val="tx1"/>
                </a:solidFill>
                <a:latin typeface="Times New Roman" pitchFamily="18" charset="0"/>
                <a:cs typeface="Times New Roman" pitchFamily="18" charset="0"/>
              </a:rPr>
              <a:t>Ehi</a:t>
            </a:r>
            <a:r>
              <a:rPr lang="it-IT" sz="1400" dirty="0">
                <a:solidFill>
                  <a:schemeClr val="tx1"/>
                </a:solidFill>
                <a:latin typeface="Times New Roman" pitchFamily="18" charset="0"/>
                <a:cs typeface="Times New Roman" pitchFamily="18" charset="0"/>
              </a:rPr>
              <a:t>,</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La </a:t>
            </a:r>
            <a:r>
              <a:rPr lang="it-IT" sz="1400" dirty="0" err="1">
                <a:solidFill>
                  <a:schemeClr val="tx1"/>
                </a:solidFill>
                <a:latin typeface="Times New Roman" pitchFamily="18" charset="0"/>
                <a:cs typeface="Times New Roman" pitchFamily="18" charset="0"/>
              </a:rPr>
              <a:t>la</a:t>
            </a:r>
            <a:r>
              <a:rPr lang="it-IT" sz="1400" dirty="0">
                <a:solidFill>
                  <a:schemeClr val="tx1"/>
                </a:solidFill>
                <a:latin typeface="Times New Roman" pitchFamily="18" charset="0"/>
                <a:cs typeface="Times New Roman" pitchFamily="18" charset="0"/>
              </a:rPr>
              <a:t> </a:t>
            </a:r>
            <a:r>
              <a:rPr lang="it-IT" sz="1400" dirty="0" err="1">
                <a:solidFill>
                  <a:schemeClr val="tx1"/>
                </a:solidFill>
                <a:latin typeface="Times New Roman" pitchFamily="18" charset="0"/>
                <a:cs typeface="Times New Roman" pitchFamily="18" charset="0"/>
              </a:rPr>
              <a:t>la</a:t>
            </a:r>
            <a:r>
              <a:rPr lang="it-IT" sz="1400" dirty="0">
                <a:solidFill>
                  <a:schemeClr val="tx1"/>
                </a:solidFill>
                <a:latin typeface="Times New Roman" pitchFamily="18" charset="0"/>
                <a:cs typeface="Times New Roman" pitchFamily="18" charset="0"/>
              </a:rPr>
              <a:t>... la </a:t>
            </a:r>
            <a:r>
              <a:rPr lang="it-IT" sz="1400" dirty="0" err="1">
                <a:solidFill>
                  <a:schemeClr val="tx1"/>
                </a:solidFill>
                <a:latin typeface="Times New Roman" pitchFamily="18" charset="0"/>
                <a:cs typeface="Times New Roman" pitchFamily="18" charset="0"/>
              </a:rPr>
              <a:t>la</a:t>
            </a:r>
            <a:r>
              <a:rPr lang="it-IT" sz="1400" dirty="0">
                <a:solidFill>
                  <a:schemeClr val="tx1"/>
                </a:solidFill>
                <a:latin typeface="Times New Roman" pitchFamily="18" charset="0"/>
                <a:cs typeface="Times New Roman" pitchFamily="18" charset="0"/>
              </a:rPr>
              <a:t> </a:t>
            </a:r>
            <a:r>
              <a:rPr lang="it-IT" sz="1400" dirty="0" err="1">
                <a:solidFill>
                  <a:schemeClr val="tx1"/>
                </a:solidFill>
                <a:latin typeface="Times New Roman" pitchFamily="18" charset="0"/>
                <a:cs typeface="Times New Roman" pitchFamily="18" charset="0"/>
              </a:rPr>
              <a:t>la</a:t>
            </a:r>
            <a:r>
              <a:rPr lang="it-IT" sz="1400" dirty="0">
                <a:solidFill>
                  <a:schemeClr val="tx1"/>
                </a:solidFill>
                <a:latin typeface="Times New Roman" pitchFamily="18" charset="0"/>
                <a:cs typeface="Times New Roman" pitchFamily="18" charset="0"/>
              </a:rPr>
              <a:t> </a:t>
            </a:r>
            <a:r>
              <a:rPr lang="it-IT" sz="1400" dirty="0" err="1">
                <a:solidFill>
                  <a:schemeClr val="tx1"/>
                </a:solidFill>
                <a:latin typeface="Times New Roman" pitchFamily="18" charset="0"/>
                <a:cs typeface="Times New Roman" pitchFamily="18" charset="0"/>
              </a:rPr>
              <a:t>la</a:t>
            </a:r>
            <a:r>
              <a:rPr lang="it-IT" sz="1400" dirty="0">
                <a:solidFill>
                  <a:schemeClr val="tx1"/>
                </a:solidFill>
                <a:latin typeface="Times New Roman" pitchFamily="18" charset="0"/>
                <a:cs typeface="Times New Roman" pitchFamily="18" charset="0"/>
              </a:rPr>
              <a:t> </a:t>
            </a:r>
            <a:r>
              <a:rPr lang="it-IT" sz="1400" dirty="0" err="1">
                <a:solidFill>
                  <a:schemeClr val="tx1"/>
                </a:solidFill>
                <a:latin typeface="Times New Roman" pitchFamily="18" charset="0"/>
                <a:cs typeface="Times New Roman" pitchFamily="18" charset="0"/>
              </a:rPr>
              <a:t>la</a:t>
            </a:r>
            <a:r>
              <a:rPr lang="it-IT" sz="1400" dirty="0">
                <a:solidFill>
                  <a:schemeClr val="tx1"/>
                </a:solidFill>
                <a:latin typeface="Times New Roman" pitchFamily="18" charset="0"/>
                <a:cs typeface="Times New Roman" pitchFamily="18" charset="0"/>
              </a:rPr>
              <a:t>...</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Eh no,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non so, non so perché,</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perché continuano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a costruire, le case</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 non lasciano l'erba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non lasciano l'erba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non lasciano l'erba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non lasciano l'erba</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Eh no,</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se andiamo avanti così, chissà</a:t>
            </a:r>
            <a:r>
              <a:rPr lang="it-IT" sz="1400" dirty="0" smtClean="0">
                <a:solidFill>
                  <a:schemeClr val="tx1"/>
                </a:solidFill>
                <a:latin typeface="Times New Roman" pitchFamily="18" charset="0"/>
                <a:cs typeface="Times New Roman" pitchFamily="18" charset="0"/>
              </a:rPr>
              <a:t/>
            </a:r>
            <a:br>
              <a:rPr lang="it-IT" sz="1400" dirty="0" smtClean="0">
                <a:solidFill>
                  <a:schemeClr val="tx1"/>
                </a:solidFill>
                <a:latin typeface="Times New Roman" pitchFamily="18" charset="0"/>
                <a:cs typeface="Times New Roman" pitchFamily="18" charset="0"/>
              </a:rPr>
            </a:br>
            <a:r>
              <a:rPr lang="it-IT" sz="1400" dirty="0">
                <a:solidFill>
                  <a:schemeClr val="tx1"/>
                </a:solidFill>
                <a:latin typeface="Times New Roman" pitchFamily="18" charset="0"/>
                <a:cs typeface="Times New Roman" pitchFamily="18" charset="0"/>
              </a:rPr>
              <a:t>come si farà, chissà</a:t>
            </a:r>
            <a:r>
              <a:rPr lang="it-IT" sz="1400" dirty="0" smtClean="0">
                <a:solidFill>
                  <a:schemeClr val="tx1"/>
                </a:solidFill>
                <a:latin typeface="Times New Roman" pitchFamily="18" charset="0"/>
                <a:cs typeface="Times New Roman" pitchFamily="18" charset="0"/>
              </a:rPr>
              <a:t>...</a:t>
            </a:r>
          </a:p>
          <a:p>
            <a:endParaRPr lang="it-IT" sz="1400" dirty="0" smtClean="0">
              <a:solidFill>
                <a:schemeClr val="tx1"/>
              </a:solidFill>
              <a:latin typeface="Times New Roman" pitchFamily="18" charset="0"/>
              <a:cs typeface="Times New Roman" pitchFamily="18" charset="0"/>
            </a:endParaRPr>
          </a:p>
        </p:txBody>
      </p:sp>
      <p:pic>
        <p:nvPicPr>
          <p:cNvPr id="1026" name="Picture 2" descr="Risultati immagini per testo canzone il ragazzo della via gluck"/>
          <p:cNvPicPr>
            <a:picLocks noChangeAspect="1" noChangeArrowheads="1"/>
          </p:cNvPicPr>
          <p:nvPr/>
        </p:nvPicPr>
        <p:blipFill>
          <a:blip r:embed="rId2"/>
          <a:srcRect t="12500" b="12499"/>
          <a:stretch>
            <a:fillRect/>
          </a:stretch>
        </p:blipFill>
        <p:spPr bwMode="auto">
          <a:xfrm>
            <a:off x="6286512" y="357166"/>
            <a:ext cx="2643174" cy="1857388"/>
          </a:xfrm>
          <a:prstGeom prst="rect">
            <a:avLst/>
          </a:prstGeom>
          <a:noFill/>
        </p:spPr>
      </p:pic>
      <p:pic>
        <p:nvPicPr>
          <p:cNvPr id="1028" name="Picture 4" descr="Risultati immagini per testo canzone il ragazzo della via gluck"/>
          <p:cNvPicPr>
            <a:picLocks noChangeAspect="1" noChangeArrowheads="1"/>
          </p:cNvPicPr>
          <p:nvPr/>
        </p:nvPicPr>
        <p:blipFill>
          <a:blip r:embed="rId3"/>
          <a:srcRect l="37851"/>
          <a:stretch>
            <a:fillRect/>
          </a:stretch>
        </p:blipFill>
        <p:spPr bwMode="auto">
          <a:xfrm>
            <a:off x="6072198" y="2857496"/>
            <a:ext cx="2714612" cy="307181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1071546"/>
            <a:ext cx="7772400" cy="1470025"/>
          </a:xfrm>
        </p:spPr>
        <p:txBody>
          <a:bodyPr/>
          <a:lstStyle/>
          <a:p>
            <a:r>
              <a:rPr lang="it-IT" b="1" i="1" dirty="0" smtClean="0">
                <a:latin typeface="Times New Roman" pitchFamily="18" charset="0"/>
                <a:cs typeface="Times New Roman" pitchFamily="18" charset="0"/>
              </a:rPr>
              <a:t>I migranti nel ricordo degli scrittori </a:t>
            </a:r>
            <a:endParaRPr lang="it-IT"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428596" y="5572140"/>
            <a:ext cx="6400800" cy="638164"/>
          </a:xfrm>
        </p:spPr>
        <p:txBody>
          <a:bodyPr>
            <a:normAutofit/>
          </a:bodyPr>
          <a:lstStyle/>
          <a:p>
            <a:pPr algn="l"/>
            <a:r>
              <a:rPr lang="it-IT" sz="2400" i="1" dirty="0" smtClean="0">
                <a:solidFill>
                  <a:schemeClr val="tx1"/>
                </a:solidFill>
                <a:latin typeface="Times New Roman" pitchFamily="18" charset="0"/>
                <a:cs typeface="Times New Roman" pitchFamily="18" charset="0"/>
              </a:rPr>
              <a:t>Tutor prof.ssa Costanza </a:t>
            </a:r>
            <a:r>
              <a:rPr lang="it-IT" sz="2400" i="1" dirty="0" err="1" smtClean="0">
                <a:solidFill>
                  <a:schemeClr val="tx1"/>
                </a:solidFill>
                <a:latin typeface="Times New Roman" pitchFamily="18" charset="0"/>
                <a:cs typeface="Times New Roman" pitchFamily="18" charset="0"/>
              </a:rPr>
              <a:t>Teodosia</a:t>
            </a:r>
            <a:r>
              <a:rPr lang="it-IT" sz="2400" i="1" dirty="0" smtClean="0">
                <a:solidFill>
                  <a:schemeClr val="tx1"/>
                </a:solidFill>
                <a:latin typeface="Times New Roman" pitchFamily="18" charset="0"/>
                <a:cs typeface="Times New Roman" pitchFamily="18" charset="0"/>
              </a:rPr>
              <a:t> Potenza</a:t>
            </a:r>
            <a:endParaRPr lang="it-IT" sz="2400" i="1" dirty="0">
              <a:solidFill>
                <a:schemeClr val="tx1"/>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285729"/>
            <a:ext cx="7500990" cy="4008790"/>
          </a:xfrm>
          <a:prstGeom prst="rect">
            <a:avLst/>
          </a:prstGeom>
          <a:noFill/>
        </p:spPr>
        <p:txBody>
          <a:bodyPr wrap="square" rtlCol="0">
            <a:spAutoFit/>
          </a:bodyPr>
          <a:lstStyle/>
          <a:p>
            <a:pPr algn="ctr"/>
            <a:endParaRPr lang="it-IT" sz="4050" dirty="0">
              <a:solidFill>
                <a:srgbClr val="7C3426"/>
              </a:solidFill>
              <a:latin typeface="Times New Roman" panose="02020603050405020304" pitchFamily="18" charset="0"/>
              <a:cs typeface="Times New Roman" panose="02020603050405020304" pitchFamily="18" charset="0"/>
            </a:endParaRPr>
          </a:p>
          <a:p>
            <a:endParaRPr lang="it-IT" sz="1600" dirty="0">
              <a:solidFill>
                <a:srgbClr val="7C3426"/>
              </a:solidFill>
              <a:latin typeface="Times New Roman" panose="02020603050405020304" pitchFamily="18" charset="0"/>
              <a:cs typeface="Times New Roman" panose="02020603050405020304" pitchFamily="18" charset="0"/>
            </a:endParaRPr>
          </a:p>
          <a:p>
            <a:pPr algn="ctr"/>
            <a:r>
              <a:rPr lang="it-IT" sz="2000" dirty="0">
                <a:latin typeface="Times New Roman" panose="02020603050405020304" pitchFamily="18" charset="0"/>
                <a:cs typeface="Times New Roman" panose="02020603050405020304" pitchFamily="18" charset="0"/>
              </a:rPr>
              <a:t>La seconda fase (1901-1915) coincide con </a:t>
            </a:r>
            <a:r>
              <a:rPr lang="it-IT" sz="2000" dirty="0" smtClean="0">
                <a:latin typeface="Times New Roman" panose="02020603050405020304" pitchFamily="18" charset="0"/>
                <a:cs typeface="Times New Roman" panose="02020603050405020304" pitchFamily="18" charset="0"/>
              </a:rPr>
              <a:t>l’industrializzazione </a:t>
            </a:r>
            <a:r>
              <a:rPr lang="it-IT" sz="2000" dirty="0">
                <a:latin typeface="Times New Roman" panose="02020603050405020304" pitchFamily="18" charset="0"/>
                <a:cs typeface="Times New Roman" panose="02020603050405020304" pitchFamily="18" charset="0"/>
              </a:rPr>
              <a:t>italiana; </a:t>
            </a:r>
            <a:r>
              <a:rPr lang="it-IT" sz="2000" dirty="0" smtClean="0">
                <a:latin typeface="Times New Roman" panose="02020603050405020304" pitchFamily="18" charset="0"/>
                <a:cs typeface="Times New Roman" panose="02020603050405020304" pitchFamily="18" charset="0"/>
              </a:rPr>
              <a:t>è </a:t>
            </a:r>
            <a:r>
              <a:rPr lang="it-IT" sz="2000" dirty="0">
                <a:latin typeface="Times New Roman" panose="02020603050405020304" pitchFamily="18" charset="0"/>
                <a:cs typeface="Times New Roman" panose="02020603050405020304" pitchFamily="18" charset="0"/>
              </a:rPr>
              <a:t>detta </a:t>
            </a:r>
            <a:r>
              <a:rPr lang="it-IT" sz="2000" b="1" dirty="0">
                <a:latin typeface="Times New Roman" panose="02020603050405020304" pitchFamily="18" charset="0"/>
                <a:cs typeface="Times New Roman" panose="02020603050405020304" pitchFamily="18" charset="0"/>
              </a:rPr>
              <a:t>“</a:t>
            </a:r>
            <a:r>
              <a:rPr lang="it-IT" sz="2000" b="1" i="1" dirty="0">
                <a:latin typeface="Times New Roman" panose="02020603050405020304" pitchFamily="18" charset="0"/>
                <a:cs typeface="Times New Roman" panose="02020603050405020304" pitchFamily="18" charset="0"/>
              </a:rPr>
              <a:t>grande emigrazione</a:t>
            </a:r>
            <a:r>
              <a:rPr lang="it-IT" sz="2000" b="1" dirty="0" smtClean="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o </a:t>
            </a:r>
            <a:r>
              <a:rPr lang="it-IT" sz="2000" b="1" dirty="0" smtClean="0">
                <a:latin typeface="Times New Roman" panose="02020603050405020304" pitchFamily="18" charset="0"/>
                <a:cs typeface="Times New Roman" panose="02020603050405020304" pitchFamily="18" charset="0"/>
              </a:rPr>
              <a:t>“</a:t>
            </a:r>
            <a:r>
              <a:rPr lang="it-IT" sz="2000" b="1" i="1" dirty="0" err="1" smtClean="0">
                <a:latin typeface="Times New Roman" panose="02020603050405020304" pitchFamily="18" charset="0"/>
                <a:cs typeface="Times New Roman" panose="02020603050405020304" pitchFamily="18" charset="0"/>
              </a:rPr>
              <a:t>new</a:t>
            </a:r>
            <a:r>
              <a:rPr lang="it-IT" sz="2000" b="1" i="1" dirty="0" smtClean="0">
                <a:latin typeface="Times New Roman" panose="02020603050405020304" pitchFamily="18" charset="0"/>
                <a:cs typeface="Times New Roman" panose="02020603050405020304" pitchFamily="18" charset="0"/>
              </a:rPr>
              <a:t> </a:t>
            </a:r>
            <a:r>
              <a:rPr lang="it-IT" sz="2000" b="1" i="1" dirty="0" err="1" smtClean="0">
                <a:latin typeface="Times New Roman" panose="02020603050405020304" pitchFamily="18" charset="0"/>
                <a:cs typeface="Times New Roman" panose="02020603050405020304" pitchFamily="18" charset="0"/>
              </a:rPr>
              <a:t>migration</a:t>
            </a:r>
            <a:r>
              <a:rPr lang="it-IT" sz="2000" b="1" i="1" dirty="0" smtClean="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proprio </a:t>
            </a:r>
            <a:r>
              <a:rPr lang="it-IT" sz="2000" dirty="0">
                <a:latin typeface="Times New Roman" panose="02020603050405020304" pitchFamily="18" charset="0"/>
                <a:cs typeface="Times New Roman" panose="02020603050405020304" pitchFamily="18" charset="0"/>
              </a:rPr>
              <a:t>per </a:t>
            </a:r>
            <a:r>
              <a:rPr lang="it-IT" sz="2000" dirty="0" smtClean="0">
                <a:latin typeface="Times New Roman" panose="02020603050405020304" pitchFamily="18" charset="0"/>
                <a:cs typeface="Times New Roman" panose="02020603050405020304" pitchFamily="18" charset="0"/>
              </a:rPr>
              <a:t>l’incapacità </a:t>
            </a:r>
            <a:r>
              <a:rPr lang="it-IT" sz="2000" dirty="0">
                <a:latin typeface="Times New Roman" panose="02020603050405020304" pitchFamily="18" charset="0"/>
                <a:cs typeface="Times New Roman" panose="02020603050405020304" pitchFamily="18" charset="0"/>
              </a:rPr>
              <a:t>del nostro sviluppo, non intenso né uniforme, di assorbire la manodopera eccedente. </a:t>
            </a:r>
            <a:r>
              <a:rPr lang="it-IT" sz="2000" dirty="0" smtClean="0">
                <a:latin typeface="Times New Roman" panose="02020603050405020304" pitchFamily="18" charset="0"/>
                <a:cs typeface="Times New Roman" panose="02020603050405020304" pitchFamily="18" charset="0"/>
              </a:rPr>
              <a:t>L’emigrazione </a:t>
            </a:r>
            <a:r>
              <a:rPr lang="it-IT" sz="2000" dirty="0">
                <a:latin typeface="Times New Roman" panose="02020603050405020304" pitchFamily="18" charset="0"/>
                <a:cs typeface="Times New Roman" panose="02020603050405020304" pitchFamily="18" charset="0"/>
              </a:rPr>
              <a:t>del periodo è largamente </a:t>
            </a:r>
            <a:r>
              <a:rPr lang="it-IT" sz="2000" dirty="0" smtClean="0">
                <a:latin typeface="Times New Roman" panose="02020603050405020304" pitchFamily="18" charset="0"/>
                <a:cs typeface="Times New Roman" panose="02020603050405020304" pitchFamily="18" charset="0"/>
              </a:rPr>
              <a:t>extraeuropea e gli Stati Uniti, che in quegli anni stavano vivendo una crescita economica senza pari nella loro storia (autori di grandi costruzioni ferroviarie e infrastrutturali),</a:t>
            </a:r>
          </a:p>
          <a:p>
            <a:pPr algn="ctr"/>
            <a:r>
              <a:rPr lang="it-IT" sz="2000" dirty="0" smtClean="0">
                <a:latin typeface="Times New Roman" panose="02020603050405020304" pitchFamily="18" charset="0"/>
                <a:cs typeface="Times New Roman" panose="02020603050405020304" pitchFamily="18" charset="0"/>
              </a:rPr>
              <a:t>furono la meta più ambita.</a:t>
            </a:r>
            <a:r>
              <a:rPr lang="it-IT" sz="2000" dirty="0" smtClean="0"/>
              <a:t/>
            </a:r>
            <a:br>
              <a:rPr lang="it-IT" sz="2000" dirty="0" smtClean="0"/>
            </a:br>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a:t>
            </a:r>
          </a:p>
        </p:txBody>
      </p:sp>
      <p:pic>
        <p:nvPicPr>
          <p:cNvPr id="1026" name="Picture 2" descr="Immagine correlata"/>
          <p:cNvPicPr>
            <a:picLocks noChangeAspect="1" noChangeArrowheads="1"/>
          </p:cNvPicPr>
          <p:nvPr/>
        </p:nvPicPr>
        <p:blipFill>
          <a:blip r:embed="rId2"/>
          <a:srcRect/>
          <a:stretch>
            <a:fillRect/>
          </a:stretch>
        </p:blipFill>
        <p:spPr bwMode="auto">
          <a:xfrm>
            <a:off x="1357290" y="4000504"/>
            <a:ext cx="6429420" cy="2427362"/>
          </a:xfrm>
          <a:prstGeom prst="rect">
            <a:avLst/>
          </a:prstGeom>
          <a:noFill/>
        </p:spPr>
      </p:pic>
    </p:spTree>
    <p:extLst>
      <p:ext uri="{BB962C8B-B14F-4D97-AF65-F5344CB8AC3E}">
        <p14:creationId xmlns="" xmlns:p14="http://schemas.microsoft.com/office/powerpoint/2010/main" val="1203985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57224" y="785794"/>
            <a:ext cx="7215238" cy="2571744"/>
          </a:xfrm>
        </p:spPr>
        <p:txBody>
          <a:bodyPr>
            <a:noAutofit/>
          </a:bodyPr>
          <a:lstStyle/>
          <a:p>
            <a:r>
              <a:rPr lang="it-IT" sz="1800" dirty="0" smtClean="0">
                <a:solidFill>
                  <a:schemeClr val="tx1"/>
                </a:solidFill>
                <a:latin typeface="Times New Roman" pitchFamily="18" charset="0"/>
                <a:cs typeface="Times New Roman" pitchFamily="18" charset="0"/>
              </a:rPr>
              <a:t>Il grande esodo degli italiani ha rappresentato uno dei fenomeni più vistosi della loro storia recente. In Italia il contadino povero, se non si ribellava, non aveva altra scelta che rassegnarsi al suo destino oppure emigrare. Il motivo che lo spingeva ad andarsene non era sempre soltanto la fame di terra; al contrario, la cosa acquisiva piuttosto in molti casi l’aspetto  di una fuga da un suolo ingrato. Nel 1914 vi erano dai cinque ai  sei milioni di italiani residenti all’estero, contro i 35 milioni in patria.</a:t>
            </a:r>
          </a:p>
          <a:p>
            <a:pPr algn="r"/>
            <a:r>
              <a:rPr lang="it-IT" sz="1800" b="1" i="1" dirty="0" smtClean="0">
                <a:solidFill>
                  <a:schemeClr val="tx1"/>
                </a:solidFill>
                <a:latin typeface="Times New Roman" pitchFamily="18" charset="0"/>
                <a:cs typeface="Times New Roman" pitchFamily="18" charset="0"/>
              </a:rPr>
              <a:t>Denis </a:t>
            </a:r>
            <a:r>
              <a:rPr lang="it-IT" sz="1800" b="1" i="1" dirty="0" err="1" smtClean="0">
                <a:solidFill>
                  <a:schemeClr val="tx1"/>
                </a:solidFill>
                <a:latin typeface="Times New Roman" pitchFamily="18" charset="0"/>
                <a:cs typeface="Times New Roman" pitchFamily="18" charset="0"/>
              </a:rPr>
              <a:t>Mack</a:t>
            </a:r>
            <a:r>
              <a:rPr lang="it-IT" sz="1800" b="1" i="1" dirty="0" smtClean="0">
                <a:solidFill>
                  <a:schemeClr val="tx1"/>
                </a:solidFill>
                <a:latin typeface="Times New Roman" pitchFamily="18" charset="0"/>
                <a:cs typeface="Times New Roman" pitchFamily="18" charset="0"/>
              </a:rPr>
              <a:t> Smith</a:t>
            </a:r>
            <a:endParaRPr lang="it-IT" sz="1800" b="1" i="1"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52344" t="54167" r="6249" b="8333"/>
          <a:stretch>
            <a:fillRect/>
          </a:stretch>
        </p:blipFill>
        <p:spPr bwMode="auto">
          <a:xfrm>
            <a:off x="5000628" y="3571876"/>
            <a:ext cx="3786214" cy="2571768"/>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125" t="54167" r="50000" b="8333"/>
          <a:stretch>
            <a:fillRect/>
          </a:stretch>
        </p:blipFill>
        <p:spPr bwMode="auto">
          <a:xfrm>
            <a:off x="428596" y="3500438"/>
            <a:ext cx="4286280" cy="2571768"/>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1000" fill="hold"/>
                                        <p:tgtEl>
                                          <p:spTgt spid="3074"/>
                                        </p:tgtEl>
                                        <p:attrNameLst>
                                          <p:attrName>ppt_w</p:attrName>
                                        </p:attrNameLst>
                                      </p:cBhvr>
                                      <p:tavLst>
                                        <p:tav tm="0">
                                          <p:val>
                                            <p:fltVal val="0"/>
                                          </p:val>
                                        </p:tav>
                                        <p:tav tm="100000">
                                          <p:val>
                                            <p:strVal val="#ppt_w"/>
                                          </p:val>
                                        </p:tav>
                                      </p:tavLst>
                                    </p:anim>
                                    <p:anim calcmode="lin" valueType="num">
                                      <p:cBhvr>
                                        <p:cTn id="24" dur="1000" fill="hold"/>
                                        <p:tgtEl>
                                          <p:spTgt spid="3074"/>
                                        </p:tgtEl>
                                        <p:attrNameLst>
                                          <p:attrName>ppt_h</p:attrName>
                                        </p:attrNameLst>
                                      </p:cBhvr>
                                      <p:tavLst>
                                        <p:tav tm="0">
                                          <p:val>
                                            <p:fltVal val="0"/>
                                          </p:val>
                                        </p:tav>
                                        <p:tav tm="100000">
                                          <p:val>
                                            <p:strVal val="#ppt_h"/>
                                          </p:val>
                                        </p:tav>
                                      </p:tavLst>
                                    </p:anim>
                                    <p:anim calcmode="lin" valueType="num">
                                      <p:cBhvr>
                                        <p:cTn id="25"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6633"/>
            <a:ext cx="7772400" cy="1296143"/>
          </a:xfrm>
        </p:spPr>
        <p:txBody>
          <a:bodyPr>
            <a:normAutofit/>
          </a:bodyPr>
          <a:lstStyle/>
          <a:p>
            <a:r>
              <a:rPr lang="it-IT" sz="4000" b="1" i="1" dirty="0" smtClean="0">
                <a:latin typeface="Times New Roman" pitchFamily="18" charset="0"/>
                <a:cs typeface="Times New Roman" pitchFamily="18" charset="0"/>
              </a:rPr>
              <a:t>Scritture dei migranti</a:t>
            </a:r>
            <a:endParaRPr lang="it-IT" sz="4000" b="1" i="1" dirty="0">
              <a:latin typeface="Times New Roman" pitchFamily="18" charset="0"/>
              <a:cs typeface="Times New Roman" pitchFamily="18" charset="0"/>
            </a:endParaRPr>
          </a:p>
        </p:txBody>
      </p:sp>
      <p:sp>
        <p:nvSpPr>
          <p:cNvPr id="3" name="Sottotitolo 2"/>
          <p:cNvSpPr>
            <a:spLocks noGrp="1"/>
          </p:cNvSpPr>
          <p:nvPr>
            <p:ph type="subTitle" idx="1"/>
          </p:nvPr>
        </p:nvSpPr>
        <p:spPr>
          <a:xfrm>
            <a:off x="467544" y="1484784"/>
            <a:ext cx="3312368" cy="5184576"/>
          </a:xfrm>
        </p:spPr>
        <p:txBody>
          <a:bodyPr>
            <a:normAutofit fontScale="25000" lnSpcReduction="20000"/>
          </a:bodyPr>
          <a:lstStyle/>
          <a:p>
            <a:endParaRPr lang="it-IT" sz="4400" dirty="0" smtClean="0">
              <a:effectLst/>
              <a:latin typeface="Times New Roman"/>
              <a:ea typeface="Times New Roman"/>
            </a:endParaRPr>
          </a:p>
          <a:p>
            <a:r>
              <a:rPr lang="it-IT" sz="8000" dirty="0" smtClean="0">
                <a:solidFill>
                  <a:schemeClr val="tx1"/>
                </a:solidFill>
                <a:effectLst/>
                <a:latin typeface="Times New Roman" pitchFamily="18" charset="0"/>
                <a:ea typeface="Calibri"/>
                <a:cs typeface="Times New Roman" pitchFamily="18" charset="0"/>
              </a:rPr>
              <a:t>Emigrazione, immigrazione ed esilio sono stati da sempre, e ognuno per sé, fonte di creatività letteraria. Ogni essere umano, che si sposta o che è costretto a spostarsi da uno spazio, da una storia, da una società, da una lingua a un'altra, si ricostruisce un contesto sociale per ridare dignità alla sua esistenza o per attuare il suo progetto di vita. Questa operazione di intensa creatività  sfocia a volte nella scrittura.</a:t>
            </a:r>
            <a:br>
              <a:rPr lang="it-IT" sz="8000" dirty="0" smtClean="0">
                <a:solidFill>
                  <a:schemeClr val="tx1"/>
                </a:solidFill>
                <a:effectLst/>
                <a:latin typeface="Times New Roman" pitchFamily="18" charset="0"/>
                <a:ea typeface="Calibri"/>
                <a:cs typeface="Times New Roman" pitchFamily="18" charset="0"/>
              </a:rPr>
            </a:br>
            <a:r>
              <a:rPr lang="it-IT" sz="8000" dirty="0" smtClean="0">
                <a:solidFill>
                  <a:schemeClr val="tx1"/>
                </a:solidFill>
                <a:effectLst/>
                <a:latin typeface="Times New Roman" pitchFamily="18" charset="0"/>
                <a:ea typeface="Calibri"/>
                <a:cs typeface="Times New Roman" pitchFamily="18" charset="0"/>
              </a:rPr>
              <a:t/>
            </a:r>
            <a:br>
              <a:rPr lang="it-IT" sz="8000" dirty="0" smtClean="0">
                <a:solidFill>
                  <a:schemeClr val="tx1"/>
                </a:solidFill>
                <a:effectLst/>
                <a:latin typeface="Times New Roman" pitchFamily="18" charset="0"/>
                <a:ea typeface="Calibri"/>
                <a:cs typeface="Times New Roman" pitchFamily="18" charset="0"/>
              </a:rPr>
            </a:br>
            <a:r>
              <a:rPr lang="it-IT" sz="8000" dirty="0" smtClean="0">
                <a:solidFill>
                  <a:schemeClr val="tx1"/>
                </a:solidFill>
                <a:effectLst/>
                <a:latin typeface="Times New Roman" pitchFamily="18" charset="0"/>
                <a:ea typeface="Calibri"/>
                <a:cs typeface="Times New Roman" pitchFamily="18" charset="0"/>
              </a:rPr>
              <a:t/>
            </a:r>
            <a:br>
              <a:rPr lang="it-IT" sz="8000" dirty="0" smtClean="0">
                <a:solidFill>
                  <a:schemeClr val="tx1"/>
                </a:solidFill>
                <a:effectLst/>
                <a:latin typeface="Times New Roman" pitchFamily="18" charset="0"/>
                <a:ea typeface="Calibri"/>
                <a:cs typeface="Times New Roman" pitchFamily="18" charset="0"/>
              </a:rPr>
            </a:br>
            <a:r>
              <a:rPr lang="it-IT" dirty="0" smtClean="0">
                <a:solidFill>
                  <a:schemeClr val="tx1"/>
                </a:solidFill>
                <a:effectLst/>
                <a:latin typeface="Verdana"/>
                <a:ea typeface="Calibri"/>
                <a:cs typeface="Times New Roman"/>
              </a:rPr>
              <a:t/>
            </a:r>
            <a:br>
              <a:rPr lang="it-IT" dirty="0" smtClean="0">
                <a:solidFill>
                  <a:schemeClr val="tx1"/>
                </a:solidFill>
                <a:effectLst/>
                <a:latin typeface="Verdana"/>
                <a:ea typeface="Calibri"/>
                <a:cs typeface="Times New Roman"/>
              </a:rPr>
            </a:br>
            <a:r>
              <a:rPr lang="it-IT" dirty="0" smtClean="0">
                <a:solidFill>
                  <a:schemeClr val="tx1"/>
                </a:solidFill>
                <a:effectLst/>
                <a:latin typeface="Verdana"/>
                <a:ea typeface="Calibri"/>
                <a:cs typeface="Times New Roman"/>
              </a:rPr>
              <a:t/>
            </a:r>
            <a:br>
              <a:rPr lang="it-IT" dirty="0" smtClean="0">
                <a:solidFill>
                  <a:schemeClr val="tx1"/>
                </a:solidFill>
                <a:effectLst/>
                <a:latin typeface="Verdana"/>
                <a:ea typeface="Calibri"/>
                <a:cs typeface="Times New Roman"/>
              </a:rPr>
            </a:br>
            <a:endParaRPr lang="it-IT"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1524000"/>
            <a:ext cx="2880320" cy="4425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14567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out)">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88641"/>
            <a:ext cx="7772400" cy="1872207"/>
          </a:xfrm>
        </p:spPr>
        <p:txBody>
          <a:bodyPr>
            <a:normAutofit/>
          </a:bodyPr>
          <a:lstStyle/>
          <a:p>
            <a:r>
              <a:rPr lang="it-IT" sz="4000" i="1" dirty="0" smtClean="0">
                <a:latin typeface="Times New Roman" pitchFamily="18" charset="0"/>
                <a:cs typeface="Times New Roman" pitchFamily="18" charset="0"/>
              </a:rPr>
              <a:t>Emigrazione e letteratura in Italia dal 1870 alla prima repubblica</a:t>
            </a:r>
            <a:endParaRPr lang="it-IT" sz="4000" i="1" dirty="0">
              <a:latin typeface="Times New Roman" pitchFamily="18" charset="0"/>
              <a:cs typeface="Times New Roman" pitchFamily="18" charset="0"/>
            </a:endParaRPr>
          </a:p>
        </p:txBody>
      </p:sp>
      <p:sp>
        <p:nvSpPr>
          <p:cNvPr id="3" name="Sottotitolo 2"/>
          <p:cNvSpPr>
            <a:spLocks noGrp="1"/>
          </p:cNvSpPr>
          <p:nvPr>
            <p:ph type="subTitle" idx="1"/>
          </p:nvPr>
        </p:nvSpPr>
        <p:spPr>
          <a:xfrm>
            <a:off x="500034" y="1700808"/>
            <a:ext cx="3927950" cy="4371398"/>
          </a:xfrm>
        </p:spPr>
        <p:txBody>
          <a:bodyPr>
            <a:noAutofit/>
          </a:bodyPr>
          <a:lstStyle/>
          <a:p>
            <a:r>
              <a:rPr lang="it-IT" sz="2000" dirty="0">
                <a:solidFill>
                  <a:srgbClr val="000080"/>
                </a:solidFill>
                <a:latin typeface="Times New Roman" pitchFamily="18" charset="0"/>
                <a:ea typeface="Calibri"/>
                <a:cs typeface="Times New Roman" pitchFamily="18" charset="0"/>
              </a:rPr>
              <a:t/>
            </a:r>
            <a:br>
              <a:rPr lang="it-IT" sz="2000" dirty="0">
                <a:solidFill>
                  <a:srgbClr val="000080"/>
                </a:solidFill>
                <a:latin typeface="Times New Roman" pitchFamily="18" charset="0"/>
                <a:ea typeface="Calibri"/>
                <a:cs typeface="Times New Roman" pitchFamily="18" charset="0"/>
              </a:rPr>
            </a:br>
            <a:r>
              <a:rPr lang="it-IT" sz="2000" dirty="0" smtClean="0">
                <a:solidFill>
                  <a:srgbClr val="000080"/>
                </a:solidFill>
                <a:effectLst/>
                <a:latin typeface="Times New Roman" pitchFamily="18" charset="0"/>
                <a:ea typeface="Calibri"/>
                <a:cs typeface="Times New Roman" pitchFamily="18" charset="0"/>
              </a:rPr>
              <a:t/>
            </a:r>
            <a:br>
              <a:rPr lang="it-IT" sz="2000" dirty="0" smtClean="0">
                <a:solidFill>
                  <a:srgbClr val="000080"/>
                </a:solidFill>
                <a:effectLst/>
                <a:latin typeface="Times New Roman" pitchFamily="18" charset="0"/>
                <a:ea typeface="Calibri"/>
                <a:cs typeface="Times New Roman" pitchFamily="18" charset="0"/>
              </a:rPr>
            </a:br>
            <a:r>
              <a:rPr lang="it-IT" sz="2000" dirty="0" smtClean="0">
                <a:solidFill>
                  <a:srgbClr val="000080"/>
                </a:solidFill>
                <a:effectLst/>
                <a:latin typeface="Times New Roman" pitchFamily="18" charset="0"/>
                <a:ea typeface="Calibri"/>
                <a:cs typeface="Times New Roman" pitchFamily="18" charset="0"/>
              </a:rPr>
              <a:t>G</a:t>
            </a:r>
            <a:r>
              <a:rPr lang="it-IT" sz="2000" dirty="0" smtClean="0">
                <a:solidFill>
                  <a:schemeClr val="tx1"/>
                </a:solidFill>
                <a:effectLst/>
                <a:latin typeface="Times New Roman" pitchFamily="18" charset="0"/>
                <a:ea typeface="Calibri"/>
                <a:cs typeface="Times New Roman" pitchFamily="18" charset="0"/>
              </a:rPr>
              <a:t>li autori principali delle migrazioni sono stati i veristi Giovanni Verga e Luigi Capuana e la generazione a loro più vicina rappresentata da autori di novelle come Luigi Pirandello e Corrado Alvaro. </a:t>
            </a:r>
          </a:p>
          <a:p>
            <a:r>
              <a:rPr lang="it-IT" sz="2000" dirty="0" smtClean="0">
                <a:solidFill>
                  <a:schemeClr val="tx1"/>
                </a:solidFill>
                <a:effectLst/>
                <a:latin typeface="Times New Roman" pitchFamily="18" charset="0"/>
                <a:ea typeface="Calibri"/>
                <a:cs typeface="Times New Roman" pitchFamily="18" charset="0"/>
              </a:rPr>
              <a:t>A tornare sull'emigrazione in tempi repubblicani sono stati autori come Saverio Strati, Ignazio Silone e Pier Paolo Pasolini. </a:t>
            </a:r>
            <a:br>
              <a:rPr lang="it-IT" sz="2000" dirty="0" smtClean="0">
                <a:solidFill>
                  <a:schemeClr val="tx1"/>
                </a:solidFill>
                <a:effectLst/>
                <a:latin typeface="Times New Roman" pitchFamily="18" charset="0"/>
                <a:ea typeface="Calibri"/>
                <a:cs typeface="Times New Roman" pitchFamily="18" charset="0"/>
              </a:rPr>
            </a:br>
            <a:r>
              <a:rPr lang="it-IT" sz="2000" dirty="0" smtClean="0">
                <a:solidFill>
                  <a:schemeClr val="tx1"/>
                </a:solidFill>
                <a:effectLst/>
                <a:latin typeface="Times New Roman" pitchFamily="18" charset="0"/>
                <a:ea typeface="Calibri"/>
                <a:cs typeface="Times New Roman" pitchFamily="18" charset="0"/>
              </a:rPr>
              <a:t/>
            </a:r>
            <a:br>
              <a:rPr lang="it-IT" sz="2000" dirty="0" smtClean="0">
                <a:solidFill>
                  <a:schemeClr val="tx1"/>
                </a:solidFill>
                <a:effectLst/>
                <a:latin typeface="Times New Roman" pitchFamily="18" charset="0"/>
                <a:ea typeface="Calibri"/>
                <a:cs typeface="Times New Roman" pitchFamily="18" charset="0"/>
              </a:rPr>
            </a:br>
            <a:r>
              <a:rPr lang="it-IT" sz="2000" dirty="0" smtClean="0">
                <a:solidFill>
                  <a:srgbClr val="000080"/>
                </a:solidFill>
                <a:effectLst/>
                <a:latin typeface="Times New Roman" pitchFamily="18" charset="0"/>
                <a:ea typeface="Calibri"/>
                <a:cs typeface="Times New Roman" pitchFamily="18" charset="0"/>
              </a:rPr>
              <a:t/>
            </a:r>
            <a:br>
              <a:rPr lang="it-IT" sz="2000" dirty="0" smtClean="0">
                <a:solidFill>
                  <a:srgbClr val="000080"/>
                </a:solidFill>
                <a:effectLst/>
                <a:latin typeface="Times New Roman" pitchFamily="18" charset="0"/>
                <a:ea typeface="Calibri"/>
                <a:cs typeface="Times New Roman" pitchFamily="18" charset="0"/>
              </a:rPr>
            </a:br>
            <a:r>
              <a:rPr lang="it-IT" sz="2000" dirty="0" smtClean="0">
                <a:solidFill>
                  <a:srgbClr val="000080"/>
                </a:solidFill>
                <a:effectLst/>
                <a:latin typeface="Times New Roman" pitchFamily="18" charset="0"/>
                <a:ea typeface="Calibri"/>
                <a:cs typeface="Times New Roman" pitchFamily="18" charset="0"/>
              </a:rPr>
              <a:t/>
            </a:r>
            <a:br>
              <a:rPr lang="it-IT" sz="2000" dirty="0" smtClean="0">
                <a:solidFill>
                  <a:srgbClr val="000080"/>
                </a:solidFill>
                <a:effectLst/>
                <a:latin typeface="Times New Roman" pitchFamily="18" charset="0"/>
                <a:ea typeface="Calibri"/>
                <a:cs typeface="Times New Roman" pitchFamily="18" charset="0"/>
              </a:rPr>
            </a:br>
            <a:r>
              <a:rPr lang="it-IT" sz="2000" dirty="0" smtClean="0">
                <a:solidFill>
                  <a:srgbClr val="000080"/>
                </a:solidFill>
                <a:effectLst/>
                <a:latin typeface="Times New Roman" pitchFamily="18" charset="0"/>
                <a:ea typeface="Calibri"/>
                <a:cs typeface="Times New Roman" pitchFamily="18" charset="0"/>
              </a:rPr>
              <a:t/>
            </a:r>
            <a:br>
              <a:rPr lang="it-IT" sz="2000" dirty="0" smtClean="0">
                <a:solidFill>
                  <a:srgbClr val="000080"/>
                </a:solidFill>
                <a:effectLst/>
                <a:latin typeface="Times New Roman" pitchFamily="18" charset="0"/>
                <a:ea typeface="Calibri"/>
                <a:cs typeface="Times New Roman" pitchFamily="18" charset="0"/>
              </a:rPr>
            </a:br>
            <a:r>
              <a:rPr lang="it-IT" sz="2000" dirty="0">
                <a:solidFill>
                  <a:srgbClr val="000080"/>
                </a:solidFill>
                <a:latin typeface="Times New Roman" pitchFamily="18" charset="0"/>
                <a:ea typeface="Calibri"/>
                <a:cs typeface="Times New Roman" pitchFamily="18" charset="0"/>
              </a:rPr>
              <a:t/>
            </a:r>
            <a:br>
              <a:rPr lang="it-IT" sz="2000" dirty="0">
                <a:solidFill>
                  <a:srgbClr val="000080"/>
                </a:solidFill>
                <a:latin typeface="Times New Roman" pitchFamily="18" charset="0"/>
                <a:ea typeface="Calibri"/>
                <a:cs typeface="Times New Roman" pitchFamily="18" charset="0"/>
              </a:rPr>
            </a:br>
            <a:endParaRPr lang="it-IT" sz="2000" dirty="0">
              <a:solidFill>
                <a:prstClr val="black">
                  <a:tint val="75000"/>
                </a:prstClr>
              </a:solidFill>
              <a:latin typeface="Times New Roman" pitchFamily="18" charset="0"/>
              <a:cs typeface="Times New Roman" pitchFamily="18" charset="0"/>
            </a:endParaRPr>
          </a:p>
          <a:p>
            <a:endParaRPr lang="it-IT"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2564904"/>
            <a:ext cx="2880320"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9674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57200" y="404664"/>
            <a:ext cx="3610744" cy="5721499"/>
          </a:xfrm>
        </p:spPr>
        <p:txBody>
          <a:bodyPr>
            <a:normAutofit/>
          </a:bodyPr>
          <a:lstStyle/>
          <a:p>
            <a:pPr algn="ctr"/>
            <a:r>
              <a:rPr lang="it-IT" sz="2000" dirty="0" smtClean="0">
                <a:latin typeface="Times New Roman" pitchFamily="18" charset="0"/>
                <a:ea typeface="Calibri"/>
                <a:cs typeface="Times New Roman" pitchFamily="18" charset="0"/>
              </a:rPr>
              <a:t>Tuttavia non </a:t>
            </a:r>
            <a:r>
              <a:rPr lang="it-IT" sz="2000" dirty="0">
                <a:latin typeface="Times New Roman" pitchFamily="18" charset="0"/>
                <a:ea typeface="Calibri"/>
                <a:cs typeface="Times New Roman" pitchFamily="18" charset="0"/>
              </a:rPr>
              <a:t>esistono </a:t>
            </a:r>
            <a:r>
              <a:rPr lang="it-IT" sz="2000" dirty="0" smtClean="0">
                <a:latin typeface="Times New Roman" pitchFamily="18" charset="0"/>
                <a:ea typeface="Calibri"/>
                <a:cs typeface="Times New Roman" pitchFamily="18" charset="0"/>
              </a:rPr>
              <a:t> autori </a:t>
            </a:r>
            <a:r>
              <a:rPr lang="it-IT" sz="2000" dirty="0">
                <a:latin typeface="Times New Roman" pitchFamily="18" charset="0"/>
                <a:ea typeface="Calibri"/>
                <a:cs typeface="Times New Roman" pitchFamily="18" charset="0"/>
              </a:rPr>
              <a:t>che hanno posto l'emigrazione al centro della loro scrittura. </a:t>
            </a:r>
            <a:endParaRPr lang="it-IT" sz="2000" dirty="0" smtClean="0">
              <a:latin typeface="Times New Roman" pitchFamily="18" charset="0"/>
              <a:ea typeface="Calibri"/>
              <a:cs typeface="Times New Roman" pitchFamily="18" charset="0"/>
            </a:endParaRPr>
          </a:p>
          <a:p>
            <a:pPr algn="ctr"/>
            <a:r>
              <a:rPr lang="it-IT" sz="2000" dirty="0" smtClean="0">
                <a:latin typeface="Times New Roman" pitchFamily="18" charset="0"/>
                <a:ea typeface="Calibri"/>
                <a:cs typeface="Times New Roman" pitchFamily="18" charset="0"/>
              </a:rPr>
              <a:t>Ad </a:t>
            </a:r>
            <a:r>
              <a:rPr lang="it-IT" sz="2000" dirty="0">
                <a:latin typeface="Times New Roman" pitchFamily="18" charset="0"/>
                <a:ea typeface="Calibri"/>
                <a:cs typeface="Times New Roman" pitchFamily="18" charset="0"/>
              </a:rPr>
              <a:t>eccezione di Saverio Strati, gli altri si sono limitati a inserire l'emigrazione in una delle loro opere maggiori, ma sempre come tema secondario. </a:t>
            </a:r>
            <a:br>
              <a:rPr lang="it-IT" sz="2000" dirty="0">
                <a:latin typeface="Times New Roman" pitchFamily="18" charset="0"/>
                <a:ea typeface="Calibri"/>
                <a:cs typeface="Times New Roman" pitchFamily="18" charset="0"/>
              </a:rPr>
            </a:br>
            <a:r>
              <a:rPr lang="it-IT" sz="2000" dirty="0">
                <a:latin typeface="Times New Roman" pitchFamily="18" charset="0"/>
                <a:ea typeface="Calibri"/>
                <a:cs typeface="Times New Roman" pitchFamily="18" charset="0"/>
              </a:rPr>
              <a:t/>
            </a:r>
            <a:br>
              <a:rPr lang="it-IT" sz="2000" dirty="0">
                <a:latin typeface="Times New Roman" pitchFamily="18" charset="0"/>
                <a:ea typeface="Calibri"/>
                <a:cs typeface="Times New Roman" pitchFamily="18" charset="0"/>
              </a:rPr>
            </a:br>
            <a:r>
              <a:rPr lang="it-IT" sz="2000" dirty="0">
                <a:latin typeface="Times New Roman" pitchFamily="18" charset="0"/>
                <a:ea typeface="Calibri"/>
                <a:cs typeface="Times New Roman" pitchFamily="18" charset="0"/>
              </a:rPr>
              <a:t>Quello che accomuna autori così diversi e distanti nel tempo è l'argutezza con cui si sono limitati a trattare le conflittualità o il progetto di vita che </a:t>
            </a:r>
            <a:r>
              <a:rPr lang="it-IT" sz="2000" dirty="0" smtClean="0">
                <a:latin typeface="Times New Roman" pitchFamily="18" charset="0"/>
                <a:ea typeface="Calibri"/>
                <a:cs typeface="Times New Roman" pitchFamily="18" charset="0"/>
              </a:rPr>
              <a:t>spinge l’uomo </a:t>
            </a:r>
            <a:r>
              <a:rPr lang="it-IT" sz="2000" dirty="0">
                <a:latin typeface="Times New Roman" pitchFamily="18" charset="0"/>
                <a:ea typeface="Calibri"/>
                <a:cs typeface="Times New Roman" pitchFamily="18" charset="0"/>
              </a:rPr>
              <a:t>alla partenza, cioè all'emigrazione.</a:t>
            </a:r>
            <a:br>
              <a:rPr lang="it-IT" sz="2000" dirty="0">
                <a:latin typeface="Times New Roman" pitchFamily="18" charset="0"/>
                <a:ea typeface="Calibri"/>
                <a:cs typeface="Times New Roman" pitchFamily="18" charset="0"/>
              </a:rPr>
            </a:br>
            <a:r>
              <a:rPr lang="it-IT" sz="2000" dirty="0">
                <a:latin typeface="Times New Roman" pitchFamily="18" charset="0"/>
                <a:ea typeface="Calibri"/>
                <a:cs typeface="Times New Roman" pitchFamily="18" charset="0"/>
              </a:rPr>
              <a:t/>
            </a:r>
            <a:br>
              <a:rPr lang="it-IT" sz="2000" dirty="0">
                <a:latin typeface="Times New Roman" pitchFamily="18" charset="0"/>
                <a:ea typeface="Calibri"/>
                <a:cs typeface="Times New Roman" pitchFamily="18" charset="0"/>
              </a:rPr>
            </a:b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1196753"/>
            <a:ext cx="3384376"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46732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heel(4)">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57200" y="548680"/>
            <a:ext cx="3394720" cy="5577483"/>
          </a:xfrm>
        </p:spPr>
        <p:txBody>
          <a:bodyPr>
            <a:noAutofit/>
          </a:bodyPr>
          <a:lstStyle/>
          <a:p>
            <a:pPr algn="ctr"/>
            <a:r>
              <a:rPr lang="it-IT" sz="2000" dirty="0">
                <a:latin typeface="Times New Roman" pitchFamily="18" charset="0"/>
                <a:ea typeface="Calibri"/>
                <a:cs typeface="Times New Roman" pitchFamily="18" charset="0"/>
              </a:rPr>
              <a:t>A iniziare è stato Verga facendo vivere al suo '</a:t>
            </a:r>
            <a:r>
              <a:rPr lang="it-IT" sz="2000" dirty="0" err="1">
                <a:latin typeface="Times New Roman" pitchFamily="18" charset="0"/>
                <a:ea typeface="Calibri"/>
                <a:cs typeface="Times New Roman" pitchFamily="18" charset="0"/>
              </a:rPr>
              <a:t>Ntoni</a:t>
            </a:r>
            <a:r>
              <a:rPr lang="it-IT" sz="2000" dirty="0">
                <a:latin typeface="Times New Roman" pitchFamily="18" charset="0"/>
                <a:ea typeface="Calibri"/>
                <a:cs typeface="Times New Roman" pitchFamily="18" charset="0"/>
              </a:rPr>
              <a:t> Malavoglia  i conflitti e i progetti che preparano l'emigrazione. La stessa argutezza la si ritrova negli autori che hanno trattato il rifiuto dell'emigrazione che sfocia nella morte del contadino Santi </a:t>
            </a:r>
            <a:r>
              <a:rPr lang="it-IT" sz="2000" dirty="0" err="1">
                <a:latin typeface="Times New Roman" pitchFamily="18" charset="0"/>
                <a:ea typeface="Calibri"/>
                <a:cs typeface="Times New Roman" pitchFamily="18" charset="0"/>
              </a:rPr>
              <a:t>Dimaura</a:t>
            </a:r>
            <a:r>
              <a:rPr lang="it-IT" sz="2000" dirty="0">
                <a:latin typeface="Times New Roman" pitchFamily="18" charset="0"/>
                <a:ea typeface="Calibri"/>
                <a:cs typeface="Times New Roman" pitchFamily="18" charset="0"/>
              </a:rPr>
              <a:t> nel romanzo </a:t>
            </a:r>
            <a:r>
              <a:rPr lang="it-IT" sz="2000" dirty="0" smtClean="0">
                <a:latin typeface="Times New Roman" pitchFamily="18" charset="0"/>
                <a:ea typeface="Calibri"/>
                <a:cs typeface="Times New Roman" pitchFamily="18" charset="0"/>
              </a:rPr>
              <a:t>“II </a:t>
            </a:r>
            <a:r>
              <a:rPr lang="it-IT" sz="2000" dirty="0">
                <a:latin typeface="Times New Roman" pitchFamily="18" charset="0"/>
                <a:ea typeface="Calibri"/>
                <a:cs typeface="Times New Roman" pitchFamily="18" charset="0"/>
              </a:rPr>
              <a:t>Marchese di </a:t>
            </a:r>
            <a:r>
              <a:rPr lang="it-IT" sz="2000" dirty="0" err="1" smtClean="0">
                <a:latin typeface="Times New Roman" pitchFamily="18" charset="0"/>
                <a:ea typeface="Calibri"/>
                <a:cs typeface="Times New Roman" pitchFamily="18" charset="0"/>
              </a:rPr>
              <a:t>Roccaverdina</a:t>
            </a:r>
            <a:r>
              <a:rPr lang="it-IT" sz="2000" dirty="0" smtClean="0">
                <a:latin typeface="Times New Roman" pitchFamily="18" charset="0"/>
                <a:ea typeface="Calibri"/>
                <a:cs typeface="Times New Roman" pitchFamily="18" charset="0"/>
              </a:rPr>
              <a:t>”  </a:t>
            </a:r>
            <a:r>
              <a:rPr lang="it-IT" sz="2000" dirty="0">
                <a:latin typeface="Times New Roman" pitchFamily="18" charset="0"/>
                <a:ea typeface="Calibri"/>
                <a:cs typeface="Times New Roman" pitchFamily="18" charset="0"/>
              </a:rPr>
              <a:t>di Luigi Capuana o nell'ergastolo di Luca nel romanzo </a:t>
            </a:r>
            <a:r>
              <a:rPr lang="it-IT" sz="2000" dirty="0" smtClean="0">
                <a:latin typeface="Times New Roman" pitchFamily="18" charset="0"/>
                <a:ea typeface="Calibri"/>
                <a:cs typeface="Times New Roman" pitchFamily="18" charset="0"/>
              </a:rPr>
              <a:t>“II </a:t>
            </a:r>
            <a:r>
              <a:rPr lang="it-IT" sz="2000" dirty="0">
                <a:latin typeface="Times New Roman" pitchFamily="18" charset="0"/>
                <a:ea typeface="Calibri"/>
                <a:cs typeface="Times New Roman" pitchFamily="18" charset="0"/>
              </a:rPr>
              <a:t>segreto di </a:t>
            </a:r>
            <a:r>
              <a:rPr lang="it-IT" sz="2000" dirty="0" smtClean="0">
                <a:latin typeface="Times New Roman" pitchFamily="18" charset="0"/>
                <a:ea typeface="Calibri"/>
                <a:cs typeface="Times New Roman" pitchFamily="18" charset="0"/>
              </a:rPr>
              <a:t>Luca” </a:t>
            </a:r>
            <a:r>
              <a:rPr lang="it-IT" sz="2000" dirty="0">
                <a:latin typeface="Times New Roman" pitchFamily="18" charset="0"/>
                <a:ea typeface="Calibri"/>
                <a:cs typeface="Times New Roman" pitchFamily="18" charset="0"/>
              </a:rPr>
              <a:t>di Ignazio </a:t>
            </a:r>
            <a:r>
              <a:rPr lang="it-IT" sz="2000" dirty="0" smtClean="0">
                <a:latin typeface="Times New Roman" pitchFamily="18" charset="0"/>
                <a:ea typeface="Calibri"/>
                <a:cs typeface="Times New Roman" pitchFamily="18" charset="0"/>
              </a:rPr>
              <a:t>Silone.</a:t>
            </a:r>
            <a:r>
              <a:rPr lang="it-IT" sz="2000" dirty="0">
                <a:latin typeface="Times New Roman" pitchFamily="18" charset="0"/>
                <a:ea typeface="Calibri"/>
                <a:cs typeface="Times New Roman" pitchFamily="18" charset="0"/>
              </a:rPr>
              <a:t/>
            </a:r>
            <a:br>
              <a:rPr lang="it-IT" sz="2000" dirty="0">
                <a:latin typeface="Times New Roman" pitchFamily="18" charset="0"/>
                <a:ea typeface="Calibri"/>
                <a:cs typeface="Times New Roman" pitchFamily="18" charset="0"/>
              </a:rPr>
            </a:br>
            <a:endParaRPr lang="it-IT"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620688"/>
            <a:ext cx="3888432"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22340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0" fill="hold"/>
                                        <p:tgtEl>
                                          <p:spTgt spid="4098"/>
                                        </p:tgtEl>
                                        <p:attrNameLst>
                                          <p:attrName>ppt_w</p:attrName>
                                        </p:attrNameLst>
                                      </p:cBhvr>
                                      <p:tavLst>
                                        <p:tav tm="0" fmla="#ppt_w*sin(2.5*pi*$)">
                                          <p:val>
                                            <p:fltVal val="0"/>
                                          </p:val>
                                        </p:tav>
                                        <p:tav tm="100000">
                                          <p:val>
                                            <p:fltVal val="1"/>
                                          </p:val>
                                        </p:tav>
                                      </p:tavLst>
                                    </p:anim>
                                    <p:anim calcmode="lin" valueType="num">
                                      <p:cBhvr>
                                        <p:cTn id="17" dur="5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57200" y="500043"/>
            <a:ext cx="8186766" cy="1857387"/>
          </a:xfrm>
        </p:spPr>
        <p:txBody>
          <a:bodyPr/>
          <a:lstStyle/>
          <a:p>
            <a:pPr algn="ctr"/>
            <a:r>
              <a:rPr lang="it-IT" sz="2000" dirty="0">
                <a:latin typeface="Times New Roman" pitchFamily="18" charset="0"/>
                <a:ea typeface="Calibri"/>
                <a:cs typeface="Times New Roman" pitchFamily="18" charset="0"/>
              </a:rPr>
              <a:t>Pier Paolo Pasolini nel romanzo </a:t>
            </a:r>
            <a:r>
              <a:rPr lang="it-IT" sz="2000" dirty="0" smtClean="0">
                <a:latin typeface="Times New Roman" pitchFamily="18" charset="0"/>
                <a:ea typeface="Calibri"/>
                <a:cs typeface="Times New Roman" pitchFamily="18" charset="0"/>
              </a:rPr>
              <a:t>“II </a:t>
            </a:r>
            <a:r>
              <a:rPr lang="it-IT" sz="2000" dirty="0">
                <a:latin typeface="Times New Roman" pitchFamily="18" charset="0"/>
                <a:ea typeface="Calibri"/>
                <a:cs typeface="Times New Roman" pitchFamily="18" charset="0"/>
              </a:rPr>
              <a:t>sogno di una </a:t>
            </a:r>
            <a:r>
              <a:rPr lang="it-IT" sz="2000" dirty="0" smtClean="0">
                <a:latin typeface="Times New Roman" pitchFamily="18" charset="0"/>
                <a:ea typeface="Calibri"/>
                <a:cs typeface="Times New Roman" pitchFamily="18" charset="0"/>
              </a:rPr>
              <a:t>cosa” </a:t>
            </a:r>
            <a:r>
              <a:rPr lang="it-IT" sz="2000" dirty="0">
                <a:latin typeface="Times New Roman" pitchFamily="18" charset="0"/>
                <a:ea typeface="Calibri"/>
                <a:cs typeface="Times New Roman" pitchFamily="18" charset="0"/>
              </a:rPr>
              <a:t>nega l'emigrazione come processo di diversificazione culturale, perché i suoi protagonisti alla fine del loro viaggio migratorio si ritrovano al punto di partenza. </a:t>
            </a:r>
            <a:br>
              <a:rPr lang="it-IT" sz="2000" dirty="0">
                <a:latin typeface="Times New Roman" pitchFamily="18" charset="0"/>
                <a:ea typeface="Calibri"/>
                <a:cs typeface="Times New Roman" pitchFamily="18" charset="0"/>
              </a:rPr>
            </a:b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4612" y="2143116"/>
            <a:ext cx="4071966" cy="3783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81490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p:cTn id="16"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9" dur="1000" fill="hold"/>
                                        <p:tgtEl>
                                          <p:spTgt spid="512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500034" y="571480"/>
            <a:ext cx="8358246" cy="3500463"/>
          </a:xfrm>
        </p:spPr>
        <p:txBody>
          <a:bodyPr>
            <a:noAutofit/>
          </a:bodyPr>
          <a:lstStyle/>
          <a:p>
            <a:pPr lvl="0" algn="ctr"/>
            <a:r>
              <a:rPr lang="it-IT" sz="2000" dirty="0" smtClean="0">
                <a:latin typeface="Times New Roman" pitchFamily="18" charset="0"/>
                <a:ea typeface="Calibri"/>
                <a:cs typeface="Times New Roman" pitchFamily="18" charset="0"/>
              </a:rPr>
              <a:t>Gli </a:t>
            </a:r>
            <a:r>
              <a:rPr lang="it-IT" sz="2000" dirty="0">
                <a:latin typeface="Times New Roman" pitchFamily="18" charset="0"/>
                <a:ea typeface="Calibri"/>
                <a:cs typeface="Times New Roman" pitchFamily="18" charset="0"/>
              </a:rPr>
              <a:t>autori </a:t>
            </a:r>
            <a:r>
              <a:rPr lang="it-IT" sz="2000" dirty="0" smtClean="0">
                <a:latin typeface="Times New Roman" pitchFamily="18" charset="0"/>
                <a:ea typeface="Calibri"/>
                <a:cs typeface="Times New Roman" pitchFamily="18" charset="0"/>
              </a:rPr>
              <a:t>di  </a:t>
            </a:r>
            <a:r>
              <a:rPr lang="it-IT" sz="2000" dirty="0">
                <a:latin typeface="Times New Roman" pitchFamily="18" charset="0"/>
                <a:ea typeface="Calibri"/>
                <a:cs typeface="Times New Roman" pitchFamily="18" charset="0"/>
              </a:rPr>
              <a:t>novelle Pirandello e Alvaro, avendo intuito che </a:t>
            </a:r>
            <a:r>
              <a:rPr lang="it-IT" sz="2000" dirty="0" smtClean="0">
                <a:latin typeface="Times New Roman" pitchFamily="18" charset="0"/>
                <a:ea typeface="Calibri"/>
                <a:cs typeface="Times New Roman" pitchFamily="18" charset="0"/>
              </a:rPr>
              <a:t>è </a:t>
            </a:r>
            <a:r>
              <a:rPr lang="it-IT" sz="2000" dirty="0">
                <a:latin typeface="Times New Roman" pitchFamily="18" charset="0"/>
                <a:ea typeface="Calibri"/>
                <a:cs typeface="Times New Roman" pitchFamily="18" charset="0"/>
              </a:rPr>
              <a:t>impossibile raccontare l'immigrazione come interazione con una culturale fuori dalla cultura </a:t>
            </a:r>
            <a:r>
              <a:rPr lang="it-IT" sz="2000" dirty="0" smtClean="0">
                <a:latin typeface="Times New Roman" pitchFamily="18" charset="0"/>
                <a:ea typeface="Calibri"/>
                <a:cs typeface="Times New Roman" pitchFamily="18" charset="0"/>
              </a:rPr>
              <a:t>d'origine, </a:t>
            </a:r>
            <a:r>
              <a:rPr lang="it-IT" sz="2000" dirty="0">
                <a:latin typeface="Times New Roman" pitchFamily="18" charset="0"/>
                <a:ea typeface="Calibri"/>
                <a:cs typeface="Times New Roman" pitchFamily="18" charset="0"/>
              </a:rPr>
              <a:t>si sono concentrati su </a:t>
            </a:r>
            <a:r>
              <a:rPr lang="it-IT" sz="2000" dirty="0" smtClean="0">
                <a:latin typeface="Times New Roman" pitchFamily="18" charset="0"/>
                <a:ea typeface="Calibri"/>
                <a:cs typeface="Times New Roman" pitchFamily="18" charset="0"/>
              </a:rPr>
              <a:t>un tema </a:t>
            </a:r>
            <a:r>
              <a:rPr lang="it-IT" sz="2000" dirty="0">
                <a:latin typeface="Times New Roman" pitchFamily="18" charset="0"/>
                <a:ea typeface="Calibri"/>
                <a:cs typeface="Times New Roman" pitchFamily="18" charset="0"/>
              </a:rPr>
              <a:t>a cavallo tra emigrazione e </a:t>
            </a:r>
            <a:r>
              <a:rPr lang="it-IT" sz="2000" dirty="0" smtClean="0">
                <a:latin typeface="Times New Roman" pitchFamily="18" charset="0"/>
                <a:ea typeface="Calibri"/>
                <a:cs typeface="Times New Roman" pitchFamily="18" charset="0"/>
              </a:rPr>
              <a:t>immigrazione:</a:t>
            </a:r>
          </a:p>
          <a:p>
            <a:pPr lvl="0" algn="ctr"/>
            <a:r>
              <a:rPr lang="it-IT" sz="2000" b="1" dirty="0" smtClean="0">
                <a:latin typeface="Times New Roman" pitchFamily="18" charset="0"/>
                <a:ea typeface="Calibri"/>
                <a:cs typeface="Times New Roman" pitchFamily="18" charset="0"/>
              </a:rPr>
              <a:t>l'arrivo </a:t>
            </a:r>
            <a:r>
              <a:rPr lang="it-IT" sz="2000" b="1" dirty="0">
                <a:latin typeface="Times New Roman" pitchFamily="18" charset="0"/>
                <a:ea typeface="Calibri"/>
                <a:cs typeface="Times New Roman" pitchFamily="18" charset="0"/>
              </a:rPr>
              <a:t>del diverso in un paese d'emigrazione </a:t>
            </a:r>
            <a:r>
              <a:rPr lang="it-IT" sz="2000" dirty="0">
                <a:latin typeface="Times New Roman" pitchFamily="18" charset="0"/>
                <a:ea typeface="Calibri"/>
                <a:cs typeface="Times New Roman" pitchFamily="18" charset="0"/>
              </a:rPr>
              <a:t>come in </a:t>
            </a:r>
            <a:r>
              <a:rPr lang="it-IT" sz="2000" dirty="0" smtClean="0">
                <a:latin typeface="Times New Roman" pitchFamily="18" charset="0"/>
                <a:ea typeface="Calibri"/>
                <a:cs typeface="Times New Roman" pitchFamily="18" charset="0"/>
              </a:rPr>
              <a:t>“Lontano” di </a:t>
            </a:r>
            <a:r>
              <a:rPr lang="it-IT" sz="2000" dirty="0">
                <a:latin typeface="Times New Roman" pitchFamily="18" charset="0"/>
                <a:ea typeface="Calibri"/>
                <a:cs typeface="Times New Roman" pitchFamily="18" charset="0"/>
              </a:rPr>
              <a:t>Pirandello e in </a:t>
            </a:r>
            <a:r>
              <a:rPr lang="it-IT" sz="2000" dirty="0" smtClean="0">
                <a:latin typeface="Times New Roman" pitchFamily="18" charset="0"/>
                <a:ea typeface="Calibri"/>
                <a:cs typeface="Times New Roman" pitchFamily="18" charset="0"/>
              </a:rPr>
              <a:t>“La </a:t>
            </a:r>
            <a:r>
              <a:rPr lang="it-IT" sz="2000" dirty="0">
                <a:latin typeface="Times New Roman" pitchFamily="18" charset="0"/>
                <a:ea typeface="Calibri"/>
                <a:cs typeface="Times New Roman" pitchFamily="18" charset="0"/>
              </a:rPr>
              <a:t>donna di </a:t>
            </a:r>
            <a:r>
              <a:rPr lang="it-IT" sz="2000" dirty="0" smtClean="0">
                <a:latin typeface="Times New Roman" pitchFamily="18" charset="0"/>
                <a:ea typeface="Calibri"/>
                <a:cs typeface="Times New Roman" pitchFamily="18" charset="0"/>
              </a:rPr>
              <a:t>Boston” di Alvaro;</a:t>
            </a:r>
          </a:p>
          <a:p>
            <a:pPr lvl="0" algn="ctr"/>
            <a:r>
              <a:rPr lang="it-IT" sz="2000" b="1" dirty="0" smtClean="0">
                <a:latin typeface="Times New Roman" pitchFamily="18" charset="0"/>
                <a:ea typeface="Calibri"/>
                <a:cs typeface="Times New Roman" pitchFamily="18" charset="0"/>
              </a:rPr>
              <a:t> </a:t>
            </a:r>
            <a:r>
              <a:rPr lang="it-IT" sz="2000" b="1" dirty="0">
                <a:latin typeface="Times New Roman" pitchFamily="18" charset="0"/>
                <a:ea typeface="Calibri"/>
                <a:cs typeface="Times New Roman" pitchFamily="18" charset="0"/>
              </a:rPr>
              <a:t>il ritorno dell'ex emigrato </a:t>
            </a:r>
            <a:r>
              <a:rPr lang="it-IT" sz="2000" dirty="0">
                <a:latin typeface="Times New Roman" pitchFamily="18" charset="0"/>
                <a:ea typeface="Calibri"/>
                <a:cs typeface="Times New Roman" pitchFamily="18" charset="0"/>
              </a:rPr>
              <a:t>come portatore di diversità in </a:t>
            </a:r>
            <a:r>
              <a:rPr lang="it-IT" sz="2000" dirty="0" smtClean="0">
                <a:latin typeface="Times New Roman" pitchFamily="18" charset="0"/>
                <a:ea typeface="Calibri"/>
                <a:cs typeface="Times New Roman" pitchFamily="18" charset="0"/>
              </a:rPr>
              <a:t>“</a:t>
            </a:r>
            <a:r>
              <a:rPr lang="it-IT" sz="2000" dirty="0" err="1" smtClean="0">
                <a:latin typeface="Times New Roman" pitchFamily="18" charset="0"/>
                <a:ea typeface="Calibri"/>
                <a:cs typeface="Times New Roman" pitchFamily="18" charset="0"/>
              </a:rPr>
              <a:t>II</a:t>
            </a:r>
            <a:r>
              <a:rPr lang="it-IT" sz="2000" dirty="0" smtClean="0">
                <a:latin typeface="Times New Roman" pitchFamily="18" charset="0"/>
                <a:ea typeface="Calibri"/>
                <a:cs typeface="Times New Roman" pitchFamily="18" charset="0"/>
              </a:rPr>
              <a:t> vitalizio” di </a:t>
            </a:r>
            <a:r>
              <a:rPr lang="it-IT" sz="2000" dirty="0">
                <a:latin typeface="Times New Roman" pitchFamily="18" charset="0"/>
                <a:ea typeface="Calibri"/>
                <a:cs typeface="Times New Roman" pitchFamily="18" charset="0"/>
              </a:rPr>
              <a:t>Pirandello </a:t>
            </a:r>
            <a:r>
              <a:rPr lang="it-IT" sz="2000" dirty="0" smtClean="0">
                <a:latin typeface="Times New Roman" pitchFamily="18" charset="0"/>
                <a:ea typeface="Calibri"/>
                <a:cs typeface="Times New Roman" pitchFamily="18" charset="0"/>
              </a:rPr>
              <a:t>e </a:t>
            </a:r>
            <a:r>
              <a:rPr lang="it-IT" sz="2000" dirty="0">
                <a:latin typeface="Times New Roman" pitchFamily="18" charset="0"/>
                <a:ea typeface="Calibri"/>
                <a:cs typeface="Times New Roman" pitchFamily="18" charset="0"/>
              </a:rPr>
              <a:t>in </a:t>
            </a:r>
            <a:r>
              <a:rPr lang="it-IT" sz="2000" dirty="0" smtClean="0">
                <a:latin typeface="Times New Roman" pitchFamily="18" charset="0"/>
                <a:ea typeface="Calibri"/>
                <a:cs typeface="Times New Roman" pitchFamily="18" charset="0"/>
              </a:rPr>
              <a:t>“II rubino” di </a:t>
            </a:r>
            <a:r>
              <a:rPr lang="it-IT" sz="2000" dirty="0">
                <a:latin typeface="Times New Roman" pitchFamily="18" charset="0"/>
                <a:ea typeface="Calibri"/>
                <a:cs typeface="Times New Roman" pitchFamily="18" charset="0"/>
              </a:rPr>
              <a:t>Alvaro.</a:t>
            </a:r>
            <a:br>
              <a:rPr lang="it-IT" sz="2000" dirty="0">
                <a:latin typeface="Times New Roman" pitchFamily="18" charset="0"/>
                <a:ea typeface="Calibri"/>
                <a:cs typeface="Times New Roman" pitchFamily="18" charset="0"/>
              </a:rPr>
            </a:br>
            <a:r>
              <a:rPr lang="it-IT" sz="2000" dirty="0">
                <a:latin typeface="Times New Roman" pitchFamily="18" charset="0"/>
                <a:ea typeface="Calibri"/>
                <a:cs typeface="Times New Roman" pitchFamily="18" charset="0"/>
              </a:rPr>
              <a:t/>
            </a:r>
            <a:br>
              <a:rPr lang="it-IT" sz="2000" dirty="0">
                <a:latin typeface="Times New Roman" pitchFamily="18" charset="0"/>
                <a:ea typeface="Calibri"/>
                <a:cs typeface="Times New Roman" pitchFamily="18" charset="0"/>
              </a:rPr>
            </a:br>
            <a:endParaRPr lang="it-IT"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75648" y="3429000"/>
            <a:ext cx="2668318" cy="2857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descr="Risultati immagini per corrado Alvaro"/>
          <p:cNvPicPr>
            <a:picLocks noChangeAspect="1" noChangeArrowheads="1"/>
          </p:cNvPicPr>
          <p:nvPr/>
        </p:nvPicPr>
        <p:blipFill>
          <a:blip r:embed="rId3"/>
          <a:srcRect/>
          <a:stretch>
            <a:fillRect/>
          </a:stretch>
        </p:blipFill>
        <p:spPr bwMode="auto">
          <a:xfrm>
            <a:off x="3643306" y="3643314"/>
            <a:ext cx="1743075" cy="2619375"/>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20" y="3571876"/>
            <a:ext cx="2646755" cy="2743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49673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Scale>
                                      <p:cBhvr>
                                        <p:cTn id="14"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1" end="1"/>
                                            </p:txEl>
                                          </p:spTgt>
                                        </p:tgtEl>
                                        <p:attrNameLst>
                                          <p:attrName>ppt_x</p:attrName>
                                          <p:attrName>ppt_y</p:attrName>
                                        </p:attrNameLst>
                                      </p:cBhvr>
                                    </p:animMotion>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Scale>
                                      <p:cBhvr>
                                        <p:cTn id="21"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2" end="2"/>
                                            </p:txEl>
                                          </p:spTgt>
                                        </p:tgtEl>
                                        <p:attrNameLst>
                                          <p:attrName>ppt_x</p:attrName>
                                          <p:attrName>ppt_y</p:attrName>
                                        </p:attrNameLst>
                                      </p:cBhvr>
                                    </p:animMotion>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900" decel="100000" fill="hold"/>
                                        <p:tgtEl>
                                          <p:spTgt spid="614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2)">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Times New Roman" panose="02020603050405020304" pitchFamily="18" charset="0"/>
                <a:cs typeface="Times New Roman" panose="02020603050405020304" pitchFamily="18" charset="0"/>
              </a:rPr>
              <a:t>MAMMA LUCIA</a:t>
            </a:r>
            <a:endParaRPr lang="it-IT"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357158" y="1428736"/>
            <a:ext cx="4286280" cy="4286280"/>
          </a:xfrm>
        </p:spPr>
        <p:txBody>
          <a:bodyPr>
            <a:noAutofit/>
          </a:bodyPr>
          <a:lstStyle/>
          <a:p>
            <a:pPr marL="0" indent="0" algn="ctr">
              <a:buNone/>
            </a:pPr>
            <a:r>
              <a:rPr lang="it-IT" sz="1800" dirty="0" smtClean="0">
                <a:latin typeface="Times New Roman" panose="02020603050405020304" pitchFamily="18" charset="0"/>
                <a:cs typeface="Times New Roman" panose="02020603050405020304" pitchFamily="18" charset="0"/>
              </a:rPr>
              <a:t> Il titolo originale del romanzo “Mamma Lucia” è “The Fortunate </a:t>
            </a:r>
            <a:r>
              <a:rPr lang="it-IT" sz="1800" dirty="0" err="1" smtClean="0">
                <a:latin typeface="Times New Roman" panose="02020603050405020304" pitchFamily="18" charset="0"/>
                <a:cs typeface="Times New Roman" panose="02020603050405020304" pitchFamily="18" charset="0"/>
              </a:rPr>
              <a:t>Pilgrim</a:t>
            </a:r>
            <a:r>
              <a:rPr lang="it-IT" sz="1800" dirty="0" smtClean="0">
                <a:latin typeface="Times New Roman" panose="02020603050405020304" pitchFamily="18" charset="0"/>
                <a:cs typeface="Times New Roman" panose="02020603050405020304" pitchFamily="18" charset="0"/>
              </a:rPr>
              <a:t>” e all’epoca della sua pubblicazione, il 1965, riscosse un grande consenso da parte della critica. Passò però inosservato dal grande pubblico, che lo riscoprì solo in seguito.</a:t>
            </a:r>
          </a:p>
          <a:p>
            <a:pPr marL="0" indent="0" algn="ctr">
              <a:buNone/>
            </a:pPr>
            <a:r>
              <a:rPr lang="it-IT" sz="1800" dirty="0" smtClean="0">
                <a:latin typeface="Times New Roman" panose="02020603050405020304" pitchFamily="18" charset="0"/>
                <a:cs typeface="Times New Roman" panose="02020603050405020304" pitchFamily="18" charset="0"/>
              </a:rPr>
              <a:t>“Mamma Lucia” racconta le vicende di una famiglia di immigrati italiani negli Stati Uniti degli anni Trenta, che abitano a Little </a:t>
            </a:r>
            <a:r>
              <a:rPr lang="it-IT" sz="1800" dirty="0" err="1" smtClean="0">
                <a:latin typeface="Times New Roman" panose="02020603050405020304" pitchFamily="18" charset="0"/>
                <a:cs typeface="Times New Roman" panose="02020603050405020304" pitchFamily="18" charset="0"/>
              </a:rPr>
              <a:t>Italy</a:t>
            </a:r>
            <a:r>
              <a:rPr lang="it-IT" sz="1800" dirty="0" smtClean="0">
                <a:latin typeface="Times New Roman" panose="02020603050405020304" pitchFamily="18" charset="0"/>
                <a:cs typeface="Times New Roman" panose="02020603050405020304" pitchFamily="18" charset="0"/>
              </a:rPr>
              <a:t> a New York. Vicende che ruotano attorno alla figura di Lucia Santa </a:t>
            </a:r>
            <a:r>
              <a:rPr lang="it-IT" sz="1800" dirty="0" err="1" smtClean="0">
                <a:latin typeface="Times New Roman" panose="02020603050405020304" pitchFamily="18" charset="0"/>
                <a:cs typeface="Times New Roman" panose="02020603050405020304" pitchFamily="18" charset="0"/>
              </a:rPr>
              <a:t>Angeluzzi-Corbo</a:t>
            </a:r>
            <a:r>
              <a:rPr lang="it-IT" sz="1800" dirty="0" smtClean="0">
                <a:latin typeface="Times New Roman" panose="02020603050405020304" pitchFamily="18" charset="0"/>
                <a:cs typeface="Times New Roman" panose="02020603050405020304" pitchFamily="18" charset="0"/>
              </a:rPr>
              <a:t> e ai suoi tentativi di mantenere uniti figli e nipoti nonostante le privazioni della povertà. </a:t>
            </a:r>
          </a:p>
          <a:p>
            <a:pPr marL="0" indent="0" algn="ctr">
              <a:buNone/>
            </a:pPr>
            <a:r>
              <a:rPr lang="it-IT" sz="1800" dirty="0" smtClean="0">
                <a:latin typeface="Times New Roman" panose="02020603050405020304" pitchFamily="18" charset="0"/>
                <a:cs typeface="Times New Roman" panose="02020603050405020304" pitchFamily="18" charset="0"/>
              </a:rPr>
              <a:t>Il libro è soprattutto un esempio di scrittura magistrale, di quelli che si leggono tenendo la matita in mano per sottolineare i passaggi che aprono la mente e danno lezione.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9" y="1340768"/>
            <a:ext cx="3925551" cy="5231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75670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fade">
                                      <p:cBhvr>
                                        <p:cTn id="36" dur="1000"/>
                                        <p:tgtEl>
                                          <p:spTgt spid="4098"/>
                                        </p:tgtEl>
                                      </p:cBhvr>
                                    </p:animEffect>
                                    <p:anim calcmode="lin" valueType="num">
                                      <p:cBhvr>
                                        <p:cTn id="37" dur="1000" fill="hold"/>
                                        <p:tgtEl>
                                          <p:spTgt spid="4098"/>
                                        </p:tgtEl>
                                        <p:attrNameLst>
                                          <p:attrName>ppt_x</p:attrName>
                                        </p:attrNameLst>
                                      </p:cBhvr>
                                      <p:tavLst>
                                        <p:tav tm="0">
                                          <p:val>
                                            <p:strVal val="#ppt_x"/>
                                          </p:val>
                                        </p:tav>
                                        <p:tav tm="100000">
                                          <p:val>
                                            <p:strVal val="#ppt_x"/>
                                          </p:val>
                                        </p:tav>
                                      </p:tavLst>
                                    </p:anim>
                                    <p:anim calcmode="lin" valueType="num">
                                      <p:cBhvr>
                                        <p:cTn id="38" dur="900" decel="100000" fill="hold"/>
                                        <p:tgtEl>
                                          <p:spTgt spid="409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357166"/>
            <a:ext cx="8001056" cy="3970318"/>
          </a:xfrm>
          <a:prstGeom prst="rect">
            <a:avLst/>
          </a:prstGeom>
          <a:noFill/>
        </p:spPr>
        <p:txBody>
          <a:bodyPr wrap="square" rtlCol="0">
            <a:spAutoFit/>
          </a:bodyPr>
          <a:lstStyle/>
          <a:p>
            <a:pPr algn="ctr"/>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terza fase (tra le due guerre) coincide con un brusco calo delle </a:t>
            </a:r>
            <a:r>
              <a:rPr lang="it-IT" dirty="0" smtClean="0">
                <a:latin typeface="Times New Roman" panose="02020603050405020304" pitchFamily="18" charset="0"/>
                <a:cs typeface="Times New Roman" panose="02020603050405020304" pitchFamily="18" charset="0"/>
              </a:rPr>
              <a:t>partenze per diversi motivi.</a:t>
            </a:r>
          </a:p>
          <a:p>
            <a:pPr algn="just"/>
            <a:r>
              <a:rPr lang="it-IT" dirty="0" smtClean="0">
                <a:latin typeface="Times New Roman" panose="02020603050405020304" pitchFamily="18" charset="0"/>
                <a:cs typeface="Times New Roman" panose="02020603050405020304" pitchFamily="18" charset="0"/>
              </a:rPr>
              <a:t>In primo luogo:</a:t>
            </a:r>
          </a:p>
          <a:p>
            <a:pPr marL="179388" indent="-179388" algn="just">
              <a:buFont typeface="Wingdings" pitchFamily="2" charset="2"/>
              <a:buChar char="Ø"/>
            </a:pPr>
            <a:r>
              <a:rPr lang="it-IT" dirty="0" smtClean="0">
                <a:latin typeface="Times New Roman" panose="02020603050405020304" pitchFamily="18" charset="0"/>
                <a:cs typeface="Times New Roman" panose="02020603050405020304" pitchFamily="18" charset="0"/>
              </a:rPr>
              <a:t>le</a:t>
            </a:r>
            <a:r>
              <a:rPr lang="it-IT" b="1" i="1" dirty="0" smtClean="0">
                <a:latin typeface="Times New Roman" panose="02020603050405020304" pitchFamily="18" charset="0"/>
                <a:cs typeface="Times New Roman" panose="02020603050405020304" pitchFamily="18" charset="0"/>
              </a:rPr>
              <a:t> “restrizioni legislative” </a:t>
            </a:r>
            <a:r>
              <a:rPr lang="it-IT" dirty="0">
                <a:latin typeface="Times New Roman" panose="02020603050405020304" pitchFamily="18" charset="0"/>
                <a:cs typeface="Times New Roman" panose="02020603050405020304" pitchFamily="18" charset="0"/>
              </a:rPr>
              <a:t>adottate da alcuni Stati in particolare gli USA, con le “quote” (1921/1924) di immigrati annuali che favorivano le comunità di antica immigrazione e quindi più “integrate</a:t>
            </a:r>
            <a:r>
              <a:rPr lang="it-IT" dirty="0" smtClean="0">
                <a:latin typeface="Times New Roman" panose="02020603050405020304" pitchFamily="18" charset="0"/>
                <a:cs typeface="Times New Roman" panose="02020603050405020304" pitchFamily="18" charset="0"/>
              </a:rPr>
              <a:t>”;</a:t>
            </a:r>
          </a:p>
          <a:p>
            <a:pPr algn="just">
              <a:buFont typeface="Wingdings" pitchFamily="2" charset="2"/>
              <a:buChar char="Ø"/>
            </a:pPr>
            <a:r>
              <a:rPr lang="it-IT" dirty="0" smtClean="0">
                <a:latin typeface="Times New Roman" panose="02020603050405020304" pitchFamily="18" charset="0"/>
                <a:cs typeface="Times New Roman" panose="02020603050405020304" pitchFamily="18" charset="0"/>
              </a:rPr>
              <a:t>i </a:t>
            </a:r>
            <a:r>
              <a:rPr lang="it-IT" b="1" i="1" dirty="0">
                <a:latin typeface="Times New Roman" panose="02020603050405020304" pitchFamily="18" charset="0"/>
                <a:cs typeface="Times New Roman" panose="02020603050405020304" pitchFamily="18" charset="0"/>
              </a:rPr>
              <a:t>“</a:t>
            </a:r>
            <a:r>
              <a:rPr lang="it-IT" b="1" i="1" dirty="0" err="1">
                <a:latin typeface="Times New Roman" panose="02020603050405020304" pitchFamily="18" charset="0"/>
                <a:cs typeface="Times New Roman" panose="02020603050405020304" pitchFamily="18" charset="0"/>
              </a:rPr>
              <a:t>literacy</a:t>
            </a:r>
            <a:r>
              <a:rPr lang="it-IT" b="1" i="1" dirty="0">
                <a:latin typeface="Times New Roman" panose="02020603050405020304" pitchFamily="18" charset="0"/>
                <a:cs typeface="Times New Roman" panose="02020603050405020304" pitchFamily="18" charset="0"/>
              </a:rPr>
              <a:t> </a:t>
            </a:r>
            <a:r>
              <a:rPr lang="it-IT" b="1" i="1" dirty="0" err="1">
                <a:latin typeface="Times New Roman" panose="02020603050405020304" pitchFamily="18" charset="0"/>
                <a:cs typeface="Times New Roman" panose="02020603050405020304" pitchFamily="18" charset="0"/>
              </a:rPr>
              <a:t>tests</a:t>
            </a:r>
            <a:r>
              <a:rPr lang="it-IT" b="1"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contro gli </a:t>
            </a:r>
            <a:r>
              <a:rPr lang="it-IT" dirty="0" smtClean="0">
                <a:latin typeface="Times New Roman" panose="02020603050405020304" pitchFamily="18" charset="0"/>
                <a:cs typeface="Times New Roman" panose="02020603050405020304" pitchFamily="18" charset="0"/>
              </a:rPr>
              <a:t>analfabeti.</a:t>
            </a:r>
          </a:p>
          <a:p>
            <a:pPr algn="just">
              <a:buFont typeface="Wingdings" pitchFamily="2" charset="2"/>
              <a:buChar char="Ø"/>
            </a:pPr>
            <a:r>
              <a:rPr lang="it-IT" dirty="0" smtClean="0">
                <a:latin typeface="Times New Roman" panose="02020603050405020304" pitchFamily="18" charset="0"/>
                <a:cs typeface="Times New Roman" panose="02020603050405020304" pitchFamily="18" charset="0"/>
              </a:rPr>
              <a:t>In </a:t>
            </a:r>
            <a:r>
              <a:rPr lang="it-IT" dirty="0">
                <a:latin typeface="Times New Roman" panose="02020603050405020304" pitchFamily="18" charset="0"/>
                <a:cs typeface="Times New Roman" panose="02020603050405020304" pitchFamily="18" charset="0"/>
              </a:rPr>
              <a:t>secondo </a:t>
            </a:r>
            <a:r>
              <a:rPr lang="it-IT" dirty="0" smtClean="0">
                <a:latin typeface="Times New Roman" panose="02020603050405020304" pitchFamily="18" charset="0"/>
                <a:cs typeface="Times New Roman" panose="02020603050405020304" pitchFamily="18" charset="0"/>
              </a:rPr>
              <a:t>luogo:</a:t>
            </a:r>
          </a:p>
          <a:p>
            <a:pPr marL="179388" indent="-179388" algn="just">
              <a:buFont typeface="Wingdings" pitchFamily="2" charset="2"/>
              <a:buChar char="Ø"/>
            </a:pPr>
            <a:r>
              <a:rPr lang="it-IT" dirty="0" smtClean="0">
                <a:latin typeface="Times New Roman" panose="02020603050405020304" pitchFamily="18" charset="0"/>
                <a:cs typeface="Times New Roman" panose="02020603050405020304" pitchFamily="18" charset="0"/>
              </a:rPr>
              <a:t>la </a:t>
            </a:r>
            <a:r>
              <a:rPr lang="it-IT" b="1" i="1" dirty="0">
                <a:latin typeface="Times New Roman" panose="02020603050405020304" pitchFamily="18" charset="0"/>
                <a:cs typeface="Times New Roman" panose="02020603050405020304" pitchFamily="18" charset="0"/>
              </a:rPr>
              <a:t>tendenza statalista e dirigista </a:t>
            </a:r>
            <a:r>
              <a:rPr lang="it-IT" dirty="0">
                <a:latin typeface="Times New Roman" panose="02020603050405020304" pitchFamily="18" charset="0"/>
                <a:cs typeface="Times New Roman" panose="02020603050405020304" pitchFamily="18" charset="0"/>
              </a:rPr>
              <a:t>seguita a partire dal 1921 attraverso varie conferenze internazionali per disciplinare i </a:t>
            </a:r>
            <a:r>
              <a:rPr lang="it-IT" dirty="0" smtClean="0">
                <a:latin typeface="Times New Roman" panose="02020603050405020304" pitchFamily="18" charset="0"/>
                <a:cs typeface="Times New Roman" panose="02020603050405020304" pitchFamily="18" charset="0"/>
              </a:rPr>
              <a:t>flussi;</a:t>
            </a:r>
          </a:p>
          <a:p>
            <a:pPr marL="179388" indent="-179388" algn="just">
              <a:buFont typeface="Wingdings" pitchFamily="2" charset="2"/>
              <a:buChar char="Ø"/>
            </a:pPr>
            <a:r>
              <a:rPr lang="it-IT" dirty="0" smtClean="0">
                <a:latin typeface="Times New Roman" panose="02020603050405020304" pitchFamily="18" charset="0"/>
                <a:cs typeface="Times New Roman" panose="02020603050405020304" pitchFamily="18" charset="0"/>
              </a:rPr>
              <a:t>la </a:t>
            </a:r>
            <a:r>
              <a:rPr lang="it-IT" b="1" i="1" dirty="0">
                <a:latin typeface="Times New Roman" panose="02020603050405020304" pitchFamily="18" charset="0"/>
                <a:cs typeface="Times New Roman" panose="02020603050405020304" pitchFamily="18" charset="0"/>
              </a:rPr>
              <a:t>politica fortemente restrittiva </a:t>
            </a:r>
            <a:r>
              <a:rPr lang="it-IT" dirty="0">
                <a:latin typeface="Times New Roman" panose="02020603050405020304" pitchFamily="18" charset="0"/>
                <a:cs typeface="Times New Roman" panose="02020603050405020304" pitchFamily="18" charset="0"/>
              </a:rPr>
              <a:t>attuata dal fascismo per motivi di prestigio (l’“immagine negativa” fornita dalle torme di partenti) e di potenziamento bellico (trattenendo molte giovani leve da impiegare per scopi militari</a:t>
            </a:r>
            <a:r>
              <a:rPr lang="it-IT" dirty="0" smtClean="0">
                <a:latin typeface="Times New Roman" panose="02020603050405020304" pitchFamily="18" charset="0"/>
                <a:cs typeface="Times New Roman" panose="02020603050405020304" pitchFamily="18" charset="0"/>
              </a:rPr>
              <a:t>).</a:t>
            </a:r>
          </a:p>
          <a:p>
            <a:pPr algn="just">
              <a:buFont typeface="Wingdings" pitchFamily="2" charset="2"/>
              <a:buChar char="Ø"/>
            </a:pPr>
            <a:r>
              <a:rPr lang="it-IT" dirty="0" smtClean="0">
                <a:latin typeface="Times New Roman" panose="02020603050405020304" pitchFamily="18" charset="0"/>
                <a:cs typeface="Times New Roman" panose="02020603050405020304" pitchFamily="18" charset="0"/>
              </a:rPr>
              <a:t>il </a:t>
            </a:r>
            <a:r>
              <a:rPr lang="it-IT" b="1" i="1" dirty="0">
                <a:latin typeface="Times New Roman" panose="02020603050405020304" pitchFamily="18" charset="0"/>
                <a:cs typeface="Times New Roman" panose="02020603050405020304" pitchFamily="18" charset="0"/>
              </a:rPr>
              <a:t>peso delle crisi economiche </a:t>
            </a:r>
            <a:r>
              <a:rPr lang="it-IT" dirty="0">
                <a:latin typeface="Times New Roman" panose="02020603050405020304" pitchFamily="18" charset="0"/>
                <a:cs typeface="Times New Roman" panose="02020603050405020304" pitchFamily="18" charset="0"/>
              </a:rPr>
              <a:t>degli anni ’20</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1643042" y="4643446"/>
            <a:ext cx="6357982" cy="1857388"/>
          </a:xfrm>
          <a:prstGeom prst="rect">
            <a:avLst/>
          </a:prstGeom>
        </p:spPr>
      </p:pic>
    </p:spTree>
    <p:extLst>
      <p:ext uri="{BB962C8B-B14F-4D97-AF65-F5344CB8AC3E}">
        <p14:creationId xmlns="" xmlns:p14="http://schemas.microsoft.com/office/powerpoint/2010/main" val="1203985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9928"/>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 fill="hold">
                                          <p:stCondLst>
                                            <p:cond delay="0"/>
                                          </p:stCondLst>
                                        </p:cTn>
                                        <p:tgtEl>
                                          <p:spTgt spid="2">
                                            <p:txEl>
                                              <p:pRg st="0" end="0"/>
                                            </p:txEl>
                                          </p:spTgt>
                                        </p:tgtEl>
                                        <p:attrNameLst>
                                          <p:attrName>style.rotation</p:attrName>
                                        </p:attrNameLst>
                                      </p:cBhvr>
                                      <p:to>
                                        <p:strVal val="-45.0"/>
                                      </p:to>
                                    </p:set>
                                    <p:anim calcmode="lin" valueType="num">
                                      <p:cBhvr>
                                        <p:cTn id="8" dur="4" fill="hold">
                                          <p:stCondLst>
                                            <p:cond delay="4"/>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4"/>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9"/>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49928"/>
                                  </p:iterate>
                                  <p:childTnLst>
                                    <p:set>
                                      <p:cBhvr>
                                        <p:cTn id="15" dur="1" fill="hold">
                                          <p:stCondLst>
                                            <p:cond delay="0"/>
                                          </p:stCondLst>
                                        </p:cTn>
                                        <p:tgtEl>
                                          <p:spTgt spid="2">
                                            <p:txEl>
                                              <p:pRg st="1" end="1"/>
                                            </p:txEl>
                                          </p:spTgt>
                                        </p:tgtEl>
                                        <p:attrNameLst>
                                          <p:attrName>style.visibility</p:attrName>
                                        </p:attrNameLst>
                                      </p:cBhvr>
                                      <p:to>
                                        <p:strVal val="visible"/>
                                      </p:to>
                                    </p:set>
                                    <p:set>
                                      <p:cBhvr>
                                        <p:cTn id="16" dur="4" fill="hold">
                                          <p:stCondLst>
                                            <p:cond delay="0"/>
                                          </p:stCondLst>
                                        </p:cTn>
                                        <p:tgtEl>
                                          <p:spTgt spid="2">
                                            <p:txEl>
                                              <p:pRg st="1" end="1"/>
                                            </p:txEl>
                                          </p:spTgt>
                                        </p:tgtEl>
                                        <p:attrNameLst>
                                          <p:attrName>style.rotation</p:attrName>
                                        </p:attrNameLst>
                                      </p:cBhvr>
                                      <p:to>
                                        <p:strVal val="-45.0"/>
                                      </p:to>
                                    </p:set>
                                    <p:anim calcmode="lin" valueType="num">
                                      <p:cBhvr>
                                        <p:cTn id="17" dur="4" fill="hold">
                                          <p:stCondLst>
                                            <p:cond delay="4"/>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19" dur="2" decel="50000" autoRev="1" fill="hold">
                                          <p:stCondLst>
                                            <p:cond delay="4"/>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 fill="hold">
                                          <p:stCondLst>
                                            <p:cond delay="9"/>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49928"/>
                                  </p:iterate>
                                  <p:childTnLst>
                                    <p:set>
                                      <p:cBhvr>
                                        <p:cTn id="24" dur="1" fill="hold">
                                          <p:stCondLst>
                                            <p:cond delay="0"/>
                                          </p:stCondLst>
                                        </p:cTn>
                                        <p:tgtEl>
                                          <p:spTgt spid="2">
                                            <p:txEl>
                                              <p:pRg st="2" end="2"/>
                                            </p:txEl>
                                          </p:spTgt>
                                        </p:tgtEl>
                                        <p:attrNameLst>
                                          <p:attrName>style.visibility</p:attrName>
                                        </p:attrNameLst>
                                      </p:cBhvr>
                                      <p:to>
                                        <p:strVal val="visible"/>
                                      </p:to>
                                    </p:set>
                                    <p:set>
                                      <p:cBhvr>
                                        <p:cTn id="25" dur="4" fill="hold">
                                          <p:stCondLst>
                                            <p:cond delay="0"/>
                                          </p:stCondLst>
                                        </p:cTn>
                                        <p:tgtEl>
                                          <p:spTgt spid="2">
                                            <p:txEl>
                                              <p:pRg st="2" end="2"/>
                                            </p:txEl>
                                          </p:spTgt>
                                        </p:tgtEl>
                                        <p:attrNameLst>
                                          <p:attrName>style.rotation</p:attrName>
                                        </p:attrNameLst>
                                      </p:cBhvr>
                                      <p:to>
                                        <p:strVal val="-45.0"/>
                                      </p:to>
                                    </p:set>
                                    <p:anim calcmode="lin" valueType="num">
                                      <p:cBhvr>
                                        <p:cTn id="26" dur="4" fill="hold">
                                          <p:stCondLst>
                                            <p:cond delay="4"/>
                                          </p:stCondLst>
                                        </p:cTn>
                                        <p:tgtEl>
                                          <p:spTgt spid="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 fill="hold">
                                          <p:stCondLst>
                                            <p:cond delay="0"/>
                                          </p:stCondLst>
                                        </p:cTn>
                                        <p:tgtEl>
                                          <p:spTgt spid="2">
                                            <p:txEl>
                                              <p:pRg st="2" end="2"/>
                                            </p:txEl>
                                          </p:spTgt>
                                        </p:tgtEl>
                                        <p:attrNameLst>
                                          <p:attrName>ppt_y</p:attrName>
                                        </p:attrNameLst>
                                      </p:cBhvr>
                                      <p:tavLst>
                                        <p:tav tm="0">
                                          <p:val>
                                            <p:strVal val="#ppt_y-1"/>
                                          </p:val>
                                        </p:tav>
                                        <p:tav tm="100000">
                                          <p:val>
                                            <p:strVal val="#ppt_y-(0.354*#ppt_w-0.172*#ppt_h)"/>
                                          </p:val>
                                        </p:tav>
                                      </p:tavLst>
                                    </p:anim>
                                    <p:anim calcmode="lin" valueType="num">
                                      <p:cBhvr>
                                        <p:cTn id="28" dur="2" decel="50000" autoRev="1" fill="hold">
                                          <p:stCondLst>
                                            <p:cond delay="4"/>
                                          </p:stCondLst>
                                        </p:cTn>
                                        <p:tgtEl>
                                          <p:spTgt spid="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 fill="hold">
                                          <p:stCondLst>
                                            <p:cond delay="9"/>
                                          </p:stCondLst>
                                        </p:cTn>
                                        <p:tgtEl>
                                          <p:spTgt spid="2">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9928"/>
                                  </p:iterate>
                                  <p:childTnLst>
                                    <p:set>
                                      <p:cBhvr>
                                        <p:cTn id="33" dur="1" fill="hold">
                                          <p:stCondLst>
                                            <p:cond delay="0"/>
                                          </p:stCondLst>
                                        </p:cTn>
                                        <p:tgtEl>
                                          <p:spTgt spid="2">
                                            <p:txEl>
                                              <p:pRg st="3" end="3"/>
                                            </p:txEl>
                                          </p:spTgt>
                                        </p:tgtEl>
                                        <p:attrNameLst>
                                          <p:attrName>style.visibility</p:attrName>
                                        </p:attrNameLst>
                                      </p:cBhvr>
                                      <p:to>
                                        <p:strVal val="visible"/>
                                      </p:to>
                                    </p:set>
                                    <p:set>
                                      <p:cBhvr>
                                        <p:cTn id="34" dur="4" fill="hold">
                                          <p:stCondLst>
                                            <p:cond delay="0"/>
                                          </p:stCondLst>
                                        </p:cTn>
                                        <p:tgtEl>
                                          <p:spTgt spid="2">
                                            <p:txEl>
                                              <p:pRg st="3" end="3"/>
                                            </p:txEl>
                                          </p:spTgt>
                                        </p:tgtEl>
                                        <p:attrNameLst>
                                          <p:attrName>style.rotation</p:attrName>
                                        </p:attrNameLst>
                                      </p:cBhvr>
                                      <p:to>
                                        <p:strVal val="-45.0"/>
                                      </p:to>
                                    </p:set>
                                    <p:anim calcmode="lin" valueType="num">
                                      <p:cBhvr>
                                        <p:cTn id="35" dur="4" fill="hold">
                                          <p:stCondLst>
                                            <p:cond delay="4"/>
                                          </p:stCondLst>
                                        </p:cTn>
                                        <p:tgtEl>
                                          <p:spTgt spid="2">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 fill="hold">
                                          <p:stCondLst>
                                            <p:cond delay="0"/>
                                          </p:stCondLst>
                                        </p:cTn>
                                        <p:tgtEl>
                                          <p:spTgt spid="2">
                                            <p:txEl>
                                              <p:pRg st="3" end="3"/>
                                            </p:txEl>
                                          </p:spTgt>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
                                          </p:stCondLst>
                                        </p:cTn>
                                        <p:tgtEl>
                                          <p:spTgt spid="2">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
                                          </p:stCondLst>
                                        </p:cTn>
                                        <p:tgtEl>
                                          <p:spTgt spid="2">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49928"/>
                                  </p:iterate>
                                  <p:childTnLst>
                                    <p:set>
                                      <p:cBhvr>
                                        <p:cTn id="42" dur="1" fill="hold">
                                          <p:stCondLst>
                                            <p:cond delay="0"/>
                                          </p:stCondLst>
                                        </p:cTn>
                                        <p:tgtEl>
                                          <p:spTgt spid="2">
                                            <p:txEl>
                                              <p:pRg st="4" end="4"/>
                                            </p:txEl>
                                          </p:spTgt>
                                        </p:tgtEl>
                                        <p:attrNameLst>
                                          <p:attrName>style.visibility</p:attrName>
                                        </p:attrNameLst>
                                      </p:cBhvr>
                                      <p:to>
                                        <p:strVal val="visible"/>
                                      </p:to>
                                    </p:set>
                                    <p:set>
                                      <p:cBhvr>
                                        <p:cTn id="43" dur="4" fill="hold">
                                          <p:stCondLst>
                                            <p:cond delay="0"/>
                                          </p:stCondLst>
                                        </p:cTn>
                                        <p:tgtEl>
                                          <p:spTgt spid="2">
                                            <p:txEl>
                                              <p:pRg st="4" end="4"/>
                                            </p:txEl>
                                          </p:spTgt>
                                        </p:tgtEl>
                                        <p:attrNameLst>
                                          <p:attrName>style.rotation</p:attrName>
                                        </p:attrNameLst>
                                      </p:cBhvr>
                                      <p:to>
                                        <p:strVal val="-45.0"/>
                                      </p:to>
                                    </p:set>
                                    <p:anim calcmode="lin" valueType="num">
                                      <p:cBhvr>
                                        <p:cTn id="44" dur="4" fill="hold">
                                          <p:stCondLst>
                                            <p:cond delay="4"/>
                                          </p:stCondLst>
                                        </p:cTn>
                                        <p:tgtEl>
                                          <p:spTgt spid="2">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 fill="hold">
                                          <p:stCondLst>
                                            <p:cond delay="0"/>
                                          </p:stCondLst>
                                        </p:cTn>
                                        <p:tgtEl>
                                          <p:spTgt spid="2">
                                            <p:txEl>
                                              <p:pRg st="4" end="4"/>
                                            </p:txEl>
                                          </p:spTgt>
                                        </p:tgtEl>
                                        <p:attrNameLst>
                                          <p:attrName>ppt_y</p:attrName>
                                        </p:attrNameLst>
                                      </p:cBhvr>
                                      <p:tavLst>
                                        <p:tav tm="0">
                                          <p:val>
                                            <p:strVal val="#ppt_y-1"/>
                                          </p:val>
                                        </p:tav>
                                        <p:tav tm="100000">
                                          <p:val>
                                            <p:strVal val="#ppt_y-(0.354*#ppt_w-0.172*#ppt_h)"/>
                                          </p:val>
                                        </p:tav>
                                      </p:tavLst>
                                    </p:anim>
                                    <p:anim calcmode="lin" valueType="num">
                                      <p:cBhvr>
                                        <p:cTn id="46" dur="2" decel="50000" autoRev="1" fill="hold">
                                          <p:stCondLst>
                                            <p:cond delay="4"/>
                                          </p:stCondLst>
                                        </p:cTn>
                                        <p:tgtEl>
                                          <p:spTgt spid="2">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 fill="hold">
                                          <p:stCondLst>
                                            <p:cond delay="9"/>
                                          </p:stCondLst>
                                        </p:cTn>
                                        <p:tgtEl>
                                          <p:spTgt spid="2">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49928"/>
                                  </p:iterate>
                                  <p:childTnLst>
                                    <p:set>
                                      <p:cBhvr>
                                        <p:cTn id="51" dur="1" fill="hold">
                                          <p:stCondLst>
                                            <p:cond delay="0"/>
                                          </p:stCondLst>
                                        </p:cTn>
                                        <p:tgtEl>
                                          <p:spTgt spid="2">
                                            <p:txEl>
                                              <p:pRg st="5" end="5"/>
                                            </p:txEl>
                                          </p:spTgt>
                                        </p:tgtEl>
                                        <p:attrNameLst>
                                          <p:attrName>style.visibility</p:attrName>
                                        </p:attrNameLst>
                                      </p:cBhvr>
                                      <p:to>
                                        <p:strVal val="visible"/>
                                      </p:to>
                                    </p:set>
                                    <p:set>
                                      <p:cBhvr>
                                        <p:cTn id="52" dur="4" fill="hold">
                                          <p:stCondLst>
                                            <p:cond delay="0"/>
                                          </p:stCondLst>
                                        </p:cTn>
                                        <p:tgtEl>
                                          <p:spTgt spid="2">
                                            <p:txEl>
                                              <p:pRg st="5" end="5"/>
                                            </p:txEl>
                                          </p:spTgt>
                                        </p:tgtEl>
                                        <p:attrNameLst>
                                          <p:attrName>style.rotation</p:attrName>
                                        </p:attrNameLst>
                                      </p:cBhvr>
                                      <p:to>
                                        <p:strVal val="-45.0"/>
                                      </p:to>
                                    </p:set>
                                    <p:anim calcmode="lin" valueType="num">
                                      <p:cBhvr>
                                        <p:cTn id="53" dur="4" fill="hold">
                                          <p:stCondLst>
                                            <p:cond delay="4"/>
                                          </p:stCondLst>
                                        </p:cTn>
                                        <p:tgtEl>
                                          <p:spTgt spid="2">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 fill="hold">
                                          <p:stCondLst>
                                            <p:cond delay="0"/>
                                          </p:stCondLst>
                                        </p:cTn>
                                        <p:tgtEl>
                                          <p:spTgt spid="2">
                                            <p:txEl>
                                              <p:pRg st="5" end="5"/>
                                            </p:txEl>
                                          </p:spTgt>
                                        </p:tgtEl>
                                        <p:attrNameLst>
                                          <p:attrName>ppt_y</p:attrName>
                                        </p:attrNameLst>
                                      </p:cBhvr>
                                      <p:tavLst>
                                        <p:tav tm="0">
                                          <p:val>
                                            <p:strVal val="#ppt_y-1"/>
                                          </p:val>
                                        </p:tav>
                                        <p:tav tm="100000">
                                          <p:val>
                                            <p:strVal val="#ppt_y-(0.354*#ppt_w-0.172*#ppt_h)"/>
                                          </p:val>
                                        </p:tav>
                                      </p:tavLst>
                                    </p:anim>
                                    <p:anim calcmode="lin" valueType="num">
                                      <p:cBhvr>
                                        <p:cTn id="55" dur="2" decel="50000" autoRev="1" fill="hold">
                                          <p:stCondLst>
                                            <p:cond delay="4"/>
                                          </p:stCondLst>
                                        </p:cTn>
                                        <p:tgtEl>
                                          <p:spTgt spid="2">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 fill="hold">
                                          <p:stCondLst>
                                            <p:cond delay="9"/>
                                          </p:stCondLst>
                                        </p:cTn>
                                        <p:tgtEl>
                                          <p:spTgt spid="2">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49928"/>
                                  </p:iterate>
                                  <p:childTnLst>
                                    <p:set>
                                      <p:cBhvr>
                                        <p:cTn id="60" dur="1" fill="hold">
                                          <p:stCondLst>
                                            <p:cond delay="0"/>
                                          </p:stCondLst>
                                        </p:cTn>
                                        <p:tgtEl>
                                          <p:spTgt spid="2">
                                            <p:txEl>
                                              <p:pRg st="6" end="6"/>
                                            </p:txEl>
                                          </p:spTgt>
                                        </p:tgtEl>
                                        <p:attrNameLst>
                                          <p:attrName>style.visibility</p:attrName>
                                        </p:attrNameLst>
                                      </p:cBhvr>
                                      <p:to>
                                        <p:strVal val="visible"/>
                                      </p:to>
                                    </p:set>
                                    <p:set>
                                      <p:cBhvr>
                                        <p:cTn id="61" dur="4" fill="hold">
                                          <p:stCondLst>
                                            <p:cond delay="0"/>
                                          </p:stCondLst>
                                        </p:cTn>
                                        <p:tgtEl>
                                          <p:spTgt spid="2">
                                            <p:txEl>
                                              <p:pRg st="6" end="6"/>
                                            </p:txEl>
                                          </p:spTgt>
                                        </p:tgtEl>
                                        <p:attrNameLst>
                                          <p:attrName>style.rotation</p:attrName>
                                        </p:attrNameLst>
                                      </p:cBhvr>
                                      <p:to>
                                        <p:strVal val="-45.0"/>
                                      </p:to>
                                    </p:set>
                                    <p:anim calcmode="lin" valueType="num">
                                      <p:cBhvr>
                                        <p:cTn id="62" dur="4" fill="hold">
                                          <p:stCondLst>
                                            <p:cond delay="4"/>
                                          </p:stCondLst>
                                        </p:cTn>
                                        <p:tgtEl>
                                          <p:spTgt spid="2">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 fill="hold">
                                          <p:stCondLst>
                                            <p:cond delay="0"/>
                                          </p:stCondLst>
                                        </p:cTn>
                                        <p:tgtEl>
                                          <p:spTgt spid="2">
                                            <p:txEl>
                                              <p:pRg st="6" end="6"/>
                                            </p:txEl>
                                          </p:spTgt>
                                        </p:tgtEl>
                                        <p:attrNameLst>
                                          <p:attrName>ppt_y</p:attrName>
                                        </p:attrNameLst>
                                      </p:cBhvr>
                                      <p:tavLst>
                                        <p:tav tm="0">
                                          <p:val>
                                            <p:strVal val="#ppt_y-1"/>
                                          </p:val>
                                        </p:tav>
                                        <p:tav tm="100000">
                                          <p:val>
                                            <p:strVal val="#ppt_y-(0.354*#ppt_w-0.172*#ppt_h)"/>
                                          </p:val>
                                        </p:tav>
                                      </p:tavLst>
                                    </p:anim>
                                    <p:anim calcmode="lin" valueType="num">
                                      <p:cBhvr>
                                        <p:cTn id="64" dur="2" decel="50000" autoRev="1" fill="hold">
                                          <p:stCondLst>
                                            <p:cond delay="4"/>
                                          </p:stCondLst>
                                        </p:cTn>
                                        <p:tgtEl>
                                          <p:spTgt spid="2">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 fill="hold">
                                          <p:stCondLst>
                                            <p:cond delay="9"/>
                                          </p:stCondLst>
                                        </p:cTn>
                                        <p:tgtEl>
                                          <p:spTgt spid="2">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8" presetClass="entr" presetSubtype="0" accel="50000" fill="hold" grpId="0" nodeType="clickEffect">
                                  <p:stCondLst>
                                    <p:cond delay="0"/>
                                  </p:stCondLst>
                                  <p:iterate type="lt">
                                    <p:tmPct val="49928"/>
                                  </p:iterate>
                                  <p:childTnLst>
                                    <p:set>
                                      <p:cBhvr>
                                        <p:cTn id="69" dur="1" fill="hold">
                                          <p:stCondLst>
                                            <p:cond delay="0"/>
                                          </p:stCondLst>
                                        </p:cTn>
                                        <p:tgtEl>
                                          <p:spTgt spid="2">
                                            <p:txEl>
                                              <p:pRg st="7" end="7"/>
                                            </p:txEl>
                                          </p:spTgt>
                                        </p:tgtEl>
                                        <p:attrNameLst>
                                          <p:attrName>style.visibility</p:attrName>
                                        </p:attrNameLst>
                                      </p:cBhvr>
                                      <p:to>
                                        <p:strVal val="visible"/>
                                      </p:to>
                                    </p:set>
                                    <p:set>
                                      <p:cBhvr>
                                        <p:cTn id="70" dur="4" fill="hold">
                                          <p:stCondLst>
                                            <p:cond delay="0"/>
                                          </p:stCondLst>
                                        </p:cTn>
                                        <p:tgtEl>
                                          <p:spTgt spid="2">
                                            <p:txEl>
                                              <p:pRg st="7" end="7"/>
                                            </p:txEl>
                                          </p:spTgt>
                                        </p:tgtEl>
                                        <p:attrNameLst>
                                          <p:attrName>style.rotation</p:attrName>
                                        </p:attrNameLst>
                                      </p:cBhvr>
                                      <p:to>
                                        <p:strVal val="-45.0"/>
                                      </p:to>
                                    </p:set>
                                    <p:anim calcmode="lin" valueType="num">
                                      <p:cBhvr>
                                        <p:cTn id="71" dur="4" fill="hold">
                                          <p:stCondLst>
                                            <p:cond delay="4"/>
                                          </p:stCondLst>
                                        </p:cTn>
                                        <p:tgtEl>
                                          <p:spTgt spid="2">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72" dur="4" fill="hold">
                                          <p:stCondLst>
                                            <p:cond delay="0"/>
                                          </p:stCondLst>
                                        </p:cTn>
                                        <p:tgtEl>
                                          <p:spTgt spid="2">
                                            <p:txEl>
                                              <p:pRg st="7" end="7"/>
                                            </p:txEl>
                                          </p:spTgt>
                                        </p:tgtEl>
                                        <p:attrNameLst>
                                          <p:attrName>ppt_y</p:attrName>
                                        </p:attrNameLst>
                                      </p:cBhvr>
                                      <p:tavLst>
                                        <p:tav tm="0">
                                          <p:val>
                                            <p:strVal val="#ppt_y-1"/>
                                          </p:val>
                                        </p:tav>
                                        <p:tav tm="100000">
                                          <p:val>
                                            <p:strVal val="#ppt_y-(0.354*#ppt_w-0.172*#ppt_h)"/>
                                          </p:val>
                                        </p:tav>
                                      </p:tavLst>
                                    </p:anim>
                                    <p:anim calcmode="lin" valueType="num">
                                      <p:cBhvr>
                                        <p:cTn id="73" dur="2" decel="50000" autoRev="1" fill="hold">
                                          <p:stCondLst>
                                            <p:cond delay="4"/>
                                          </p:stCondLst>
                                        </p:cTn>
                                        <p:tgtEl>
                                          <p:spTgt spid="2">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74" dur="1" fill="hold">
                                          <p:stCondLst>
                                            <p:cond delay="9"/>
                                          </p:stCondLst>
                                        </p:cTn>
                                        <p:tgtEl>
                                          <p:spTgt spid="2">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910" y="1142984"/>
            <a:ext cx="8286808" cy="1938992"/>
          </a:xfrm>
          <a:prstGeom prst="rect">
            <a:avLst/>
          </a:prstGeom>
          <a:noFill/>
        </p:spPr>
        <p:txBody>
          <a:bodyPr wrap="square" rtlCol="0">
            <a:spAutoFit/>
          </a:bodyPr>
          <a:lstStyle/>
          <a:p>
            <a:pPr algn="ctr"/>
            <a:r>
              <a:rPr lang="it-IT" sz="2000" dirty="0" smtClean="0">
                <a:latin typeface="Times New Roman" panose="02020603050405020304" pitchFamily="18" charset="0"/>
                <a:cs typeface="Times New Roman" panose="02020603050405020304" pitchFamily="18" charset="0"/>
              </a:rPr>
              <a:t>L</a:t>
            </a:r>
            <a:r>
              <a:rPr lang="it-IT" sz="2000" dirty="0">
                <a:latin typeface="Times New Roman" panose="02020603050405020304" pitchFamily="18" charset="0"/>
                <a:cs typeface="Times New Roman" panose="02020603050405020304" pitchFamily="18" charset="0"/>
              </a:rPr>
              <a:t>’ emigrazione si diresse quindi soprattutto verso la Francia, alimentata anche dai numerosi espatri oltralpe degli oppositori politici del fascismo, e verso la Germania negli anni ’30, specie dopo la firma del “Patto d’Acciaio”.</a:t>
            </a:r>
          </a:p>
          <a:p>
            <a:pPr algn="ctr"/>
            <a:r>
              <a:rPr lang="it-IT" sz="2000" dirty="0">
                <a:latin typeface="Times New Roman" panose="02020603050405020304" pitchFamily="18" charset="0"/>
                <a:cs typeface="Times New Roman" panose="02020603050405020304" pitchFamily="18" charset="0"/>
              </a:rPr>
              <a:t>Aumentano nel periodo i richiami dei congiunti dall’estero. Dopo esser stato incorporato nel ministero degli Esteri, il “Commissariato” viene in seguito sostituito con la “Direzione generale per gli italiani all’estero”.</a:t>
            </a:r>
          </a:p>
        </p:txBody>
      </p:sp>
      <p:pic>
        <p:nvPicPr>
          <p:cNvPr id="86020" name="Picture 4" descr="Risultati immagini per emigrazione in francia e germania nel novecento"/>
          <p:cNvPicPr>
            <a:picLocks noChangeAspect="1" noChangeArrowheads="1"/>
          </p:cNvPicPr>
          <p:nvPr/>
        </p:nvPicPr>
        <p:blipFill>
          <a:blip r:embed="rId2"/>
          <a:srcRect/>
          <a:stretch>
            <a:fillRect/>
          </a:stretch>
        </p:blipFill>
        <p:spPr bwMode="auto">
          <a:xfrm>
            <a:off x="857224" y="3344448"/>
            <a:ext cx="3429024" cy="2689641"/>
          </a:xfrm>
          <a:prstGeom prst="rect">
            <a:avLst/>
          </a:prstGeom>
          <a:noFill/>
        </p:spPr>
      </p:pic>
      <p:sp>
        <p:nvSpPr>
          <p:cNvPr id="86022" name="AutoShape 6" descr="Risultati immagini per emigrazione in francia e germania nel nove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6024" name="AutoShape 8" descr="Risultati immagini per emigrazione in francia e germania nel novec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6026" name="AutoShape 10"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6027" name="Picture 11" descr="C:\Users\Paolo\Desktop\Figura_1-Italia-flussi-emigrazione ger.png"/>
          <p:cNvPicPr>
            <a:picLocks noChangeAspect="1" noChangeArrowheads="1"/>
          </p:cNvPicPr>
          <p:nvPr/>
        </p:nvPicPr>
        <p:blipFill>
          <a:blip r:embed="rId3" cstate="print"/>
          <a:srcRect/>
          <a:stretch>
            <a:fillRect/>
          </a:stretch>
        </p:blipFill>
        <p:spPr bwMode="auto">
          <a:xfrm>
            <a:off x="5429256" y="3143248"/>
            <a:ext cx="3055942" cy="3287029"/>
          </a:xfrm>
          <a:prstGeom prst="rect">
            <a:avLst/>
          </a:prstGeom>
          <a:noFill/>
        </p:spPr>
      </p:pic>
    </p:spTree>
    <p:extLst>
      <p:ext uri="{BB962C8B-B14F-4D97-AF65-F5344CB8AC3E}">
        <p14:creationId xmlns="" xmlns:p14="http://schemas.microsoft.com/office/powerpoint/2010/main" val="12039850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 to="" calcmode="lin" valueType="num">
                                      <p:cBhvr>
                                        <p:cTn id="12" dur="1" fill="hold"/>
                                        <p:tgtEl>
                                          <p:spTgt spid="8602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6027"/>
                                        </p:tgtEl>
                                        <p:attrNameLst>
                                          <p:attrName>style.visibility</p:attrName>
                                        </p:attrNameLst>
                                      </p:cBhvr>
                                      <p:to>
                                        <p:strVal val="visible"/>
                                      </p:to>
                                    </p:set>
                                    <p:anim to="" calcmode="lin" valueType="num">
                                      <p:cBhvr>
                                        <p:cTn id="17" dur="1" fill="hold"/>
                                        <p:tgtEl>
                                          <p:spTgt spid="860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4643438" y="928670"/>
            <a:ext cx="4177034" cy="5357850"/>
          </a:xfrm>
        </p:spPr>
        <p:txBody>
          <a:bodyPr>
            <a:normAutofit/>
          </a:bodyPr>
          <a:lstStyle/>
          <a:p>
            <a:pPr lvl="0" indent="152400" algn="ctr">
              <a:lnSpc>
                <a:spcPct val="115000"/>
              </a:lnSpc>
              <a:spcBef>
                <a:spcPts val="0"/>
              </a:spcBef>
              <a:spcAft>
                <a:spcPts val="1000"/>
              </a:spcAft>
            </a:pPr>
            <a:r>
              <a:rPr lang="it-IT" sz="2000" dirty="0">
                <a:solidFill>
                  <a:prstClr val="black"/>
                </a:solidFill>
                <a:latin typeface="Times New Roman" pitchFamily="18" charset="0"/>
                <a:ea typeface="Times New Roman"/>
                <a:cs typeface="Times New Roman" pitchFamily="18" charset="0"/>
              </a:rPr>
              <a:t>L’emigrazione, diretta sia verso le nazioni d’oltralpe (Francia, Svizzera e Germania) sia verso il continente americano, </a:t>
            </a:r>
            <a:r>
              <a:rPr lang="it-IT" sz="2000" dirty="0" smtClean="0">
                <a:solidFill>
                  <a:prstClr val="black"/>
                </a:solidFill>
                <a:latin typeface="Times New Roman" pitchFamily="18" charset="0"/>
                <a:ea typeface="Times New Roman"/>
                <a:cs typeface="Times New Roman" pitchFamily="18" charset="0"/>
              </a:rPr>
              <a:t>dipese dalle ristrette condizioni </a:t>
            </a:r>
            <a:r>
              <a:rPr lang="it-IT" sz="2000" dirty="0">
                <a:solidFill>
                  <a:prstClr val="black"/>
                </a:solidFill>
                <a:latin typeface="Times New Roman" pitchFamily="18" charset="0"/>
                <a:ea typeface="Times New Roman"/>
                <a:cs typeface="Times New Roman" pitchFamily="18" charset="0"/>
              </a:rPr>
              <a:t>economiche. Seppur tale situazione fosse ben nota “il governo non si curava granché dell’emigrazione e quasi la incoraggiò.”</a:t>
            </a:r>
            <a:endParaRPr lang="it-IT" sz="2000" dirty="0">
              <a:solidFill>
                <a:prstClr val="black"/>
              </a:solidFill>
              <a:latin typeface="Times New Roman" pitchFamily="18" charset="0"/>
              <a:ea typeface="Calibri"/>
              <a:cs typeface="Times New Roman" pitchFamily="18" charset="0"/>
            </a:endParaRPr>
          </a:p>
          <a:p>
            <a:pPr lvl="0" algn="ctr">
              <a:lnSpc>
                <a:spcPct val="115000"/>
              </a:lnSpc>
              <a:spcBef>
                <a:spcPts val="0"/>
              </a:spcBef>
              <a:spcAft>
                <a:spcPts val="1000"/>
              </a:spcAft>
            </a:pPr>
            <a:r>
              <a:rPr lang="it-IT" sz="2000" dirty="0">
                <a:latin typeface="Times New Roman" pitchFamily="18" charset="0"/>
                <a:ea typeface="Calibri"/>
                <a:cs typeface="Times New Roman" pitchFamily="18" charset="0"/>
              </a:rPr>
              <a:t> Dopo l’Unità, negli ultimi decenni dell’Ottocento, </a:t>
            </a:r>
            <a:r>
              <a:rPr lang="it-IT" sz="2000" dirty="0" smtClean="0">
                <a:latin typeface="Times New Roman" pitchFamily="18" charset="0"/>
                <a:ea typeface="Calibri"/>
                <a:cs typeface="Times New Roman" pitchFamily="18" charset="0"/>
              </a:rPr>
              <a:t>si verificò </a:t>
            </a:r>
            <a:r>
              <a:rPr lang="it-IT" sz="2000" dirty="0">
                <a:latin typeface="Times New Roman" pitchFamily="18" charset="0"/>
                <a:ea typeface="Calibri"/>
                <a:cs typeface="Times New Roman" pitchFamily="18" charset="0"/>
              </a:rPr>
              <a:t>una grande ondata migratoria verso i paesi transoceanici, in particolare quelli del continente americano. </a:t>
            </a:r>
            <a:endParaRPr lang="it-IT" sz="2000" dirty="0" smtClean="0">
              <a:latin typeface="Times New Roman" pitchFamily="18" charset="0"/>
              <a:ea typeface="Calibri"/>
              <a:cs typeface="Times New Roman" pitchFamily="18" charset="0"/>
            </a:endParaRPr>
          </a:p>
          <a:p>
            <a:pPr lvl="0" algn="ctr">
              <a:lnSpc>
                <a:spcPct val="115000"/>
              </a:lnSpc>
              <a:spcBef>
                <a:spcPts val="0"/>
              </a:spcBef>
              <a:spcAft>
                <a:spcPts val="1000"/>
              </a:spcAft>
            </a:pPr>
            <a:endParaRPr lang="it-IT"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48680"/>
            <a:ext cx="3456384"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947387"/>
            <a:ext cx="3744416"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72499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800" decel="100000"/>
                                        <p:tgtEl>
                                          <p:spTgt spid="3075"/>
                                        </p:tgtEl>
                                      </p:cBhvr>
                                    </p:animEffect>
                                    <p:anim calcmode="lin" valueType="num">
                                      <p:cBhvr>
                                        <p:cTn id="18" dur="800" decel="100000" fill="hold"/>
                                        <p:tgtEl>
                                          <p:spTgt spid="3075"/>
                                        </p:tgtEl>
                                        <p:attrNameLst>
                                          <p:attrName>style.rotation</p:attrName>
                                        </p:attrNameLst>
                                      </p:cBhvr>
                                      <p:tavLst>
                                        <p:tav tm="0">
                                          <p:val>
                                            <p:fltVal val="-90"/>
                                          </p:val>
                                        </p:tav>
                                        <p:tav tm="100000">
                                          <p:val>
                                            <p:fltVal val="0"/>
                                          </p:val>
                                        </p:tav>
                                      </p:tavLst>
                                    </p:anim>
                                    <p:anim calcmode="lin" valueType="num">
                                      <p:cBhvr>
                                        <p:cTn id="19" dur="800" decel="100000" fill="hold"/>
                                        <p:tgtEl>
                                          <p:spTgt spid="3075"/>
                                        </p:tgtEl>
                                        <p:attrNameLst>
                                          <p:attrName>ppt_x</p:attrName>
                                        </p:attrNameLst>
                                      </p:cBhvr>
                                      <p:tavLst>
                                        <p:tav tm="0">
                                          <p:val>
                                            <p:strVal val="#ppt_x+0.4"/>
                                          </p:val>
                                        </p:tav>
                                        <p:tav tm="100000">
                                          <p:val>
                                            <p:strVal val="#ppt_x-0.05"/>
                                          </p:val>
                                        </p:tav>
                                      </p:tavLst>
                                    </p:anim>
                                    <p:anim calcmode="lin" valueType="num">
                                      <p:cBhvr>
                                        <p:cTn id="20" dur="800" decel="100000" fill="hold"/>
                                        <p:tgtEl>
                                          <p:spTgt spid="307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07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07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wheel(1)">
                                      <p:cBhvr>
                                        <p:cTn id="2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3856</Words>
  <Application>Microsoft Office PowerPoint</Application>
  <PresentationFormat>Presentazione su schermo (4:3)</PresentationFormat>
  <Paragraphs>241</Paragraphs>
  <Slides>67</Slides>
  <Notes>2</Notes>
  <HiddenSlides>0</HiddenSlides>
  <MMClips>0</MMClips>
  <ScaleCrop>false</ScaleCrop>
  <HeadingPairs>
    <vt:vector size="4" baseType="variant">
      <vt:variant>
        <vt:lpstr>Tema</vt:lpstr>
      </vt:variant>
      <vt:variant>
        <vt:i4>3</vt:i4>
      </vt:variant>
      <vt:variant>
        <vt:lpstr>Titoli diapositive</vt:lpstr>
      </vt:variant>
      <vt:variant>
        <vt:i4>67</vt:i4>
      </vt:variant>
    </vt:vector>
  </HeadingPairs>
  <TitlesOfParts>
    <vt:vector size="70" baseType="lpstr">
      <vt:lpstr>Tema di Office</vt:lpstr>
      <vt:lpstr>1_Tema di Office</vt:lpstr>
      <vt:lpstr>2_Tema di Office</vt:lpstr>
      <vt:lpstr>I flussi migratori</vt:lpstr>
      <vt:lpstr>Geostoria dei flussi migratori nella seconda metà dell’Ottocento</vt:lpstr>
      <vt:lpstr>L’emigrazione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Vantaggi</vt:lpstr>
      <vt:lpstr>Svantaggi</vt:lpstr>
      <vt:lpstr>L’arrivo degli immigranti a Ellis Island</vt:lpstr>
      <vt:lpstr>Ellis Island</vt:lpstr>
      <vt:lpstr>Diapositiva 31</vt:lpstr>
      <vt:lpstr>La genetica</vt:lpstr>
      <vt:lpstr>Il concetto di “razza”</vt:lpstr>
      <vt:lpstr>La popolazione bianca </vt:lpstr>
      <vt:lpstr>Le caratteristiche</vt:lpstr>
      <vt:lpstr>Origini</vt:lpstr>
      <vt:lpstr>Le tipologie caucasoidi nell'antropologia fisica</vt:lpstr>
      <vt:lpstr>La popolazione nera</vt:lpstr>
      <vt:lpstr>Diapositiva 39</vt:lpstr>
      <vt:lpstr>La  popolazione gialla</vt:lpstr>
      <vt:lpstr>I flussi migratori in arte</vt:lpstr>
      <vt:lpstr>Alcuni dei nostri disegni…</vt:lpstr>
      <vt:lpstr>Diapositiva 43</vt:lpstr>
      <vt:lpstr>Diapositiva 44</vt:lpstr>
      <vt:lpstr>I flussi migratori in musica</vt:lpstr>
      <vt:lpstr>EMIGRAZIONE IN MUSICA</vt:lpstr>
      <vt:lpstr>Diapositiva 47</vt:lpstr>
      <vt:lpstr>Diapositiva 48</vt:lpstr>
      <vt:lpstr>Commento</vt:lpstr>
      <vt:lpstr>VALIGIE DI CARTONE       (Yu-kung 1967) </vt:lpstr>
      <vt:lpstr>Diapositiva 51</vt:lpstr>
      <vt:lpstr>AMARA TERRA MIA Domenico Modugno</vt:lpstr>
      <vt:lpstr>Commento </vt:lpstr>
      <vt:lpstr>Emigrante che viene emigrante che va</vt:lpstr>
      <vt:lpstr>Diapositiva 55</vt:lpstr>
      <vt:lpstr>Commento</vt:lpstr>
      <vt:lpstr>Il ragazzo della via Gluck</vt:lpstr>
      <vt:lpstr>Diapositiva 58</vt:lpstr>
      <vt:lpstr>I migranti nel ricordo degli scrittori </vt:lpstr>
      <vt:lpstr>Diapositiva 60</vt:lpstr>
      <vt:lpstr>Scritture dei migranti</vt:lpstr>
      <vt:lpstr>Emigrazione e letteratura in Italia dal 1870 alla prima repubblica</vt:lpstr>
      <vt:lpstr>Diapositiva 63</vt:lpstr>
      <vt:lpstr>Diapositiva 64</vt:lpstr>
      <vt:lpstr>Diapositiva 65</vt:lpstr>
      <vt:lpstr>Diapositiva 66</vt:lpstr>
      <vt:lpstr>MAMMA LUCIA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dei flussi migratori </dc:title>
  <dc:creator>User</dc:creator>
  <cp:lastModifiedBy>Paolo</cp:lastModifiedBy>
  <cp:revision>88</cp:revision>
  <dcterms:created xsi:type="dcterms:W3CDTF">2016-10-30T15:46:35Z</dcterms:created>
  <dcterms:modified xsi:type="dcterms:W3CDTF">2017-05-25T10:24:28Z</dcterms:modified>
</cp:coreProperties>
</file>