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4" r:id="rId4"/>
    <p:sldId id="263" r:id="rId5"/>
    <p:sldId id="256" r:id="rId6"/>
    <p:sldId id="257" r:id="rId7"/>
    <p:sldId id="268" r:id="rId8"/>
    <p:sldId id="259" r:id="rId9"/>
    <p:sldId id="260" r:id="rId10"/>
    <p:sldId id="269" r:id="rId11"/>
    <p:sldId id="26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F2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2E76B-A0CD-4DE3-88B3-BAA5AAD9620D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5299-E0A3-4C83-A398-4B92152C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olo\Desktop\INNO%20SAN%20BIAGIO%20VILLASOR%20(CA)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1604" y="260649"/>
            <a:ext cx="5786478" cy="1025212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Il linguaggio pubblicitario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376864" cy="4946322"/>
          </a:xfrm>
        </p:spPr>
        <p:txBody>
          <a:bodyPr>
            <a:normAutofit fontScale="92500" lnSpcReduction="10000"/>
          </a:bodyPr>
          <a:lstStyle/>
          <a:p>
            <a:endParaRPr lang="it-IT" i="1" dirty="0" smtClean="0">
              <a:solidFill>
                <a:schemeClr val="tx1"/>
              </a:solidFill>
            </a:endParaRPr>
          </a:p>
          <a:p>
            <a:r>
              <a:rPr lang="it-IT" i="1" dirty="0" smtClean="0">
                <a:solidFill>
                  <a:schemeClr val="tx1"/>
                </a:solidFill>
              </a:rPr>
              <a:t>Ipertesto realizzato dagli alunni della III D</a:t>
            </a:r>
          </a:p>
          <a:p>
            <a:endParaRPr lang="it-IT" i="1" dirty="0" smtClean="0">
              <a:solidFill>
                <a:schemeClr val="tx1"/>
              </a:solidFill>
            </a:endParaRPr>
          </a:p>
          <a:p>
            <a:endParaRPr lang="it-IT" i="1" dirty="0" smtClean="0">
              <a:solidFill>
                <a:schemeClr val="tx1"/>
              </a:solidFill>
            </a:endParaRPr>
          </a:p>
          <a:p>
            <a:endParaRPr lang="it-IT" i="1" dirty="0" smtClean="0">
              <a:solidFill>
                <a:schemeClr val="tx1"/>
              </a:solidFill>
            </a:endParaRPr>
          </a:p>
          <a:p>
            <a:endParaRPr lang="it-IT" i="1" dirty="0" smtClean="0">
              <a:solidFill>
                <a:schemeClr val="tx1"/>
              </a:solidFill>
            </a:endParaRPr>
          </a:p>
          <a:p>
            <a:endParaRPr lang="it-IT" i="1" dirty="0" smtClean="0">
              <a:solidFill>
                <a:schemeClr val="tx1"/>
              </a:solidFill>
            </a:endParaRPr>
          </a:p>
          <a:p>
            <a:pPr algn="l"/>
            <a:r>
              <a:rPr lang="it-IT" sz="2400" i="1" dirty="0" smtClean="0">
                <a:solidFill>
                  <a:schemeClr val="tx1"/>
                </a:solidFill>
              </a:rPr>
              <a:t>Tutor: </a:t>
            </a:r>
            <a:r>
              <a:rPr lang="it-IT" sz="2400" i="1" dirty="0" err="1" smtClean="0">
                <a:solidFill>
                  <a:schemeClr val="tx1"/>
                </a:solidFill>
              </a:rPr>
              <a:t>prof.re</a:t>
            </a:r>
            <a:r>
              <a:rPr lang="it-IT" sz="2400" i="1" dirty="0" smtClean="0">
                <a:solidFill>
                  <a:schemeClr val="tx1"/>
                </a:solidFill>
              </a:rPr>
              <a:t> Carmine </a:t>
            </a:r>
            <a:r>
              <a:rPr lang="it-IT" sz="2400" i="1" dirty="0" err="1" smtClean="0">
                <a:solidFill>
                  <a:schemeClr val="tx1"/>
                </a:solidFill>
              </a:rPr>
              <a:t>Cardaropoli</a:t>
            </a:r>
            <a:endParaRPr lang="it-IT" sz="2400" i="1" dirty="0" smtClean="0">
              <a:solidFill>
                <a:schemeClr val="tx1"/>
              </a:solidFill>
            </a:endParaRPr>
          </a:p>
          <a:p>
            <a:pPr algn="l"/>
            <a:r>
              <a:rPr lang="it-IT" sz="2400" i="1" dirty="0" smtClean="0">
                <a:solidFill>
                  <a:schemeClr val="tx1"/>
                </a:solidFill>
              </a:rPr>
              <a:t>            prof.ssa Laura Greco</a:t>
            </a:r>
          </a:p>
          <a:p>
            <a:pPr algn="l"/>
            <a:r>
              <a:rPr lang="it-IT" sz="2400" i="1" dirty="0" smtClean="0">
                <a:solidFill>
                  <a:schemeClr val="tx1"/>
                </a:solidFill>
              </a:rPr>
              <a:t>            prof.ssa Costanza </a:t>
            </a:r>
            <a:r>
              <a:rPr lang="it-IT" sz="2400" i="1" dirty="0" err="1" smtClean="0">
                <a:solidFill>
                  <a:schemeClr val="tx1"/>
                </a:solidFill>
              </a:rPr>
              <a:t>Teodosia</a:t>
            </a:r>
            <a:r>
              <a:rPr lang="it-IT" sz="2400" i="1" dirty="0" smtClean="0">
                <a:solidFill>
                  <a:schemeClr val="tx1"/>
                </a:solidFill>
              </a:rPr>
              <a:t> Potenza</a:t>
            </a:r>
          </a:p>
          <a:p>
            <a:pPr algn="l"/>
            <a:endParaRPr lang="it-IT" i="1" dirty="0" smtClean="0">
              <a:solidFill>
                <a:schemeClr val="tx1"/>
              </a:solidFill>
            </a:endParaRPr>
          </a:p>
          <a:p>
            <a:pPr algn="l"/>
            <a:endParaRPr lang="it-IT" i="1" dirty="0" smtClean="0">
              <a:solidFill>
                <a:schemeClr val="tx1"/>
              </a:solidFill>
            </a:endParaRPr>
          </a:p>
          <a:p>
            <a:endParaRPr lang="it-IT" i="1" dirty="0" smtClean="0">
              <a:solidFill>
                <a:schemeClr val="tx1"/>
              </a:solidFill>
            </a:endParaRPr>
          </a:p>
          <a:p>
            <a:endParaRPr lang="it-IT" i="1" dirty="0" smtClean="0">
              <a:solidFill>
                <a:schemeClr val="tx1"/>
              </a:solidFill>
            </a:endParaRPr>
          </a:p>
          <a:p>
            <a:endParaRPr lang="it-IT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4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ernard MT Condensed" panose="02050806060905020404" pitchFamily="18" charset="0"/>
              </a:rPr>
              <a:t>VILLA CALVANESE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40" y="1227095"/>
            <a:ext cx="5499069" cy="2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877675" y="4437112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La villa </a:t>
            </a:r>
            <a:r>
              <a:rPr lang="it-IT" i="1" dirty="0" err="1"/>
              <a:t>Calvanese</a:t>
            </a:r>
            <a:r>
              <a:rPr lang="it-IT" i="1" dirty="0"/>
              <a:t> è situata nella zona </a:t>
            </a:r>
            <a:r>
              <a:rPr lang="it-IT" i="1" dirty="0" err="1"/>
              <a:t>piedemontana</a:t>
            </a:r>
            <a:r>
              <a:rPr lang="it-IT" i="1" dirty="0"/>
              <a:t> di Lanzara. E’ stata costruita nella seconda metà del ‘700 dall’ architetto Carmine </a:t>
            </a:r>
            <a:r>
              <a:rPr lang="it-IT" i="1" dirty="0" err="1"/>
              <a:t>Calvanese</a:t>
            </a:r>
            <a:r>
              <a:rPr lang="it-IT" i="1" dirty="0"/>
              <a:t>, il vero fondatore della fama e della ricchezza della famiglia. In passato era frequentata </a:t>
            </a:r>
            <a:r>
              <a:rPr lang="it-IT" i="1" dirty="0" smtClean="0"/>
              <a:t>dall’aristocrazia </a:t>
            </a:r>
            <a:r>
              <a:rPr lang="it-IT" i="1" dirty="0"/>
              <a:t>partenopea e nel secondo Novecento ha ospitato la scuola media. Oggi è </a:t>
            </a:r>
            <a:r>
              <a:rPr lang="it-IT" i="1" dirty="0" smtClean="0"/>
              <a:t>proprietà comunale </a:t>
            </a:r>
            <a:r>
              <a:rPr lang="it-IT" i="1" dirty="0"/>
              <a:t>ed è sede culturale.</a:t>
            </a:r>
          </a:p>
        </p:txBody>
      </p:sp>
    </p:spTree>
    <p:extLst>
      <p:ext uri="{BB962C8B-B14F-4D97-AF65-F5344CB8AC3E}">
        <p14:creationId xmlns="" xmlns:p14="http://schemas.microsoft.com/office/powerpoint/2010/main" val="12359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ernard MT Condensed" panose="02050806060905020404" pitchFamily="18" charset="0"/>
              </a:rPr>
              <a:t>CASTELLO SANTA MARIA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10" y="1467769"/>
            <a:ext cx="5303980" cy="328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691680" y="4770820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/>
              <a:t>E’ una </a:t>
            </a:r>
            <a:r>
              <a:rPr lang="it-IT" i="1" dirty="0"/>
              <a:t>fortezza di origine </a:t>
            </a:r>
            <a:r>
              <a:rPr lang="it-IT" i="1" dirty="0" smtClean="0"/>
              <a:t>longobarda all’interno </a:t>
            </a:r>
            <a:r>
              <a:rPr lang="it-IT" i="1" dirty="0"/>
              <a:t>della quale </a:t>
            </a:r>
            <a:r>
              <a:rPr lang="it-IT" i="1" dirty="0" smtClean="0"/>
              <a:t>intorno al 1300 è </a:t>
            </a:r>
            <a:r>
              <a:rPr lang="it-IT" i="1" dirty="0"/>
              <a:t>stata costruita una </a:t>
            </a:r>
            <a:r>
              <a:rPr lang="it-IT" i="1" dirty="0" smtClean="0"/>
              <a:t>chiesa. </a:t>
            </a:r>
            <a:r>
              <a:rPr lang="it-IT" i="1" dirty="0"/>
              <a:t>L'attuale territorio comunale era anticamente parte integrante della città di </a:t>
            </a:r>
            <a:r>
              <a:rPr lang="it-IT" i="1" dirty="0" err="1"/>
              <a:t>Nuceria</a:t>
            </a:r>
            <a:r>
              <a:rPr lang="it-IT" i="1" dirty="0"/>
              <a:t> </a:t>
            </a:r>
            <a:r>
              <a:rPr lang="it-IT" i="1" dirty="0" smtClean="0"/>
              <a:t> </a:t>
            </a:r>
            <a:r>
              <a:rPr lang="it-IT" i="1" dirty="0" err="1" smtClean="0"/>
              <a:t>Alfaterna</a:t>
            </a:r>
            <a:r>
              <a:rPr lang="it-IT" i="1" dirty="0"/>
              <a:t>. Nel corso dei secoli ha vissuto momenti di grandissimo interesse storico e sociale. Oggi il castello Santa Maria viene utilizzato a scopo turistico e </a:t>
            </a:r>
            <a:r>
              <a:rPr lang="it-IT" i="1" smtClean="0"/>
              <a:t>per celebrare </a:t>
            </a:r>
            <a:r>
              <a:rPr lang="it-IT" i="1" dirty="0"/>
              <a:t>manifestazioni.</a:t>
            </a:r>
          </a:p>
        </p:txBody>
      </p:sp>
    </p:spTree>
    <p:extLst>
      <p:ext uri="{BB962C8B-B14F-4D97-AF65-F5344CB8AC3E}">
        <p14:creationId xmlns="" xmlns:p14="http://schemas.microsoft.com/office/powerpoint/2010/main" val="1348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1604" y="260649"/>
            <a:ext cx="5786478" cy="1025212"/>
          </a:xfrm>
        </p:spPr>
        <p:txBody>
          <a:bodyPr/>
          <a:lstStyle/>
          <a:p>
            <a:r>
              <a:rPr lang="it-IT" i="1" dirty="0" smtClean="0"/>
              <a:t>Introduzione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376864" cy="4370040"/>
          </a:xfrm>
        </p:spPr>
        <p:txBody>
          <a:bodyPr>
            <a:normAutofit/>
          </a:bodyPr>
          <a:lstStyle/>
          <a:p>
            <a:endParaRPr lang="it-IT" i="1" dirty="0" smtClean="0">
              <a:solidFill>
                <a:schemeClr val="tx1"/>
              </a:solidFill>
            </a:endParaRPr>
          </a:p>
          <a:p>
            <a:r>
              <a:rPr lang="it-IT" i="1" dirty="0" smtClean="0">
                <a:solidFill>
                  <a:schemeClr val="tx1"/>
                </a:solidFill>
              </a:rPr>
              <a:t>La pubblicità è una forma di comunicazione di massa studiata per colpire, affascinare, suggestionare, condizionare, convincere …</a:t>
            </a:r>
          </a:p>
          <a:p>
            <a:r>
              <a:rPr lang="it-IT" i="1" dirty="0" smtClean="0">
                <a:solidFill>
                  <a:schemeClr val="tx1"/>
                </a:solidFill>
              </a:rPr>
              <a:t>Essa utilizza diversi canali e codici linguistici per arrivare a noi. </a:t>
            </a:r>
          </a:p>
          <a:p>
            <a:r>
              <a:rPr lang="it-IT" i="1" dirty="0" smtClean="0">
                <a:solidFill>
                  <a:schemeClr val="tx1"/>
                </a:solidFill>
              </a:rPr>
              <a:t>E’ definita “compagna” fissa della nostra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19844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5000">
              <a:srgbClr val="92D050"/>
            </a:gs>
            <a:gs pos="100000">
              <a:srgbClr val="2EF23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8794" y="2786058"/>
            <a:ext cx="5572164" cy="588604"/>
          </a:xfrm>
        </p:spPr>
        <p:txBody>
          <a:bodyPr>
            <a:normAutofit/>
          </a:bodyPr>
          <a:lstStyle/>
          <a:p>
            <a:r>
              <a:rPr lang="it-IT" i="1" dirty="0" smtClean="0">
                <a:solidFill>
                  <a:schemeClr val="tx1"/>
                </a:solidFill>
              </a:rPr>
              <a:t>Le parole della pubblicità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428604"/>
            <a:ext cx="2714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art </a:t>
            </a:r>
            <a:r>
              <a:rPr lang="it-IT" sz="2000" i="1" dirty="0" err="1" smtClean="0"/>
              <a:t>director</a:t>
            </a:r>
            <a:r>
              <a:rPr lang="it-IT" sz="2000" i="1" dirty="0" smtClean="0"/>
              <a:t>:</a:t>
            </a:r>
          </a:p>
          <a:p>
            <a:pPr algn="ctr"/>
            <a:r>
              <a:rPr lang="it-IT" sz="1600" i="1" dirty="0" smtClean="0"/>
              <a:t>colui che, in un’agenzia pubblicitaria, organizza e sovrintende al lavoro  dei singoli responsabili di settore</a:t>
            </a:r>
            <a:endParaRPr lang="it-IT" sz="16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86050" y="357166"/>
            <a:ext cx="3143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err="1" smtClean="0"/>
              <a:t>concept</a:t>
            </a:r>
            <a:r>
              <a:rPr lang="it-IT" sz="2000" i="1" dirty="0" smtClean="0"/>
              <a:t>:</a:t>
            </a:r>
          </a:p>
          <a:p>
            <a:pPr algn="ctr"/>
            <a:r>
              <a:rPr lang="it-IT" sz="1600" i="1" dirty="0" smtClean="0"/>
              <a:t>idea progettuale alla base di una pubblicità</a:t>
            </a:r>
            <a:endParaRPr lang="it-IT" sz="16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86446" y="214290"/>
            <a:ext cx="30718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gadget:</a:t>
            </a:r>
          </a:p>
          <a:p>
            <a:pPr algn="ctr"/>
            <a:r>
              <a:rPr lang="it-IT" sz="1600" i="1" dirty="0" smtClean="0"/>
              <a:t>oggetto-regalo distribuito  con il prodotto pubblicizzato a scopo promozionale</a:t>
            </a:r>
            <a:endParaRPr lang="it-IT" sz="16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643182"/>
            <a:ext cx="16430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jingle:</a:t>
            </a:r>
          </a:p>
          <a:p>
            <a:pPr algn="ctr"/>
            <a:r>
              <a:rPr lang="it-IT" sz="1600" i="1" dirty="0" smtClean="0"/>
              <a:t>in una pubblicità radiofonica o televisiva, è lo stacco musicale che si accompagna allo slogan</a:t>
            </a:r>
            <a:endParaRPr lang="it-IT" sz="16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1472" y="4786322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logo:</a:t>
            </a:r>
          </a:p>
          <a:p>
            <a:pPr algn="ctr"/>
            <a:r>
              <a:rPr lang="it-IT" sz="1600" i="1" dirty="0" smtClean="0"/>
              <a:t>immagine attraverso cui un’azienda viene riconosciuta  a colpo d’occhio</a:t>
            </a:r>
            <a:endParaRPr lang="it-IT" sz="16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14678" y="5072074"/>
            <a:ext cx="21431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slogan:</a:t>
            </a:r>
          </a:p>
          <a:p>
            <a:pPr algn="ctr"/>
            <a:r>
              <a:rPr lang="it-IT" sz="1600" i="1" dirty="0" smtClean="0"/>
              <a:t> messaggio persuasivo per raggiungere il pubblico</a:t>
            </a:r>
            <a:endParaRPr lang="it-IT" sz="16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86380" y="4643446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spot:</a:t>
            </a:r>
          </a:p>
          <a:p>
            <a:pPr algn="ctr"/>
            <a:r>
              <a:rPr lang="it-IT" sz="1600" i="1" dirty="0" smtClean="0"/>
              <a:t>pubblicità costituita da  testi, musica o immagini in movimento</a:t>
            </a:r>
            <a:endParaRPr lang="it-IT" sz="16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00958" y="2000240"/>
            <a:ext cx="1643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target:</a:t>
            </a:r>
          </a:p>
          <a:p>
            <a:pPr algn="ctr"/>
            <a:r>
              <a:rPr lang="it-IT" sz="1600" i="1" dirty="0" smtClean="0"/>
              <a:t>fascia  di pubblico a cui si rivolge un messaggio pubblicitario</a:t>
            </a:r>
            <a:endParaRPr lang="it-IT" sz="16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15206" y="3643314"/>
            <a:ext cx="1643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testimonial:</a:t>
            </a:r>
          </a:p>
          <a:p>
            <a:pPr algn="ctr"/>
            <a:r>
              <a:rPr lang="it-IT" sz="1600" i="1" dirty="0" smtClean="0"/>
              <a:t>personaggio pubblico che si esibisce in una campagna pubblicitaria</a:t>
            </a:r>
            <a:endParaRPr lang="it-IT" sz="1600" i="1" dirty="0"/>
          </a:p>
        </p:txBody>
      </p:sp>
      <p:cxnSp>
        <p:nvCxnSpPr>
          <p:cNvPr id="14" name="Connettore 2 13"/>
          <p:cNvCxnSpPr/>
          <p:nvPr/>
        </p:nvCxnSpPr>
        <p:spPr>
          <a:xfrm rot="16200000" flipV="1">
            <a:off x="2000232" y="214311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endCxn id="5" idx="2"/>
          </p:cNvCxnSpPr>
          <p:nvPr/>
        </p:nvCxnSpPr>
        <p:spPr>
          <a:xfrm rot="16200000" flipV="1">
            <a:off x="3553799" y="2053606"/>
            <a:ext cx="1607779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5400000" flipH="1" flipV="1">
            <a:off x="5607851" y="1964521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6929454" y="242886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6786578" y="3286124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rot="16200000" flipH="1">
            <a:off x="5536414" y="3821910"/>
            <a:ext cx="1143008" cy="357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5400000">
            <a:off x="3572662" y="4143380"/>
            <a:ext cx="1642280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5400000">
            <a:off x="2000232" y="3643314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 flipV="1">
            <a:off x="1500166" y="3214686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44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376864" cy="4370040"/>
          </a:xfrm>
        </p:spPr>
        <p:txBody>
          <a:bodyPr>
            <a:normAutofit/>
          </a:bodyPr>
          <a:lstStyle/>
          <a:p>
            <a:r>
              <a:rPr lang="it-IT" i="1" dirty="0" smtClean="0">
                <a:solidFill>
                  <a:schemeClr val="tx1"/>
                </a:solidFill>
              </a:rPr>
              <a:t>Noi alunni della terza D abbiamo realizzato un opuscolo pubblicitario di </a:t>
            </a:r>
            <a:r>
              <a:rPr lang="it-IT" i="1" dirty="0" err="1" smtClean="0">
                <a:solidFill>
                  <a:schemeClr val="tx1"/>
                </a:solidFill>
              </a:rPr>
              <a:t>Lanzara</a:t>
            </a:r>
            <a:r>
              <a:rPr lang="it-IT" i="1" dirty="0" smtClean="0">
                <a:solidFill>
                  <a:schemeClr val="tx1"/>
                </a:solidFill>
              </a:rPr>
              <a:t> per  invitare un amico </a:t>
            </a:r>
            <a:r>
              <a:rPr lang="it-IT" i="1" dirty="0" smtClean="0">
                <a:solidFill>
                  <a:schemeClr val="tx1"/>
                </a:solidFill>
              </a:rPr>
              <a:t>a </a:t>
            </a:r>
            <a:r>
              <a:rPr lang="it-IT" i="1" dirty="0" smtClean="0">
                <a:solidFill>
                  <a:schemeClr val="tx1"/>
                </a:solidFill>
              </a:rPr>
              <a:t>visitare il nostro paese.</a:t>
            </a:r>
          </a:p>
          <a:p>
            <a:r>
              <a:rPr lang="it-IT" i="1" dirty="0" smtClean="0">
                <a:solidFill>
                  <a:schemeClr val="tx1"/>
                </a:solidFill>
              </a:rPr>
              <a:t>Abbiamo scelto le immagini più caratteristiche per affascinare e convincere il nostro ospite.</a:t>
            </a:r>
          </a:p>
        </p:txBody>
      </p:sp>
    </p:spTree>
    <p:extLst>
      <p:ext uri="{BB962C8B-B14F-4D97-AF65-F5344CB8AC3E}">
        <p14:creationId xmlns="" xmlns:p14="http://schemas.microsoft.com/office/powerpoint/2010/main" val="19844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it-IT" b="1" i="1" dirty="0" err="1" smtClean="0">
                <a:latin typeface="Showcard Gothic" panose="04020904020102020604" pitchFamily="82" charset="0"/>
                <a:cs typeface="Times New Roman" pitchFamily="18" charset="0"/>
              </a:rPr>
              <a:t>Lanzara</a:t>
            </a:r>
            <a:r>
              <a:rPr lang="it-IT" b="1" dirty="0" smtClean="0">
                <a:latin typeface="Showcard Gothic" panose="04020904020102020604" pitchFamily="82" charset="0"/>
                <a:cs typeface="Times New Roman" pitchFamily="18" charset="0"/>
              </a:rPr>
              <a:t>: </a:t>
            </a:r>
            <a:br>
              <a:rPr lang="it-IT" b="1" dirty="0" smtClean="0">
                <a:latin typeface="Showcard Gothic" panose="04020904020102020604" pitchFamily="82" charset="0"/>
                <a:cs typeface="Times New Roman" pitchFamily="18" charset="0"/>
              </a:rPr>
            </a:br>
            <a:r>
              <a:rPr lang="it-IT" b="1" i="1" dirty="0" smtClean="0">
                <a:latin typeface="Showcard Gothic" panose="04020904020102020604" pitchFamily="82" charset="0"/>
                <a:cs typeface="Times New Roman" pitchFamily="18" charset="0"/>
              </a:rPr>
              <a:t>Il mio paese</a:t>
            </a:r>
            <a:endParaRPr lang="it-IT" b="1" i="1" dirty="0">
              <a:latin typeface="Showcard Gothic" panose="04020904020102020604" pitchFamily="82" charset="0"/>
              <a:cs typeface="Times New Roman" pitchFamily="18" charset="0"/>
            </a:endParaRPr>
          </a:p>
        </p:txBody>
      </p:sp>
      <p:pic>
        <p:nvPicPr>
          <p:cNvPr id="1027" name="Picture 3" descr="C:\Users\Utente\Desktop\Castel_San_Giorgio-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929354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BENVENUTI  A  LANZARA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Per una giornata indimenticabile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Lanzara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è il paese che fa per te. Puoi trovare monumenti, parchi, storia e tanto altro …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Buon divertimento!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2986"/>
            <a:ext cx="4296476" cy="32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NO SAN BIAGIO VILLASOR (C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ernard MT Condensed" panose="02050806060905020404" pitchFamily="18" charset="0"/>
              </a:rPr>
              <a:t>CHIESA DI SAN BIAGIO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87" y="1107082"/>
            <a:ext cx="5547841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42976" y="4549676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Il maggior simbolo di religiosità del paese è la chiesa con relativa statua del santo protettore San </a:t>
            </a:r>
            <a:r>
              <a:rPr lang="it-IT" i="1" dirty="0" smtClean="0"/>
              <a:t>Biagio. Si </a:t>
            </a:r>
            <a:r>
              <a:rPr lang="it-IT" i="1" dirty="0"/>
              <a:t>sa con certezza che nell'anno 982 era già esistente e dedicata a Sant'Angelo. La chiesa originaria dovette essere dapprima una semplice cappellania e poi rettoria. Solamente nell'anno 1511 diviene parrocchia autonoma. L'interno, a croce latina, risulta articolato in un'unica grossa navata e due cappelle laterali con coperture a volte </a:t>
            </a:r>
            <a:r>
              <a:rPr lang="it-IT" i="1" dirty="0" smtClean="0"/>
              <a:t>affrescate.  Al </a:t>
            </a:r>
            <a:r>
              <a:rPr lang="it-IT" i="1" dirty="0"/>
              <a:t>centro </a:t>
            </a:r>
            <a:r>
              <a:rPr lang="it-IT" i="1" dirty="0" smtClean="0"/>
              <a:t> è posta  la </a:t>
            </a:r>
            <a:r>
              <a:rPr lang="it-IT" i="1" dirty="0"/>
              <a:t>cupola della SS. Trinità.</a:t>
            </a:r>
          </a:p>
        </p:txBody>
      </p:sp>
    </p:spTree>
    <p:extLst>
      <p:ext uri="{BB962C8B-B14F-4D97-AF65-F5344CB8AC3E}">
        <p14:creationId xmlns="" xmlns:p14="http://schemas.microsoft.com/office/powerpoint/2010/main" val="28438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ernard MT Condensed" panose="02050806060905020404" pitchFamily="18" charset="0"/>
              </a:rPr>
              <a:t>PALAZZO DE CONCILIS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52690"/>
            <a:ext cx="6072229" cy="281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1538" y="4214819"/>
            <a:ext cx="72866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Il </a:t>
            </a:r>
            <a:r>
              <a:rPr lang="it-IT" sz="2000" i="1" dirty="0"/>
              <a:t>palazzo baronale De </a:t>
            </a:r>
            <a:r>
              <a:rPr lang="it-IT" sz="2000" i="1" dirty="0" err="1" smtClean="0"/>
              <a:t>Conciliis</a:t>
            </a:r>
            <a:r>
              <a:rPr lang="it-IT" sz="2000" i="1" dirty="0" smtClean="0"/>
              <a:t> è l’emblema della presenza di </a:t>
            </a:r>
            <a:r>
              <a:rPr lang="it-IT" sz="2000" i="1" dirty="0"/>
              <a:t>due </a:t>
            </a:r>
            <a:r>
              <a:rPr lang="it-IT" sz="2000" i="1" dirty="0" smtClean="0"/>
              <a:t>importanti stili architettonici: </a:t>
            </a:r>
            <a:r>
              <a:rPr lang="it-IT" sz="2000" i="1" dirty="0"/>
              <a:t>il </a:t>
            </a:r>
            <a:r>
              <a:rPr lang="it-IT" sz="2000" i="1" dirty="0" smtClean="0"/>
              <a:t>rococò </a:t>
            </a:r>
            <a:r>
              <a:rPr lang="it-IT" sz="2000" i="1" dirty="0"/>
              <a:t>e il barocco. 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Esso presenta una </a:t>
            </a:r>
            <a:r>
              <a:rPr lang="it-IT" sz="2000" i="1" dirty="0"/>
              <a:t>struttura </a:t>
            </a:r>
            <a:r>
              <a:rPr lang="it-IT" sz="2000" i="1" dirty="0" smtClean="0"/>
              <a:t>che non ha subito alterazioni nel corso dei secoli grazie </a:t>
            </a:r>
            <a:r>
              <a:rPr lang="it-IT" sz="2000" i="1" dirty="0"/>
              <a:t>ai materiali </a:t>
            </a:r>
            <a:r>
              <a:rPr lang="it-IT" sz="2000" i="1" dirty="0" smtClean="0"/>
              <a:t>utilizzati durante la costruzione.</a:t>
            </a:r>
          </a:p>
          <a:p>
            <a:pPr algn="ctr"/>
            <a:r>
              <a:rPr lang="it-IT" sz="2000" i="1" dirty="0" smtClean="0"/>
              <a:t> All’interno si trova </a:t>
            </a:r>
            <a:r>
              <a:rPr lang="it-IT" sz="2000" i="1" dirty="0"/>
              <a:t>una famosa cappella gentilizia costruita nel 1763. 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Le ristrutturazioni avvenute nel corso degli anni riproducono il </a:t>
            </a:r>
            <a:r>
              <a:rPr lang="it-IT" sz="2000" i="1" dirty="0"/>
              <a:t>disegno dell’architetto Vanvitelli.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365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ernard MT Condensed" panose="02050806060905020404" pitchFamily="18" charset="0"/>
              </a:rPr>
              <a:t>CHIESA SAN MICHELE ARCANGELO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48" y="1563632"/>
            <a:ext cx="5198396" cy="313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28662" y="4786322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Dopo quattro anni di intenso lavoro è stata inaugurata a Trivio di Castel San Giorgio la nuova monumentale chiesa dedicata a </a:t>
            </a:r>
            <a:r>
              <a:rPr lang="it-IT" i="1" dirty="0" smtClean="0"/>
              <a:t>San Michele </a:t>
            </a:r>
            <a:r>
              <a:rPr lang="it-IT" i="1" dirty="0"/>
              <a:t>Arcangelo. </a:t>
            </a:r>
            <a:r>
              <a:rPr lang="it-IT" i="1" dirty="0" smtClean="0"/>
              <a:t>Realizzata in stile architettonico </a:t>
            </a:r>
            <a:r>
              <a:rPr lang="it-IT" i="1" dirty="0"/>
              <a:t>moderna </a:t>
            </a:r>
            <a:r>
              <a:rPr lang="it-IT" i="1" dirty="0" smtClean="0"/>
              <a:t> ha </a:t>
            </a:r>
            <a:r>
              <a:rPr lang="it-IT" i="1" dirty="0"/>
              <a:t>una capacità di 500 posti a sedere, vetrate istoriate e una viva luminosità. </a:t>
            </a:r>
            <a:r>
              <a:rPr lang="it-IT" i="1" dirty="0" smtClean="0"/>
              <a:t> </a:t>
            </a:r>
          </a:p>
          <a:p>
            <a:pPr algn="ctr"/>
            <a:r>
              <a:rPr lang="it-IT" i="1" dirty="0" smtClean="0"/>
              <a:t>E</a:t>
            </a:r>
            <a:r>
              <a:rPr lang="it-IT" i="1" dirty="0"/>
              <a:t>’ considerata “Una chiesa </a:t>
            </a:r>
            <a:r>
              <a:rPr lang="it-IT" i="1" dirty="0" smtClean="0"/>
              <a:t>- edificio </a:t>
            </a:r>
            <a:r>
              <a:rPr lang="it-IT" i="1" dirty="0"/>
              <a:t>per una </a:t>
            </a:r>
            <a:r>
              <a:rPr lang="it-IT" i="1" dirty="0" smtClean="0"/>
              <a:t>chiesa - comunità</a:t>
            </a:r>
            <a:r>
              <a:rPr lang="it-IT" i="1" dirty="0"/>
              <a:t>”.</a:t>
            </a:r>
          </a:p>
        </p:txBody>
      </p:sp>
    </p:spTree>
    <p:extLst>
      <p:ext uri="{BB962C8B-B14F-4D97-AF65-F5344CB8AC3E}">
        <p14:creationId xmlns="" xmlns:p14="http://schemas.microsoft.com/office/powerpoint/2010/main" val="18366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540</Words>
  <Application>Microsoft Office PowerPoint</Application>
  <PresentationFormat>Presentazione su schermo (4:3)</PresentationFormat>
  <Paragraphs>65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Il linguaggio pubblicitario</vt:lpstr>
      <vt:lpstr>Introduzione</vt:lpstr>
      <vt:lpstr>Diapositiva 3</vt:lpstr>
      <vt:lpstr>Diapositiva 4</vt:lpstr>
      <vt:lpstr>Lanzara:  Il mio paese</vt:lpstr>
      <vt:lpstr>BENVENUTI  A  LANZARA</vt:lpstr>
      <vt:lpstr>CHIESA DI SAN BIAGIO </vt:lpstr>
      <vt:lpstr>PALAZZO DE CONCILIS</vt:lpstr>
      <vt:lpstr>CHIESA SAN MICHELE ARCANGELO</vt:lpstr>
      <vt:lpstr>VILLA CALVANESE</vt:lpstr>
      <vt:lpstr>CASTELLO SANTA MARIA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Castel San Giorgio :  Il nostro Comune</dc:title>
  <dc:creator>Utente</dc:creator>
  <cp:lastModifiedBy>Paolo</cp:lastModifiedBy>
  <cp:revision>34</cp:revision>
  <dcterms:created xsi:type="dcterms:W3CDTF">2017-05-13T08:19:43Z</dcterms:created>
  <dcterms:modified xsi:type="dcterms:W3CDTF">2017-05-20T08:59:07Z</dcterms:modified>
</cp:coreProperties>
</file>