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7"/>
  </p:notesMasterIdLst>
  <p:sldIdLst>
    <p:sldId id="271" r:id="rId2"/>
    <p:sldId id="256" r:id="rId3"/>
    <p:sldId id="258" r:id="rId4"/>
    <p:sldId id="257" r:id="rId5"/>
    <p:sldId id="266" r:id="rId6"/>
    <p:sldId id="267" r:id="rId7"/>
    <p:sldId id="268" r:id="rId8"/>
    <p:sldId id="269" r:id="rId9"/>
    <p:sldId id="270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07"/>
    <p:restoredTop sz="94606"/>
  </p:normalViewPr>
  <p:slideViewPr>
    <p:cSldViewPr snapToGrid="0" snapToObjects="1">
      <p:cViewPr>
        <p:scale>
          <a:sx n="66" d="100"/>
          <a:sy n="66" d="100"/>
        </p:scale>
        <p:origin x="-85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3BEB6-9395-1C4C-815E-CAEFFC6FFDCF}" type="datetimeFigureOut">
              <a:rPr lang="it-IT" smtClean="0"/>
              <a:pPr/>
              <a:t>19/05/2017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69657-83FF-6E46-AABB-054999B26D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217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9657-83FF-6E46-AABB-054999B26DF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3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00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207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3701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453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84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95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280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853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88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84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394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120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BFDD"/>
            </a:gs>
            <a:gs pos="38000">
              <a:srgbClr val="FFC000"/>
            </a:gs>
            <a:gs pos="21001">
              <a:srgbClr val="FFFF66"/>
            </a:gs>
            <a:gs pos="63000">
              <a:srgbClr val="FFC000"/>
            </a:gs>
            <a:gs pos="67000">
              <a:srgbClr val="FFFF00"/>
            </a:gs>
            <a:gs pos="79000">
              <a:schemeClr val="tx2">
                <a:lumMod val="60000"/>
                <a:lumOff val="40000"/>
              </a:schemeClr>
            </a:gs>
            <a:gs pos="82001">
              <a:schemeClr val="accent5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67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2467428" y="508001"/>
            <a:ext cx="8154761" cy="1015999"/>
          </a:xfrm>
        </p:spPr>
        <p:txBody>
          <a:bodyPr/>
          <a:lstStyle/>
          <a:p>
            <a:r>
              <a:rPr lang="it-IT" b="1" i="1" dirty="0" smtClean="0">
                <a:latin typeface="Comic Sans MS" pitchFamily="66" charset="0"/>
              </a:rPr>
              <a:t>Il Comune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14400" y="4542971"/>
            <a:ext cx="10072914" cy="171268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it-IT" sz="8000" dirty="0" smtClean="0">
                <a:solidFill>
                  <a:schemeClr val="tx1"/>
                </a:solidFill>
                <a:latin typeface="Comic Sans MS" pitchFamily="66" charset="0"/>
              </a:rPr>
              <a:t>Lavoro svolto dagli alunni della I D</a:t>
            </a:r>
          </a:p>
          <a:p>
            <a:endParaRPr lang="it-IT" sz="8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8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it-IT" sz="8000" dirty="0" smtClean="0">
                <a:solidFill>
                  <a:schemeClr val="tx1"/>
                </a:solidFill>
                <a:latin typeface="Comic Sans MS" pitchFamily="66" charset="0"/>
              </a:rPr>
              <a:t>Tutor: </a:t>
            </a:r>
            <a:r>
              <a:rPr lang="it-IT" sz="8000" dirty="0" err="1" smtClean="0">
                <a:solidFill>
                  <a:schemeClr val="tx1"/>
                </a:solidFill>
                <a:latin typeface="Comic Sans MS" pitchFamily="66" charset="0"/>
              </a:rPr>
              <a:t>prof.re</a:t>
            </a:r>
            <a:r>
              <a:rPr lang="it-IT" sz="8000" dirty="0" smtClean="0">
                <a:solidFill>
                  <a:schemeClr val="tx1"/>
                </a:solidFill>
                <a:latin typeface="Comic Sans MS" pitchFamily="66" charset="0"/>
              </a:rPr>
              <a:t> Umberto Macinante</a:t>
            </a:r>
          </a:p>
          <a:p>
            <a:pPr algn="l"/>
            <a:r>
              <a:rPr lang="it-IT" sz="8000" dirty="0" smtClean="0">
                <a:solidFill>
                  <a:schemeClr val="tx1"/>
                </a:solidFill>
                <a:latin typeface="Comic Sans MS" pitchFamily="66" charset="0"/>
              </a:rPr>
              <a:t>           prof.ssa Costanza </a:t>
            </a:r>
            <a:r>
              <a:rPr lang="it-IT" sz="8000" dirty="0" err="1" smtClean="0">
                <a:solidFill>
                  <a:schemeClr val="tx1"/>
                </a:solidFill>
                <a:latin typeface="Comic Sans MS" pitchFamily="66" charset="0"/>
              </a:rPr>
              <a:t>Teodosia</a:t>
            </a:r>
            <a:r>
              <a:rPr lang="it-IT" sz="8000" dirty="0" smtClean="0">
                <a:solidFill>
                  <a:schemeClr val="tx1"/>
                </a:solidFill>
                <a:latin typeface="Comic Sans MS" pitchFamily="66" charset="0"/>
              </a:rPr>
              <a:t> Potenza</a:t>
            </a:r>
          </a:p>
          <a:p>
            <a:pPr algn="l"/>
            <a:endParaRPr lang="it-IT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8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8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8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sz="8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338" name="Picture 2" descr="Risultati immagini per immagini comunale mediev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2800" y="1857829"/>
            <a:ext cx="4729389" cy="2685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132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>
                <a:lumMod val="98000"/>
              </a:srgbClr>
            </a:gs>
            <a:gs pos="0">
              <a:srgbClr val="FFFF00"/>
            </a:gs>
            <a:gs pos="100000">
              <a:schemeClr val="accent3">
                <a:lumMod val="75000"/>
              </a:schemeClr>
            </a:gs>
            <a:gs pos="100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96458" y="242887"/>
            <a:ext cx="735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 smtClean="0">
                <a:latin typeface="Comic Sans MS" charset="0"/>
                <a:ea typeface="Comic Sans MS" charset="0"/>
                <a:cs typeface="Comic Sans MS" charset="0"/>
              </a:rPr>
              <a:t>Il Comune oggi </a:t>
            </a:r>
            <a:endParaRPr lang="it-IT" sz="44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4340" y="1012328"/>
            <a:ext cx="73362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omic Sans MS" pitchFamily="66" charset="0"/>
              </a:rPr>
              <a:t>Oggi in Italia con la parola  </a:t>
            </a:r>
            <a:r>
              <a:rPr lang="it-IT" sz="2800" b="1" i="1" dirty="0" smtClean="0">
                <a:latin typeface="Comic Sans MS" pitchFamily="66" charset="0"/>
              </a:rPr>
              <a:t>«Comune»  </a:t>
            </a:r>
            <a:r>
              <a:rPr lang="it-IT" sz="2800" dirty="0" smtClean="0">
                <a:latin typeface="Comic Sans MS" pitchFamily="66" charset="0"/>
              </a:rPr>
              <a:t>indichiamo tre cose: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800" b="1" i="1" dirty="0" smtClean="0">
                <a:latin typeface="Comic Sans MS" pitchFamily="66" charset="0"/>
              </a:rPr>
              <a:t>un territorio </a:t>
            </a:r>
            <a:r>
              <a:rPr lang="it-IT" sz="2800" dirty="0" smtClean="0">
                <a:latin typeface="Comic Sans MS" pitchFamily="66" charset="0"/>
              </a:rPr>
              <a:t>con confini ben definiti</a:t>
            </a:r>
            <a:endParaRPr lang="it-IT" sz="2800" b="1" i="1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800" b="1" i="1" dirty="0" smtClean="0">
                <a:latin typeface="Comic Sans MS" pitchFamily="66" charset="0"/>
              </a:rPr>
              <a:t>la comunità</a:t>
            </a:r>
            <a:r>
              <a:rPr lang="it-IT" sz="2800" dirty="0" smtClean="0">
                <a:latin typeface="Comic Sans MS" pitchFamily="66" charset="0"/>
              </a:rPr>
              <a:t> che vive su quel territorio</a:t>
            </a:r>
            <a:endParaRPr lang="it-IT" sz="2800" b="1" i="1" dirty="0" smtClean="0">
              <a:latin typeface="Comic Sans MS" pitchFamily="66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it-IT" sz="2800" b="1" i="1" dirty="0" smtClean="0">
                <a:latin typeface="Comic Sans MS" pitchFamily="66" charset="0"/>
              </a:rPr>
              <a:t>l’organizzazione </a:t>
            </a:r>
            <a:r>
              <a:rPr lang="it-IT" sz="2800" dirty="0" smtClean="0">
                <a:latin typeface="Comic Sans MS" pitchFamily="66" charset="0"/>
              </a:rPr>
              <a:t>attraverso la quale la comunità si governa.</a:t>
            </a:r>
            <a:endParaRPr lang="it-IT" sz="2800" b="1" i="1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algn="just"/>
            <a:r>
              <a:rPr lang="it-IT" sz="2800" dirty="0" smtClean="0">
                <a:latin typeface="Comic Sans MS" pitchFamily="66" charset="0"/>
              </a:rPr>
              <a:t>Il Comune comprende uno o più centri abitati e le zone circostanti.</a:t>
            </a:r>
          </a:p>
          <a:p>
            <a:pPr algn="just"/>
            <a:r>
              <a:rPr lang="it-IT" sz="2800" dirty="0" smtClean="0">
                <a:latin typeface="Comic Sans MS" pitchFamily="66" charset="0"/>
              </a:rPr>
              <a:t>Il centro abitato più esteso o più importante è il </a:t>
            </a:r>
            <a:r>
              <a:rPr lang="it-IT" sz="2800" b="1" i="1" dirty="0" smtClean="0">
                <a:latin typeface="Comic Sans MS" pitchFamily="66" charset="0"/>
              </a:rPr>
              <a:t>capoluogo del Comune</a:t>
            </a:r>
            <a:r>
              <a:rPr lang="it-IT" sz="2800" dirty="0" smtClean="0">
                <a:latin typeface="Comic Sans MS" pitchFamily="66" charset="0"/>
              </a:rPr>
              <a:t>, gli altri centri sono le detti </a:t>
            </a:r>
            <a:r>
              <a:rPr lang="it-IT" sz="2800" b="1" i="1" dirty="0" smtClean="0">
                <a:latin typeface="Comic Sans MS" pitchFamily="66" charset="0"/>
              </a:rPr>
              <a:t>frazioni</a:t>
            </a:r>
            <a:r>
              <a:rPr lang="it-IT" sz="2800" dirty="0" smtClean="0">
                <a:latin typeface="Comic Sans MS" pitchFamily="66" charset="0"/>
              </a:rPr>
              <a:t>.</a:t>
            </a:r>
            <a:endParaRPr lang="it-IT" sz="2800" dirty="0">
              <a:latin typeface="Comic Sans MS" pitchFamily="66" charset="0"/>
            </a:endParaRPr>
          </a:p>
        </p:txBody>
      </p:sp>
      <p:pic>
        <p:nvPicPr>
          <p:cNvPr id="20486" name="Picture 6" descr="mappa dei comuni d'Ita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4457" y="1012329"/>
            <a:ext cx="3846286" cy="5262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382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>
                <a:lumMod val="98000"/>
              </a:srgbClr>
            </a:gs>
            <a:gs pos="0">
              <a:srgbClr val="FFFF00"/>
            </a:gs>
            <a:gs pos="59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37482" y="344774"/>
            <a:ext cx="4883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i="1" dirty="0" smtClean="0">
                <a:latin typeface="Comic Sans MS" charset="0"/>
                <a:ea typeface="Comic Sans MS" charset="0"/>
                <a:cs typeface="Comic Sans MS" charset="0"/>
              </a:rPr>
              <a:t>I compiti del Comune</a:t>
            </a:r>
            <a:endParaRPr lang="it-IT" sz="36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4635" y="991105"/>
            <a:ext cx="112890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z="2400" b="1" dirty="0" smtClean="0">
                <a:latin typeface="Comic Sans MS" charset="0"/>
                <a:ea typeface="Comic Sans MS" charset="0"/>
                <a:cs typeface="Comic Sans MS" charset="0"/>
              </a:rPr>
              <a:t>Approva il piano urbanistico comunale: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stabilisce come distribuire sul territorio le abitazioni, le strade, il verde e i servizi. Con esso concede i permessi per costruire e vigila sulla buona tenuta dei luoghi pubblici.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z="2400" b="1" dirty="0" smtClean="0">
                <a:latin typeface="Comic Sans MS" charset="0"/>
                <a:ea typeface="Comic Sans MS" charset="0"/>
                <a:cs typeface="Comic Sans MS" charset="0"/>
              </a:rPr>
              <a:t>Cura i servizi anagrafici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attraverso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la compilazione dei </a:t>
            </a:r>
            <a:r>
              <a:rPr lang="it-IT" sz="2400" i="1" dirty="0" smtClean="0">
                <a:latin typeface="Comic Sans MS" charset="0"/>
                <a:ea typeface="Comic Sans MS" charset="0"/>
                <a:cs typeface="Comic Sans MS" charset="0"/>
              </a:rPr>
              <a:t>registri </a:t>
            </a:r>
            <a:r>
              <a:rPr lang="it-IT" sz="2400" i="1" dirty="0" smtClean="0">
                <a:latin typeface="Comic Sans MS" charset="0"/>
                <a:ea typeface="Comic Sans MS" charset="0"/>
                <a:cs typeface="Comic Sans MS" charset="0"/>
              </a:rPr>
              <a:t>anagrafici: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in essi sono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elencate le persone e le famiglie residenti nel territorio del Comune e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sono riportati tutti i matrimoni, le nascite e le morti.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z="2400" b="1" dirty="0" smtClean="0">
                <a:latin typeface="Comic Sans MS" charset="0"/>
                <a:ea typeface="Comic Sans MS" charset="0"/>
                <a:cs typeface="Comic Sans MS" charset="0"/>
              </a:rPr>
              <a:t>Svolge i servizi </a:t>
            </a:r>
            <a:r>
              <a:rPr lang="it-IT" sz="2400" b="1" dirty="0" smtClean="0">
                <a:latin typeface="Comic Sans MS" charset="0"/>
                <a:ea typeface="Comic Sans MS" charset="0"/>
                <a:cs typeface="Comic Sans MS" charset="0"/>
              </a:rPr>
              <a:t>di </a:t>
            </a:r>
            <a:r>
              <a:rPr lang="it-IT" sz="2400" b="1" dirty="0" smtClean="0">
                <a:latin typeface="Comic Sans MS" charset="0"/>
                <a:ea typeface="Comic Sans MS" charset="0"/>
                <a:cs typeface="Comic Sans MS" charset="0"/>
              </a:rPr>
              <a:t>polizia </a:t>
            </a:r>
            <a:r>
              <a:rPr lang="it-IT" sz="2400" b="1" dirty="0" smtClean="0">
                <a:latin typeface="Comic Sans MS" charset="0"/>
                <a:ea typeface="Comic Sans MS" charset="0"/>
                <a:cs typeface="Comic Sans MS" charset="0"/>
              </a:rPr>
              <a:t>municipale</a:t>
            </a:r>
            <a:r>
              <a:rPr lang="it-IT" sz="2400" b="1" dirty="0" smtClean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attraverso l’operato dei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b="1" i="1" dirty="0" smtClean="0">
                <a:latin typeface="Comic Sans MS" charset="0"/>
                <a:ea typeface="Comic Sans MS" charset="0"/>
                <a:cs typeface="Comic Sans MS" charset="0"/>
              </a:rPr>
              <a:t>vigili urbani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 organizza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la circolazione stradale del territorio e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vigila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sul rispetto del </a:t>
            </a:r>
            <a:r>
              <a:rPr lang="it-IT" sz="2400" b="1" i="1" dirty="0" smtClean="0">
                <a:latin typeface="Comic Sans MS" charset="0"/>
                <a:ea typeface="Comic Sans MS" charset="0"/>
                <a:cs typeface="Comic Sans MS" charset="0"/>
              </a:rPr>
              <a:t>Codice della strada.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Provvede all’organizzazione delle </a:t>
            </a:r>
            <a:r>
              <a:rPr lang="it-IT" sz="2400" b="1" dirty="0" smtClean="0">
                <a:latin typeface="Comic Sans MS" charset="0"/>
                <a:ea typeface="Comic Sans MS" charset="0"/>
                <a:cs typeface="Comic Sans MS" charset="0"/>
              </a:rPr>
              <a:t>scuole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 materne, primarie e secondarie di primo grado e si occupa di </a:t>
            </a:r>
            <a:r>
              <a:rPr lang="it-IT" sz="2400" b="1" dirty="0" smtClean="0">
                <a:latin typeface="Comic Sans MS" charset="0"/>
                <a:ea typeface="Comic Sans MS" charset="0"/>
                <a:cs typeface="Comic Sans MS" charset="0"/>
              </a:rPr>
              <a:t>istituzioni culturali e ricreative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z="2400" b="1" dirty="0" smtClean="0">
                <a:latin typeface="Comic Sans MS" charset="0"/>
                <a:ea typeface="Comic Sans MS" charset="0"/>
                <a:cs typeface="Comic Sans MS" charset="0"/>
              </a:rPr>
              <a:t>Cura l’assistenza sociale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assicurando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impegno sanitario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e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veterinario da parte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di medici e veterinari condotti.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Può gestire </a:t>
            </a:r>
            <a:r>
              <a:rPr lang="it-IT" sz="2400" b="1" dirty="0" smtClean="0">
                <a:latin typeface="Comic Sans MS" charset="0"/>
                <a:ea typeface="Comic Sans MS" charset="0"/>
                <a:cs typeface="Comic Sans MS" charset="0"/>
              </a:rPr>
              <a:t>aziende che forniscono servizi pubblici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(gas, acqua e trasporti urbani).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50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>
                <a:lumMod val="98000"/>
              </a:srgbClr>
            </a:gs>
            <a:gs pos="0">
              <a:srgbClr val="FFFF00"/>
            </a:gs>
            <a:gs pos="59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7758" y="389744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latin typeface="Comic Sans MS" charset="0"/>
                <a:ea typeface="Comic Sans MS" charset="0"/>
                <a:cs typeface="Comic Sans MS" charset="0"/>
              </a:rPr>
              <a:t>Chi decide nel Comune </a:t>
            </a:r>
            <a:endParaRPr lang="it-IT" sz="40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69624" y="1097630"/>
            <a:ext cx="284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smtClean="0">
                <a:latin typeface="Comic Sans MS" charset="0"/>
                <a:ea typeface="Comic Sans MS" charset="0"/>
                <a:cs typeface="Comic Sans MS" charset="0"/>
              </a:rPr>
              <a:t>Il sindaco</a:t>
            </a:r>
            <a:endParaRPr lang="it-IT" sz="40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9625" y="1805515"/>
            <a:ext cx="65278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Il sindaco è </a:t>
            </a:r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colui che </a:t>
            </a:r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dirige l'amministrazione comunale</a:t>
            </a:r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algn="ctr"/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Rappresenta tutti i cittadini del Comune e deve fare scelte utili per il maggior numero di persone. Viene eletto direttamente dai cittadini e dura in carica cinque anni. Nomina la Giunta comunale e ne presiede le riunioni.</a:t>
            </a:r>
            <a:endParaRPr lang="it-IT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45" y="1411468"/>
            <a:ext cx="3207043" cy="44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63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>
                <a:lumMod val="98000"/>
              </a:srgbClr>
            </a:gs>
            <a:gs pos="0">
              <a:srgbClr val="FFFF00"/>
            </a:gs>
            <a:gs pos="59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09257" y="329784"/>
            <a:ext cx="589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smtClean="0">
                <a:latin typeface="Comic Sans MS" charset="0"/>
                <a:ea typeface="Comic Sans MS" charset="0"/>
                <a:cs typeface="Comic Sans MS" charset="0"/>
              </a:rPr>
              <a:t>La Giunta comunale</a:t>
            </a:r>
            <a:endParaRPr lang="it-IT" sz="40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84615" y="1259173"/>
            <a:ext cx="75250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La </a:t>
            </a:r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Giunta </a:t>
            </a:r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comunale, </a:t>
            </a:r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ente locale previsto dall'art. 114 della Costituzione della Repubblica Italiana, in </a:t>
            </a:r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Italia </a:t>
            </a:r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è uno degli organi collegiali di governo del </a:t>
            </a:r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Comune.</a:t>
            </a:r>
          </a:p>
          <a:p>
            <a:pPr algn="ctr"/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È costituita da un numero di assessori variabile da 2 a 8, a seconda delle dimensioni del Comune. Ad ogni assessore è affidato un particolare settore dell’amministrazione.</a:t>
            </a:r>
            <a:endParaRPr lang="it-IT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157" y="2462806"/>
            <a:ext cx="2884565" cy="251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51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>
                <a:lumMod val="98000"/>
              </a:srgbClr>
            </a:gs>
            <a:gs pos="0">
              <a:srgbClr val="FFFF00"/>
            </a:gs>
            <a:gs pos="59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69823" y="467678"/>
            <a:ext cx="11602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 smtClean="0">
                <a:latin typeface="Comic Sans MS" charset="0"/>
                <a:ea typeface="Comic Sans MS" charset="0"/>
                <a:cs typeface="Comic Sans MS" charset="0"/>
              </a:rPr>
              <a:t>Il Consiglio comunale</a:t>
            </a:r>
            <a:endParaRPr lang="it-IT" sz="44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4656" y="1237119"/>
            <a:ext cx="113475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omic Sans MS" charset="0"/>
                <a:ea typeface="Comic Sans MS" charset="0"/>
                <a:cs typeface="Comic Sans MS" charset="0"/>
              </a:rPr>
              <a:t>Il Consiglio comunale è eletto dai cittadini ed è costituito da un numero variabile di membri (da un minimo di 12 a un massimo di 60 consiglieri). A capo è posto un presidente che guida le riunioni, esercita funzioni di controllo sull’amministrazione e decide le questioni di  maggiore importanza per la vita comunale. </a:t>
            </a:r>
            <a:endParaRPr lang="it-IT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074" name="AutoShape 2" descr="Risultati immagini per immagini consiglio comu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6" name="AutoShape 4" descr="Risultati immagini per immagini consiglio comu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8" name="AutoShape 6" descr="Risultati immagini per immagini consiglio comu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0" name="AutoShape 8" descr="Risultati immagini per immagini consiglio comu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1" name="Picture 9" descr="C:\Users\Paolo\Desktop\consigl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6057" y="3744686"/>
            <a:ext cx="6502399" cy="2859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411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>
                <a:lumMod val="98000"/>
              </a:srgbClr>
            </a:gs>
            <a:gs pos="0">
              <a:srgbClr val="FFFF00"/>
            </a:gs>
            <a:gs pos="59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4675" y="2998033"/>
            <a:ext cx="2691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i="1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it-IT" sz="4800" b="1" i="1" dirty="0" smtClean="0">
                <a:latin typeface="Comic Sans MS" charset="0"/>
                <a:ea typeface="Comic Sans MS" charset="0"/>
                <a:cs typeface="Comic Sans MS" charset="0"/>
              </a:rPr>
              <a:t>ittadini</a:t>
            </a:r>
            <a:endParaRPr lang="it-IT" sz="48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Freccia curva 2"/>
          <p:cNvSpPr/>
          <p:nvPr/>
        </p:nvSpPr>
        <p:spPr>
          <a:xfrm>
            <a:off x="1409076" y="1241550"/>
            <a:ext cx="2503358" cy="1648919"/>
          </a:xfrm>
          <a:prstGeom prst="bentArrow">
            <a:avLst>
              <a:gd name="adj1" fmla="val 25000"/>
              <a:gd name="adj2" fmla="val 25000"/>
              <a:gd name="adj3" fmla="val 3409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 flipH="1">
            <a:off x="2038664" y="957374"/>
            <a:ext cx="148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eleggono</a:t>
            </a:r>
            <a:endParaRPr lang="it-IT" sz="2400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79693" y="1241550"/>
            <a:ext cx="2262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i="1" dirty="0" smtClean="0">
                <a:latin typeface="Comic Sans MS" charset="0"/>
                <a:ea typeface="Comic Sans MS" charset="0"/>
                <a:cs typeface="Comic Sans MS" charset="0"/>
              </a:rPr>
              <a:t>Sindaco</a:t>
            </a:r>
            <a:endParaRPr lang="it-IT" sz="44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4" name="Freccia destra 13"/>
          <p:cNvSpPr/>
          <p:nvPr/>
        </p:nvSpPr>
        <p:spPr>
          <a:xfrm>
            <a:off x="6798042" y="1199367"/>
            <a:ext cx="2293495" cy="849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014041" y="864645"/>
            <a:ext cx="127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nomina</a:t>
            </a:r>
            <a:endParaRPr lang="it-IT" sz="2400" b="1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091537" y="864645"/>
            <a:ext cx="2419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latin typeface="Comic Sans MS" charset="0"/>
                <a:ea typeface="Comic Sans MS" charset="0"/>
                <a:cs typeface="Comic Sans MS" charset="0"/>
              </a:rPr>
              <a:t>Giunta</a:t>
            </a:r>
          </a:p>
          <a:p>
            <a:r>
              <a:rPr lang="it-IT" sz="4000" b="1" i="1" dirty="0" smtClean="0">
                <a:latin typeface="Comic Sans MS" charset="0"/>
                <a:ea typeface="Comic Sans MS" charset="0"/>
                <a:cs typeface="Comic Sans MS" charset="0"/>
              </a:rPr>
              <a:t>Comunale</a:t>
            </a:r>
          </a:p>
        </p:txBody>
      </p:sp>
      <p:sp>
        <p:nvSpPr>
          <p:cNvPr id="17" name="Freccia giù 16"/>
          <p:cNvSpPr/>
          <p:nvPr/>
        </p:nvSpPr>
        <p:spPr>
          <a:xfrm>
            <a:off x="9743607" y="2434705"/>
            <a:ext cx="1179647" cy="2002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8476344" y="2739231"/>
            <a:ext cx="147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danno</a:t>
            </a:r>
          </a:p>
          <a:p>
            <a:r>
              <a:rPr lang="it-IT" sz="2400" b="1" i="1" dirty="0" smtClean="0"/>
              <a:t>obiettivi e indizi</a:t>
            </a:r>
            <a:endParaRPr lang="it-IT" sz="2400" b="1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805733" y="4614819"/>
            <a:ext cx="3100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latin typeface="Comic Sans MS" charset="0"/>
                <a:ea typeface="Comic Sans MS" charset="0"/>
                <a:cs typeface="Comic Sans MS" charset="0"/>
              </a:rPr>
              <a:t>Funzionari e</a:t>
            </a:r>
          </a:p>
          <a:p>
            <a:r>
              <a:rPr lang="it-IT" sz="3600" b="1" i="1" dirty="0" smtClean="0">
                <a:latin typeface="Comic Sans MS" charset="0"/>
                <a:ea typeface="Comic Sans MS" charset="0"/>
                <a:cs typeface="Comic Sans MS" charset="0"/>
              </a:rPr>
              <a:t>dipendenti</a:t>
            </a:r>
            <a:endParaRPr lang="it-IT" sz="36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5" name="Forma a L 24"/>
          <p:cNvSpPr/>
          <p:nvPr/>
        </p:nvSpPr>
        <p:spPr>
          <a:xfrm>
            <a:off x="1409077" y="4017842"/>
            <a:ext cx="1777362" cy="1588479"/>
          </a:xfrm>
          <a:prstGeom prst="corner">
            <a:avLst>
              <a:gd name="adj1" fmla="val 30175"/>
              <a:gd name="adj2" fmla="val 23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destra rientrata 25"/>
          <p:cNvSpPr/>
          <p:nvPr/>
        </p:nvSpPr>
        <p:spPr>
          <a:xfrm>
            <a:off x="2780677" y="4918052"/>
            <a:ext cx="839449" cy="958651"/>
          </a:xfrm>
          <a:prstGeom prst="notchedRightArrow">
            <a:avLst>
              <a:gd name="adj1" fmla="val 50000"/>
              <a:gd name="adj2" fmla="val 55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1792351" y="4437089"/>
            <a:ext cx="139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eleggono</a:t>
            </a:r>
            <a:endParaRPr lang="it-IT" sz="2400" b="1" i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971035" y="4614819"/>
            <a:ext cx="2570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smtClean="0">
                <a:latin typeface="Comic Sans MS" charset="0"/>
                <a:ea typeface="Comic Sans MS" charset="0"/>
                <a:cs typeface="Comic Sans MS" charset="0"/>
              </a:rPr>
              <a:t>Consiglio comunale</a:t>
            </a:r>
            <a:endParaRPr lang="it-IT" sz="40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56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/>
            </a:gs>
            <a:gs pos="0">
              <a:srgbClr val="FFFF00"/>
            </a:gs>
            <a:gs pos="100000">
              <a:schemeClr val="accent3">
                <a:lumMod val="75000"/>
              </a:schemeClr>
            </a:gs>
            <a:gs pos="74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9" y="1007803"/>
            <a:ext cx="9702796" cy="545782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59543" y="176806"/>
            <a:ext cx="1027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i="1" dirty="0" smtClean="0">
                <a:latin typeface="Comic Sans MS" charset="0"/>
                <a:ea typeface="Comic Sans MS" charset="0"/>
                <a:cs typeface="Comic Sans MS" charset="0"/>
              </a:rPr>
              <a:t>Il mio Comune</a:t>
            </a:r>
            <a:endParaRPr lang="it-IT" sz="48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32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/>
            </a:gs>
            <a:gs pos="0">
              <a:srgbClr val="FFFF00"/>
            </a:gs>
            <a:gs pos="100000">
              <a:schemeClr val="accent3">
                <a:lumMod val="75000"/>
              </a:schemeClr>
            </a:gs>
            <a:gs pos="74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35200" y="414338"/>
            <a:ext cx="828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latin typeface="Comic Sans MS" charset="0"/>
                <a:ea typeface="Comic Sans MS" charset="0"/>
                <a:cs typeface="Comic Sans MS" charset="0"/>
              </a:rPr>
              <a:t>Che cos’è il Comune</a:t>
            </a:r>
            <a:endParaRPr lang="it-IT" sz="36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7203" y="1060669"/>
            <a:ext cx="69437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Il</a:t>
            </a:r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omune </a:t>
            </a:r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è un ente territoriale di base, dotato di un certo grado di autonomia amministrativa, dedicato agli interessi della popolazione </a:t>
            </a:r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locale.</a:t>
            </a:r>
          </a:p>
          <a:p>
            <a:pPr algn="ctr"/>
            <a:r>
              <a:rPr lang="it-IT" sz="3200" dirty="0" smtClean="0">
                <a:latin typeface="Comic Sans MS" charset="0"/>
                <a:ea typeface="Comic Sans MS" charset="0"/>
                <a:cs typeface="Comic Sans MS" charset="0"/>
              </a:rPr>
              <a:t>Si </a:t>
            </a:r>
            <a:r>
              <a:rPr lang="it-IT" sz="3200" dirty="0">
                <a:latin typeface="Comic Sans MS" charset="0"/>
                <a:ea typeface="Comic Sans MS" charset="0"/>
                <a:cs typeface="Comic Sans MS" charset="0"/>
              </a:rPr>
              <a:t>definisce, per le sue caratteristiche di centro abitativo nel quale si svolge la vita sociale pubblica dei suoi abitanti, l'ente locale fondamentale</a:t>
            </a:r>
            <a:r>
              <a:rPr lang="it-IT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179" y="2128838"/>
            <a:ext cx="4173259" cy="31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13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/>
            </a:gs>
            <a:gs pos="0">
              <a:srgbClr val="FFFF00"/>
            </a:gs>
            <a:gs pos="100000">
              <a:schemeClr val="accent3">
                <a:lumMod val="75000"/>
              </a:schemeClr>
            </a:gs>
            <a:gs pos="74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85371" y="314325"/>
            <a:ext cx="10565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i="1" dirty="0" smtClean="0">
                <a:latin typeface="Comic Sans MS" charset="0"/>
                <a:ea typeface="Comic Sans MS" charset="0"/>
                <a:cs typeface="Comic Sans MS" charset="0"/>
              </a:rPr>
              <a:t>Le origini del Comune</a:t>
            </a:r>
            <a:endParaRPr lang="it-IT" sz="48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71514" y="1145322"/>
            <a:ext cx="42719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La parola </a:t>
            </a:r>
            <a:r>
              <a:rPr lang="it-IT" sz="2400" b="1" i="1" dirty="0" smtClean="0">
                <a:latin typeface="Comic Sans MS" charset="0"/>
                <a:ea typeface="Comic Sans MS" charset="0"/>
                <a:cs typeface="Comic Sans MS" charset="0"/>
              </a:rPr>
              <a:t>comune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 nacque nel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Medioevo quando,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in diverse città europee, gli abitanti decisero di associarsi tra loro per </a:t>
            </a:r>
            <a:r>
              <a:rPr lang="it-IT" sz="2400" b="1" i="1" dirty="0" err="1" smtClean="0">
                <a:latin typeface="Comic Sans MS" charset="0"/>
                <a:ea typeface="Comic Sans MS" charset="0"/>
                <a:cs typeface="Comic Sans MS" charset="0"/>
              </a:rPr>
              <a:t>facere</a:t>
            </a:r>
            <a:r>
              <a:rPr lang="it-IT" sz="2400" b="1" i="1" dirty="0" smtClean="0">
                <a:latin typeface="Comic Sans MS" charset="0"/>
                <a:ea typeface="Comic Sans MS" charset="0"/>
                <a:cs typeface="Comic Sans MS" charset="0"/>
              </a:rPr>
              <a:t> lo </a:t>
            </a:r>
            <a:r>
              <a:rPr lang="it-IT" sz="2400" b="1" i="1" dirty="0" err="1" smtClean="0">
                <a:latin typeface="Comic Sans MS" charset="0"/>
                <a:ea typeface="Comic Sans MS" charset="0"/>
                <a:cs typeface="Comic Sans MS" charset="0"/>
              </a:rPr>
              <a:t>commune</a:t>
            </a:r>
            <a:r>
              <a:rPr lang="it-IT" sz="2400" i="1" dirty="0" smtClean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cioè il comune interesse della popolazione cittadina</a:t>
            </a:r>
            <a:r>
              <a:rPr lang="it-IT" sz="2400" i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algn="ctr"/>
            <a:r>
              <a:rPr lang="it-IT" sz="2400" dirty="0" smtClean="0">
                <a:latin typeface="Comic Sans MS" charset="0"/>
                <a:ea typeface="Comic Sans MS" charset="0"/>
                <a:cs typeface="Comic Sans MS" charset="0"/>
              </a:rPr>
              <a:t>Queste comunità che erano chiamate Comuni, per affermare la loro autorità lottarono contro il potere imperiale e si costituirono in stati indipendenti.</a:t>
            </a:r>
            <a:endParaRPr lang="it-IT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591598"/>
            <a:ext cx="6302375" cy="47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69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/>
            </a:gs>
            <a:gs pos="0">
              <a:srgbClr val="FFFF00"/>
            </a:gs>
            <a:gs pos="100000">
              <a:schemeClr val="accent3">
                <a:lumMod val="75000"/>
              </a:schemeClr>
            </a:gs>
            <a:gs pos="74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5130" y="377372"/>
            <a:ext cx="10763099" cy="957942"/>
          </a:xfrm>
        </p:spPr>
        <p:txBody>
          <a:bodyPr/>
          <a:lstStyle/>
          <a:p>
            <a:pPr algn="ctr"/>
            <a:r>
              <a:rPr lang="it-IT" b="1" i="1" dirty="0" smtClean="0">
                <a:latin typeface="Comic Sans MS" charset="0"/>
                <a:ea typeface="Comic Sans MS" charset="0"/>
                <a:cs typeface="Comic Sans MS" charset="0"/>
              </a:rPr>
              <a:t>Il Comune Medievale</a:t>
            </a:r>
            <a:endParaRPr lang="it-IT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5599" y="1724296"/>
            <a:ext cx="6023202" cy="430203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dirty="0" smtClean="0">
                <a:latin typeface="Comic Sans MS" pitchFamily="66" charset="0"/>
              </a:rPr>
              <a:t>Durante l’anno Mille in molte città italiane si formò una nuova forma di governo. Queste nuove esperienze di autogoverno cittadino presero il nome di Comune. Fra XI e XIV secolo il fenomeno comunale fu favorito da due </a:t>
            </a:r>
            <a:r>
              <a:rPr lang="it-IT" dirty="0" smtClean="0">
                <a:latin typeface="Comic Sans MS" pitchFamily="66" charset="0"/>
              </a:rPr>
              <a:t>circostanze: la </a:t>
            </a:r>
            <a:r>
              <a:rPr lang="it-IT" dirty="0" smtClean="0">
                <a:latin typeface="Comic Sans MS" pitchFamily="66" charset="0"/>
              </a:rPr>
              <a:t>debolezza degli imperatori e le esigenze di trovare nuove forme politiche più adatte.</a:t>
            </a:r>
          </a:p>
          <a:p>
            <a:pPr marL="0" indent="0" algn="ctr">
              <a:buNone/>
            </a:pPr>
            <a:r>
              <a:rPr lang="it-IT" dirty="0" smtClean="0">
                <a:latin typeface="Comic Sans MS" pitchFamily="66" charset="0"/>
              </a:rPr>
              <a:t>I Comuni italiani si diedero leggi e magistrati che amministrarono la giustizia, batterono le monete, imposero </a:t>
            </a:r>
            <a:r>
              <a:rPr lang="it-IT" dirty="0" smtClean="0">
                <a:latin typeface="Comic Sans MS" pitchFamily="66" charset="0"/>
              </a:rPr>
              <a:t>tributi, </a:t>
            </a:r>
            <a:r>
              <a:rPr lang="it-IT" dirty="0" smtClean="0">
                <a:latin typeface="Comic Sans MS" pitchFamily="66" charset="0"/>
              </a:rPr>
              <a:t>chiamarono i cittadini alle </a:t>
            </a:r>
            <a:r>
              <a:rPr lang="it-IT" dirty="0" smtClean="0">
                <a:latin typeface="Comic Sans MS" pitchFamily="66" charset="0"/>
              </a:rPr>
              <a:t>armi e </a:t>
            </a:r>
            <a:r>
              <a:rPr lang="it-IT" dirty="0" smtClean="0">
                <a:latin typeface="Comic Sans MS" pitchFamily="66" charset="0"/>
              </a:rPr>
              <a:t>lottarono per sottomettere il contado.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698" y="2700563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79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/>
            </a:gs>
            <a:gs pos="0">
              <a:srgbClr val="FFFF00"/>
            </a:gs>
            <a:gs pos="100000">
              <a:schemeClr val="accent3">
                <a:lumMod val="75000"/>
              </a:schemeClr>
            </a:gs>
            <a:gs pos="74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0966" y="309026"/>
            <a:ext cx="9404723" cy="73600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  <a:ea typeface="Comic Sans MS" charset="0"/>
                <a:cs typeface="Comic Sans MS" charset="0"/>
              </a:rPr>
              <a:t>Gli abitanti del Comune </a:t>
            </a:r>
            <a:endParaRPr lang="it-IT" b="1" i="1" dirty="0">
              <a:latin typeface="Comic Sans MS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1476102"/>
            <a:ext cx="8946541" cy="4772297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latin typeface="Comic Sans MS" pitchFamily="66" charset="0"/>
              </a:rPr>
              <a:t>I</a:t>
            </a:r>
            <a:r>
              <a:rPr lang="it-IT" b="1" dirty="0" smtClean="0">
                <a:latin typeface="Comic Sans MS" pitchFamily="66" charset="0"/>
              </a:rPr>
              <a:t> comuni italiani comprendevano:</a:t>
            </a:r>
          </a:p>
          <a:p>
            <a:r>
              <a:rPr lang="it-IT" b="1" dirty="0" smtClean="0">
                <a:latin typeface="Comic Sans MS" pitchFamily="66" charset="0"/>
              </a:rPr>
              <a:t>m</a:t>
            </a:r>
            <a:r>
              <a:rPr lang="it-IT" b="1" dirty="0" smtClean="0">
                <a:latin typeface="Comic Sans MS" pitchFamily="66" charset="0"/>
              </a:rPr>
              <a:t>ercanti </a:t>
            </a:r>
            <a:endParaRPr lang="it-IT" b="1" dirty="0" smtClean="0">
              <a:latin typeface="Comic Sans MS" pitchFamily="66" charset="0"/>
            </a:endParaRPr>
          </a:p>
          <a:p>
            <a:r>
              <a:rPr lang="it-IT" b="1" dirty="0" smtClean="0">
                <a:latin typeface="Comic Sans MS" pitchFamily="66" charset="0"/>
              </a:rPr>
              <a:t>a</a:t>
            </a:r>
            <a:r>
              <a:rPr lang="it-IT" b="1" dirty="0" smtClean="0">
                <a:latin typeface="Comic Sans MS" pitchFamily="66" charset="0"/>
              </a:rPr>
              <a:t>ristocratici </a:t>
            </a:r>
            <a:endParaRPr lang="it-IT" b="1" dirty="0" smtClean="0">
              <a:latin typeface="Comic Sans MS" pitchFamily="66" charset="0"/>
            </a:endParaRPr>
          </a:p>
          <a:p>
            <a:r>
              <a:rPr lang="it-IT" b="1" dirty="0" smtClean="0">
                <a:latin typeface="Comic Sans MS" pitchFamily="66" charset="0"/>
              </a:rPr>
              <a:t>u</a:t>
            </a:r>
            <a:r>
              <a:rPr lang="it-IT" b="1" dirty="0" smtClean="0">
                <a:latin typeface="Comic Sans MS" pitchFamily="66" charset="0"/>
              </a:rPr>
              <a:t>omini </a:t>
            </a:r>
            <a:r>
              <a:rPr lang="it-IT" b="1" dirty="0" smtClean="0">
                <a:latin typeface="Comic Sans MS" pitchFamily="66" charset="0"/>
              </a:rPr>
              <a:t>di cultura </a:t>
            </a:r>
          </a:p>
          <a:p>
            <a:r>
              <a:rPr lang="it-IT" b="1" dirty="0" smtClean="0">
                <a:latin typeface="Comic Sans MS" pitchFamily="66" charset="0"/>
              </a:rPr>
              <a:t>p</a:t>
            </a:r>
            <a:r>
              <a:rPr lang="it-IT" b="1" dirty="0" smtClean="0">
                <a:latin typeface="Comic Sans MS" pitchFamily="66" charset="0"/>
              </a:rPr>
              <a:t>roprietari  </a:t>
            </a:r>
            <a:r>
              <a:rPr lang="it-IT" b="1" dirty="0" smtClean="0">
                <a:latin typeface="Comic Sans MS" pitchFamily="66" charset="0"/>
              </a:rPr>
              <a:t>terrieri </a:t>
            </a:r>
          </a:p>
          <a:p>
            <a:r>
              <a:rPr lang="it-IT" b="1" dirty="0" smtClean="0">
                <a:latin typeface="Comic Sans MS" pitchFamily="66" charset="0"/>
              </a:rPr>
              <a:t>c</a:t>
            </a:r>
            <a:r>
              <a:rPr lang="it-IT" b="1" dirty="0" smtClean="0">
                <a:latin typeface="Comic Sans MS" pitchFamily="66" charset="0"/>
              </a:rPr>
              <a:t>ontadini </a:t>
            </a:r>
            <a:endParaRPr lang="it-IT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05" y="2899728"/>
            <a:ext cx="4530333" cy="286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31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/>
            </a:gs>
            <a:gs pos="0">
              <a:srgbClr val="FFFF00"/>
            </a:gs>
            <a:gs pos="100000">
              <a:schemeClr val="accent3">
                <a:lumMod val="75000"/>
              </a:schemeClr>
            </a:gs>
            <a:gs pos="74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9770" y="452718"/>
            <a:ext cx="9042401" cy="909786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            </a:t>
            </a:r>
            <a:r>
              <a:rPr lang="it-IT" b="1" i="1" dirty="0" smtClean="0">
                <a:latin typeface="Comic Sans MS" charset="0"/>
                <a:ea typeface="Comic Sans MS" charset="0"/>
                <a:cs typeface="Comic Sans MS" charset="0"/>
              </a:rPr>
              <a:t>I consoli e il podestà</a:t>
            </a:r>
            <a:endParaRPr lang="it-IT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6112" y="1362504"/>
            <a:ext cx="6900854" cy="51108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dirty="0" smtClean="0">
                <a:latin typeface="Comic Sans MS" pitchFamily="66" charset="0"/>
              </a:rPr>
              <a:t>In Italia alla base della vita comunale c’era l’assemblea cittadina. </a:t>
            </a:r>
          </a:p>
          <a:p>
            <a:pPr marL="0" indent="0" algn="ctr">
              <a:buNone/>
            </a:pPr>
            <a:r>
              <a:rPr lang="it-IT" sz="2400" dirty="0" smtClean="0">
                <a:latin typeface="Comic Sans MS" pitchFamily="66" charset="0"/>
              </a:rPr>
              <a:t>Essa era chiamata </a:t>
            </a:r>
            <a:r>
              <a:rPr lang="it-IT" sz="2400" b="1" i="1" dirty="0" smtClean="0">
                <a:latin typeface="Comic Sans MS" pitchFamily="66" charset="0"/>
              </a:rPr>
              <a:t>Arengo</a:t>
            </a:r>
            <a:r>
              <a:rPr lang="it-IT" sz="2400" dirty="0">
                <a:latin typeface="Comic Sans MS" pitchFamily="66" charset="0"/>
              </a:rPr>
              <a:t> </a:t>
            </a:r>
            <a:r>
              <a:rPr lang="it-IT" sz="2400" dirty="0" smtClean="0">
                <a:latin typeface="Comic Sans MS" pitchFamily="66" charset="0"/>
              </a:rPr>
              <a:t>o </a:t>
            </a:r>
            <a:r>
              <a:rPr lang="it-IT" sz="2400" b="1" i="1" dirty="0" smtClean="0">
                <a:latin typeface="Comic Sans MS" pitchFamily="66" charset="0"/>
              </a:rPr>
              <a:t>Parlamento</a:t>
            </a:r>
            <a:r>
              <a:rPr lang="it-IT" sz="2400" dirty="0" smtClean="0">
                <a:latin typeface="Comic Sans MS" pitchFamily="66" charset="0"/>
              </a:rPr>
              <a:t> o </a:t>
            </a:r>
            <a:r>
              <a:rPr lang="it-IT" sz="2400" b="1" i="1" dirty="0" smtClean="0">
                <a:latin typeface="Comic Sans MS" pitchFamily="66" charset="0"/>
              </a:rPr>
              <a:t>Concione</a:t>
            </a:r>
            <a:r>
              <a:rPr lang="it-IT" sz="2400" dirty="0" smtClean="0">
                <a:latin typeface="Comic Sans MS" pitchFamily="66" charset="0"/>
              </a:rPr>
              <a:t>. Si riuniva per eleggere i consoli e per prendere decisioni o per confermarle. Si impegnava a garantire sicurezza, pace e giustizia.</a:t>
            </a:r>
          </a:p>
          <a:p>
            <a:pPr marL="0" indent="0" algn="ctr">
              <a:buNone/>
            </a:pPr>
            <a:r>
              <a:rPr lang="it-IT" sz="2400" dirty="0" smtClean="0">
                <a:latin typeface="Comic Sans MS" pitchFamily="66" charset="0"/>
              </a:rPr>
              <a:t>Dal XIII secolo i Comuni affidarono i governi al podestà che doveva conoscere bene il diritto e l’uso delle </a:t>
            </a:r>
            <a:r>
              <a:rPr lang="it-IT" sz="2400" dirty="0" smtClean="0">
                <a:latin typeface="Comic Sans MS" pitchFamily="66" charset="0"/>
              </a:rPr>
              <a:t>armi e</a:t>
            </a:r>
            <a:r>
              <a:rPr lang="it-IT" sz="2400" dirty="0" smtClean="0">
                <a:latin typeface="Comic Sans MS" pitchFamily="66" charset="0"/>
              </a:rPr>
              <a:t>, soprattutto, doveva essere un forestiero. Da lì si iniziarono a scrivere gli statuti comunali.  </a:t>
            </a:r>
            <a:endParaRPr lang="it-IT" sz="2400" dirty="0">
              <a:latin typeface="Comic Sans MS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965" y="1725361"/>
            <a:ext cx="3469377" cy="41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11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/>
            </a:gs>
            <a:gs pos="0">
              <a:srgbClr val="FFFF00"/>
            </a:gs>
            <a:gs pos="100000">
              <a:schemeClr val="accent3">
                <a:lumMod val="75000"/>
              </a:schemeClr>
            </a:gs>
            <a:gs pos="74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4114" y="798286"/>
            <a:ext cx="11321452" cy="5515428"/>
          </a:xfrm>
          <a:gradFill>
            <a:gsLst>
              <a:gs pos="100000">
                <a:srgbClr val="FFC000"/>
              </a:gs>
              <a:gs pos="0">
                <a:srgbClr val="FFFF00"/>
              </a:gs>
              <a:gs pos="100000">
                <a:schemeClr val="accent3">
                  <a:lumMod val="75000"/>
                </a:schemeClr>
              </a:gs>
              <a:gs pos="74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6400" b="1" i="1" dirty="0" smtClean="0">
                <a:latin typeface="Comic Sans MS" charset="0"/>
                <a:ea typeface="Comic Sans MS" charset="0"/>
                <a:cs typeface="Comic Sans MS" charset="0"/>
              </a:rPr>
              <a:t>La popolazione</a:t>
            </a:r>
            <a:endParaRPr lang="it-IT" sz="6400" b="1" i="1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it-IT" sz="5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sz="4100" dirty="0" smtClean="0">
                <a:latin typeface="Comic Sans MS" pitchFamily="66" charset="0"/>
              </a:rPr>
              <a:t>La popolazione era divisa in fazioni. </a:t>
            </a:r>
          </a:p>
          <a:p>
            <a:pPr marL="0" indent="0" algn="ctr">
              <a:buNone/>
            </a:pPr>
            <a:r>
              <a:rPr lang="it-IT" sz="4100" dirty="0" smtClean="0">
                <a:latin typeface="Comic Sans MS" pitchFamily="66" charset="0"/>
              </a:rPr>
              <a:t>Nuovi gruppi di cittadini, i </a:t>
            </a:r>
            <a:r>
              <a:rPr lang="it-IT" sz="4100" b="1" i="1" dirty="0" smtClean="0">
                <a:latin typeface="Comic Sans MS" pitchFamily="66" charset="0"/>
              </a:rPr>
              <a:t>«popolari» </a:t>
            </a:r>
            <a:r>
              <a:rPr lang="it-IT" sz="4100" dirty="0" smtClean="0">
                <a:latin typeface="Comic Sans MS" pitchFamily="66" charset="0"/>
              </a:rPr>
              <a:t>(mercanti, banchieri e artigiani), lottavano per essere ammessi alle più alte cariche di governo. Verso la metà del XIII secolo la popolazione si riunì in un partito di popolo. Decisero di nominare un </a:t>
            </a:r>
            <a:r>
              <a:rPr lang="it-IT" sz="4100" b="1" i="1" dirty="0" smtClean="0">
                <a:latin typeface="Comic Sans MS" pitchFamily="66" charset="0"/>
              </a:rPr>
              <a:t>capitano del popolo </a:t>
            </a:r>
            <a:r>
              <a:rPr lang="it-IT" sz="4100" dirty="0" smtClean="0">
                <a:latin typeface="Comic Sans MS" pitchFamily="66" charset="0"/>
              </a:rPr>
              <a:t>e crearono nuove forme di </a:t>
            </a:r>
            <a:r>
              <a:rPr lang="it-IT" sz="4100" dirty="0" smtClean="0">
                <a:latin typeface="Comic Sans MS" pitchFamily="66" charset="0"/>
              </a:rPr>
              <a:t>governo: </a:t>
            </a:r>
            <a:r>
              <a:rPr lang="it-IT" sz="4100" b="1" i="1" dirty="0" smtClean="0">
                <a:latin typeface="Comic Sans MS" pitchFamily="66" charset="0"/>
              </a:rPr>
              <a:t>Comune parallelo</a:t>
            </a:r>
            <a:r>
              <a:rPr lang="it-IT" sz="4100" dirty="0" smtClean="0">
                <a:latin typeface="Comic Sans MS" pitchFamily="66" charset="0"/>
              </a:rPr>
              <a:t>. Il popolo riuscì ad allontanare i magnati. </a:t>
            </a:r>
            <a:endParaRPr lang="it-IT" sz="4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3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/>
            </a:gs>
            <a:gs pos="0">
              <a:srgbClr val="FFFF00"/>
            </a:gs>
            <a:gs pos="100000">
              <a:schemeClr val="accent3">
                <a:lumMod val="75000"/>
              </a:schemeClr>
            </a:gs>
            <a:gs pos="74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98089" cy="140053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 </a:t>
            </a:r>
            <a:r>
              <a:rPr lang="it-IT" sz="4000" b="1" i="1" dirty="0" smtClean="0">
                <a:latin typeface="Comic Sans MS" charset="0"/>
                <a:ea typeface="Comic Sans MS" charset="0"/>
                <a:cs typeface="Comic Sans MS" charset="0"/>
              </a:rPr>
              <a:t>Il popolo con i nuovi ricchi</a:t>
            </a:r>
            <a:endParaRPr lang="it-IT" sz="4000" b="1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314" y="1853248"/>
            <a:ext cx="4064001" cy="4195763"/>
          </a:xfrm>
        </p:spPr>
        <p:txBody>
          <a:bodyPr>
            <a:normAutofit fontScale="77500" lnSpcReduction="20000"/>
          </a:bodyPr>
          <a:lstStyle/>
          <a:p>
            <a:pPr marL="261938" indent="-261938">
              <a:buFont typeface="Wingdings" pitchFamily="2" charset="2"/>
              <a:buChar char="Ø"/>
            </a:pPr>
            <a:r>
              <a:rPr lang="it-IT" b="1" dirty="0" smtClean="0"/>
              <a:t> </a:t>
            </a:r>
            <a:r>
              <a:rPr lang="it-IT" b="1" dirty="0" smtClean="0">
                <a:latin typeface="Comic Sans MS" pitchFamily="66" charset="0"/>
              </a:rPr>
              <a:t>POPOLO  GRASSO</a:t>
            </a:r>
          </a:p>
          <a:p>
            <a:pPr marL="0" indent="0" algn="just">
              <a:buNone/>
            </a:pPr>
            <a:r>
              <a:rPr lang="it-IT" dirty="0" smtClean="0">
                <a:latin typeface="Comic Sans MS" pitchFamily="66" charset="0"/>
              </a:rPr>
              <a:t>Il popolo grasso </a:t>
            </a:r>
            <a:r>
              <a:rPr lang="it-IT" dirty="0" smtClean="0">
                <a:latin typeface="Comic Sans MS" pitchFamily="66" charset="0"/>
              </a:rPr>
              <a:t>designava i nuovi ricchi. L’espressione era così diffusa molto a Firenze.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6111" y="3773714"/>
            <a:ext cx="3976379" cy="187234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IT" b="1" dirty="0" smtClean="0">
                <a:latin typeface="Comic Sans MS" pitchFamily="66" charset="0"/>
              </a:rPr>
              <a:t>POPOLO MINUTO</a:t>
            </a:r>
          </a:p>
          <a:p>
            <a:pPr marL="174625" indent="0" algn="just">
              <a:buNone/>
            </a:pPr>
            <a:r>
              <a:rPr lang="it-IT" dirty="0" smtClean="0">
                <a:latin typeface="Comic Sans MS" pitchFamily="66" charset="0"/>
              </a:rPr>
              <a:t>Era </a:t>
            </a:r>
            <a:r>
              <a:rPr lang="it-IT" dirty="0" smtClean="0">
                <a:latin typeface="Comic Sans MS" pitchFamily="66" charset="0"/>
              </a:rPr>
              <a:t>chiamato </a:t>
            </a:r>
            <a:r>
              <a:rPr lang="it-IT" dirty="0" smtClean="0">
                <a:latin typeface="Comic Sans MS" pitchFamily="66" charset="0"/>
              </a:rPr>
              <a:t>così il resto della popolazione </a:t>
            </a:r>
            <a:r>
              <a:rPr lang="it-IT" dirty="0" smtClean="0">
                <a:latin typeface="Comic Sans MS" pitchFamily="66" charset="0"/>
              </a:rPr>
              <a:t>cittadina </a:t>
            </a:r>
            <a:r>
              <a:rPr lang="it-IT" dirty="0" smtClean="0">
                <a:latin typeface="Comic Sans MS" pitchFamily="66" charset="0"/>
              </a:rPr>
              <a:t>che contava poco o niente nella vita politica e sociale.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41" y="1853248"/>
            <a:ext cx="5424717" cy="40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18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553</TotalTime>
  <Words>885</Words>
  <Application>Microsoft Macintosh PowerPoint</Application>
  <PresentationFormat>Personalizzato</PresentationFormat>
  <Paragraphs>77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Tema1</vt:lpstr>
      <vt:lpstr>Il Comune</vt:lpstr>
      <vt:lpstr>Diapositiva 2</vt:lpstr>
      <vt:lpstr>Diapositiva 3</vt:lpstr>
      <vt:lpstr>Diapositiva 4</vt:lpstr>
      <vt:lpstr>Il Comune Medievale</vt:lpstr>
      <vt:lpstr>Gli abitanti del Comune </vt:lpstr>
      <vt:lpstr>             I consoli e il podestà</vt:lpstr>
      <vt:lpstr>Diapositiva 8</vt:lpstr>
      <vt:lpstr>  Il popolo con i nuovi ricchi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Paolo</cp:lastModifiedBy>
  <cp:revision>85</cp:revision>
  <dcterms:created xsi:type="dcterms:W3CDTF">2017-05-08T13:18:54Z</dcterms:created>
  <dcterms:modified xsi:type="dcterms:W3CDTF">2017-05-19T05:55:19Z</dcterms:modified>
</cp:coreProperties>
</file>