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51" r:id="rId3"/>
    <p:sldId id="352" r:id="rId4"/>
    <p:sldId id="353" r:id="rId5"/>
    <p:sldId id="354" r:id="rId6"/>
    <p:sldId id="355" r:id="rId7"/>
    <p:sldId id="340" r:id="rId8"/>
    <p:sldId id="341" r:id="rId9"/>
    <p:sldId id="342" r:id="rId10"/>
    <p:sldId id="343" r:id="rId11"/>
    <p:sldId id="345" r:id="rId12"/>
    <p:sldId id="346" r:id="rId13"/>
    <p:sldId id="347" r:id="rId14"/>
    <p:sldId id="348" r:id="rId15"/>
    <p:sldId id="359" r:id="rId16"/>
    <p:sldId id="360" r:id="rId17"/>
    <p:sldId id="358" r:id="rId18"/>
    <p:sldId id="349" r:id="rId19"/>
    <p:sldId id="344" r:id="rId20"/>
    <p:sldId id="259" r:id="rId21"/>
    <p:sldId id="260" r:id="rId22"/>
    <p:sldId id="265" r:id="rId23"/>
    <p:sldId id="264" r:id="rId24"/>
    <p:sldId id="262" r:id="rId25"/>
    <p:sldId id="266" r:id="rId26"/>
    <p:sldId id="267" r:id="rId27"/>
    <p:sldId id="268" r:id="rId28"/>
    <p:sldId id="269" r:id="rId29"/>
    <p:sldId id="270" r:id="rId30"/>
    <p:sldId id="271" r:id="rId31"/>
    <p:sldId id="272" r:id="rId32"/>
    <p:sldId id="273" r:id="rId33"/>
    <p:sldId id="274" r:id="rId34"/>
    <p:sldId id="279" r:id="rId35"/>
    <p:sldId id="278" r:id="rId36"/>
    <p:sldId id="281" r:id="rId37"/>
    <p:sldId id="283" r:id="rId38"/>
    <p:sldId id="285" r:id="rId39"/>
    <p:sldId id="288" r:id="rId40"/>
    <p:sldId id="290" r:id="rId41"/>
    <p:sldId id="292" r:id="rId42"/>
    <p:sldId id="294" r:id="rId43"/>
    <p:sldId id="296"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3"/>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6"/>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6"/>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8"/>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8BB4E8-2053-4D51-8119-6880D66165B1}" type="datetimeFigureOut">
              <a:rPr lang="it-IT" smtClean="0"/>
              <a:pPr/>
              <a:t>03/03/2017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B182BBC-2869-4D0C-B7E3-1934261A0AD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BB4E8-2053-4D51-8119-6880D66165B1}" type="datetimeFigureOut">
              <a:rPr lang="it-IT" smtClean="0"/>
              <a:pPr/>
              <a:t>03/03/2017</a:t>
            </a:fld>
            <a:endParaRPr lang="it-IT"/>
          </a:p>
        </p:txBody>
      </p:sp>
      <p:sp>
        <p:nvSpPr>
          <p:cNvPr id="5" name="Segnaposto piè di pagina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82BBC-2869-4D0C-B7E3-1934261A0AD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071538" y="785794"/>
            <a:ext cx="7072362" cy="5786478"/>
          </a:xfrm>
        </p:spPr>
        <p:txBody>
          <a:bodyPr>
            <a:normAutofit/>
          </a:bodyPr>
          <a:lstStyle/>
          <a:p>
            <a:r>
              <a:rPr lang="it-IT" b="1" i="1" dirty="0" smtClean="0">
                <a:latin typeface="Times New Roman" pitchFamily="18" charset="0"/>
                <a:cs typeface="Times New Roman" pitchFamily="18" charset="0"/>
              </a:rPr>
              <a:t>Il romanzo storico</a:t>
            </a:r>
            <a:br>
              <a:rPr lang="it-IT" b="1" i="1" dirty="0" smtClean="0">
                <a:latin typeface="Times New Roman" pitchFamily="18" charset="0"/>
                <a:cs typeface="Times New Roman" pitchFamily="18" charset="0"/>
              </a:rPr>
            </a:br>
            <a:r>
              <a:rPr lang="it-IT" b="1" i="1" dirty="0" smtClean="0">
                <a:latin typeface="Times New Roman" pitchFamily="18" charset="0"/>
                <a:cs typeface="Times New Roman" pitchFamily="18" charset="0"/>
              </a:rPr>
              <a:t/>
            </a:r>
            <a:br>
              <a:rPr lang="it-IT" b="1" i="1" dirty="0" smtClean="0">
                <a:latin typeface="Times New Roman" pitchFamily="18" charset="0"/>
                <a:cs typeface="Times New Roman" pitchFamily="18" charset="0"/>
              </a:rPr>
            </a:br>
            <a:r>
              <a:rPr lang="it-IT" b="1" i="1" dirty="0" smtClean="0">
                <a:latin typeface="Times New Roman" pitchFamily="18" charset="0"/>
                <a:cs typeface="Times New Roman" pitchFamily="18" charset="0"/>
              </a:rPr>
              <a:t/>
            </a:r>
            <a:br>
              <a:rPr lang="it-IT" b="1" i="1" dirty="0" smtClean="0">
                <a:latin typeface="Times New Roman" pitchFamily="18" charset="0"/>
                <a:cs typeface="Times New Roman" pitchFamily="18" charset="0"/>
              </a:rPr>
            </a:br>
            <a:r>
              <a:rPr lang="it-IT" b="1" i="1" dirty="0" smtClean="0">
                <a:latin typeface="Times New Roman" pitchFamily="18" charset="0"/>
                <a:cs typeface="Times New Roman" pitchFamily="18" charset="0"/>
              </a:rPr>
              <a:t/>
            </a:r>
            <a:br>
              <a:rPr lang="it-IT" b="1" i="1" dirty="0" smtClean="0">
                <a:latin typeface="Times New Roman" pitchFamily="18" charset="0"/>
                <a:cs typeface="Times New Roman" pitchFamily="18" charset="0"/>
              </a:rPr>
            </a:br>
            <a:r>
              <a:rPr lang="it-IT" sz="2000" b="1" i="1" dirty="0" smtClean="0">
                <a:latin typeface="Times New Roman" pitchFamily="18" charset="0"/>
                <a:cs typeface="Times New Roman" pitchFamily="18" charset="0"/>
              </a:rPr>
              <a:t>Lavoro realizzato dagli  alunni</a:t>
            </a:r>
            <a:r>
              <a:rPr lang="it-IT" b="1" i="1" dirty="0" smtClean="0">
                <a:latin typeface="Times New Roman" pitchFamily="18" charset="0"/>
                <a:cs typeface="Times New Roman" pitchFamily="18" charset="0"/>
              </a:rPr>
              <a:t> </a:t>
            </a:r>
            <a:r>
              <a:rPr lang="it-IT" sz="2000" b="1" i="1" dirty="0" smtClean="0">
                <a:latin typeface="Times New Roman" pitchFamily="18" charset="0"/>
                <a:cs typeface="Times New Roman" pitchFamily="18" charset="0"/>
              </a:rPr>
              <a:t>della  III D</a:t>
            </a:r>
            <a:br>
              <a:rPr lang="it-IT" sz="2000" b="1" i="1" dirty="0" smtClean="0">
                <a:latin typeface="Times New Roman" pitchFamily="18" charset="0"/>
                <a:cs typeface="Times New Roman" pitchFamily="18" charset="0"/>
              </a:rPr>
            </a:br>
            <a:r>
              <a:rPr lang="it-IT" sz="2000" b="1" i="1" dirty="0" smtClean="0">
                <a:latin typeface="Times New Roman" pitchFamily="18" charset="0"/>
                <a:cs typeface="Times New Roman" pitchFamily="18" charset="0"/>
              </a:rPr>
              <a:t>Prof.ssa  Costanza </a:t>
            </a:r>
            <a:r>
              <a:rPr lang="it-IT" sz="2000" b="1" i="1" dirty="0" err="1" smtClean="0">
                <a:latin typeface="Times New Roman" pitchFamily="18" charset="0"/>
                <a:cs typeface="Times New Roman" pitchFamily="18" charset="0"/>
              </a:rPr>
              <a:t>Teodosia</a:t>
            </a:r>
            <a:r>
              <a:rPr lang="it-IT" sz="2000" b="1" i="1" dirty="0" smtClean="0">
                <a:latin typeface="Times New Roman" pitchFamily="18" charset="0"/>
                <a:cs typeface="Times New Roman" pitchFamily="18" charset="0"/>
              </a:rPr>
              <a:t> Potenza</a:t>
            </a:r>
            <a:endParaRPr lang="it-IT" b="1" i="1"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fontScale="92500" lnSpcReduction="20000"/>
          </a:bodyPr>
          <a:lstStyle/>
          <a:p>
            <a:pPr algn="just">
              <a:buNone/>
            </a:pPr>
            <a:r>
              <a:rPr lang="it-IT" sz="2000" b="1" dirty="0" smtClean="0">
                <a:latin typeface="Times New Roman" pitchFamily="18" charset="0"/>
                <a:cs typeface="Times New Roman" pitchFamily="18" charset="0"/>
              </a:rPr>
              <a:t>1821-1827  </a:t>
            </a:r>
            <a:r>
              <a:rPr lang="it-IT" sz="2000" dirty="0" smtClean="0">
                <a:latin typeface="Times New Roman" pitchFamily="18" charset="0"/>
                <a:cs typeface="Times New Roman" pitchFamily="18" charset="0"/>
              </a:rPr>
              <a:t>La morte di Napoleone ispira l’autore che compone l’ode </a:t>
            </a:r>
            <a:r>
              <a:rPr lang="it-IT" sz="2000" i="1" dirty="0" smtClean="0">
                <a:latin typeface="Times New Roman" pitchFamily="18" charset="0"/>
                <a:cs typeface="Times New Roman" pitchFamily="18" charset="0"/>
              </a:rPr>
              <a:t>Il cinque maggio. </a:t>
            </a:r>
            <a:r>
              <a:rPr lang="it-IT" sz="2000" dirty="0" smtClean="0">
                <a:latin typeface="Times New Roman" pitchFamily="18" charset="0"/>
                <a:cs typeface="Times New Roman" pitchFamily="18" charset="0"/>
              </a:rPr>
              <a:t>Dello stesso anno è l’ode </a:t>
            </a:r>
            <a:r>
              <a:rPr lang="it-IT" sz="2000" i="1" dirty="0" smtClean="0">
                <a:latin typeface="Times New Roman" pitchFamily="18" charset="0"/>
                <a:cs typeface="Times New Roman" pitchFamily="18" charset="0"/>
              </a:rPr>
              <a:t>Marzo 1821</a:t>
            </a:r>
            <a:r>
              <a:rPr lang="it-IT" sz="2000" dirty="0" smtClean="0">
                <a:latin typeface="Times New Roman" pitchFamily="18" charset="0"/>
                <a:cs typeface="Times New Roman" pitchFamily="18" charset="0"/>
              </a:rPr>
              <a:t>. Nel 1823 pubblica </a:t>
            </a:r>
            <a:r>
              <a:rPr lang="it-IT" sz="2000" i="1" dirty="0" smtClean="0">
                <a:latin typeface="Times New Roman" pitchFamily="18" charset="0"/>
                <a:cs typeface="Times New Roman" pitchFamily="18" charset="0"/>
              </a:rPr>
              <a:t>Fermo e Lucia, </a:t>
            </a:r>
            <a:r>
              <a:rPr lang="it-IT" sz="2000" dirty="0" smtClean="0">
                <a:latin typeface="Times New Roman" pitchFamily="18" charset="0"/>
                <a:cs typeface="Times New Roman" pitchFamily="18" charset="0"/>
              </a:rPr>
              <a:t>la prima versione dei </a:t>
            </a:r>
            <a:r>
              <a:rPr lang="it-IT" sz="2000" i="1" dirty="0" smtClean="0">
                <a:latin typeface="Times New Roman" pitchFamily="18" charset="0"/>
                <a:cs typeface="Times New Roman" pitchFamily="18" charset="0"/>
              </a:rPr>
              <a:t>Promessi sposi, </a:t>
            </a:r>
            <a:r>
              <a:rPr lang="it-IT" sz="2000" dirty="0" smtClean="0">
                <a:latin typeface="Times New Roman" pitchFamily="18" charset="0"/>
                <a:cs typeface="Times New Roman" pitchFamily="18" charset="0"/>
              </a:rPr>
              <a:t>la cui prima edizione  esce nel 1827, anno in cui si trasferisce a Firenze, dove rielabora il romanzo facendo uso dell’italiano nella forma toscana. Questa riscrittura definitiva del romanzo viene pubblicata nel 1840.</a:t>
            </a:r>
          </a:p>
          <a:p>
            <a:pPr algn="just"/>
            <a:endParaRPr lang="it-IT" sz="2000" b="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1833-1839  </a:t>
            </a:r>
            <a:r>
              <a:rPr lang="it-IT" sz="2000" dirty="0" smtClean="0">
                <a:latin typeface="Times New Roman" pitchFamily="18" charset="0"/>
                <a:cs typeface="Times New Roman" pitchFamily="18" charset="0"/>
              </a:rPr>
              <a:t>Nel 1833 muore la moglie </a:t>
            </a:r>
            <a:r>
              <a:rPr lang="it-IT" sz="2000" dirty="0" err="1" smtClean="0">
                <a:latin typeface="Times New Roman" pitchFamily="18" charset="0"/>
                <a:cs typeface="Times New Roman" pitchFamily="18" charset="0"/>
              </a:rPr>
              <a:t>Enrichetta</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Blondel</a:t>
            </a:r>
            <a:r>
              <a:rPr lang="it-IT" sz="2000" dirty="0" smtClean="0">
                <a:latin typeface="Times New Roman" pitchFamily="18" charset="0"/>
                <a:cs typeface="Times New Roman" pitchFamily="18" charset="0"/>
              </a:rPr>
              <a:t>  e negli anni seguenti quattro figli, la madre e il suo amico  </a:t>
            </a:r>
            <a:r>
              <a:rPr lang="it-IT" sz="2000" dirty="0" err="1" smtClean="0">
                <a:latin typeface="Times New Roman" pitchFamily="18" charset="0"/>
                <a:cs typeface="Times New Roman" pitchFamily="18" charset="0"/>
              </a:rPr>
              <a:t>Fauriel</a:t>
            </a:r>
            <a:r>
              <a:rPr lang="it-IT" sz="2000" dirty="0" smtClean="0">
                <a:latin typeface="Times New Roman" pitchFamily="18" charset="0"/>
                <a:cs typeface="Times New Roman" pitchFamily="18" charset="0"/>
              </a:rPr>
              <a:t>. Nel 1837 sposa in seconde nozze Teresa Borri Stampa, che morirà nel 1861.</a:t>
            </a:r>
          </a:p>
          <a:p>
            <a:pPr algn="just"/>
            <a:endParaRPr lang="it-IT" sz="2000" b="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1842</a:t>
            </a:r>
            <a:r>
              <a:rPr lang="it-IT" sz="2000" dirty="0" smtClean="0">
                <a:latin typeface="Times New Roman" pitchFamily="18" charset="0"/>
                <a:cs typeface="Times New Roman" pitchFamily="18" charset="0"/>
              </a:rPr>
              <a:t>  In appendice ai </a:t>
            </a:r>
            <a:r>
              <a:rPr lang="it-IT" sz="2000" i="1" dirty="0" smtClean="0">
                <a:latin typeface="Times New Roman" pitchFamily="18" charset="0"/>
                <a:cs typeface="Times New Roman" pitchFamily="18" charset="0"/>
              </a:rPr>
              <a:t>Promessi sposi, </a:t>
            </a:r>
            <a:r>
              <a:rPr lang="it-IT" sz="2000" dirty="0" smtClean="0">
                <a:latin typeface="Times New Roman" pitchFamily="18" charset="0"/>
                <a:cs typeface="Times New Roman" pitchFamily="18" charset="0"/>
              </a:rPr>
              <a:t>esce </a:t>
            </a:r>
            <a:r>
              <a:rPr lang="it-IT" sz="2000" i="1" dirty="0" smtClean="0">
                <a:latin typeface="Times New Roman" pitchFamily="18" charset="0"/>
                <a:cs typeface="Times New Roman" pitchFamily="18" charset="0"/>
              </a:rPr>
              <a:t>Storia della Colonna Infame, </a:t>
            </a:r>
            <a:r>
              <a:rPr lang="it-IT" sz="2000" dirty="0" smtClean="0">
                <a:latin typeface="Times New Roman" pitchFamily="18" charset="0"/>
                <a:cs typeface="Times New Roman" pitchFamily="18" charset="0"/>
              </a:rPr>
              <a:t>una cronaca dei processi ai presunti “untori” della peste del 1630.</a:t>
            </a:r>
          </a:p>
          <a:p>
            <a:pPr algn="just"/>
            <a:endParaRPr lang="it-IT" sz="2000" b="1" i="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1843-1873  </a:t>
            </a:r>
            <a:r>
              <a:rPr lang="it-IT" sz="2000" dirty="0" smtClean="0">
                <a:latin typeface="Times New Roman" pitchFamily="18" charset="0"/>
                <a:cs typeface="Times New Roman" pitchFamily="18" charset="0"/>
              </a:rPr>
              <a:t>In questo lungo periodo della sua vita, Manzoni si dedica ad approfondire i suoi interessi filosofici, storici e linguistici. La sua vita sarà segnata dal dolore per la morte di altri tre figli, ma anche da onori e riconoscimenti come scrittore e come sostenitore  del processo risorgimentale, guida morale e politica. Nel 1860 è nominato senatore del primo Parlamento dell’Italia unificata. Nel 1872 gli viene conferita la cittadinanza onoraria di Roma. </a:t>
            </a:r>
            <a:endParaRPr lang="it-IT" sz="2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42918"/>
            <a:ext cx="8229600" cy="5483245"/>
          </a:xfrm>
        </p:spPr>
        <p:txBody>
          <a:bodyPr>
            <a:normAutofit/>
          </a:bodyPr>
          <a:lstStyle/>
          <a:p>
            <a:pPr algn="just">
              <a:buNone/>
            </a:pPr>
            <a:r>
              <a:rPr lang="it-IT" sz="2000" b="1" dirty="0" smtClean="0">
                <a:latin typeface="Times New Roman" pitchFamily="18" charset="0"/>
                <a:cs typeface="Times New Roman" pitchFamily="18" charset="0"/>
              </a:rPr>
              <a:t>1873 (22 maggio) </a:t>
            </a:r>
            <a:r>
              <a:rPr lang="it-IT" sz="2000" dirty="0" smtClean="0">
                <a:latin typeface="Times New Roman" pitchFamily="18" charset="0"/>
                <a:cs typeface="Times New Roman" pitchFamily="18" charset="0"/>
              </a:rPr>
              <a:t>Muore a Milano. Nella città si svolgono solenni funerali alla presenza delle più alte cariche dello Stato e nel 1874, l’anno del primo anniversario, Giuseppe Verdi gli dedica la </a:t>
            </a:r>
            <a:r>
              <a:rPr lang="it-IT" sz="2000" i="1" dirty="0" smtClean="0">
                <a:latin typeface="Times New Roman" pitchFamily="18" charset="0"/>
                <a:cs typeface="Times New Roman" pitchFamily="18" charset="0"/>
              </a:rPr>
              <a:t>Messa da requiem.</a:t>
            </a:r>
            <a:endParaRPr lang="it-IT" sz="20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48" y="2857496"/>
            <a:ext cx="1905000" cy="3095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9454" y="2357430"/>
            <a:ext cx="1876425"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1802" y="1785926"/>
            <a:ext cx="2082094"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1868" y="4214818"/>
            <a:ext cx="2592288" cy="2216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par>
                                <p:cTn id="14" presetID="3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3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0232" y="428604"/>
            <a:ext cx="5500726" cy="571504"/>
          </a:xfrm>
        </p:spPr>
        <p:txBody>
          <a:bodyPr>
            <a:normAutofit/>
          </a:bodyPr>
          <a:lstStyle/>
          <a:p>
            <a:pPr algn="ctr"/>
            <a:r>
              <a:rPr lang="it-IT" sz="2800" b="1" i="1" dirty="0" smtClean="0">
                <a:latin typeface="Times New Roman" pitchFamily="18" charset="0"/>
                <a:cs typeface="Times New Roman" pitchFamily="18" charset="0"/>
              </a:rPr>
              <a:t>Le vicende storiche</a:t>
            </a:r>
            <a:endParaRPr lang="it-IT" sz="2800" b="1" i="1" dirty="0">
              <a:latin typeface="Times New Roman" pitchFamily="18" charset="0"/>
              <a:cs typeface="Times New Roman" pitchFamily="18" charset="0"/>
            </a:endParaRPr>
          </a:p>
        </p:txBody>
      </p:sp>
      <p:sp>
        <p:nvSpPr>
          <p:cNvPr id="5" name="Segnaposto contenuto 4"/>
          <p:cNvSpPr>
            <a:spLocks noGrp="1"/>
          </p:cNvSpPr>
          <p:nvPr>
            <p:ph idx="1"/>
          </p:nvPr>
        </p:nvSpPr>
        <p:spPr>
          <a:xfrm>
            <a:off x="457200" y="1142984"/>
            <a:ext cx="8329642" cy="5429288"/>
          </a:xfrm>
        </p:spPr>
        <p:txBody>
          <a:bodyPr>
            <a:normAutofit/>
          </a:bodyPr>
          <a:lstStyle/>
          <a:p>
            <a:pPr algn="just">
              <a:buNone/>
            </a:pPr>
            <a:r>
              <a:rPr lang="it-IT" sz="2000" b="1" dirty="0" smtClean="0">
                <a:latin typeface="Times New Roman" pitchFamily="18" charset="0"/>
                <a:cs typeface="Times New Roman" pitchFamily="18" charset="0"/>
              </a:rPr>
              <a:t>1796-1797  </a:t>
            </a:r>
            <a:r>
              <a:rPr lang="it-IT" sz="2000" dirty="0" smtClean="0">
                <a:latin typeface="Times New Roman" pitchFamily="18" charset="0"/>
                <a:cs typeface="Times New Roman" pitchFamily="18" charset="0"/>
              </a:rPr>
              <a:t>Prima campagna napoleonica in Italia. Con la pace di </a:t>
            </a:r>
            <a:r>
              <a:rPr lang="it-IT" sz="2000" dirty="0" err="1" smtClean="0">
                <a:latin typeface="Times New Roman" pitchFamily="18" charset="0"/>
                <a:cs typeface="Times New Roman" pitchFamily="18" charset="0"/>
              </a:rPr>
              <a:t>Campoformio</a:t>
            </a:r>
            <a:r>
              <a:rPr lang="it-IT" sz="2000" dirty="0" smtClean="0">
                <a:latin typeface="Times New Roman" pitchFamily="18" charset="0"/>
                <a:cs typeface="Times New Roman" pitchFamily="18" charset="0"/>
              </a:rPr>
              <a:t> che chiude la guerra tra Francia e Austria, Napoleone cede all’Austria il territorio della Repubblica di Venezia.  Viene fondata la Repubblica Cisalpina.</a:t>
            </a:r>
          </a:p>
          <a:p>
            <a:endParaRPr lang="it-IT" sz="2000"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1799 </a:t>
            </a:r>
            <a:r>
              <a:rPr lang="it-IT" sz="2000" dirty="0" smtClean="0">
                <a:latin typeface="Times New Roman" pitchFamily="18" charset="0"/>
                <a:cs typeface="Times New Roman" pitchFamily="18" charset="0"/>
              </a:rPr>
              <a:t>Reazione austro-russa in Italia e fine delle Repubbliche legate a Napoleone.</a:t>
            </a:r>
          </a:p>
          <a:p>
            <a:endParaRPr lang="it-IT" sz="2000"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1800-1802 </a:t>
            </a:r>
            <a:r>
              <a:rPr lang="it-IT" sz="2000" dirty="0" smtClean="0">
                <a:latin typeface="Times New Roman" pitchFamily="18" charset="0"/>
                <a:cs typeface="Times New Roman" pitchFamily="18" charset="0"/>
              </a:rPr>
              <a:t>Seconda campagna napoleonica in Italia e vittoria a Marengo sugli austriaci che abbandonano la Lombardia, il Piemonte e Genova. In Italia si costituiscono varie Repubbliche. Milano diventa capitale della nuova Repubblica italiana.</a:t>
            </a:r>
          </a:p>
          <a:p>
            <a:pPr algn="just"/>
            <a:endParaRPr lang="it-IT" sz="2000"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1804-1805  </a:t>
            </a:r>
            <a:r>
              <a:rPr lang="it-IT" sz="2000" dirty="0" smtClean="0">
                <a:latin typeface="Times New Roman" pitchFamily="18" charset="0"/>
                <a:cs typeface="Times New Roman" pitchFamily="18" charset="0"/>
              </a:rPr>
              <a:t>Napoleone viene incoronato imperatore dei francesi. Nel 1805 si costituisce il Regno d’Italia, che durerà fino al 1814, e Napoleone assume il titolo di re d’Italia. </a:t>
            </a:r>
            <a:endParaRPr lang="it-IT" sz="2000" b="1"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75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normAutofit lnSpcReduction="10000"/>
          </a:bodyPr>
          <a:lstStyle/>
          <a:p>
            <a:pPr algn="just">
              <a:buNone/>
            </a:pPr>
            <a:r>
              <a:rPr lang="it-IT" sz="2000" b="1" dirty="0" smtClean="0">
                <a:latin typeface="Times New Roman" pitchFamily="18" charset="0"/>
                <a:cs typeface="Times New Roman" pitchFamily="18" charset="0"/>
              </a:rPr>
              <a:t>1806  </a:t>
            </a:r>
            <a:r>
              <a:rPr lang="it-IT" sz="2000" dirty="0" smtClean="0">
                <a:latin typeface="Times New Roman" pitchFamily="18" charset="0"/>
                <a:cs typeface="Times New Roman" pitchFamily="18" charset="0"/>
              </a:rPr>
              <a:t>L’esercito francese invade il Regno di Napoli e Giuseppe Bonaparte, fratello di Napoleone, diventa re di Napoli. Ferdinando di Borbone è costretto a rifugiarsi in Sicilia.</a:t>
            </a:r>
          </a:p>
          <a:p>
            <a:pPr algn="just">
              <a:buNone/>
            </a:pPr>
            <a:r>
              <a:rPr lang="it-IT" sz="2000" b="1" dirty="0" smtClean="0">
                <a:latin typeface="Times New Roman" pitchFamily="18" charset="0"/>
                <a:cs typeface="Times New Roman" pitchFamily="18" charset="0"/>
              </a:rPr>
              <a:t>1812-15  </a:t>
            </a:r>
            <a:r>
              <a:rPr lang="it-IT" sz="2000" dirty="0" smtClean="0">
                <a:latin typeface="Times New Roman" pitchFamily="18" charset="0"/>
                <a:cs typeface="Times New Roman" pitchFamily="18" charset="0"/>
              </a:rPr>
              <a:t>Crisi e fine del dominio napoleonico: dalla campagna di Russia, alla battaglia di Lipsia, ai Cento Giorni,  alla disfatta di Waterloo.</a:t>
            </a:r>
          </a:p>
          <a:p>
            <a:pPr algn="just">
              <a:buNone/>
            </a:pPr>
            <a:r>
              <a:rPr lang="it-IT" sz="2000" b="1" dirty="0" smtClean="0">
                <a:latin typeface="Times New Roman" pitchFamily="18" charset="0"/>
                <a:cs typeface="Times New Roman" pitchFamily="18" charset="0"/>
              </a:rPr>
              <a:t>1814-15   </a:t>
            </a:r>
            <a:r>
              <a:rPr lang="it-IT" sz="2000" dirty="0" smtClean="0">
                <a:latin typeface="Times New Roman" pitchFamily="18" charset="0"/>
                <a:cs typeface="Times New Roman" pitchFamily="18" charset="0"/>
              </a:rPr>
              <a:t>Il Congresso di Vienna disegna il nuovo assetto dell’Europa sotto il segno della Restaurazione. Tuttavia la situazione politica è la stessa del 1792. L’Austria esercita direttamente e indirettamente l’egemonia politica sull’Italia. Nei territori assegnati direttamente  all’Austria si costituisce il Regno </a:t>
            </a:r>
            <a:r>
              <a:rPr lang="it-IT" sz="2000" dirty="0" err="1" smtClean="0">
                <a:latin typeface="Times New Roman" pitchFamily="18" charset="0"/>
                <a:cs typeface="Times New Roman" pitchFamily="18" charset="0"/>
              </a:rPr>
              <a:t>Lombardo-Veneto</a:t>
            </a:r>
            <a:r>
              <a:rPr lang="it-IT" sz="2000" dirty="0" smtClean="0">
                <a:latin typeface="Times New Roman" pitchFamily="18" charset="0"/>
                <a:cs typeface="Times New Roman" pitchFamily="18" charset="0"/>
              </a:rPr>
              <a:t>.</a:t>
            </a:r>
            <a:endParaRPr lang="it-IT" sz="2000" b="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1821 </a:t>
            </a:r>
            <a:r>
              <a:rPr lang="it-IT" sz="2000" dirty="0" smtClean="0">
                <a:latin typeface="Times New Roman" pitchFamily="18" charset="0"/>
                <a:cs typeface="Times New Roman" pitchFamily="18" charset="0"/>
              </a:rPr>
              <a:t>Scoppiano i moti carbonari e liberali nel Regno di Napoli, in Sicilia e nel Piemonte. In marzo, il reggente Carlo Alberto concede una costituzione, ma la repressione austriaca restaura la monarchia assoluta.  Il 5 maggio nell’isola di Sant’Elena muore Napoleone Bonaparte.</a:t>
            </a:r>
          </a:p>
          <a:p>
            <a:pPr algn="just">
              <a:buNone/>
            </a:pPr>
            <a:r>
              <a:rPr lang="it-IT" sz="2000" b="1" dirty="0" smtClean="0">
                <a:latin typeface="Times New Roman" pitchFamily="18" charset="0"/>
                <a:cs typeface="Times New Roman" pitchFamily="18" charset="0"/>
              </a:rPr>
              <a:t>1830-1831  </a:t>
            </a:r>
            <a:r>
              <a:rPr lang="it-IT" sz="2000" dirty="0" smtClean="0">
                <a:latin typeface="Times New Roman" pitchFamily="18" charset="0"/>
                <a:cs typeface="Times New Roman" pitchFamily="18" charset="0"/>
              </a:rPr>
              <a:t>Una nuova ondata di moti liberali interessa  l’Emilia, la Romagna, l’Umbria, le Marche e viene repressa dagli austriaci. Giuseppe Mazzini fonda a Marsiglia </a:t>
            </a:r>
            <a:r>
              <a:rPr lang="it-IT" sz="2000" i="1" dirty="0" smtClean="0">
                <a:latin typeface="Times New Roman" pitchFamily="18" charset="0"/>
                <a:cs typeface="Times New Roman" pitchFamily="18" charset="0"/>
              </a:rPr>
              <a:t>La Giovine Italia, </a:t>
            </a:r>
            <a:r>
              <a:rPr lang="it-IT" sz="2000" dirty="0" smtClean="0">
                <a:latin typeface="Times New Roman" pitchFamily="18" charset="0"/>
                <a:cs typeface="Times New Roman" pitchFamily="18" charset="0"/>
              </a:rPr>
              <a:t>società segreta nata con l’intento di trasformare l’Italia in una repubblica democratica e unitaria.</a:t>
            </a:r>
            <a:endParaRPr lang="it-IT" sz="2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a:bodyPr>
          <a:lstStyle/>
          <a:p>
            <a:pPr algn="just">
              <a:buNone/>
            </a:pPr>
            <a:r>
              <a:rPr lang="it-IT" sz="2000" b="1" dirty="0" smtClean="0">
                <a:latin typeface="Times New Roman" pitchFamily="18" charset="0"/>
                <a:cs typeface="Times New Roman" pitchFamily="18" charset="0"/>
              </a:rPr>
              <a:t>1848-1849  </a:t>
            </a:r>
            <a:r>
              <a:rPr lang="it-IT" sz="2000" dirty="0" smtClean="0">
                <a:latin typeface="Times New Roman" pitchFamily="18" charset="0"/>
                <a:cs typeface="Times New Roman" pitchFamily="18" charset="0"/>
              </a:rPr>
              <a:t>Un vasto movimento rivoluzionario investe l’Europa.  Insurrezioni antiaustriache a Venezia e a Milano (le “Cinque Giornate”) e nascita della Repubblica romana. Il 23 marzo Carlo Alberto dichiara guerra all’Austria: prima guerra d’indipendenza italiana, conclusa nel marzo del 1849 con la sconfitta di Novara. Repressione e restaurazione a Roma e Venezia.</a:t>
            </a:r>
          </a:p>
          <a:p>
            <a:pPr algn="just">
              <a:buNone/>
            </a:pPr>
            <a:r>
              <a:rPr lang="it-IT" sz="2000" b="1" dirty="0" smtClean="0">
                <a:latin typeface="Times New Roman" pitchFamily="18" charset="0"/>
                <a:cs typeface="Times New Roman" pitchFamily="18" charset="0"/>
              </a:rPr>
              <a:t>1859-1860  </a:t>
            </a:r>
            <a:r>
              <a:rPr lang="it-IT" sz="2000" dirty="0" smtClean="0">
                <a:latin typeface="Times New Roman" pitchFamily="18" charset="0"/>
                <a:cs typeface="Times New Roman" pitchFamily="18" charset="0"/>
              </a:rPr>
              <a:t>Seconda guerra d’indipendenza e cessione della Lombardia da parte dell’Austria al re Vittorio Emanuele II. L’Austria conserva il Veneto e l’Italia centrale viene annessa allo Stato piemontese. Fra la primavera e l’autunno del 1860 la spedizione dei Mille guidata da Garibaldi pone fine al Regno borbonico nel sud: tutta l’Italia meridionale è liberata.</a:t>
            </a:r>
          </a:p>
          <a:p>
            <a:pPr marL="457200" indent="-457200" algn="just">
              <a:buNone/>
            </a:pPr>
            <a:r>
              <a:rPr lang="it-IT" sz="2000" b="1" dirty="0" smtClean="0">
                <a:latin typeface="Times New Roman" pitchFamily="18" charset="0"/>
                <a:cs typeface="Times New Roman" pitchFamily="18" charset="0"/>
              </a:rPr>
              <a:t>1861   </a:t>
            </a:r>
            <a:r>
              <a:rPr lang="it-IT" sz="2000" dirty="0" smtClean="0">
                <a:latin typeface="Times New Roman" pitchFamily="18" charset="0"/>
                <a:cs typeface="Times New Roman" pitchFamily="18" charset="0"/>
              </a:rPr>
              <a:t>Proclamazione del Regno d’Italia.</a:t>
            </a:r>
          </a:p>
          <a:p>
            <a:pPr marL="457200" indent="-457200" algn="just">
              <a:buNone/>
            </a:pPr>
            <a:r>
              <a:rPr lang="it-IT" sz="2000" b="1" dirty="0" smtClean="0">
                <a:latin typeface="Times New Roman" pitchFamily="18" charset="0"/>
                <a:cs typeface="Times New Roman" pitchFamily="18" charset="0"/>
              </a:rPr>
              <a:t>1866 </a:t>
            </a:r>
            <a:r>
              <a:rPr lang="it-IT" sz="2000" dirty="0" smtClean="0">
                <a:latin typeface="Times New Roman" pitchFamily="18" charset="0"/>
                <a:cs typeface="Times New Roman" pitchFamily="18" charset="0"/>
              </a:rPr>
              <a:t>L’Italia entra in guerra contro l’Austria: ha inizio la terza guerra d’indipendenza. Con un plebiscito il Veneto decreta la propria annessione al Regno d’Italia.</a:t>
            </a:r>
          </a:p>
          <a:p>
            <a:pPr marL="457200" indent="-457200" algn="just">
              <a:buNone/>
            </a:pPr>
            <a:r>
              <a:rPr lang="it-IT" sz="2000" b="1" dirty="0" smtClean="0">
                <a:latin typeface="Times New Roman" pitchFamily="18" charset="0"/>
                <a:cs typeface="Times New Roman" pitchFamily="18" charset="0"/>
              </a:rPr>
              <a:t>1870  </a:t>
            </a:r>
            <a:r>
              <a:rPr lang="it-IT" sz="2000" dirty="0" smtClean="0">
                <a:latin typeface="Times New Roman" pitchFamily="18" charset="0"/>
                <a:cs typeface="Times New Roman" pitchFamily="18" charset="0"/>
              </a:rPr>
              <a:t>20 settembre presa di Roma. In ottobre un plebiscito suggella l’unione di Roma all’Italia.</a:t>
            </a:r>
          </a:p>
          <a:p>
            <a:pPr marL="457200" indent="-457200" algn="just">
              <a:buAutoNum type="arabicPlain" startAt="1861"/>
            </a:pPr>
            <a:endParaRPr lang="it-IT" sz="2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i="1" dirty="0" smtClean="0">
                <a:latin typeface="Times New Roman" pitchFamily="18" charset="0"/>
                <a:cs typeface="Times New Roman" pitchFamily="18" charset="0"/>
              </a:rPr>
              <a:t>Il Romanticismo del Manzoni</a:t>
            </a:r>
            <a:endParaRPr lang="it-IT" sz="2800" b="1" i="1" dirty="0">
              <a:latin typeface="Times New Roman" pitchFamily="18" charset="0"/>
              <a:cs typeface="Times New Roman" pitchFamily="18" charset="0"/>
            </a:endParaRPr>
          </a:p>
        </p:txBody>
      </p:sp>
      <p:sp>
        <p:nvSpPr>
          <p:cNvPr id="3" name="Segnaposto contenuto 2"/>
          <p:cNvSpPr>
            <a:spLocks noGrp="1"/>
          </p:cNvSpPr>
          <p:nvPr>
            <p:ph idx="1"/>
          </p:nvPr>
        </p:nvSpPr>
        <p:spPr>
          <a:xfrm>
            <a:off x="642910" y="1214422"/>
            <a:ext cx="7786742" cy="4643470"/>
          </a:xfrm>
        </p:spPr>
        <p:txBody>
          <a:bodyPr>
            <a:normAutofit fontScale="92500" lnSpcReduction="20000"/>
          </a:bodyPr>
          <a:lstStyle/>
          <a:p>
            <a:pPr marL="0" indent="0" algn="just">
              <a:buNone/>
            </a:pPr>
            <a:r>
              <a:rPr lang="it-IT" sz="1900" dirty="0" smtClean="0">
                <a:latin typeface="Times New Roman" pitchFamily="18" charset="0"/>
                <a:cs typeface="Times New Roman" pitchFamily="18" charset="0"/>
              </a:rPr>
              <a:t>Gli anni fondamentali per la formazione di Manzoni si svolgono a cavallo della Rivoluzione francese e della Restaurazione: fra quei due secoli che l’autore definisce </a:t>
            </a:r>
            <a:r>
              <a:rPr lang="it-IT" sz="1900" b="1" i="1" dirty="0" smtClean="0">
                <a:latin typeface="Times New Roman" pitchFamily="18" charset="0"/>
                <a:cs typeface="Times New Roman" pitchFamily="18" charset="0"/>
              </a:rPr>
              <a:t>l’un contro l’altro armati.  </a:t>
            </a:r>
            <a:r>
              <a:rPr lang="it-IT" sz="1900" dirty="0" smtClean="0">
                <a:latin typeface="Times New Roman" pitchFamily="18" charset="0"/>
                <a:cs typeface="Times New Roman" pitchFamily="18" charset="0"/>
              </a:rPr>
              <a:t>Ma, se è vero che il suo atteggiamento fu rivoluzionario, non si può non considerare in lui e nella sua opera quel moto di rinnovamento che lo fa portavoce del Romanticismo.</a:t>
            </a:r>
          </a:p>
          <a:p>
            <a:pPr marL="0" indent="0" algn="just">
              <a:buNone/>
            </a:pPr>
            <a:endParaRPr lang="it-IT" sz="1900" dirty="0" smtClean="0">
              <a:latin typeface="Times New Roman" pitchFamily="18" charset="0"/>
              <a:cs typeface="Times New Roman" pitchFamily="18" charset="0"/>
            </a:endParaRPr>
          </a:p>
          <a:p>
            <a:pPr marL="0" indent="0" algn="just">
              <a:buNone/>
            </a:pPr>
            <a:r>
              <a:rPr lang="it-IT" sz="1900" b="1" i="1" dirty="0" smtClean="0">
                <a:latin typeface="Times New Roman" pitchFamily="18" charset="0"/>
                <a:cs typeface="Times New Roman" pitchFamily="18" charset="0"/>
              </a:rPr>
              <a:t>Ideali politici:</a:t>
            </a:r>
          </a:p>
          <a:p>
            <a:pPr marL="360363" indent="-360363" algn="just">
              <a:buFont typeface="Wingdings" pitchFamily="2" charset="2"/>
              <a:buChar char="§"/>
            </a:pPr>
            <a:r>
              <a:rPr lang="it-IT" sz="1900" dirty="0" smtClean="0">
                <a:latin typeface="Times New Roman" pitchFamily="18" charset="0"/>
                <a:cs typeface="Times New Roman" pitchFamily="18" charset="0"/>
              </a:rPr>
              <a:t>L’autore sostenne l’ideale di un’Italia libera e indipendente riconoscendo per il popolo il diritto alla ribellione e alla guerra.</a:t>
            </a:r>
          </a:p>
          <a:p>
            <a:pPr marL="360363" indent="-360363" algn="just">
              <a:buNone/>
            </a:pPr>
            <a:endParaRPr lang="it-IT" sz="1900" b="1" i="1" dirty="0" smtClean="0">
              <a:latin typeface="Times New Roman" pitchFamily="18" charset="0"/>
              <a:cs typeface="Times New Roman" pitchFamily="18" charset="0"/>
            </a:endParaRPr>
          </a:p>
          <a:p>
            <a:pPr marL="360363" indent="-360363" algn="just">
              <a:buNone/>
            </a:pPr>
            <a:r>
              <a:rPr lang="it-IT" sz="1900" b="1" i="1" dirty="0" smtClean="0">
                <a:latin typeface="Times New Roman" pitchFamily="18" charset="0"/>
                <a:cs typeface="Times New Roman" pitchFamily="18" charset="0"/>
              </a:rPr>
              <a:t>Aspirazioni sociali:</a:t>
            </a:r>
          </a:p>
          <a:p>
            <a:pPr marL="360363" indent="-360363" algn="just">
              <a:buFont typeface="Wingdings" pitchFamily="2" charset="2"/>
              <a:buChar char="§"/>
            </a:pPr>
            <a:r>
              <a:rPr lang="it-IT" sz="1900" dirty="0" smtClean="0">
                <a:latin typeface="Times New Roman" pitchFamily="18" charset="0"/>
                <a:cs typeface="Times New Roman" pitchFamily="18" charset="0"/>
              </a:rPr>
              <a:t>Alle aspirazioni illuministiche alla libertà, all’uguaglianza, alla giustizia, alla elevazione degli umili, alla diffusione della cultura, all’abbattimento della superstizione egli aggiunse quelle del movimento romantico: la coscienza dei limiti umani, il senso del mistero e dell’aldilà, il problema del dolore e della morte, il concetto di Dio.</a:t>
            </a:r>
          </a:p>
          <a:p>
            <a:pPr marL="360363" indent="-360363" algn="just">
              <a:buFont typeface="Wingdings" pitchFamily="2" charset="2"/>
              <a:buChar char="§"/>
            </a:pPr>
            <a:endParaRPr lang="it-IT" sz="1800" b="1" i="1" dirty="0" smtClean="0">
              <a:latin typeface="Times New Roman" pitchFamily="18" charset="0"/>
              <a:cs typeface="Times New Roman" pitchFamily="18" charset="0"/>
            </a:endParaRPr>
          </a:p>
          <a:p>
            <a:pPr marL="0" indent="0" algn="just">
              <a:buNone/>
            </a:pP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8662" y="642918"/>
            <a:ext cx="7286676" cy="5483251"/>
          </a:xfrm>
        </p:spPr>
        <p:txBody>
          <a:bodyPr>
            <a:normAutofit lnSpcReduction="10000"/>
          </a:bodyPr>
          <a:lstStyle/>
          <a:p>
            <a:pPr>
              <a:buNone/>
            </a:pPr>
            <a:endParaRPr lang="it-IT" sz="1800" b="1" i="1" dirty="0" smtClean="0">
              <a:latin typeface="Times New Roman" pitchFamily="18" charset="0"/>
              <a:cs typeface="Times New Roman" pitchFamily="18" charset="0"/>
            </a:endParaRPr>
          </a:p>
          <a:p>
            <a:pPr algn="just">
              <a:buNone/>
            </a:pPr>
            <a:r>
              <a:rPr lang="it-IT" sz="1800" b="1" i="1" dirty="0" smtClean="0">
                <a:latin typeface="Times New Roman" pitchFamily="18" charset="0"/>
                <a:cs typeface="Times New Roman" pitchFamily="18" charset="0"/>
              </a:rPr>
              <a:t>Sentimento religioso:</a:t>
            </a:r>
          </a:p>
          <a:p>
            <a:pPr algn="just">
              <a:buFont typeface="Wingdings" pitchFamily="2" charset="2"/>
              <a:buChar char="§"/>
            </a:pPr>
            <a:r>
              <a:rPr lang="it-IT" sz="1800" dirty="0" smtClean="0">
                <a:latin typeface="Times New Roman" pitchFamily="18" charset="0"/>
                <a:cs typeface="Times New Roman" pitchFamily="18" charset="0"/>
              </a:rPr>
              <a:t>Il sentimento religioso ha un’importanza fondamentale nel Manzoni. La sua conversione fu profonda e totale e caratterizzò tutta la sua vita interiore e l’attività pratica e poetica. Essa  non fu un fatto subitaneo e, soprattutto, non si compì tutta nel 1810 ma continuò a svolgersi lungo  tutta la sua esistenza.</a:t>
            </a:r>
          </a:p>
          <a:p>
            <a:pPr algn="just">
              <a:buFont typeface="Wingdings" pitchFamily="2" charset="2"/>
              <a:buChar char="§"/>
            </a:pPr>
            <a:endParaRPr lang="it-IT" sz="1800" dirty="0" smtClean="0">
              <a:latin typeface="Times New Roman" pitchFamily="18" charset="0"/>
              <a:cs typeface="Times New Roman" pitchFamily="18" charset="0"/>
            </a:endParaRPr>
          </a:p>
          <a:p>
            <a:pPr algn="just">
              <a:buNone/>
            </a:pPr>
            <a:r>
              <a:rPr lang="it-IT" sz="1800" b="1" i="1" dirty="0" smtClean="0">
                <a:latin typeface="Times New Roman" pitchFamily="18" charset="0"/>
                <a:cs typeface="Times New Roman" pitchFamily="18" charset="0"/>
              </a:rPr>
              <a:t>Idee letterarie:</a:t>
            </a:r>
          </a:p>
          <a:p>
            <a:pPr algn="just">
              <a:buFont typeface="Wingdings" pitchFamily="2" charset="2"/>
              <a:buChar char="§"/>
            </a:pPr>
            <a:r>
              <a:rPr lang="it-IT" sz="1800" dirty="0" smtClean="0">
                <a:latin typeface="Times New Roman" pitchFamily="18" charset="0"/>
                <a:cs typeface="Times New Roman" pitchFamily="18" charset="0"/>
              </a:rPr>
              <a:t>Manzoni, facendo proprie la concezione del Romanticismo condanna le regole, i modelli e la ricerca, nel giudizio dell’opera d’arte, se lo scrittore sia riuscito a raggiungere l’intento che si era prefissato.</a:t>
            </a:r>
          </a:p>
          <a:p>
            <a:pPr indent="17463" algn="just">
              <a:buNone/>
            </a:pPr>
            <a:r>
              <a:rPr lang="it-IT" sz="1800" dirty="0" smtClean="0">
                <a:latin typeface="Times New Roman" pitchFamily="18" charset="0"/>
                <a:cs typeface="Times New Roman" pitchFamily="18" charset="0"/>
              </a:rPr>
              <a:t>Per Manzoni la poesia deve proporsi:</a:t>
            </a:r>
          </a:p>
          <a:p>
            <a:pPr marL="623888" indent="-263525" algn="just">
              <a:buFont typeface="Wingdings" pitchFamily="2" charset="2"/>
              <a:buChar char="v"/>
            </a:pPr>
            <a:r>
              <a:rPr lang="it-IT" sz="1800" dirty="0" smtClean="0">
                <a:latin typeface="Times New Roman" pitchFamily="18" charset="0"/>
                <a:cs typeface="Times New Roman" pitchFamily="18" charset="0"/>
              </a:rPr>
              <a:t>l’utile per </a:t>
            </a:r>
            <a:r>
              <a:rPr lang="it-IT" sz="1800" dirty="0" err="1" smtClean="0">
                <a:latin typeface="Times New Roman" pitchFamily="18" charset="0"/>
                <a:cs typeface="Times New Roman" pitchFamily="18" charset="0"/>
              </a:rPr>
              <a:t>iscopo</a:t>
            </a:r>
            <a:r>
              <a:rPr lang="it-IT" sz="1800" dirty="0" smtClean="0">
                <a:latin typeface="Times New Roman" pitchFamily="18" charset="0"/>
                <a:cs typeface="Times New Roman" pitchFamily="18" charset="0"/>
              </a:rPr>
              <a:t>: deve perseguire il fine di insegnare qualcosa attuabile nella vita di tutti i giorni dilettando;</a:t>
            </a:r>
            <a:r>
              <a:rPr lang="it-IT" sz="1800" dirty="0" smtClean="0"/>
              <a:t> </a:t>
            </a:r>
            <a:endParaRPr lang="it-IT" sz="1800" dirty="0" smtClean="0">
              <a:latin typeface="Times New Roman" pitchFamily="18" charset="0"/>
              <a:cs typeface="Times New Roman" pitchFamily="18" charset="0"/>
            </a:endParaRPr>
          </a:p>
          <a:p>
            <a:pPr marL="623888" indent="-263525" algn="just">
              <a:buFont typeface="Wingdings" pitchFamily="2" charset="2"/>
              <a:buChar char="v"/>
            </a:pPr>
            <a:r>
              <a:rPr lang="it-IT" sz="1800" dirty="0" smtClean="0">
                <a:latin typeface="Times New Roman" pitchFamily="18" charset="0"/>
                <a:cs typeface="Times New Roman" pitchFamily="18" charset="0"/>
              </a:rPr>
              <a:t>il vero per soggetto: deve rappresentare la realtà di tutti i giorni della       quale svela il significato profondo;</a:t>
            </a:r>
          </a:p>
          <a:p>
            <a:pPr marL="623888" indent="-263525" algn="just">
              <a:buFont typeface="Wingdings" pitchFamily="2" charset="2"/>
              <a:buChar char="v"/>
            </a:pPr>
            <a:r>
              <a:rPr lang="it-IT" sz="1800" dirty="0" smtClean="0">
                <a:latin typeface="Times New Roman" pitchFamily="18" charset="0"/>
                <a:cs typeface="Times New Roman" pitchFamily="18" charset="0"/>
              </a:rPr>
              <a:t>l’interessante per mezzo: deve muovere da ideali e sentimenti vivi che     interessino gli uomini.</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538" y="1000109"/>
            <a:ext cx="7072362" cy="5000660"/>
          </a:xfrm>
        </p:spPr>
        <p:txBody>
          <a:bodyPr>
            <a:normAutofit/>
          </a:bodyPr>
          <a:lstStyle/>
          <a:p>
            <a:pPr>
              <a:buNone/>
            </a:pPr>
            <a:r>
              <a:rPr lang="it-IT" sz="1800" b="1" i="1" dirty="0" smtClean="0">
                <a:latin typeface="Times New Roman" pitchFamily="18" charset="0"/>
                <a:cs typeface="Times New Roman" pitchFamily="18" charset="0"/>
              </a:rPr>
              <a:t>La concezione della storia</a:t>
            </a:r>
          </a:p>
          <a:p>
            <a:pPr marL="263525" indent="-263525" algn="just">
              <a:buFont typeface="Wingdings" pitchFamily="2" charset="2"/>
              <a:buChar char="§"/>
            </a:pPr>
            <a:r>
              <a:rPr lang="it-IT" sz="1800" dirty="0" smtClean="0">
                <a:latin typeface="Times New Roman" pitchFamily="18" charset="0"/>
                <a:cs typeface="Times New Roman" pitchFamily="18" charset="0"/>
              </a:rPr>
              <a:t>Manzoni sostiene l’inscindibilità del rapporto fra storia e poesia: entrambe hanno per oggetto il vero, cambia solo il modo con il quale  esso viene trattato. La storia, accertando ed esponendo i fatti materiali  che caratterizzano una certa epoca, la poesia intuendo e rappresentando i sentimenti e le passioni umane che provocarono quei fatti. Inoltre, per l’autore, la storia e la poesia non devono considerare solo i grandi protagonisti dei fatti ma anche le masse anonime che vivono il loro dramma quotidiano subendo e soffrendo inermi.</a:t>
            </a:r>
          </a:p>
          <a:p>
            <a:pPr marL="263525" indent="-263525" algn="just">
              <a:buFont typeface="Wingdings" pitchFamily="2" charset="2"/>
              <a:buChar char="§"/>
            </a:pPr>
            <a:endParaRPr lang="it-IT" sz="1800" dirty="0" smtClean="0">
              <a:latin typeface="Times New Roman" pitchFamily="18" charset="0"/>
              <a:cs typeface="Times New Roman" pitchFamily="18" charset="0"/>
            </a:endParaRPr>
          </a:p>
          <a:p>
            <a:pPr marL="263525" indent="-263525" algn="just">
              <a:buNone/>
            </a:pPr>
            <a:endParaRPr lang="it-IT" sz="1800" dirty="0" smtClean="0">
              <a:latin typeface="Times New Roman" pitchFamily="18" charset="0"/>
              <a:cs typeface="Times New Roman" pitchFamily="18" charset="0"/>
            </a:endParaRPr>
          </a:p>
          <a:p>
            <a:pPr marL="263525" indent="-263525" algn="just">
              <a:buNone/>
            </a:pPr>
            <a:r>
              <a:rPr lang="it-IT" sz="1800" b="1" i="1" dirty="0" smtClean="0">
                <a:latin typeface="Times New Roman" pitchFamily="18" charset="0"/>
                <a:cs typeface="Times New Roman" pitchFamily="18" charset="0"/>
              </a:rPr>
              <a:t>La questione della lingua</a:t>
            </a:r>
            <a:endParaRPr lang="it-IT" sz="1800" dirty="0" smtClean="0">
              <a:latin typeface="Times New Roman" pitchFamily="18" charset="0"/>
              <a:cs typeface="Times New Roman" pitchFamily="18" charset="0"/>
            </a:endParaRPr>
          </a:p>
          <a:p>
            <a:pPr marL="263525" indent="-263525" algn="just">
              <a:buFont typeface="Wingdings" pitchFamily="2" charset="2"/>
              <a:buChar char="§"/>
            </a:pPr>
            <a:r>
              <a:rPr lang="it-IT" sz="1800" dirty="0" smtClean="0">
                <a:latin typeface="Times New Roman" pitchFamily="18" charset="0"/>
                <a:cs typeface="Times New Roman" pitchFamily="18" charset="0"/>
              </a:rPr>
              <a:t>L’autore additò nella lingua dei ben parlanti fiorentini la lingua dell’Italia postunitaria. Essa poteva essere usata nelle produzioni scritte, negli scambi culturali e nel linguaggio della gente comune.  </a:t>
            </a:r>
            <a:endParaRPr lang="it-IT" sz="1800" dirty="0">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290">
                                          <p:stCondLst>
                                            <p:cond delay="0"/>
                                          </p:stCondLst>
                                        </p:cTn>
                                        <p:tgtEl>
                                          <p:spTgt spid="3">
                                            <p:txEl>
                                              <p:pRg st="4" end="4"/>
                                            </p:txEl>
                                          </p:spTgt>
                                        </p:tgtEl>
                                      </p:cBhvr>
                                    </p:animEffect>
                                    <p:anim calcmode="lin" valueType="num">
                                      <p:cBhvr>
                                        <p:cTn id="44"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4" end="4"/>
                                            </p:txEl>
                                          </p:spTgt>
                                        </p:tgtEl>
                                      </p:cBhvr>
                                      <p:to x="100000" y="60000"/>
                                    </p:animScale>
                                    <p:animScale>
                                      <p:cBhvr>
                                        <p:cTn id="50" dur="83" decel="50000">
                                          <p:stCondLst>
                                            <p:cond delay="338"/>
                                          </p:stCondLst>
                                        </p:cTn>
                                        <p:tgtEl>
                                          <p:spTgt spid="3">
                                            <p:txEl>
                                              <p:pRg st="4" end="4"/>
                                            </p:txEl>
                                          </p:spTgt>
                                        </p:tgtEl>
                                      </p:cBhvr>
                                      <p:to x="100000" y="100000"/>
                                    </p:animScale>
                                    <p:animScale>
                                      <p:cBhvr>
                                        <p:cTn id="51" dur="13">
                                          <p:stCondLst>
                                            <p:cond delay="656"/>
                                          </p:stCondLst>
                                        </p:cTn>
                                        <p:tgtEl>
                                          <p:spTgt spid="3">
                                            <p:txEl>
                                              <p:pRg st="4" end="4"/>
                                            </p:txEl>
                                          </p:spTgt>
                                        </p:tgtEl>
                                      </p:cBhvr>
                                      <p:to x="100000" y="80000"/>
                                    </p:animScale>
                                    <p:animScale>
                                      <p:cBhvr>
                                        <p:cTn id="52" dur="83" decel="50000">
                                          <p:stCondLst>
                                            <p:cond delay="669"/>
                                          </p:stCondLst>
                                        </p:cTn>
                                        <p:tgtEl>
                                          <p:spTgt spid="3">
                                            <p:txEl>
                                              <p:pRg st="4" end="4"/>
                                            </p:txEl>
                                          </p:spTgt>
                                        </p:tgtEl>
                                      </p:cBhvr>
                                      <p:to x="100000" y="100000"/>
                                    </p:animScale>
                                    <p:animScale>
                                      <p:cBhvr>
                                        <p:cTn id="53" dur="13">
                                          <p:stCondLst>
                                            <p:cond delay="821"/>
                                          </p:stCondLst>
                                        </p:cTn>
                                        <p:tgtEl>
                                          <p:spTgt spid="3">
                                            <p:txEl>
                                              <p:pRg st="4" end="4"/>
                                            </p:txEl>
                                          </p:spTgt>
                                        </p:tgtEl>
                                      </p:cBhvr>
                                      <p:to x="100000" y="90000"/>
                                    </p:animScale>
                                    <p:animScale>
                                      <p:cBhvr>
                                        <p:cTn id="54" dur="83" decel="50000">
                                          <p:stCondLst>
                                            <p:cond delay="834"/>
                                          </p:stCondLst>
                                        </p:cTn>
                                        <p:tgtEl>
                                          <p:spTgt spid="3">
                                            <p:txEl>
                                              <p:pRg st="4" end="4"/>
                                            </p:txEl>
                                          </p:spTgt>
                                        </p:tgtEl>
                                      </p:cBhvr>
                                      <p:to x="100000" y="100000"/>
                                    </p:animScale>
                                    <p:animScale>
                                      <p:cBhvr>
                                        <p:cTn id="55" dur="13">
                                          <p:stCondLst>
                                            <p:cond delay="904"/>
                                          </p:stCondLst>
                                        </p:cTn>
                                        <p:tgtEl>
                                          <p:spTgt spid="3">
                                            <p:txEl>
                                              <p:pRg st="4" end="4"/>
                                            </p:txEl>
                                          </p:spTgt>
                                        </p:tgtEl>
                                      </p:cBhvr>
                                      <p:to x="100000" y="95000"/>
                                    </p:animScale>
                                    <p:animScale>
                                      <p:cBhvr>
                                        <p:cTn id="56" dur="83" decel="50000">
                                          <p:stCondLst>
                                            <p:cond delay="917"/>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290">
                                          <p:stCondLst>
                                            <p:cond delay="0"/>
                                          </p:stCondLst>
                                        </p:cTn>
                                        <p:tgtEl>
                                          <p:spTgt spid="3">
                                            <p:txEl>
                                              <p:pRg st="5" end="5"/>
                                            </p:txEl>
                                          </p:spTgt>
                                        </p:tgtEl>
                                      </p:cBhvr>
                                    </p:animEffect>
                                    <p:anim calcmode="lin" valueType="num">
                                      <p:cBhvr>
                                        <p:cTn id="62"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5" end="5"/>
                                            </p:txEl>
                                          </p:spTgt>
                                        </p:tgtEl>
                                      </p:cBhvr>
                                      <p:to x="100000" y="60000"/>
                                    </p:animScale>
                                    <p:animScale>
                                      <p:cBhvr>
                                        <p:cTn id="68" dur="83" decel="50000">
                                          <p:stCondLst>
                                            <p:cond delay="338"/>
                                          </p:stCondLst>
                                        </p:cTn>
                                        <p:tgtEl>
                                          <p:spTgt spid="3">
                                            <p:txEl>
                                              <p:pRg st="5" end="5"/>
                                            </p:txEl>
                                          </p:spTgt>
                                        </p:tgtEl>
                                      </p:cBhvr>
                                      <p:to x="100000" y="100000"/>
                                    </p:animScale>
                                    <p:animScale>
                                      <p:cBhvr>
                                        <p:cTn id="69" dur="13">
                                          <p:stCondLst>
                                            <p:cond delay="656"/>
                                          </p:stCondLst>
                                        </p:cTn>
                                        <p:tgtEl>
                                          <p:spTgt spid="3">
                                            <p:txEl>
                                              <p:pRg st="5" end="5"/>
                                            </p:txEl>
                                          </p:spTgt>
                                        </p:tgtEl>
                                      </p:cBhvr>
                                      <p:to x="100000" y="80000"/>
                                    </p:animScale>
                                    <p:animScale>
                                      <p:cBhvr>
                                        <p:cTn id="70" dur="83" decel="50000">
                                          <p:stCondLst>
                                            <p:cond delay="669"/>
                                          </p:stCondLst>
                                        </p:cTn>
                                        <p:tgtEl>
                                          <p:spTgt spid="3">
                                            <p:txEl>
                                              <p:pRg st="5" end="5"/>
                                            </p:txEl>
                                          </p:spTgt>
                                        </p:tgtEl>
                                      </p:cBhvr>
                                      <p:to x="100000" y="100000"/>
                                    </p:animScale>
                                    <p:animScale>
                                      <p:cBhvr>
                                        <p:cTn id="71" dur="13">
                                          <p:stCondLst>
                                            <p:cond delay="821"/>
                                          </p:stCondLst>
                                        </p:cTn>
                                        <p:tgtEl>
                                          <p:spTgt spid="3">
                                            <p:txEl>
                                              <p:pRg st="5" end="5"/>
                                            </p:txEl>
                                          </p:spTgt>
                                        </p:tgtEl>
                                      </p:cBhvr>
                                      <p:to x="100000" y="90000"/>
                                    </p:animScale>
                                    <p:animScale>
                                      <p:cBhvr>
                                        <p:cTn id="72" dur="83" decel="50000">
                                          <p:stCondLst>
                                            <p:cond delay="834"/>
                                          </p:stCondLst>
                                        </p:cTn>
                                        <p:tgtEl>
                                          <p:spTgt spid="3">
                                            <p:txEl>
                                              <p:pRg st="5" end="5"/>
                                            </p:txEl>
                                          </p:spTgt>
                                        </p:tgtEl>
                                      </p:cBhvr>
                                      <p:to x="100000" y="100000"/>
                                    </p:animScale>
                                    <p:animScale>
                                      <p:cBhvr>
                                        <p:cTn id="73" dur="13">
                                          <p:stCondLst>
                                            <p:cond delay="904"/>
                                          </p:stCondLst>
                                        </p:cTn>
                                        <p:tgtEl>
                                          <p:spTgt spid="3">
                                            <p:txEl>
                                              <p:pRg st="5" end="5"/>
                                            </p:txEl>
                                          </p:spTgt>
                                        </p:tgtEl>
                                      </p:cBhvr>
                                      <p:to x="100000" y="95000"/>
                                    </p:animScale>
                                    <p:animScale>
                                      <p:cBhvr>
                                        <p:cTn id="74" dur="83" decel="50000">
                                          <p:stCondLst>
                                            <p:cond delay="917"/>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1604" y="2714620"/>
            <a:ext cx="6429420" cy="1285884"/>
          </a:xfrm>
        </p:spPr>
        <p:txBody>
          <a:bodyPr>
            <a:normAutofit/>
          </a:bodyPr>
          <a:lstStyle/>
          <a:p>
            <a:pPr algn="ctr">
              <a:buNone/>
            </a:pPr>
            <a:r>
              <a:rPr lang="it-IT" sz="4400" b="1" i="1" dirty="0" smtClean="0">
                <a:latin typeface="Times New Roman" pitchFamily="18" charset="0"/>
                <a:cs typeface="Times New Roman" pitchFamily="18" charset="0"/>
              </a:rPr>
              <a:t>I Promessi Sposi</a:t>
            </a:r>
            <a:endParaRPr lang="it-IT" sz="4400" b="1" i="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5919" y="214297"/>
            <a:ext cx="5429288" cy="642943"/>
          </a:xfrm>
        </p:spPr>
        <p:txBody>
          <a:bodyPr>
            <a:normAutofit/>
          </a:bodyPr>
          <a:lstStyle/>
          <a:p>
            <a:r>
              <a:rPr lang="it-IT" sz="2800" b="1" i="1" dirty="0" smtClean="0">
                <a:latin typeface="Times New Roman" pitchFamily="18" charset="0"/>
                <a:cs typeface="Times New Roman" pitchFamily="18" charset="0"/>
              </a:rPr>
              <a:t>La genesi spirituale del romanzo</a:t>
            </a:r>
            <a:endParaRPr lang="it-IT" sz="2800" b="1" i="1" dirty="0">
              <a:latin typeface="Times New Roman" pitchFamily="18" charset="0"/>
              <a:cs typeface="Times New Roman" pitchFamily="18" charset="0"/>
            </a:endParaRPr>
          </a:p>
        </p:txBody>
      </p:sp>
      <p:sp>
        <p:nvSpPr>
          <p:cNvPr id="3" name="Segnaposto contenuto 2"/>
          <p:cNvSpPr>
            <a:spLocks noGrp="1"/>
          </p:cNvSpPr>
          <p:nvPr>
            <p:ph idx="1"/>
          </p:nvPr>
        </p:nvSpPr>
        <p:spPr>
          <a:xfrm>
            <a:off x="928663" y="1124744"/>
            <a:ext cx="7143800" cy="4643470"/>
          </a:xfrm>
        </p:spPr>
        <p:txBody>
          <a:bodyPr>
            <a:noAutofit/>
          </a:bodyPr>
          <a:lstStyle/>
          <a:p>
            <a:pPr algn="ctr">
              <a:buNone/>
            </a:pPr>
            <a:r>
              <a:rPr lang="it-IT" sz="1800" dirty="0" smtClean="0">
                <a:latin typeface="Times New Roman" pitchFamily="18" charset="0"/>
                <a:cs typeface="Times New Roman" pitchFamily="18" charset="0"/>
              </a:rPr>
              <a:t>I Promessi Sposi nascono dalla visione  che l’autore ha della vita e degli uomini: come ogni romantico egli è convinto che  l’uomo e l’umanità  intera, sono incapaci di raggiungere e di attuare  i propri ideali e le proprie aspirazioni. La vita e la terra sono un’amara valle di lacrime la cui origine va ricercata nell’uomo. Questi, nel desiderio di soddisfare le sue passioni,  determina in sé e negli altri  la paura, il pianto, il dolore.</a:t>
            </a:r>
          </a:p>
          <a:p>
            <a:pPr algn="ctr">
              <a:buNone/>
            </a:pPr>
            <a:r>
              <a:rPr lang="it-IT" sz="1800" dirty="0" smtClean="0">
                <a:latin typeface="Times New Roman" pitchFamily="18" charset="0"/>
                <a:cs typeface="Times New Roman" pitchFamily="18" charset="0"/>
              </a:rPr>
              <a:t>Per Manzoni il dolore ha un’importante funzione sia che si abbatta sui cattivi, sia che colpisca i buoni.</a:t>
            </a:r>
          </a:p>
          <a:p>
            <a:pPr algn="ctr">
              <a:buNone/>
            </a:pPr>
            <a:r>
              <a:rPr lang="it-IT" sz="1800" dirty="0" smtClean="0">
                <a:latin typeface="Times New Roman" pitchFamily="18" charset="0"/>
                <a:cs typeface="Times New Roman" pitchFamily="18" charset="0"/>
              </a:rPr>
              <a:t>Sui cattivi agisce come richiamo della bontà di Dio al ravvedimento, mentre per i buoni serve a renderli migliori e a farli degni e meritevoli di un premio eterno. Centro del pensiero manzoniano è la fede cristiana nell’esistenza di un Dio giusto e misericordioso che consola gli afflitti, premia i buoni e castiga o redime i malvagi. Su tutti, buoni e malvagi, la </a:t>
            </a:r>
            <a:r>
              <a:rPr lang="it-IT" sz="1800" b="1" i="1" dirty="0" smtClean="0">
                <a:latin typeface="Times New Roman" pitchFamily="18" charset="0"/>
                <a:cs typeface="Times New Roman" pitchFamily="18" charset="0"/>
              </a:rPr>
              <a:t>Provvidenza divina </a:t>
            </a:r>
            <a:r>
              <a:rPr lang="it-IT" sz="1800" dirty="0" smtClean="0">
                <a:latin typeface="Times New Roman" pitchFamily="18" charset="0"/>
                <a:cs typeface="Times New Roman" pitchFamily="18" charset="0"/>
              </a:rPr>
              <a:t> stende la sua misericordia e la sua luce di redenzione e di salvezza.  Nel totale abbandono alla Provvidenza l’uomo può trovare serenità e pace.   </a:t>
            </a:r>
          </a:p>
          <a:p>
            <a:pPr algn="ctr">
              <a:buNone/>
            </a:pPr>
            <a:endParaRPr lang="it-IT" sz="1800" dirty="0" smtClean="0">
              <a:latin typeface="Times New Roman" pitchFamily="18" charset="0"/>
              <a:cs typeface="Times New Roman" pitchFamily="18" charset="0"/>
            </a:endParaRPr>
          </a:p>
          <a:p>
            <a:pPr algn="ctr">
              <a:buNone/>
            </a:pPr>
            <a:endParaRPr lang="it-IT" sz="1800" dirty="0" smtClean="0">
              <a:latin typeface="Times New Roman" pitchFamily="18" charset="0"/>
              <a:cs typeface="Times New Roman" pitchFamily="18" charset="0"/>
            </a:endParaRPr>
          </a:p>
          <a:p>
            <a:pPr algn="ctr">
              <a:buNone/>
            </a:pP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02027" y="1947776"/>
            <a:ext cx="4572000" cy="3970318"/>
          </a:xfrm>
          <a:prstGeom prst="rect">
            <a:avLst/>
          </a:prstGeom>
        </p:spPr>
        <p:txBody>
          <a:bodyPr>
            <a:spAutoFit/>
          </a:bodyPr>
          <a:lstStyle/>
          <a:p>
            <a:pPr algn="ctr"/>
            <a:r>
              <a:rPr lang="it-IT" dirty="0">
                <a:latin typeface="Times New Roman" pitchFamily="18" charset="0"/>
                <a:cs typeface="Times New Roman" pitchFamily="18" charset="0"/>
              </a:rPr>
              <a:t>Il </a:t>
            </a:r>
            <a:r>
              <a:rPr lang="it-IT" b="1" dirty="0" smtClean="0">
                <a:latin typeface="Times New Roman" pitchFamily="18" charset="0"/>
                <a:cs typeface="Times New Roman" pitchFamily="18" charset="0"/>
              </a:rPr>
              <a:t>romanzo storico</a:t>
            </a:r>
            <a:r>
              <a:rPr lang="it-IT" dirty="0" smtClean="0">
                <a:latin typeface="Times New Roman" pitchFamily="18" charset="0"/>
                <a:cs typeface="Times New Roman" pitchFamily="18" charset="0"/>
              </a:rPr>
              <a:t> è  un’opera narrativa  caratterizzata da un</a:t>
            </a:r>
            <a:r>
              <a:rPr lang="it-IT" dirty="0">
                <a:latin typeface="Times New Roman" pitchFamily="18" charset="0"/>
                <a:cs typeface="Times New Roman" pitchFamily="18" charset="0"/>
              </a:rPr>
              <a:t> misto di storia e di invenzione: </a:t>
            </a:r>
            <a:r>
              <a:rPr lang="it-IT" dirty="0" smtClean="0">
                <a:latin typeface="Times New Roman" pitchFamily="18" charset="0"/>
                <a:cs typeface="Times New Roman" pitchFamily="18" charset="0"/>
              </a:rPr>
              <a:t>esso </a:t>
            </a:r>
            <a:r>
              <a:rPr lang="it-IT" dirty="0">
                <a:latin typeface="Times New Roman" pitchFamily="18" charset="0"/>
                <a:cs typeface="Times New Roman" pitchFamily="18" charset="0"/>
              </a:rPr>
              <a:t>narra una vicenda di invenzione ambientata però in un’epoca storica precisa, generalmente del passato, ricostruita più o meno fedelmente nelle sue caratteristiche sociali e culturali. Accanto </a:t>
            </a:r>
            <a:r>
              <a:rPr lang="it-IT" dirty="0" smtClean="0">
                <a:latin typeface="Times New Roman" pitchFamily="18" charset="0"/>
                <a:cs typeface="Times New Roman" pitchFamily="18" charset="0"/>
              </a:rPr>
              <a:t>a personaggi</a:t>
            </a:r>
            <a:r>
              <a:rPr lang="it-IT" b="1" dirty="0" smtClean="0">
                <a:latin typeface="Times New Roman" pitchFamily="18" charset="0"/>
                <a:cs typeface="Times New Roman" pitchFamily="18" charset="0"/>
              </a:rPr>
              <a:t> </a:t>
            </a:r>
            <a:r>
              <a:rPr lang="it-IT" dirty="0">
                <a:latin typeface="Times New Roman" pitchFamily="18" charset="0"/>
                <a:cs typeface="Times New Roman" pitchFamily="18" charset="0"/>
              </a:rPr>
              <a:t>storici, ossia realmente esistiti, che si configurano per lo più come personaggi secondari, si muovono e agiscono </a:t>
            </a:r>
            <a:r>
              <a:rPr lang="it-IT" dirty="0" smtClean="0">
                <a:latin typeface="Times New Roman" pitchFamily="18" charset="0"/>
                <a:cs typeface="Times New Roman" pitchFamily="18" charset="0"/>
              </a:rPr>
              <a:t> personaggi frutto della fantasia dell’autore ma che  </a:t>
            </a:r>
            <a:r>
              <a:rPr lang="it-IT" dirty="0">
                <a:latin typeface="Times New Roman" pitchFamily="18" charset="0"/>
                <a:cs typeface="Times New Roman" pitchFamily="18" charset="0"/>
              </a:rPr>
              <a:t>riflettono nel loro modo di pensare e di comportarsi la realtà storica e sociale dell’epoca in cui è ambientato il romanzo.</a:t>
            </a:r>
          </a:p>
        </p:txBody>
      </p:sp>
      <p:pic>
        <p:nvPicPr>
          <p:cNvPr id="8" name="Picture 2" descr="Risultati immagini per romanzo storico"/>
          <p:cNvPicPr>
            <a:picLocks noChangeAspect="1" noChangeArrowheads="1"/>
          </p:cNvPicPr>
          <p:nvPr/>
        </p:nvPicPr>
        <p:blipFill>
          <a:blip r:embed="rId2" cstate="print"/>
          <a:srcRect/>
          <a:stretch>
            <a:fillRect/>
          </a:stretch>
        </p:blipFill>
        <p:spPr bwMode="auto">
          <a:xfrm>
            <a:off x="5004048" y="1052736"/>
            <a:ext cx="3733791" cy="2886067"/>
          </a:xfrm>
          <a:prstGeom prst="rect">
            <a:avLst/>
          </a:prstGeom>
          <a:noFill/>
        </p:spPr>
      </p:pic>
      <p:sp>
        <p:nvSpPr>
          <p:cNvPr id="9" name="CasellaDiTesto 8"/>
          <p:cNvSpPr txBox="1"/>
          <p:nvPr/>
        </p:nvSpPr>
        <p:spPr>
          <a:xfrm>
            <a:off x="2143108" y="357166"/>
            <a:ext cx="4429156" cy="646331"/>
          </a:xfrm>
          <a:prstGeom prst="rect">
            <a:avLst/>
          </a:prstGeom>
          <a:noFill/>
        </p:spPr>
        <p:txBody>
          <a:bodyPr wrap="square" rtlCol="0">
            <a:spAutoFit/>
          </a:bodyPr>
          <a:lstStyle/>
          <a:p>
            <a:pPr algn="ctr"/>
            <a:r>
              <a:rPr lang="it-IT" sz="3600" b="1" i="1" dirty="0" smtClean="0">
                <a:solidFill>
                  <a:srgbClr val="FF0000"/>
                </a:solidFill>
                <a:latin typeface="Times New Roman" pitchFamily="18" charset="0"/>
                <a:cs typeface="Times New Roman" pitchFamily="18" charset="0"/>
              </a:rPr>
              <a:t>Il romanzo storico</a:t>
            </a:r>
            <a:endParaRPr lang="it-IT" sz="3600" b="1" i="1" dirty="0">
              <a:solidFill>
                <a:srgbClr val="FF0000"/>
              </a:solidFill>
              <a:latin typeface="Times New Roman" pitchFamily="18" charset="0"/>
              <a:cs typeface="Times New Roman" pitchFamily="18" charset="0"/>
            </a:endParaRPr>
          </a:p>
        </p:txBody>
      </p:sp>
      <p:pic>
        <p:nvPicPr>
          <p:cNvPr id="1032" name="Picture 8" descr="Risultati immagini per romanzo storico"/>
          <p:cNvPicPr>
            <a:picLocks noChangeAspect="1" noChangeArrowheads="1"/>
          </p:cNvPicPr>
          <p:nvPr/>
        </p:nvPicPr>
        <p:blipFill>
          <a:blip r:embed="rId3" cstate="print"/>
          <a:srcRect/>
          <a:stretch>
            <a:fillRect/>
          </a:stretch>
        </p:blipFill>
        <p:spPr bwMode="auto">
          <a:xfrm>
            <a:off x="5156431" y="4221088"/>
            <a:ext cx="3429024" cy="2286016"/>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wheel(1)">
                                      <p:cBhvr>
                                        <p:cTn id="16"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3" y="274638"/>
            <a:ext cx="8115328" cy="1143000"/>
          </a:xfrm>
        </p:spPr>
        <p:txBody>
          <a:bodyPr>
            <a:normAutofit/>
          </a:bodyPr>
          <a:lstStyle/>
          <a:p>
            <a:r>
              <a:rPr lang="it-IT" sz="2800" b="1" i="1" dirty="0" smtClean="0">
                <a:latin typeface="Times New Roman" pitchFamily="18" charset="0"/>
                <a:cs typeface="Times New Roman" pitchFamily="18" charset="0"/>
              </a:rPr>
              <a:t>La stesura e la scelta della lingua</a:t>
            </a:r>
            <a:endParaRPr lang="it-IT" sz="2800" b="1" i="1"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just">
              <a:buNone/>
            </a:pPr>
            <a:r>
              <a:rPr lang="it-IT" sz="1800" dirty="0" smtClean="0">
                <a:latin typeface="Times New Roman" pitchFamily="18" charset="0"/>
                <a:cs typeface="Times New Roman" pitchFamily="18" charset="0"/>
              </a:rPr>
              <a:t>Il romanzo fu scritto dal 1821 al 1823, ma prima di arrivare alla sua forma definitiva (1840-1842) subì diversi ritocchi e revisioni sia in relazione  al contenuto sia in relazione al linguaggio.</a:t>
            </a:r>
          </a:p>
          <a:p>
            <a:pPr algn="just"/>
            <a:r>
              <a:rPr lang="it-IT" sz="1800" dirty="0" smtClean="0">
                <a:latin typeface="Times New Roman" pitchFamily="18" charset="0"/>
                <a:cs typeface="Times New Roman" pitchFamily="18" charset="0"/>
              </a:rPr>
              <a:t>La prima stesura  (1821-23)  è intitolata </a:t>
            </a:r>
            <a:r>
              <a:rPr lang="it-IT" sz="1800" b="1" i="1" dirty="0" smtClean="0">
                <a:latin typeface="Times New Roman" pitchFamily="18" charset="0"/>
                <a:cs typeface="Times New Roman" pitchFamily="18" charset="0"/>
              </a:rPr>
              <a:t>Fermo e Lucia.</a:t>
            </a:r>
            <a:r>
              <a:rPr lang="it-IT" sz="1800" dirty="0" smtClean="0">
                <a:latin typeface="Times New Roman" pitchFamily="18" charset="0"/>
                <a:cs typeface="Times New Roman" pitchFamily="18" charset="0"/>
              </a:rPr>
              <a:t>  Presenta spiccati tratti romanzeschi nella trama e nei ritratti dei personaggi, ha una struttura che  procede per blocchi separati l’uno dall’altro, una lingua che risente del francese e dei modelli letterari, tutta artificiale e poco viva.</a:t>
            </a:r>
          </a:p>
          <a:p>
            <a:pPr algn="just"/>
            <a:r>
              <a:rPr lang="it-IT" sz="1800" dirty="0" smtClean="0">
                <a:latin typeface="Times New Roman" pitchFamily="18" charset="0"/>
                <a:cs typeface="Times New Roman" pitchFamily="18" charset="0"/>
              </a:rPr>
              <a:t>La seconda stesura (1823-27) è pubblicata con il titolo </a:t>
            </a:r>
            <a:r>
              <a:rPr lang="it-IT" sz="1800" b="1" i="1" dirty="0" smtClean="0">
                <a:latin typeface="Times New Roman" pitchFamily="18" charset="0"/>
                <a:cs typeface="Times New Roman" pitchFamily="18" charset="0"/>
              </a:rPr>
              <a:t>I promessi sposi </a:t>
            </a:r>
            <a:r>
              <a:rPr lang="it-IT" sz="1800" dirty="0" smtClean="0">
                <a:latin typeface="Times New Roman" pitchFamily="18" charset="0"/>
                <a:cs typeface="Times New Roman" pitchFamily="18" charset="0"/>
              </a:rPr>
              <a:t>nel 1827.  In essa varia l’intreccio che è più agile e scorrevole, varia la lingua che approda alla scelta del toscano. Predomina sul romanzesco un tono realistico, che comporta l’evidenza del quotidiano ed un approfondimento psicologico dei personaggi.</a:t>
            </a:r>
          </a:p>
          <a:p>
            <a:pPr algn="just"/>
            <a:r>
              <a:rPr lang="it-IT" sz="1800" dirty="0" smtClean="0">
                <a:latin typeface="Times New Roman" pitchFamily="18" charset="0"/>
                <a:cs typeface="Times New Roman" pitchFamily="18" charset="0"/>
              </a:rPr>
              <a:t>La  revisione e stesura definitiva è compiuta tra il 1827 e il 1842. Manzoni, convinto che la lingua italiana dovesse essere il fiorentino parlato dalle persone colte, intraprende un attento e minuzioso lavoro di eliminazione di forme dialettali, francesismi, </a:t>
            </a:r>
            <a:r>
              <a:rPr lang="it-IT" sz="1800" dirty="0" err="1" smtClean="0">
                <a:latin typeface="Times New Roman" pitchFamily="18" charset="0"/>
                <a:cs typeface="Times New Roman" pitchFamily="18" charset="0"/>
              </a:rPr>
              <a:t>lombardismi</a:t>
            </a:r>
            <a:r>
              <a:rPr lang="it-IT" sz="1800" dirty="0" smtClean="0">
                <a:latin typeface="Times New Roman" pitchFamily="18" charset="0"/>
                <a:cs typeface="Times New Roman" pitchFamily="18" charset="0"/>
              </a:rPr>
              <a:t>, improprietà.</a:t>
            </a:r>
            <a:endParaRPr lang="it-IT"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29" y="274638"/>
            <a:ext cx="5929354" cy="796908"/>
          </a:xfrm>
        </p:spPr>
        <p:txBody>
          <a:bodyPr>
            <a:normAutofit fontScale="90000"/>
          </a:bodyPr>
          <a:lstStyle/>
          <a:p>
            <a:r>
              <a:rPr lang="it-IT" sz="3600" b="1" i="1" dirty="0" smtClean="0">
                <a:latin typeface="Times New Roman" pitchFamily="18" charset="0"/>
                <a:cs typeface="Times New Roman" pitchFamily="18" charset="0"/>
              </a:rPr>
              <a:t>Il tempo della storia: il Seicento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214414" y="1142987"/>
            <a:ext cx="7072362" cy="4572033"/>
          </a:xfrm>
        </p:spPr>
        <p:txBody>
          <a:bodyPr>
            <a:normAutofit/>
          </a:bodyPr>
          <a:lstStyle/>
          <a:p>
            <a:pPr algn="just">
              <a:buNone/>
            </a:pPr>
            <a:r>
              <a:rPr lang="it-IT" sz="1800" dirty="0" smtClean="0">
                <a:latin typeface="Times New Roman" pitchFamily="18" charset="0"/>
                <a:cs typeface="Times New Roman" pitchFamily="18" charset="0"/>
              </a:rPr>
              <a:t>Il romanzo è ambientato in Lombardia nel XVII secolo.</a:t>
            </a:r>
          </a:p>
          <a:p>
            <a:pPr marL="0" indent="0" algn="just">
              <a:buNone/>
            </a:pPr>
            <a:r>
              <a:rPr lang="it-IT" sz="1800" dirty="0" smtClean="0">
                <a:latin typeface="Times New Roman" pitchFamily="18" charset="0"/>
                <a:cs typeface="Times New Roman" pitchFamily="18" charset="0"/>
              </a:rPr>
              <a:t>Nel Seicento lo Stato di Milano era dominato dagli Spagnoli e viveva uno dei momenti più tragici della sua storia: il governo era debole e corrotto; le leggi non erano rispettate e il Paese era attraversato da una grave crisi economica. Ad aggravare la situazione si aggiunsero:</a:t>
            </a:r>
          </a:p>
          <a:p>
            <a:pPr algn="just">
              <a:buFont typeface="Wingdings" pitchFamily="2" charset="2"/>
              <a:buChar char="§"/>
            </a:pPr>
            <a:endParaRPr lang="it-IT" sz="1800" dirty="0" smtClean="0">
              <a:latin typeface="Times New Roman" pitchFamily="18" charset="0"/>
              <a:cs typeface="Times New Roman" pitchFamily="18" charset="0"/>
            </a:endParaRPr>
          </a:p>
          <a:p>
            <a:pPr algn="just">
              <a:buFont typeface="Wingdings" pitchFamily="2" charset="2"/>
              <a:buChar char="§"/>
            </a:pPr>
            <a:r>
              <a:rPr lang="it-IT" sz="1800" dirty="0" smtClean="0">
                <a:latin typeface="Times New Roman" pitchFamily="18" charset="0"/>
                <a:cs typeface="Times New Roman" pitchFamily="18" charset="0"/>
              </a:rPr>
              <a:t>la </a:t>
            </a:r>
            <a:r>
              <a:rPr lang="it-IT" sz="1800" i="1" dirty="0" smtClean="0">
                <a:latin typeface="Times New Roman" pitchFamily="18" charset="0"/>
                <a:cs typeface="Times New Roman" pitchFamily="18" charset="0"/>
              </a:rPr>
              <a:t> </a:t>
            </a:r>
            <a:r>
              <a:rPr lang="it-IT" sz="1800" b="1" dirty="0" smtClean="0">
                <a:latin typeface="Times New Roman" pitchFamily="18" charset="0"/>
                <a:cs typeface="Times New Roman" pitchFamily="18" charset="0"/>
              </a:rPr>
              <a:t>carestia  </a:t>
            </a:r>
            <a:r>
              <a:rPr lang="it-IT" sz="1800" dirty="0" smtClean="0">
                <a:latin typeface="Times New Roman" pitchFamily="18" charset="0"/>
                <a:cs typeface="Times New Roman" pitchFamily="18" charset="0"/>
              </a:rPr>
              <a:t>e la conseguente sommossa della popolazione di Milano (11 novembre 1628);</a:t>
            </a:r>
          </a:p>
          <a:p>
            <a:pPr algn="just">
              <a:buFont typeface="Wingdings" pitchFamily="2" charset="2"/>
              <a:buChar char="§"/>
            </a:pPr>
            <a:endParaRPr lang="it-IT" sz="1800" dirty="0" smtClean="0">
              <a:latin typeface="Times New Roman" pitchFamily="18" charset="0"/>
              <a:cs typeface="Times New Roman" pitchFamily="18" charset="0"/>
            </a:endParaRPr>
          </a:p>
          <a:p>
            <a:pPr algn="just">
              <a:buFont typeface="Wingdings" pitchFamily="2" charset="2"/>
              <a:buChar char="§"/>
            </a:pPr>
            <a:r>
              <a:rPr lang="it-IT" sz="1800" dirty="0" smtClean="0">
                <a:latin typeface="Times New Roman" pitchFamily="18" charset="0"/>
                <a:cs typeface="Times New Roman" pitchFamily="18" charset="0"/>
              </a:rPr>
              <a:t>la</a:t>
            </a:r>
            <a:r>
              <a:rPr lang="it-IT" sz="1800" b="1" dirty="0" smtClean="0">
                <a:latin typeface="Times New Roman" pitchFamily="18" charset="0"/>
                <a:cs typeface="Times New Roman" pitchFamily="18" charset="0"/>
              </a:rPr>
              <a:t> guerra</a:t>
            </a:r>
            <a:r>
              <a:rPr lang="it-IT" sz="1800" dirty="0" smtClean="0">
                <a:latin typeface="Times New Roman" pitchFamily="18" charset="0"/>
                <a:cs typeface="Times New Roman" pitchFamily="18" charset="0"/>
              </a:rPr>
              <a:t> del Monferrato, che vide la discesa in Italia dei Lanzichenecchi;</a:t>
            </a:r>
          </a:p>
          <a:p>
            <a:pPr algn="just">
              <a:buFont typeface="Wingdings" pitchFamily="2" charset="2"/>
              <a:buChar char="§"/>
            </a:pPr>
            <a:endParaRPr lang="it-IT" sz="1800" dirty="0" smtClean="0">
              <a:latin typeface="Times New Roman" pitchFamily="18" charset="0"/>
              <a:cs typeface="Times New Roman" pitchFamily="18" charset="0"/>
            </a:endParaRPr>
          </a:p>
          <a:p>
            <a:pPr algn="just">
              <a:buFont typeface="Wingdings" pitchFamily="2" charset="2"/>
              <a:buChar char="§"/>
            </a:pPr>
            <a:r>
              <a:rPr lang="it-IT" sz="1800" dirty="0" smtClean="0">
                <a:latin typeface="Times New Roman" pitchFamily="18" charset="0"/>
                <a:cs typeface="Times New Roman" pitchFamily="18" charset="0"/>
              </a:rPr>
              <a:t>la  </a:t>
            </a:r>
            <a:r>
              <a:rPr lang="it-IT" sz="1800" b="1" dirty="0" smtClean="0">
                <a:latin typeface="Times New Roman" pitchFamily="18" charset="0"/>
                <a:cs typeface="Times New Roman" pitchFamily="18" charset="0"/>
              </a:rPr>
              <a:t>peste,  </a:t>
            </a:r>
            <a:r>
              <a:rPr lang="it-IT" sz="1800" dirty="0" smtClean="0">
                <a:latin typeface="Times New Roman" pitchFamily="18" charset="0"/>
                <a:cs typeface="Times New Roman" pitchFamily="18" charset="0"/>
              </a:rPr>
              <a:t>che spopolò il Milanese tra il 1629 e il 1630.</a:t>
            </a:r>
            <a:endParaRPr lang="it-IT"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14480" y="274638"/>
            <a:ext cx="5572164" cy="511156"/>
          </a:xfrm>
        </p:spPr>
        <p:txBody>
          <a:bodyPr>
            <a:noAutofit/>
          </a:bodyPr>
          <a:lstStyle/>
          <a:p>
            <a:r>
              <a:rPr lang="it-IT" sz="3200" b="1" i="1" dirty="0" smtClean="0">
                <a:latin typeface="Times New Roman" pitchFamily="18" charset="0"/>
                <a:cs typeface="Times New Roman" pitchFamily="18" charset="0"/>
              </a:rPr>
              <a:t>I luoghi</a:t>
            </a:r>
            <a:endParaRPr lang="it-IT" sz="3200" b="1" i="1" dirty="0">
              <a:latin typeface="Times New Roman" pitchFamily="18" charset="0"/>
              <a:cs typeface="Times New Roman" pitchFamily="18" charset="0"/>
            </a:endParaRPr>
          </a:p>
        </p:txBody>
      </p:sp>
      <p:pic>
        <p:nvPicPr>
          <p:cNvPr id="9" name="Segnaposto contenuto 16" descr="cartina ducato milano.jpg"/>
          <p:cNvPicPr>
            <a:picLocks noGrp="1" noChangeAspect="1"/>
          </p:cNvPicPr>
          <p:nvPr>
            <p:ph idx="1"/>
          </p:nvPr>
        </p:nvPicPr>
        <p:blipFill>
          <a:blip r:embed="rId2" cstate="print"/>
          <a:stretch>
            <a:fillRect/>
          </a:stretch>
        </p:blipFill>
        <p:spPr>
          <a:xfrm>
            <a:off x="1142981" y="877246"/>
            <a:ext cx="6929485" cy="3837638"/>
          </a:xfrm>
        </p:spPr>
      </p:pic>
      <p:sp>
        <p:nvSpPr>
          <p:cNvPr id="11" name="Segnaposto contenuto 19"/>
          <p:cNvSpPr txBox="1">
            <a:spLocks/>
          </p:cNvSpPr>
          <p:nvPr/>
        </p:nvSpPr>
        <p:spPr>
          <a:xfrm>
            <a:off x="571473" y="4786322"/>
            <a:ext cx="7858180" cy="185738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Manzoni non fornisce chiare indicazioni  relative ai luoghi dove si svolgono le vicende del romanzo.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 possibile risalire ad essi nella prima parte della vicenda che vede i protagonisti  operare in un paesino che si trova sul ramo del lago di Como, nella città di Lecco,  a Milano e in tutta la parte che apparteneva al ducato di Milano.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Solo Bergamo,  luogo dove si rifugia Renzo per sfuggire alla polizia che lo sta cercando, si trova nel territorio della Repubblica di Venezia.</a:t>
            </a:r>
            <a:endParaRPr kumimoji="0" lang="it-IT" sz="1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4480" y="285728"/>
            <a:ext cx="5857916" cy="1143008"/>
          </a:xfrm>
        </p:spPr>
        <p:txBody>
          <a:bodyPr>
            <a:normAutofit/>
          </a:bodyPr>
          <a:lstStyle/>
          <a:p>
            <a:r>
              <a:rPr lang="it-IT" sz="3600" b="1" i="1" dirty="0" smtClean="0">
                <a:latin typeface="Times New Roman" pitchFamily="18" charset="0"/>
                <a:cs typeface="Times New Roman" pitchFamily="18" charset="0"/>
              </a:rPr>
              <a:t>Il tempo del racconto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214414" y="1714488"/>
            <a:ext cx="6572296" cy="4071966"/>
          </a:xfrm>
        </p:spPr>
        <p:txBody>
          <a:bodyPr>
            <a:noAutofit/>
          </a:bodyPr>
          <a:lstStyle/>
          <a:p>
            <a:pPr marL="0" indent="0" algn="ctr">
              <a:buNone/>
            </a:pPr>
            <a:r>
              <a:rPr lang="it-IT" sz="2400" dirty="0" smtClean="0">
                <a:latin typeface="Times New Roman" pitchFamily="18" charset="0"/>
                <a:cs typeface="Times New Roman" pitchFamily="18" charset="0"/>
              </a:rPr>
              <a:t>L’intreccio della vicenda immaginaria, inserita nel quadro storico degli anni 1628-30, ha una scansione temporale ben precisa, che non mantiene il ritmo cronologico degli avvenimenti ma varia con la trama del racconto.</a:t>
            </a:r>
          </a:p>
          <a:p>
            <a:pPr marL="0" indent="0" algn="ctr">
              <a:buNone/>
            </a:pPr>
            <a:r>
              <a:rPr lang="it-IT" sz="2400" dirty="0" smtClean="0">
                <a:latin typeface="Times New Roman" pitchFamily="18" charset="0"/>
                <a:cs typeface="Times New Roman" pitchFamily="18" charset="0"/>
              </a:rPr>
              <a:t>Quando sono in primo piano le avventure dei protagonisti, le vicende si susseguono con il ritmo delle singole giornate. Quando sono in risalto i fatti pubblici, il tempo accelera: si susseguono i mesi, le stagioni e gli anni.</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500042"/>
            <a:ext cx="7715304" cy="642942"/>
          </a:xfrm>
        </p:spPr>
        <p:txBody>
          <a:bodyPr>
            <a:normAutofit/>
          </a:bodyPr>
          <a:lstStyle/>
          <a:p>
            <a:r>
              <a:rPr lang="it-IT" sz="2400" b="1" i="1" dirty="0" smtClean="0">
                <a:latin typeface="Times New Roman" pitchFamily="18" charset="0"/>
                <a:cs typeface="Times New Roman" pitchFamily="18" charset="0"/>
              </a:rPr>
              <a:t>La finzione della scoperta del manoscritto secentesco</a:t>
            </a:r>
            <a:endParaRPr lang="it-IT" sz="2400" b="1" i="1" dirty="0">
              <a:latin typeface="Times New Roman" pitchFamily="18" charset="0"/>
              <a:cs typeface="Times New Roman" pitchFamily="18" charset="0"/>
            </a:endParaRPr>
          </a:p>
        </p:txBody>
      </p:sp>
      <p:sp>
        <p:nvSpPr>
          <p:cNvPr id="5" name="Segnaposto contenuto 4"/>
          <p:cNvSpPr>
            <a:spLocks noGrp="1"/>
          </p:cNvSpPr>
          <p:nvPr>
            <p:ph idx="1"/>
          </p:nvPr>
        </p:nvSpPr>
        <p:spPr>
          <a:xfrm>
            <a:off x="1071538" y="1357298"/>
            <a:ext cx="6929486" cy="4768865"/>
          </a:xfrm>
        </p:spPr>
        <p:txBody>
          <a:bodyPr>
            <a:normAutofit/>
          </a:bodyPr>
          <a:lstStyle/>
          <a:p>
            <a:pPr marL="0" indent="0" algn="just">
              <a:buNone/>
            </a:pPr>
            <a:r>
              <a:rPr lang="it-IT" sz="1800" dirty="0" smtClean="0">
                <a:latin typeface="Times New Roman" pitchFamily="18" charset="0"/>
                <a:cs typeface="Times New Roman" pitchFamily="18" charset="0"/>
              </a:rPr>
              <a:t>Il romanzo è preceduto da un’introduzione. In essa, Manzoni, servendosi in modo nuovo di una </a:t>
            </a:r>
            <a:r>
              <a:rPr lang="it-IT" sz="1800" b="1" dirty="0" smtClean="0">
                <a:latin typeface="Times New Roman" pitchFamily="18" charset="0"/>
                <a:cs typeface="Times New Roman" pitchFamily="18" charset="0"/>
              </a:rPr>
              <a:t>finzione letteraria, </a:t>
            </a:r>
            <a:r>
              <a:rPr lang="it-IT" sz="1800" dirty="0" smtClean="0">
                <a:latin typeface="Times New Roman" pitchFamily="18" charset="0"/>
                <a:cs typeface="Times New Roman" pitchFamily="18" charset="0"/>
              </a:rPr>
              <a:t>immagina di aver trovato un manoscritto, opera di un anonimo scrittore del Seicento, contenente il racconto delle vicende di due contadini </a:t>
            </a:r>
            <a:r>
              <a:rPr lang="it-IT" sz="1800" dirty="0" err="1" smtClean="0">
                <a:latin typeface="Times New Roman" pitchFamily="18" charset="0"/>
                <a:cs typeface="Times New Roman" pitchFamily="18" charset="0"/>
              </a:rPr>
              <a:t>brianzoli</a:t>
            </a:r>
            <a:r>
              <a:rPr lang="it-IT" sz="1800" dirty="0" smtClean="0">
                <a:latin typeface="Times New Roman" pitchFamily="18" charset="0"/>
                <a:cs typeface="Times New Roman" pitchFamily="18" charset="0"/>
              </a:rPr>
              <a:t> promessi sposi. La storia gli sembra molto bella e degna di essere conosciuta per questo, in un primo tempo pensa di trascriverla e di pubblicarla fedele all’originale, ma poi, a causa dello stile altisonante e goffo usato dall’Anonimo, decide che è meglio riscriverla in una prosa moderna e  più familiare.</a:t>
            </a:r>
          </a:p>
          <a:p>
            <a:pPr marL="0" indent="0" algn="just">
              <a:buNone/>
            </a:pPr>
            <a:r>
              <a:rPr lang="it-IT" sz="1800" dirty="0" smtClean="0">
                <a:latin typeface="Times New Roman" pitchFamily="18" charset="0"/>
                <a:cs typeface="Times New Roman" pitchFamily="18" charset="0"/>
              </a:rPr>
              <a:t>L’utilizzo di tale finzione permette all’autore di:</a:t>
            </a:r>
          </a:p>
          <a:p>
            <a:pPr marL="0" indent="0" algn="just">
              <a:buFont typeface="Wingdings" pitchFamily="2" charset="2"/>
              <a:buChar char="§"/>
            </a:pPr>
            <a:r>
              <a:rPr lang="it-IT" sz="1800" dirty="0" smtClean="0">
                <a:latin typeface="Times New Roman" pitchFamily="18" charset="0"/>
                <a:cs typeface="Times New Roman" pitchFamily="18" charset="0"/>
              </a:rPr>
              <a:t> collocare la storia in una dimensione storica ( il Seicento);</a:t>
            </a:r>
          </a:p>
          <a:p>
            <a:pPr marL="0" indent="0" algn="just">
              <a:buFont typeface="Wingdings" pitchFamily="2" charset="2"/>
              <a:buChar char="§"/>
            </a:pPr>
            <a:r>
              <a:rPr lang="it-IT" sz="1800" dirty="0" smtClean="0">
                <a:latin typeface="Times New Roman" pitchFamily="18" charset="0"/>
                <a:cs typeface="Times New Roman" pitchFamily="18" charset="0"/>
              </a:rPr>
              <a:t> di attribuire alla storia un fondamento di “verità”;</a:t>
            </a:r>
          </a:p>
          <a:p>
            <a:pPr marL="0" indent="0" algn="just">
              <a:buFont typeface="Wingdings" pitchFamily="2" charset="2"/>
              <a:buChar char="§"/>
            </a:pPr>
            <a:r>
              <a:rPr lang="it-IT" sz="1800" dirty="0" smtClean="0">
                <a:latin typeface="Times New Roman" pitchFamily="18" charset="0"/>
                <a:cs typeface="Times New Roman" pitchFamily="18" charset="0"/>
              </a:rPr>
              <a:t> di disporre di due narratori:</a:t>
            </a:r>
          </a:p>
          <a:p>
            <a:pPr marL="606425" algn="just">
              <a:buFont typeface="+mj-lt"/>
              <a:buAutoNum type="alphaLcPeriod"/>
            </a:pPr>
            <a:r>
              <a:rPr lang="it-IT" sz="1800" dirty="0" smtClean="0">
                <a:latin typeface="Times New Roman" pitchFamily="18" charset="0"/>
                <a:cs typeface="Times New Roman" pitchFamily="18" charset="0"/>
              </a:rPr>
              <a:t>l’anonimo la cui voce sembra provenire dal passato;</a:t>
            </a:r>
          </a:p>
          <a:p>
            <a:pPr marL="606425" algn="just">
              <a:buFont typeface="+mj-lt"/>
              <a:buAutoNum type="alphaLcPeriod"/>
            </a:pPr>
            <a:r>
              <a:rPr lang="it-IT" sz="1800" dirty="0" smtClean="0">
                <a:latin typeface="Times New Roman" pitchFamily="18" charset="0"/>
                <a:cs typeface="Times New Roman" pitchFamily="18" charset="0"/>
              </a:rPr>
              <a:t>un narratore moderno che riscrive e commenta i fatti. </a:t>
            </a:r>
            <a:endParaRPr lang="it-IT"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3" y="273050"/>
            <a:ext cx="2500331" cy="941372"/>
          </a:xfrm>
        </p:spPr>
        <p:txBody>
          <a:bodyPr>
            <a:normAutofit/>
          </a:bodyPr>
          <a:lstStyle/>
          <a:p>
            <a:pPr algn="ctr"/>
            <a:r>
              <a:rPr lang="it-IT" sz="3600" b="1" i="1" dirty="0" smtClean="0">
                <a:latin typeface="Times New Roman" pitchFamily="18" charset="0"/>
                <a:cs typeface="Times New Roman" pitchFamily="18" charset="0"/>
              </a:rPr>
              <a:t>La trama</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75050" y="273051"/>
            <a:ext cx="5111750" cy="2155818"/>
          </a:xfrm>
        </p:spPr>
        <p:txBody>
          <a:bodyPr>
            <a:normAutofit/>
          </a:bodyPr>
          <a:lstStyle/>
          <a:p>
            <a:pPr algn="ctr">
              <a:buNone/>
            </a:pPr>
            <a:r>
              <a:rPr lang="it-IT" sz="1600" dirty="0" smtClean="0">
                <a:latin typeface="Times New Roman" pitchFamily="18" charset="0"/>
                <a:cs typeface="Times New Roman" pitchFamily="18" charset="0"/>
              </a:rPr>
              <a:t>La tarma del romanzo è un </a:t>
            </a:r>
            <a:r>
              <a:rPr lang="it-IT" sz="1600" b="1" dirty="0" smtClean="0">
                <a:latin typeface="Times New Roman" pitchFamily="18" charset="0"/>
                <a:cs typeface="Times New Roman" pitchFamily="18" charset="0"/>
              </a:rPr>
              <a:t>misto di invenzione e di realtà. </a:t>
            </a:r>
            <a:r>
              <a:rPr lang="it-IT" sz="1600" dirty="0" smtClean="0">
                <a:latin typeface="Times New Roman" pitchFamily="18" charset="0"/>
                <a:cs typeface="Times New Roman" pitchFamily="18" charset="0"/>
              </a:rPr>
              <a:t>La storia inizia dalla vigilia delle nozze fra Renzo </a:t>
            </a:r>
            <a:r>
              <a:rPr lang="it-IT" sz="1600" dirty="0" err="1" smtClean="0">
                <a:latin typeface="Times New Roman" pitchFamily="18" charset="0"/>
                <a:cs typeface="Times New Roman" pitchFamily="18" charset="0"/>
              </a:rPr>
              <a:t>Tramaglino</a:t>
            </a:r>
            <a:r>
              <a:rPr lang="it-IT" sz="1600" dirty="0" smtClean="0">
                <a:latin typeface="Times New Roman" pitchFamily="18" charset="0"/>
                <a:cs typeface="Times New Roman" pitchFamily="18" charset="0"/>
              </a:rPr>
              <a:t> e Lucia </a:t>
            </a:r>
            <a:r>
              <a:rPr lang="it-IT" sz="1600" dirty="0" err="1" smtClean="0">
                <a:latin typeface="Times New Roman" pitchFamily="18" charset="0"/>
                <a:cs typeface="Times New Roman" pitchFamily="18" charset="0"/>
              </a:rPr>
              <a:t>Mondella</a:t>
            </a:r>
            <a:r>
              <a:rPr lang="it-IT" sz="1600" dirty="0" smtClean="0">
                <a:latin typeface="Times New Roman" pitchFamily="18" charset="0"/>
                <a:cs typeface="Times New Roman" pitchFamily="18" charset="0"/>
              </a:rPr>
              <a:t> che vivono in un villaggio del Ducato di Milano.  Il matrimonio viene impedito dalle minacce del signorotto del paese, don Rodrigo  che, invaghitosi della giovane Lucia, fa leva sul temperamento pauroso e servile del curato del paese, don </a:t>
            </a:r>
            <a:r>
              <a:rPr lang="it-IT" sz="1600" dirty="0" err="1" smtClean="0">
                <a:latin typeface="Times New Roman" pitchFamily="18" charset="0"/>
                <a:cs typeface="Times New Roman" pitchFamily="18" charset="0"/>
              </a:rPr>
              <a:t>Abbondio</a:t>
            </a:r>
            <a:r>
              <a:rPr lang="it-IT" sz="1600" dirty="0" smtClean="0">
                <a:latin typeface="Times New Roman" pitchFamily="18" charset="0"/>
                <a:cs typeface="Times New Roman" pitchFamily="18" charset="0"/>
              </a:rPr>
              <a:t> al quale invia i suoi bravi.</a:t>
            </a:r>
          </a:p>
          <a:p>
            <a:pPr marL="0" indent="0">
              <a:buNone/>
            </a:pPr>
            <a:endParaRPr lang="it-IT" sz="1600" dirty="0" smtClean="0">
              <a:latin typeface="Times New Roman" pitchFamily="18" charset="0"/>
              <a:cs typeface="Times New Roman" pitchFamily="18" charset="0"/>
            </a:endParaRPr>
          </a:p>
        </p:txBody>
      </p:sp>
      <p:sp>
        <p:nvSpPr>
          <p:cNvPr id="5" name="Segnaposto testo 4"/>
          <p:cNvSpPr>
            <a:spLocks noGrp="1"/>
          </p:cNvSpPr>
          <p:nvPr>
            <p:ph type="body" sz="half" idx="2"/>
          </p:nvPr>
        </p:nvSpPr>
        <p:spPr>
          <a:xfrm>
            <a:off x="4857754" y="2500306"/>
            <a:ext cx="3500462" cy="3286148"/>
          </a:xfrm>
        </p:spPr>
        <p:txBody>
          <a:bodyPr>
            <a:normAutofit lnSpcReduction="10000"/>
          </a:bodyPr>
          <a:lstStyle/>
          <a:p>
            <a:pPr algn="ctr"/>
            <a:r>
              <a:rPr lang="it-IT" sz="1600" dirty="0" smtClean="0">
                <a:latin typeface="Times New Roman" pitchFamily="18" charset="0"/>
                <a:cs typeface="Times New Roman" pitchFamily="18" charset="0"/>
              </a:rPr>
              <a:t>Da questo primo ostacolo iniziano le peripezie dei personaggi; vani i tentativi di opporsi attraverso il ricorso alla  giustizia (il dottor Azzecca-garbugli, in realtà, è strumento dell’oppressore); vano il soccorso dell’ardente padre Cristoforo, il cappuccino padre spirituale dei due giovani; vano il tentativo di ricorrere a un sotterfugio (il matrimonio a sorpresa): per salvarsi dal peggio a Renzo e Lucia con la madre Agnese, non resta altro che la fuga. Da quel momento i due “promessi” restano separati per più di due anni.</a:t>
            </a:r>
            <a:endParaRPr lang="it-IT" sz="1600" dirty="0">
              <a:latin typeface="Times New Roman" pitchFamily="18" charset="0"/>
              <a:cs typeface="Times New Roman" pitchFamily="18" charset="0"/>
            </a:endParaRPr>
          </a:p>
        </p:txBody>
      </p:sp>
      <p:pic>
        <p:nvPicPr>
          <p:cNvPr id="20482" name="Picture 2" descr="http://www.treccani.it/export/sites/default/immagini/digital_magazine/sposi_promessi.JPG_770786215.jpg"/>
          <p:cNvPicPr>
            <a:picLocks noChangeAspect="1" noChangeArrowheads="1"/>
          </p:cNvPicPr>
          <p:nvPr/>
        </p:nvPicPr>
        <p:blipFill>
          <a:blip r:embed="rId2" cstate="print"/>
          <a:srcRect/>
          <a:stretch>
            <a:fillRect/>
          </a:stretch>
        </p:blipFill>
        <p:spPr bwMode="auto">
          <a:xfrm>
            <a:off x="357162" y="1571620"/>
            <a:ext cx="3330109" cy="2405063"/>
          </a:xfrm>
          <a:prstGeom prst="rect">
            <a:avLst/>
          </a:prstGeom>
          <a:noFill/>
        </p:spPr>
      </p:pic>
      <p:pic>
        <p:nvPicPr>
          <p:cNvPr id="20484" name="Picture 4" descr="Immagine correlata"/>
          <p:cNvPicPr>
            <a:picLocks noChangeAspect="1" noChangeArrowheads="1"/>
          </p:cNvPicPr>
          <p:nvPr/>
        </p:nvPicPr>
        <p:blipFill>
          <a:blip r:embed="rId3" cstate="print"/>
          <a:srcRect/>
          <a:stretch>
            <a:fillRect/>
          </a:stretch>
        </p:blipFill>
        <p:spPr bwMode="auto">
          <a:xfrm>
            <a:off x="179512" y="4437112"/>
            <a:ext cx="4552950" cy="1714489"/>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482"/>
                                        </p:tgtEl>
                                        <p:attrNameLst>
                                          <p:attrName>style.visibility</p:attrName>
                                        </p:attrNameLst>
                                      </p:cBhvr>
                                      <p:to>
                                        <p:strVal val="visible"/>
                                      </p:to>
                                    </p:set>
                                    <p:animEffect transition="in" filter="fade">
                                      <p:cBhvr>
                                        <p:cTn id="33" dur="500"/>
                                        <p:tgtEl>
                                          <p:spTgt spid="2048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20484"/>
                                        </p:tgtEl>
                                        <p:attrNameLst>
                                          <p:attrName>style.visibility</p:attrName>
                                        </p:attrNameLst>
                                      </p:cBhvr>
                                      <p:to>
                                        <p:strVal val="visible"/>
                                      </p:to>
                                    </p:set>
                                    <p:animEffect transition="in" filter="barn(outVertical)">
                                      <p:cBhvr>
                                        <p:cTn id="46"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43306" y="273059"/>
            <a:ext cx="5043494" cy="2084372"/>
          </a:xfrm>
        </p:spPr>
        <p:txBody>
          <a:bodyPr>
            <a:normAutofit/>
          </a:bodyPr>
          <a:lstStyle/>
          <a:p>
            <a:pPr marL="0" indent="0" algn="ctr">
              <a:buNone/>
            </a:pPr>
            <a:r>
              <a:rPr lang="it-IT" sz="1600" dirty="0" smtClean="0">
                <a:latin typeface="Times New Roman" pitchFamily="18" charset="0"/>
                <a:cs typeface="Times New Roman" pitchFamily="18" charset="0"/>
              </a:rPr>
              <a:t>Lucia, ospitata con la madre in un convento di Monza, viene tradita proprio da Gertrude, la suora che doveva proteggerla, e consegnata a un potente tiranno, l’Innominato, che si è assunto l’impegno di rapirla per conto di don Rodrigo. Ma sull’animo già inquieto del fosco signore l’innocenza di Lucia opera una straordinaria emozione, che lo aiuta ad approdare a un radicale cambiamento di vita.</a:t>
            </a: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lgn="ctr">
              <a:buNone/>
            </a:pPr>
            <a:endParaRPr lang="it-IT" sz="1600" dirty="0" smtClean="0">
              <a:latin typeface="Times New Roman" pitchFamily="18" charset="0"/>
              <a:cs typeface="Times New Roman" pitchFamily="18" charset="0"/>
            </a:endParaRPr>
          </a:p>
          <a:p>
            <a:pPr marL="0" indent="0" algn="ctr">
              <a:buNone/>
            </a:pPr>
            <a:endParaRPr lang="it-IT" sz="1600" dirty="0" smtClean="0">
              <a:latin typeface="Times New Roman" pitchFamily="18" charset="0"/>
              <a:cs typeface="Times New Roman" pitchFamily="18" charset="0"/>
            </a:endParaRPr>
          </a:p>
          <a:p>
            <a:pPr marL="0" indent="0" algn="ctr">
              <a:buNone/>
            </a:pPr>
            <a:endParaRPr lang="it-IT" sz="1600" dirty="0" smtClean="0">
              <a:latin typeface="Times New Roman" pitchFamily="18" charset="0"/>
              <a:cs typeface="Times New Roman" pitchFamily="18" charset="0"/>
            </a:endParaRPr>
          </a:p>
        </p:txBody>
      </p:sp>
      <p:sp>
        <p:nvSpPr>
          <p:cNvPr id="4" name="Segnaposto testo 3"/>
          <p:cNvSpPr>
            <a:spLocks noGrp="1"/>
          </p:cNvSpPr>
          <p:nvPr>
            <p:ph type="body" sz="half" idx="2"/>
          </p:nvPr>
        </p:nvSpPr>
        <p:spPr>
          <a:xfrm>
            <a:off x="571475" y="2000241"/>
            <a:ext cx="2571769" cy="2071702"/>
          </a:xfrm>
        </p:spPr>
        <p:txBody>
          <a:bodyPr>
            <a:noAutofit/>
          </a:bodyPr>
          <a:lstStyle/>
          <a:p>
            <a:pPr algn="ctr"/>
            <a:r>
              <a:rPr lang="it-IT" sz="1600" dirty="0" smtClean="0">
                <a:latin typeface="Times New Roman" pitchFamily="18" charset="0"/>
                <a:cs typeface="Times New Roman" pitchFamily="18" charset="0"/>
              </a:rPr>
              <a:t>Renzo dovrebbe trovare rifugio in un convento di cappuccini a Milano, ma, coinvolto nei tumulti di San Martino, è già tanto se sfugge alla giustizia e trova riparo a Bergamo presso la casa del cugino Bortolo.</a:t>
            </a:r>
          </a:p>
          <a:p>
            <a:pPr algn="ctr"/>
            <a:endParaRPr lang="it-IT" sz="1600" dirty="0" smtClean="0">
              <a:latin typeface="Times New Roman" pitchFamily="18" charset="0"/>
              <a:cs typeface="Times New Roman" pitchFamily="18" charset="0"/>
            </a:endParaRPr>
          </a:p>
          <a:p>
            <a:pPr algn="ctr"/>
            <a:r>
              <a:rPr lang="it-IT" sz="1600"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pic>
        <p:nvPicPr>
          <p:cNvPr id="23558" name="Picture 6" descr="Risultati immagini per lucia da gertrude promessi sposi"/>
          <p:cNvPicPr>
            <a:picLocks noChangeAspect="1" noChangeArrowheads="1"/>
          </p:cNvPicPr>
          <p:nvPr/>
        </p:nvPicPr>
        <p:blipFill>
          <a:blip r:embed="rId2" cstate="print"/>
          <a:srcRect/>
          <a:stretch>
            <a:fillRect/>
          </a:stretch>
        </p:blipFill>
        <p:spPr bwMode="auto">
          <a:xfrm>
            <a:off x="4071934" y="2357430"/>
            <a:ext cx="4143404" cy="2214578"/>
          </a:xfrm>
          <a:prstGeom prst="rect">
            <a:avLst/>
          </a:prstGeom>
          <a:noFill/>
        </p:spPr>
      </p:pic>
      <p:sp>
        <p:nvSpPr>
          <p:cNvPr id="23562" name="AutoShape 10" descr="Risultati immagini per la conversione dell'innominato promessi sposi"/>
          <p:cNvSpPr>
            <a:spLocks noChangeAspect="1" noChangeArrowheads="1"/>
          </p:cNvSpPr>
          <p:nvPr/>
        </p:nvSpPr>
        <p:spPr bwMode="auto">
          <a:xfrm>
            <a:off x="155575" y="-1927225"/>
            <a:ext cx="27432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4" name="AutoShape 12" descr="Risultati immagini per la conversione dell'innominato promessi sposi"/>
          <p:cNvSpPr>
            <a:spLocks noChangeAspect="1" noChangeArrowheads="1"/>
          </p:cNvSpPr>
          <p:nvPr/>
        </p:nvSpPr>
        <p:spPr bwMode="auto">
          <a:xfrm>
            <a:off x="155575" y="-1927225"/>
            <a:ext cx="27432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6" name="AutoShape 14" descr="Risultati immagini per la conversione dell'innominato promessi sposi"/>
          <p:cNvSpPr>
            <a:spLocks noChangeAspect="1" noChangeArrowheads="1"/>
          </p:cNvSpPr>
          <p:nvPr/>
        </p:nvSpPr>
        <p:spPr bwMode="auto">
          <a:xfrm>
            <a:off x="155575" y="-1927225"/>
            <a:ext cx="27432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568" name="AutoShape 16" descr="Risultati immagini per la conversione dell'innominato promessi sposi"/>
          <p:cNvSpPr>
            <a:spLocks noChangeAspect="1" noChangeArrowheads="1"/>
          </p:cNvSpPr>
          <p:nvPr/>
        </p:nvSpPr>
        <p:spPr bwMode="auto">
          <a:xfrm>
            <a:off x="155575" y="-1927225"/>
            <a:ext cx="27432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3572" name="Picture 20" descr="Immagine"/>
          <p:cNvPicPr>
            <a:picLocks noChangeAspect="1" noChangeArrowheads="1"/>
          </p:cNvPicPr>
          <p:nvPr/>
        </p:nvPicPr>
        <p:blipFill>
          <a:blip r:embed="rId3" cstate="print"/>
          <a:srcRect/>
          <a:stretch>
            <a:fillRect/>
          </a:stretch>
        </p:blipFill>
        <p:spPr bwMode="auto">
          <a:xfrm>
            <a:off x="421333" y="4077072"/>
            <a:ext cx="3071834" cy="2266951"/>
          </a:xfrm>
          <a:prstGeom prst="rect">
            <a:avLst/>
          </a:prstGeom>
          <a:noFill/>
        </p:spPr>
      </p:pic>
      <p:pic>
        <p:nvPicPr>
          <p:cNvPr id="23574" name="Picture 22" descr="Immagine"/>
          <p:cNvPicPr>
            <a:picLocks noChangeAspect="1" noChangeArrowheads="1"/>
          </p:cNvPicPr>
          <p:nvPr/>
        </p:nvPicPr>
        <p:blipFill>
          <a:blip r:embed="rId4" cstate="print"/>
          <a:srcRect/>
          <a:stretch>
            <a:fillRect/>
          </a:stretch>
        </p:blipFill>
        <p:spPr bwMode="auto">
          <a:xfrm>
            <a:off x="564209" y="255160"/>
            <a:ext cx="2786082" cy="1643050"/>
          </a:xfrm>
          <a:prstGeom prst="rect">
            <a:avLst/>
          </a:prstGeom>
          <a:noFill/>
        </p:spPr>
      </p:pic>
      <p:sp>
        <p:nvSpPr>
          <p:cNvPr id="5" name="CasellaDiTesto 4"/>
          <p:cNvSpPr txBox="1"/>
          <p:nvPr/>
        </p:nvSpPr>
        <p:spPr>
          <a:xfrm>
            <a:off x="3826788" y="5020584"/>
            <a:ext cx="4676530" cy="1323439"/>
          </a:xfrm>
          <a:prstGeom prst="rect">
            <a:avLst/>
          </a:prstGeom>
          <a:noFill/>
        </p:spPr>
        <p:txBody>
          <a:bodyPr wrap="square" rtlCol="0">
            <a:spAutoFit/>
          </a:bodyPr>
          <a:lstStyle/>
          <a:p>
            <a:pPr algn="ctr"/>
            <a:r>
              <a:rPr lang="it-IT" sz="1600">
                <a:latin typeface="Times New Roman" panose="02020603050405020304" pitchFamily="18" charset="0"/>
                <a:cs typeface="Times New Roman" panose="02020603050405020304" pitchFamily="18" charset="0"/>
              </a:rPr>
              <a:t>Lucia, salva, trova protezione nel cardinale Borromeo, che è in visita pastorale in quei paesi e ha avuto notizia del caso dallo stesso Innominato, ricorso al suo aiuto, ed è poi accolta da donna Prassede e don Ferrante, che la conducono a Milano.</a:t>
            </a:r>
            <a:endParaRPr lang="it-IT"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574"/>
                                        </p:tgtEl>
                                        <p:attrNameLst>
                                          <p:attrName>style.visibility</p:attrName>
                                        </p:attrNameLst>
                                      </p:cBhvr>
                                      <p:to>
                                        <p:strVal val="visible"/>
                                      </p:to>
                                    </p:set>
                                    <p:anim calcmode="lin" valueType="num">
                                      <p:cBhvr additive="base">
                                        <p:cTn id="15" dur="500" fill="hold"/>
                                        <p:tgtEl>
                                          <p:spTgt spid="23574"/>
                                        </p:tgtEl>
                                        <p:attrNameLst>
                                          <p:attrName>ppt_x</p:attrName>
                                        </p:attrNameLst>
                                      </p:cBhvr>
                                      <p:tavLst>
                                        <p:tav tm="0">
                                          <p:val>
                                            <p:strVal val="#ppt_x"/>
                                          </p:val>
                                        </p:tav>
                                        <p:tav tm="100000">
                                          <p:val>
                                            <p:strVal val="#ppt_x"/>
                                          </p:val>
                                        </p:tav>
                                      </p:tavLst>
                                    </p:anim>
                                    <p:anim calcmode="lin" valueType="num">
                                      <p:cBhvr additive="base">
                                        <p:cTn id="16"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23558"/>
                                        </p:tgtEl>
                                        <p:attrNameLst>
                                          <p:attrName>style.visibility</p:attrName>
                                        </p:attrNameLst>
                                      </p:cBhvr>
                                      <p:to>
                                        <p:strVal val="visible"/>
                                      </p:to>
                                    </p:set>
                                    <p:animEffect transition="in" filter="fade">
                                      <p:cBhvr>
                                        <p:cTn id="28" dur="2000"/>
                                        <p:tgtEl>
                                          <p:spTgt spid="23558"/>
                                        </p:tgtEl>
                                      </p:cBhvr>
                                    </p:animEffect>
                                    <p:anim calcmode="lin" valueType="num">
                                      <p:cBhvr>
                                        <p:cTn id="29" dur="2000" fill="hold"/>
                                        <p:tgtEl>
                                          <p:spTgt spid="23558"/>
                                        </p:tgtEl>
                                        <p:attrNameLst>
                                          <p:attrName>ppt_w</p:attrName>
                                        </p:attrNameLst>
                                      </p:cBhvr>
                                      <p:tavLst>
                                        <p:tav tm="0" fmla="#ppt_w*sin(2.5*pi*$)">
                                          <p:val>
                                            <p:fltVal val="0"/>
                                          </p:val>
                                        </p:tav>
                                        <p:tav tm="100000">
                                          <p:val>
                                            <p:fltVal val="1"/>
                                          </p:val>
                                        </p:tav>
                                      </p:tavLst>
                                    </p:anim>
                                    <p:anim calcmode="lin" valueType="num">
                                      <p:cBhvr>
                                        <p:cTn id="30" dur="2000" fill="hold"/>
                                        <p:tgtEl>
                                          <p:spTgt spid="2355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2" fill="hold" nodeType="clickEffect">
                                  <p:stCondLst>
                                    <p:cond delay="0"/>
                                  </p:stCondLst>
                                  <p:childTnLst>
                                    <p:set>
                                      <p:cBhvr>
                                        <p:cTn id="47" dur="1" fill="hold">
                                          <p:stCondLst>
                                            <p:cond delay="0"/>
                                          </p:stCondLst>
                                        </p:cTn>
                                        <p:tgtEl>
                                          <p:spTgt spid="23572"/>
                                        </p:tgtEl>
                                        <p:attrNameLst>
                                          <p:attrName>style.visibility</p:attrName>
                                        </p:attrNameLst>
                                      </p:cBhvr>
                                      <p:to>
                                        <p:strVal val="visible"/>
                                      </p:to>
                                    </p:set>
                                    <p:anim calcmode="lin" valueType="num">
                                      <p:cBhvr>
                                        <p:cTn id="48" dur="500" fill="hold"/>
                                        <p:tgtEl>
                                          <p:spTgt spid="23572"/>
                                        </p:tgtEl>
                                        <p:attrNameLst>
                                          <p:attrName>ppt_x</p:attrName>
                                        </p:attrNameLst>
                                      </p:cBhvr>
                                      <p:tavLst>
                                        <p:tav tm="0">
                                          <p:val>
                                            <p:strVal val="#ppt_x+#ppt_w/2"/>
                                          </p:val>
                                        </p:tav>
                                        <p:tav tm="100000">
                                          <p:val>
                                            <p:strVal val="#ppt_x"/>
                                          </p:val>
                                        </p:tav>
                                      </p:tavLst>
                                    </p:anim>
                                    <p:anim calcmode="lin" valueType="num">
                                      <p:cBhvr>
                                        <p:cTn id="49" dur="500" fill="hold"/>
                                        <p:tgtEl>
                                          <p:spTgt spid="23572"/>
                                        </p:tgtEl>
                                        <p:attrNameLst>
                                          <p:attrName>ppt_y</p:attrName>
                                        </p:attrNameLst>
                                      </p:cBhvr>
                                      <p:tavLst>
                                        <p:tav tm="0">
                                          <p:val>
                                            <p:strVal val="#ppt_y"/>
                                          </p:val>
                                        </p:tav>
                                        <p:tav tm="100000">
                                          <p:val>
                                            <p:strVal val="#ppt_y"/>
                                          </p:val>
                                        </p:tav>
                                      </p:tavLst>
                                    </p:anim>
                                    <p:anim calcmode="lin" valueType="num">
                                      <p:cBhvr>
                                        <p:cTn id="50" dur="500" fill="hold"/>
                                        <p:tgtEl>
                                          <p:spTgt spid="23572"/>
                                        </p:tgtEl>
                                        <p:attrNameLst>
                                          <p:attrName>ppt_w</p:attrName>
                                        </p:attrNameLst>
                                      </p:cBhvr>
                                      <p:tavLst>
                                        <p:tav tm="0">
                                          <p:val>
                                            <p:fltVal val="0"/>
                                          </p:val>
                                        </p:tav>
                                        <p:tav tm="100000">
                                          <p:val>
                                            <p:strVal val="#ppt_w"/>
                                          </p:val>
                                        </p:tav>
                                      </p:tavLst>
                                    </p:anim>
                                    <p:anim calcmode="lin" valueType="num">
                                      <p:cBhvr>
                                        <p:cTn id="51" dur="500" fill="hold"/>
                                        <p:tgtEl>
                                          <p:spTgt spid="235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620689"/>
            <a:ext cx="7972452" cy="1584176"/>
          </a:xfrm>
        </p:spPr>
        <p:txBody>
          <a:bodyPr>
            <a:normAutofit/>
          </a:bodyPr>
          <a:lstStyle/>
          <a:p>
            <a:pPr marL="0" indent="0" algn="ctr">
              <a:buNone/>
            </a:pPr>
            <a:r>
              <a:rPr lang="it-IT" sz="1800" dirty="0" smtClean="0">
                <a:latin typeface="Times New Roman" pitchFamily="18" charset="0"/>
                <a:cs typeface="Times New Roman" pitchFamily="18" charset="0"/>
              </a:rPr>
              <a:t>A questo punto della narrazione, accanto all’invenzione si pone la storia, sia con le vicende milanesi, i tumulti di San Martino, sia con le vicende dei personaggi storici quali Gertrude, l’Innominato, il Cardinale Borromeo. Nella parte centrale i fatti storici coinvolgono con la carestia, la guerra e la peste intere popolazioni oltre ai personaggi del racconto.</a:t>
            </a:r>
          </a:p>
          <a:p>
            <a:pPr marL="0" indent="0" algn="ctr">
              <a:buNone/>
            </a:pPr>
            <a:endParaRPr lang="it-IT" sz="1800" dirty="0">
              <a:latin typeface="Times New Roman" pitchFamily="18" charset="0"/>
              <a:cs typeface="Times New Roman" pitchFamily="18" charset="0"/>
            </a:endParaRPr>
          </a:p>
        </p:txBody>
      </p:sp>
      <p:pic>
        <p:nvPicPr>
          <p:cNvPr id="5" name="Picture 8" descr="Immagine"/>
          <p:cNvPicPr>
            <a:picLocks noChangeAspect="1" noChangeArrowheads="1"/>
          </p:cNvPicPr>
          <p:nvPr/>
        </p:nvPicPr>
        <p:blipFill>
          <a:blip r:embed="rId2" cstate="print"/>
          <a:srcRect/>
          <a:stretch>
            <a:fillRect/>
          </a:stretch>
        </p:blipFill>
        <p:spPr bwMode="auto">
          <a:xfrm>
            <a:off x="285722" y="2436029"/>
            <a:ext cx="3143271" cy="1921664"/>
          </a:xfrm>
          <a:prstGeom prst="rect">
            <a:avLst/>
          </a:prstGeom>
          <a:noFill/>
        </p:spPr>
      </p:pic>
      <p:pic>
        <p:nvPicPr>
          <p:cNvPr id="6" name="Picture 18" descr="Immagine"/>
          <p:cNvPicPr>
            <a:picLocks noChangeAspect="1" noChangeArrowheads="1"/>
          </p:cNvPicPr>
          <p:nvPr/>
        </p:nvPicPr>
        <p:blipFill>
          <a:blip r:embed="rId3" cstate="print"/>
          <a:srcRect/>
          <a:stretch>
            <a:fillRect/>
          </a:stretch>
        </p:blipFill>
        <p:spPr bwMode="auto">
          <a:xfrm>
            <a:off x="6047222" y="2428869"/>
            <a:ext cx="2779551" cy="1928826"/>
          </a:xfrm>
          <a:prstGeom prst="rect">
            <a:avLst/>
          </a:prstGeom>
          <a:noFill/>
        </p:spPr>
      </p:pic>
      <p:sp>
        <p:nvSpPr>
          <p:cNvPr id="22530" name="AutoShape 2" descr="I promessi sposi 2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2" name="AutoShape 4" descr="I promessi sposi 2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4" name="AutoShape 6" descr="I promessi sposi 2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6" name="AutoShape 8" descr="I promessi sposi 279.jpg"/>
          <p:cNvSpPr>
            <a:spLocks noChangeAspect="1" noChangeArrowheads="1"/>
          </p:cNvSpPr>
          <p:nvPr/>
        </p:nvSpPr>
        <p:spPr bwMode="auto">
          <a:xfrm>
            <a:off x="155575" y="-1249363"/>
            <a:ext cx="3810000" cy="2609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8" name="AutoShape 10" descr="I promessi sposi 279.jpg"/>
          <p:cNvSpPr>
            <a:spLocks noChangeAspect="1" noChangeArrowheads="1"/>
          </p:cNvSpPr>
          <p:nvPr/>
        </p:nvSpPr>
        <p:spPr bwMode="auto">
          <a:xfrm>
            <a:off x="155575" y="-1249363"/>
            <a:ext cx="3810000" cy="2609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40" name="AutoShape 12" descr="Risultati immagini per borromeo a milano promessi sposi"/>
          <p:cNvSpPr>
            <a:spLocks noChangeAspect="1" noChangeArrowheads="1"/>
          </p:cNvSpPr>
          <p:nvPr/>
        </p:nvSpPr>
        <p:spPr bwMode="auto">
          <a:xfrm>
            <a:off x="155575" y="-1249363"/>
            <a:ext cx="3810000" cy="2609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42" name="AutoShape 14" descr="Risultati immagini per borromeo a milano promessi sposi"/>
          <p:cNvSpPr>
            <a:spLocks noChangeAspect="1" noChangeArrowheads="1"/>
          </p:cNvSpPr>
          <p:nvPr/>
        </p:nvSpPr>
        <p:spPr bwMode="auto">
          <a:xfrm>
            <a:off x="155575" y="-1249363"/>
            <a:ext cx="3810000" cy="2609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44" name="AutoShape 16" descr="I promessi sposi 279.jpg"/>
          <p:cNvSpPr>
            <a:spLocks noChangeAspect="1" noChangeArrowheads="1"/>
          </p:cNvSpPr>
          <p:nvPr/>
        </p:nvSpPr>
        <p:spPr bwMode="auto">
          <a:xfrm>
            <a:off x="155575" y="-1249363"/>
            <a:ext cx="3810000" cy="2609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46" name="AutoShape 18" descr="Risultati immagini per borromeo a milano promessi sposi"/>
          <p:cNvSpPr>
            <a:spLocks noChangeAspect="1" noChangeArrowheads="1"/>
          </p:cNvSpPr>
          <p:nvPr/>
        </p:nvSpPr>
        <p:spPr bwMode="auto">
          <a:xfrm>
            <a:off x="155575" y="-1371600"/>
            <a:ext cx="2724150" cy="2857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48" name="Picture 20" descr="Risultati immagini per borromeo a milano promessi sposi"/>
          <p:cNvPicPr>
            <a:picLocks noChangeAspect="1" noChangeArrowheads="1"/>
          </p:cNvPicPr>
          <p:nvPr/>
        </p:nvPicPr>
        <p:blipFill>
          <a:blip r:embed="rId4" cstate="print"/>
          <a:srcRect/>
          <a:stretch>
            <a:fillRect/>
          </a:stretch>
        </p:blipFill>
        <p:spPr bwMode="auto">
          <a:xfrm>
            <a:off x="3275856" y="4406778"/>
            <a:ext cx="3028000" cy="21526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2548"/>
                                        </p:tgtEl>
                                        <p:attrNameLst>
                                          <p:attrName>style.visibility</p:attrName>
                                        </p:attrNameLst>
                                      </p:cBhvr>
                                      <p:to>
                                        <p:strVal val="visible"/>
                                      </p:to>
                                    </p:set>
                                    <p:anim calcmode="lin" valueType="num">
                                      <p:cBhvr>
                                        <p:cTn id="32" dur="500" fill="hold"/>
                                        <p:tgtEl>
                                          <p:spTgt spid="22548"/>
                                        </p:tgtEl>
                                        <p:attrNameLst>
                                          <p:attrName>ppt_w</p:attrName>
                                        </p:attrNameLst>
                                      </p:cBhvr>
                                      <p:tavLst>
                                        <p:tav tm="0">
                                          <p:val>
                                            <p:fltVal val="0"/>
                                          </p:val>
                                        </p:tav>
                                        <p:tav tm="100000">
                                          <p:val>
                                            <p:strVal val="#ppt_w"/>
                                          </p:val>
                                        </p:tav>
                                      </p:tavLst>
                                    </p:anim>
                                    <p:anim calcmode="lin" valueType="num">
                                      <p:cBhvr>
                                        <p:cTn id="33" dur="500" fill="hold"/>
                                        <p:tgtEl>
                                          <p:spTgt spid="22548"/>
                                        </p:tgtEl>
                                        <p:attrNameLst>
                                          <p:attrName>ppt_h</p:attrName>
                                        </p:attrNameLst>
                                      </p:cBhvr>
                                      <p:tavLst>
                                        <p:tav tm="0">
                                          <p:val>
                                            <p:fltVal val="0"/>
                                          </p:val>
                                        </p:tav>
                                        <p:tav tm="100000">
                                          <p:val>
                                            <p:strVal val="#ppt_h"/>
                                          </p:val>
                                        </p:tav>
                                      </p:tavLst>
                                    </p:anim>
                                    <p:animEffect transition="in" filter="fade">
                                      <p:cBhvr>
                                        <p:cTn id="34" dur="500"/>
                                        <p:tgtEl>
                                          <p:spTgt spid="22548"/>
                                        </p:tgtEl>
                                      </p:cBhvr>
                                    </p:animEffect>
                                    <p:anim calcmode="lin" valueType="num">
                                      <p:cBhvr>
                                        <p:cTn id="35" dur="500" fill="hold"/>
                                        <p:tgtEl>
                                          <p:spTgt spid="22548"/>
                                        </p:tgtEl>
                                        <p:attrNameLst>
                                          <p:attrName>ppt_x</p:attrName>
                                        </p:attrNameLst>
                                      </p:cBhvr>
                                      <p:tavLst>
                                        <p:tav tm="0">
                                          <p:val>
                                            <p:fltVal val="0.5"/>
                                          </p:val>
                                        </p:tav>
                                        <p:tav tm="100000">
                                          <p:val>
                                            <p:strVal val="#ppt_x"/>
                                          </p:val>
                                        </p:tav>
                                      </p:tavLst>
                                    </p:anim>
                                    <p:anim calcmode="lin" valueType="num">
                                      <p:cBhvr>
                                        <p:cTn id="36" dur="500" fill="hold"/>
                                        <p:tgtEl>
                                          <p:spTgt spid="225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571473" y="500050"/>
            <a:ext cx="8072494" cy="5626121"/>
          </a:xfrm>
        </p:spPr>
        <p:txBody>
          <a:bodyPr>
            <a:normAutofit/>
          </a:bodyPr>
          <a:lstStyle/>
          <a:p>
            <a:pPr marL="0" indent="0" algn="ctr">
              <a:buNone/>
            </a:pPr>
            <a:r>
              <a:rPr lang="it-IT" sz="1800" dirty="0" smtClean="0">
                <a:latin typeface="Times New Roman" pitchFamily="18" charset="0"/>
                <a:cs typeface="Times New Roman" pitchFamily="18" charset="0"/>
              </a:rPr>
              <a:t>Per un ampio spazio della narrazione i due protagonisti e padre Cristoforo, fatto allontanare da </a:t>
            </a:r>
            <a:r>
              <a:rPr lang="it-IT" sz="1800" dirty="0" err="1" smtClean="0">
                <a:latin typeface="Times New Roman" pitchFamily="18" charset="0"/>
                <a:cs typeface="Times New Roman" pitchFamily="18" charset="0"/>
              </a:rPr>
              <a:t>Pescarenico</a:t>
            </a:r>
            <a:r>
              <a:rPr lang="it-IT" sz="1800" dirty="0" smtClean="0">
                <a:latin typeface="Times New Roman" pitchFamily="18" charset="0"/>
                <a:cs typeface="Times New Roman" pitchFamily="18" charset="0"/>
              </a:rPr>
              <a:t> dai maneggi di don Rodrigo, restano lontani dal racconto; ma la peste, mentre stravolge e annulla i rapporti familiari e sociali, contribuisce al ritrovamento di tutti i protagonisti: Renzo, lasciata Bergamo, si muove in cerca di Lucia e arriva a Milano quando il contagio è al colmo. Al lazzaretto ritrova padre Cristoforo, ritrova don Rodrigo morente e, finalmente, dopo un’angosciosa tensione, ritrova l’amata Lucia. L’ultimo ostacolo, il voto di verginità formulato dalla fanciulla, nel terrore della sua prigionia al castello dell’Innominato, viene rimosso da padre Cristoforo e i due giovani, tornati al paese, vengono sposati da 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che non ha più motivo di temere, una volta morto don Rodrigo a causa della peste. Finalmente gli sposi iniziano altrove la loro vita.</a:t>
            </a:r>
          </a:p>
          <a:p>
            <a:pPr marL="0" indent="0" algn="ctr">
              <a:buNone/>
            </a:pPr>
            <a:endParaRPr lang="it-IT" sz="1800" dirty="0" smtClean="0">
              <a:latin typeface="Times New Roman" pitchFamily="18" charset="0"/>
              <a:cs typeface="Times New Roman" pitchFamily="18" charset="0"/>
            </a:endParaRPr>
          </a:p>
        </p:txBody>
      </p:sp>
      <p:pic>
        <p:nvPicPr>
          <p:cNvPr id="40962" name="Picture 2" descr="Risultati immagini per le nozze di lucia promessi sposi"/>
          <p:cNvPicPr>
            <a:picLocks noChangeAspect="1" noChangeArrowheads="1"/>
          </p:cNvPicPr>
          <p:nvPr/>
        </p:nvPicPr>
        <p:blipFill>
          <a:blip r:embed="rId2" cstate="print"/>
          <a:srcRect/>
          <a:stretch>
            <a:fillRect/>
          </a:stretch>
        </p:blipFill>
        <p:spPr bwMode="auto">
          <a:xfrm>
            <a:off x="2285986" y="4143380"/>
            <a:ext cx="4357718" cy="228601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fade">
                                      <p:cBhvr>
                                        <p:cTn id="12" dur="2000"/>
                                        <p:tgtEl>
                                          <p:spTgt spid="40962"/>
                                        </p:tgtEl>
                                      </p:cBhvr>
                                    </p:animEffect>
                                    <p:anim calcmode="lin" valueType="num">
                                      <p:cBhvr>
                                        <p:cTn id="13" dur="2000" fill="hold"/>
                                        <p:tgtEl>
                                          <p:spTgt spid="40962"/>
                                        </p:tgtEl>
                                        <p:attrNameLst>
                                          <p:attrName>ppt_w</p:attrName>
                                        </p:attrNameLst>
                                      </p:cBhvr>
                                      <p:tavLst>
                                        <p:tav tm="0" fmla="#ppt_w*sin(2.5*pi*$)">
                                          <p:val>
                                            <p:fltVal val="0"/>
                                          </p:val>
                                        </p:tav>
                                        <p:tav tm="100000">
                                          <p:val>
                                            <p:fltVal val="1"/>
                                          </p:val>
                                        </p:tav>
                                      </p:tavLst>
                                    </p:anim>
                                    <p:anim calcmode="lin" valueType="num">
                                      <p:cBhvr>
                                        <p:cTn id="14" dur="2000" fill="hold"/>
                                        <p:tgtEl>
                                          <p:spTgt spid="409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5854" y="274638"/>
            <a:ext cx="6357982" cy="582594"/>
          </a:xfrm>
        </p:spPr>
        <p:txBody>
          <a:bodyPr>
            <a:noAutofit/>
          </a:bodyPr>
          <a:lstStyle/>
          <a:p>
            <a:r>
              <a:rPr lang="it-IT" sz="3600" b="1" i="1" dirty="0" smtClean="0">
                <a:latin typeface="Times New Roman" pitchFamily="18" charset="0"/>
                <a:cs typeface="Times New Roman" pitchFamily="18" charset="0"/>
              </a:rPr>
              <a:t>L’intreccio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28596" y="1071552"/>
            <a:ext cx="8258204" cy="5054617"/>
          </a:xfrm>
        </p:spPr>
        <p:txBody>
          <a:bodyPr>
            <a:normAutofit/>
          </a:bodyPr>
          <a:lstStyle/>
          <a:p>
            <a:pPr algn="just">
              <a:buNone/>
            </a:pPr>
            <a:r>
              <a:rPr lang="it-IT" sz="1800" dirty="0" smtClean="0">
                <a:latin typeface="Times New Roman" pitchFamily="18" charset="0"/>
                <a:cs typeface="Times New Roman" pitchFamily="18" charset="0"/>
              </a:rPr>
              <a:t>Complessivamente nel romanzo la narrazione si dispone in tre unità:</a:t>
            </a:r>
          </a:p>
          <a:p>
            <a:pPr algn="just">
              <a:buNone/>
            </a:pPr>
            <a:endParaRPr lang="it-IT" sz="1800" dirty="0" smtClean="0">
              <a:latin typeface="Times New Roman" pitchFamily="18" charset="0"/>
              <a:cs typeface="Times New Roman" pitchFamily="18" charset="0"/>
            </a:endParaRPr>
          </a:p>
          <a:p>
            <a:pPr algn="just">
              <a:buFont typeface="Wingdings" pitchFamily="2" charset="2"/>
              <a:buChar char="§"/>
            </a:pPr>
            <a:r>
              <a:rPr lang="it-IT" sz="1800" dirty="0" smtClean="0">
                <a:latin typeface="Times New Roman" pitchFamily="18" charset="0"/>
                <a:cs typeface="Times New Roman" pitchFamily="18" charset="0"/>
              </a:rPr>
              <a:t>Capitoli   I - VIII:  il matrimonio viene bloccato dal divieto di don Rodrigo e da una serie di ostacoli;</a:t>
            </a:r>
          </a:p>
          <a:p>
            <a:pPr algn="just">
              <a:buFont typeface="Wingdings" pitchFamily="2" charset="2"/>
              <a:buChar char="§"/>
            </a:pPr>
            <a:r>
              <a:rPr lang="it-IT" sz="1800" dirty="0" smtClean="0">
                <a:latin typeface="Times New Roman" pitchFamily="18" charset="0"/>
                <a:cs typeface="Times New Roman" pitchFamily="18" charset="0"/>
              </a:rPr>
              <a:t>Capitoli   IX – XXVII:  Renzo e Lucia sono separati e vivono ciascuno una serie di incontri e di peripezie che sembrano allontanarli e dividerli per sempre;</a:t>
            </a:r>
          </a:p>
          <a:p>
            <a:pPr algn="just">
              <a:buFont typeface="Wingdings" pitchFamily="2" charset="2"/>
              <a:buChar char="§"/>
            </a:pPr>
            <a:r>
              <a:rPr lang="it-IT" sz="1800" dirty="0" smtClean="0">
                <a:latin typeface="Times New Roman" pitchFamily="18" charset="0"/>
                <a:cs typeface="Times New Roman" pitchFamily="18" charset="0"/>
              </a:rPr>
              <a:t>Capitoli   </a:t>
            </a:r>
            <a:r>
              <a:rPr lang="it-IT" sz="1800" dirty="0" err="1" smtClean="0">
                <a:latin typeface="Times New Roman" pitchFamily="18" charset="0"/>
                <a:cs typeface="Times New Roman" pitchFamily="18" charset="0"/>
              </a:rPr>
              <a:t>XXVIII</a:t>
            </a:r>
            <a:r>
              <a:rPr lang="it-IT" sz="1800" dirty="0" smtClean="0">
                <a:latin typeface="Times New Roman" pitchFamily="18" charset="0"/>
                <a:cs typeface="Times New Roman" pitchFamily="18" charset="0"/>
              </a:rPr>
              <a:t> – </a:t>
            </a:r>
            <a:r>
              <a:rPr lang="it-IT" sz="1800" dirty="0" err="1" smtClean="0">
                <a:latin typeface="Times New Roman" pitchFamily="18" charset="0"/>
                <a:cs typeface="Times New Roman" pitchFamily="18" charset="0"/>
              </a:rPr>
              <a:t>XXXVIII</a:t>
            </a:r>
            <a:r>
              <a:rPr lang="it-IT" sz="1800" dirty="0" smtClean="0">
                <a:latin typeface="Times New Roman" pitchFamily="18" charset="0"/>
                <a:cs typeface="Times New Roman" pitchFamily="18" charset="0"/>
              </a:rPr>
              <a:t>:  attraversando le grandi calamità della loro epoca, in modo particolare la peste, i due protagonisti si ritrovano e si ricongiungono definitivamente. </a:t>
            </a:r>
          </a:p>
          <a:p>
            <a:pPr marL="0" indent="0" algn="ctr">
              <a:buNone/>
            </a:pPr>
            <a:endParaRPr lang="it-IT" sz="1800" dirty="0" smtClean="0">
              <a:latin typeface="Times New Roman" pitchFamily="18" charset="0"/>
              <a:cs typeface="Times New Roman" pitchFamily="18" charset="0"/>
            </a:endParaRPr>
          </a:p>
          <a:p>
            <a:pPr marL="0" indent="0" algn="ctr">
              <a:buNone/>
            </a:pPr>
            <a:r>
              <a:rPr lang="it-IT" sz="1800" dirty="0" smtClean="0">
                <a:latin typeface="Times New Roman" pitchFamily="18" charset="0"/>
                <a:cs typeface="Times New Roman" pitchFamily="18" charset="0"/>
              </a:rPr>
              <a:t>Nell’intreccio il filone principale è costituito dalle peripezie dei due protagonisti, che, dopo le iniziali vicende, si svolgono su due piani paralleli. Attraverso i loro incontri e le loro vicissitudini il lettore scopre la misteriosa ma tenace forza del bene. Il male e il peccato esistono, ma la fede fornisce all’uomo la forza per affrontarli.</a:t>
            </a:r>
            <a:endParaRPr lang="it-IT"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75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75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75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75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3966" y="810359"/>
            <a:ext cx="4572000" cy="2308324"/>
          </a:xfrm>
          <a:prstGeom prst="rect">
            <a:avLst/>
          </a:prstGeom>
        </p:spPr>
        <p:txBody>
          <a:bodyPr>
            <a:spAutoFit/>
          </a:bodyPr>
          <a:lstStyle/>
          <a:p>
            <a:pPr algn="ctr"/>
            <a:r>
              <a:rPr lang="it-IT" dirty="0">
                <a:latin typeface="Times New Roman" pitchFamily="18" charset="0"/>
                <a:cs typeface="Times New Roman" pitchFamily="18" charset="0"/>
              </a:rPr>
              <a:t>Una caratteristica particolare del romanzo storico è la presenza di personaggi collettivi: vi sono infatti molte scene “corali” che hanno per protagonista non più il singolo personaggio, ma la folla, il popolo, gruppi di persone, raffigurati in atteggiamenti o comportamenti di partecipazione nei confronti degli eventi politici e sociali del loro tempo.</a:t>
            </a:r>
          </a:p>
        </p:txBody>
      </p:sp>
      <p:pic>
        <p:nvPicPr>
          <p:cNvPr id="18434" name="Picture 2" descr="Risultati immagini per romanzo storico PERSONAGGI FOLLA"/>
          <p:cNvPicPr>
            <a:picLocks noChangeAspect="1" noChangeArrowheads="1"/>
          </p:cNvPicPr>
          <p:nvPr/>
        </p:nvPicPr>
        <p:blipFill>
          <a:blip r:embed="rId2" cstate="print"/>
          <a:srcRect/>
          <a:stretch>
            <a:fillRect/>
          </a:stretch>
        </p:blipFill>
        <p:spPr bwMode="auto">
          <a:xfrm>
            <a:off x="467544" y="3501008"/>
            <a:ext cx="3929070" cy="2809881"/>
          </a:xfrm>
          <a:prstGeom prst="rect">
            <a:avLst/>
          </a:prstGeom>
          <a:noFill/>
        </p:spPr>
      </p:pic>
      <p:pic>
        <p:nvPicPr>
          <p:cNvPr id="18436" name="Picture 4" descr="Risultati immagini per romanzo storico PERSONAGGI"/>
          <p:cNvPicPr>
            <a:picLocks noChangeAspect="1" noChangeArrowheads="1"/>
          </p:cNvPicPr>
          <p:nvPr/>
        </p:nvPicPr>
        <p:blipFill>
          <a:blip r:embed="rId3" cstate="print"/>
          <a:srcRect/>
          <a:stretch>
            <a:fillRect/>
          </a:stretch>
        </p:blipFill>
        <p:spPr bwMode="auto">
          <a:xfrm>
            <a:off x="4857720" y="1964521"/>
            <a:ext cx="4048152" cy="27860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1000"/>
                                        <p:tgtEl>
                                          <p:spTgt spid="18434"/>
                                        </p:tgtEl>
                                      </p:cBhvr>
                                    </p:animEffect>
                                    <p:anim calcmode="lin" valueType="num">
                                      <p:cBhvr>
                                        <p:cTn id="13" dur="1000" fill="hold"/>
                                        <p:tgtEl>
                                          <p:spTgt spid="18434"/>
                                        </p:tgtEl>
                                        <p:attrNameLst>
                                          <p:attrName>ppt_x</p:attrName>
                                        </p:attrNameLst>
                                      </p:cBhvr>
                                      <p:tavLst>
                                        <p:tav tm="0">
                                          <p:val>
                                            <p:strVal val="#ppt_x"/>
                                          </p:val>
                                        </p:tav>
                                        <p:tav tm="100000">
                                          <p:val>
                                            <p:strVal val="#ppt_x"/>
                                          </p:val>
                                        </p:tav>
                                      </p:tavLst>
                                    </p:anim>
                                    <p:anim calcmode="lin" valueType="num">
                                      <p:cBhvr>
                                        <p:cTn id="14" dur="1000" fill="hold"/>
                                        <p:tgtEl>
                                          <p:spTgt spid="184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1000"/>
                                        <p:tgtEl>
                                          <p:spTgt spid="18436"/>
                                        </p:tgtEl>
                                      </p:cBhvr>
                                    </p:animEffect>
                                    <p:anim calcmode="lin" valueType="num">
                                      <p:cBhvr>
                                        <p:cTn id="18" dur="1000" fill="hold"/>
                                        <p:tgtEl>
                                          <p:spTgt spid="18436"/>
                                        </p:tgtEl>
                                        <p:attrNameLst>
                                          <p:attrName>ppt_x</p:attrName>
                                        </p:attrNameLst>
                                      </p:cBhvr>
                                      <p:tavLst>
                                        <p:tav tm="0">
                                          <p:val>
                                            <p:strVal val="#ppt_x"/>
                                          </p:val>
                                        </p:tav>
                                        <p:tav tm="100000">
                                          <p:val>
                                            <p:strVal val="#ppt_x"/>
                                          </p:val>
                                        </p:tav>
                                      </p:tavLst>
                                    </p:anim>
                                    <p:anim calcmode="lin" valueType="num">
                                      <p:cBhvr>
                                        <p:cTn id="1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0232" y="274638"/>
            <a:ext cx="5357850" cy="654032"/>
          </a:xfrm>
        </p:spPr>
        <p:txBody>
          <a:bodyPr>
            <a:normAutofit/>
          </a:bodyPr>
          <a:lstStyle/>
          <a:p>
            <a:r>
              <a:rPr lang="it-IT" sz="3600" b="1" i="1" dirty="0" smtClean="0">
                <a:latin typeface="Times New Roman" pitchFamily="18" charset="0"/>
                <a:cs typeface="Times New Roman" pitchFamily="18" charset="0"/>
              </a:rPr>
              <a:t>Le tecniche narrative</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71473" y="1142989"/>
            <a:ext cx="8115328" cy="4983179"/>
          </a:xfrm>
        </p:spPr>
        <p:txBody>
          <a:bodyPr>
            <a:normAutofit/>
          </a:bodyPr>
          <a:lstStyle/>
          <a:p>
            <a:pPr marL="0" indent="0" algn="ctr">
              <a:buNone/>
            </a:pPr>
            <a:r>
              <a:rPr lang="it-IT" sz="1800" dirty="0" smtClean="0">
                <a:latin typeface="Times New Roman" pitchFamily="18" charset="0"/>
                <a:cs typeface="Times New Roman" pitchFamily="18" charset="0"/>
              </a:rPr>
              <a:t>I Promessi sposi presentano  le seguenti tecniche narrative:</a:t>
            </a:r>
          </a:p>
          <a:p>
            <a:pPr marL="0" indent="0" algn="ctr">
              <a:buNone/>
            </a:pPr>
            <a:endParaRPr lang="it-IT" sz="1800" dirty="0" smtClean="0">
              <a:latin typeface="Times New Roman" pitchFamily="18" charset="0"/>
              <a:cs typeface="Times New Roman" pitchFamily="18" charset="0"/>
            </a:endParaRPr>
          </a:p>
          <a:p>
            <a:pPr>
              <a:buFont typeface="Wingdings" pitchFamily="2" charset="2"/>
              <a:buChar char="§"/>
            </a:pPr>
            <a:r>
              <a:rPr lang="it-IT" sz="1800" b="1" dirty="0" smtClean="0">
                <a:latin typeface="Times New Roman" pitchFamily="18" charset="0"/>
                <a:cs typeface="Times New Roman" pitchFamily="18" charset="0"/>
              </a:rPr>
              <a:t>Voci dei personaggi</a:t>
            </a:r>
          </a:p>
          <a:p>
            <a:pPr marL="966788" algn="just">
              <a:buFont typeface="+mj-lt"/>
              <a:buAutoNum type="alphaLcPeriod"/>
            </a:pPr>
            <a:r>
              <a:rPr lang="it-IT" sz="1800" b="1" i="1" dirty="0" smtClean="0">
                <a:latin typeface="Times New Roman" pitchFamily="18" charset="0"/>
                <a:cs typeface="Times New Roman" pitchFamily="18" charset="0"/>
              </a:rPr>
              <a:t>Dialogo: </a:t>
            </a:r>
            <a:r>
              <a:rPr lang="it-IT" sz="1800" dirty="0" smtClean="0">
                <a:latin typeface="Times New Roman" pitchFamily="18" charset="0"/>
                <a:cs typeface="Times New Roman" pitchFamily="18" charset="0"/>
              </a:rPr>
              <a:t> al centro delle scene di maggior rilievo narrativo l’autore pone   un dialogo per  avere il punto di vista dei personaggi.</a:t>
            </a:r>
          </a:p>
          <a:p>
            <a:pPr marL="966788" algn="just">
              <a:buFont typeface="+mj-lt"/>
              <a:buAutoNum type="alphaLcPeriod"/>
            </a:pPr>
            <a:r>
              <a:rPr lang="it-IT" sz="1800" b="1" i="1" dirty="0" smtClean="0">
                <a:latin typeface="Times New Roman" pitchFamily="18" charset="0"/>
                <a:cs typeface="Times New Roman" pitchFamily="18" charset="0"/>
              </a:rPr>
              <a:t>Soliloquio:  </a:t>
            </a:r>
            <a:r>
              <a:rPr lang="it-IT" sz="1800" dirty="0" smtClean="0">
                <a:latin typeface="Times New Roman" pitchFamily="18" charset="0"/>
                <a:cs typeface="Times New Roman" pitchFamily="18" charset="0"/>
              </a:rPr>
              <a:t>il singolo personaggio si esprime liberamente, parlando a se stesso o a un interlocutore immaginario. Con questa tecnica il lettore può esplorare l’io segreto del personaggio.</a:t>
            </a:r>
          </a:p>
          <a:p>
            <a:pPr marL="966788" algn="just">
              <a:buFont typeface="+mj-lt"/>
              <a:buAutoNum type="alphaLcPeriod"/>
            </a:pPr>
            <a:r>
              <a:rPr lang="it-IT" sz="1800" b="1" i="1" dirty="0" smtClean="0">
                <a:latin typeface="Times New Roman" pitchFamily="18" charset="0"/>
                <a:cs typeface="Times New Roman" pitchFamily="18" charset="0"/>
              </a:rPr>
              <a:t>Monologo: </a:t>
            </a:r>
            <a:r>
              <a:rPr lang="it-IT" sz="1800" dirty="0" smtClean="0">
                <a:latin typeface="Times New Roman" pitchFamily="18" charset="0"/>
                <a:cs typeface="Times New Roman" pitchFamily="18" charset="0"/>
              </a:rPr>
              <a:t> il personaggio parla a un interlocutore silenzioso.  Anche questa tecnica narrativa permette al lettore di penetrare all’interno del personaggio.</a:t>
            </a:r>
          </a:p>
          <a:p>
            <a:pPr marL="966788" algn="just">
              <a:buFont typeface="+mj-lt"/>
              <a:buAutoNum type="alphaLcPeriod"/>
            </a:pPr>
            <a:r>
              <a:rPr lang="it-IT" sz="1800" b="1" i="1" dirty="0" smtClean="0">
                <a:latin typeface="Times New Roman" pitchFamily="18" charset="0"/>
                <a:cs typeface="Times New Roman" pitchFamily="18" charset="0"/>
              </a:rPr>
              <a:t>Discorso indiretto legato: </a:t>
            </a:r>
            <a:r>
              <a:rPr lang="it-IT" sz="1800" dirty="0" smtClean="0">
                <a:latin typeface="Times New Roman" pitchFamily="18" charset="0"/>
                <a:cs typeface="Times New Roman" pitchFamily="18" charset="0"/>
              </a:rPr>
              <a:t>il narratore cita, trascrivendolo in modo fedele, il discorso o il pensiero del personaggio.</a:t>
            </a:r>
          </a:p>
          <a:p>
            <a:pPr marL="966788" algn="just">
              <a:buFont typeface="+mj-lt"/>
              <a:buAutoNum type="alphaLcPeriod"/>
            </a:pPr>
            <a:r>
              <a:rPr lang="it-IT" sz="1800" b="1" i="1" dirty="0" smtClean="0">
                <a:latin typeface="Times New Roman" pitchFamily="18" charset="0"/>
                <a:cs typeface="Times New Roman" pitchFamily="18" charset="0"/>
              </a:rPr>
              <a:t>Discorso indiretto libero:  </a:t>
            </a:r>
            <a:r>
              <a:rPr lang="it-IT" sz="1800" dirty="0" smtClean="0">
                <a:latin typeface="Times New Roman" pitchFamily="18" charset="0"/>
                <a:cs typeface="Times New Roman" pitchFamily="18" charset="0"/>
              </a:rPr>
              <a:t>pensieri  e parole vengono riferiti senza essere introdotti dal verbo dire.</a:t>
            </a:r>
            <a:endParaRPr lang="it-IT"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3050"/>
            <a:ext cx="3614734" cy="798496"/>
          </a:xfrm>
        </p:spPr>
        <p:txBody>
          <a:bodyPr>
            <a:normAutofit/>
          </a:bodyPr>
          <a:lstStyle/>
          <a:p>
            <a:pPr>
              <a:buFont typeface="Wingdings" pitchFamily="2" charset="2"/>
              <a:buChar char="§"/>
            </a:pPr>
            <a:r>
              <a:rPr lang="it-IT" sz="1800" dirty="0" smtClean="0">
                <a:latin typeface="Times New Roman" pitchFamily="18" charset="0"/>
                <a:cs typeface="Times New Roman" pitchFamily="18" charset="0"/>
              </a:rPr>
              <a:t> Voce</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del</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narratore</a:t>
            </a:r>
            <a:endParaRPr lang="it-IT" sz="1800" dirty="0">
              <a:latin typeface="Times New Roman" pitchFamily="18" charset="0"/>
              <a:cs typeface="Times New Roman" pitchFamily="18" charset="0"/>
            </a:endParaRPr>
          </a:p>
        </p:txBody>
      </p:sp>
      <p:sp>
        <p:nvSpPr>
          <p:cNvPr id="8" name="Segnaposto contenuto 7"/>
          <p:cNvSpPr>
            <a:spLocks noGrp="1"/>
          </p:cNvSpPr>
          <p:nvPr>
            <p:ph idx="1"/>
          </p:nvPr>
        </p:nvSpPr>
        <p:spPr>
          <a:xfrm>
            <a:off x="4500562" y="1714488"/>
            <a:ext cx="3286148" cy="3643338"/>
          </a:xfrm>
        </p:spPr>
        <p:txBody>
          <a:bodyPr>
            <a:normAutofit/>
          </a:bodyPr>
          <a:lstStyle/>
          <a:p>
            <a:pPr marL="0" indent="0" algn="ctr">
              <a:buNone/>
            </a:pPr>
            <a:r>
              <a:rPr lang="it-IT" sz="1800" dirty="0" smtClean="0">
                <a:latin typeface="Times New Roman" pitchFamily="18" charset="0"/>
                <a:cs typeface="Times New Roman" pitchFamily="18" charset="0"/>
              </a:rPr>
              <a:t>La voce del narratore presente nel racconto, assume vari ruoli e funzioni, cui corrispondono diversi livelli di narrazione: parla attraverso l’anonimo autore del manoscritto, testimone diretto dei fatti narrati;  formula i suoi commenti riportando i giudizi dello scrittore; dà il resoconto documentario di fatti storici; si sofferma a descrivere ambienti o scene di singolare drammaticità.</a:t>
            </a:r>
            <a:endParaRPr lang="it-IT" sz="1800" dirty="0">
              <a:latin typeface="Times New Roman" pitchFamily="18" charset="0"/>
              <a:cs typeface="Times New Roman" pitchFamily="18" charset="0"/>
            </a:endParaRPr>
          </a:p>
        </p:txBody>
      </p:sp>
      <p:sp>
        <p:nvSpPr>
          <p:cNvPr id="9" name="Segnaposto testo 8"/>
          <p:cNvSpPr>
            <a:spLocks noGrp="1"/>
          </p:cNvSpPr>
          <p:nvPr>
            <p:ph type="body" sz="half" idx="2"/>
          </p:nvPr>
        </p:nvSpPr>
        <p:spPr>
          <a:xfrm>
            <a:off x="457201" y="2285991"/>
            <a:ext cx="3328981" cy="3000397"/>
          </a:xfrm>
        </p:spPr>
        <p:txBody>
          <a:bodyPr>
            <a:normAutofit/>
          </a:bodyPr>
          <a:lstStyle/>
          <a:p>
            <a:pPr marL="342900" indent="-342900">
              <a:buFont typeface="+mj-lt"/>
              <a:buAutoNum type="alphaLcPeriod"/>
            </a:pPr>
            <a:r>
              <a:rPr lang="it-IT" sz="1800" b="1" i="1" dirty="0" smtClean="0">
                <a:latin typeface="Times New Roman" pitchFamily="18" charset="0"/>
                <a:cs typeface="Times New Roman" pitchFamily="18" charset="0"/>
              </a:rPr>
              <a:t>L’anonimo testimone</a:t>
            </a:r>
          </a:p>
          <a:p>
            <a:pPr marL="342900" indent="-342900">
              <a:buFont typeface="+mj-lt"/>
              <a:buAutoNum type="alphaLcPeriod"/>
            </a:pPr>
            <a:endParaRPr lang="it-IT" sz="1800" b="1" i="1" dirty="0" smtClean="0">
              <a:latin typeface="Times New Roman" pitchFamily="18" charset="0"/>
              <a:cs typeface="Times New Roman" pitchFamily="18" charset="0"/>
            </a:endParaRPr>
          </a:p>
          <a:p>
            <a:pPr marL="342900" indent="-342900">
              <a:buFont typeface="+mj-lt"/>
              <a:buAutoNum type="alphaLcPeriod"/>
            </a:pPr>
            <a:r>
              <a:rPr lang="it-IT" sz="1800" b="1" i="1" dirty="0" smtClean="0">
                <a:latin typeface="Times New Roman" pitchFamily="18" charset="0"/>
                <a:cs typeface="Times New Roman" pitchFamily="18" charset="0"/>
              </a:rPr>
              <a:t>Lo scrittore che commenta</a:t>
            </a:r>
          </a:p>
          <a:p>
            <a:pPr marL="342900" indent="-342900">
              <a:buFont typeface="+mj-lt"/>
              <a:buAutoNum type="alphaLcPeriod"/>
            </a:pPr>
            <a:endParaRPr lang="it-IT" sz="1800" b="1" i="1" dirty="0" smtClean="0">
              <a:latin typeface="Times New Roman" pitchFamily="18" charset="0"/>
              <a:cs typeface="Times New Roman" pitchFamily="18" charset="0"/>
            </a:endParaRPr>
          </a:p>
          <a:p>
            <a:pPr marL="342900" indent="-342900">
              <a:buFont typeface="+mj-lt"/>
              <a:buAutoNum type="alphaLcPeriod"/>
            </a:pPr>
            <a:r>
              <a:rPr lang="it-IT" sz="1800" b="1" i="1" dirty="0" smtClean="0">
                <a:latin typeface="Times New Roman" pitchFamily="18" charset="0"/>
                <a:cs typeface="Times New Roman" pitchFamily="18" charset="0"/>
              </a:rPr>
              <a:t>Lo storico</a:t>
            </a:r>
          </a:p>
          <a:p>
            <a:pPr marL="342900" indent="-342900">
              <a:buFont typeface="+mj-lt"/>
              <a:buAutoNum type="alphaLcPeriod"/>
            </a:pPr>
            <a:endParaRPr lang="it-IT" sz="1800" b="1" i="1" dirty="0" smtClean="0">
              <a:latin typeface="Times New Roman" pitchFamily="18" charset="0"/>
              <a:cs typeface="Times New Roman" pitchFamily="18" charset="0"/>
            </a:endParaRPr>
          </a:p>
          <a:p>
            <a:pPr marL="342900" indent="-342900">
              <a:buFont typeface="+mj-lt"/>
              <a:buAutoNum type="alphaLcPeriod"/>
            </a:pPr>
            <a:r>
              <a:rPr lang="it-IT" sz="1800" b="1" i="1" dirty="0" smtClean="0">
                <a:latin typeface="Times New Roman" pitchFamily="18" charset="0"/>
                <a:cs typeface="Times New Roman" pitchFamily="18" charset="0"/>
              </a:rPr>
              <a:t>L’osservatore che descrive</a:t>
            </a:r>
            <a:endParaRPr lang="it-IT" sz="1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357290" y="274638"/>
            <a:ext cx="6572296" cy="582594"/>
          </a:xfrm>
        </p:spPr>
        <p:txBody>
          <a:bodyPr>
            <a:noAutofit/>
          </a:bodyPr>
          <a:lstStyle/>
          <a:p>
            <a:r>
              <a:rPr lang="it-IT" sz="3600" b="1" i="1" dirty="0" smtClean="0">
                <a:latin typeface="Times New Roman" pitchFamily="18" charset="0"/>
                <a:cs typeface="Times New Roman" pitchFamily="18" charset="0"/>
              </a:rPr>
              <a:t>I personaggi</a:t>
            </a:r>
            <a:endParaRPr lang="it-IT" sz="3600" b="1" i="1" dirty="0">
              <a:latin typeface="Times New Roman" pitchFamily="18" charset="0"/>
              <a:cs typeface="Times New Roman" pitchFamily="18" charset="0"/>
            </a:endParaRPr>
          </a:p>
        </p:txBody>
      </p:sp>
      <p:sp>
        <p:nvSpPr>
          <p:cNvPr id="6" name="Segnaposto contenuto 5"/>
          <p:cNvSpPr>
            <a:spLocks noGrp="1"/>
          </p:cNvSpPr>
          <p:nvPr>
            <p:ph idx="1"/>
          </p:nvPr>
        </p:nvSpPr>
        <p:spPr>
          <a:xfrm>
            <a:off x="1428728" y="1428736"/>
            <a:ext cx="6143669" cy="4143404"/>
          </a:xfrm>
        </p:spPr>
        <p:txBody>
          <a:bodyPr>
            <a:normAutofit/>
          </a:bodyPr>
          <a:lstStyle/>
          <a:p>
            <a:pPr algn="ctr">
              <a:buNone/>
            </a:pPr>
            <a:r>
              <a:rPr lang="it-IT" sz="1800" dirty="0" smtClean="0">
                <a:latin typeface="Times New Roman" pitchFamily="18" charset="0"/>
                <a:cs typeface="Times New Roman" pitchFamily="18" charset="0"/>
              </a:rPr>
              <a:t>Protagonisti del romanzo sono </a:t>
            </a:r>
            <a:r>
              <a:rPr lang="it-IT" sz="1800" b="1" dirty="0" smtClean="0">
                <a:latin typeface="Times New Roman" pitchFamily="18" charset="0"/>
                <a:cs typeface="Times New Roman" pitchFamily="18" charset="0"/>
              </a:rPr>
              <a:t> Renzo </a:t>
            </a:r>
            <a:r>
              <a:rPr lang="it-IT" sz="1800" dirty="0" smtClean="0">
                <a:latin typeface="Times New Roman" pitchFamily="18" charset="0"/>
                <a:cs typeface="Times New Roman" pitchFamily="18" charset="0"/>
              </a:rPr>
              <a:t>e </a:t>
            </a:r>
            <a:r>
              <a:rPr lang="it-IT" sz="1800" b="1" dirty="0" smtClean="0">
                <a:latin typeface="Times New Roman" pitchFamily="18" charset="0"/>
                <a:cs typeface="Times New Roman" pitchFamily="18" charset="0"/>
              </a:rPr>
              <a:t> Lucia, </a:t>
            </a:r>
            <a:r>
              <a:rPr lang="it-IT" sz="1800" dirty="0" smtClean="0">
                <a:latin typeface="Times New Roman" pitchFamily="18" charset="0"/>
                <a:cs typeface="Times New Roman" pitchFamily="18" charset="0"/>
              </a:rPr>
              <a:t> i due promessi sposi. </a:t>
            </a:r>
          </a:p>
          <a:p>
            <a:pPr algn="ctr">
              <a:buNone/>
            </a:pPr>
            <a:r>
              <a:rPr lang="it-IT" sz="1800" dirty="0" smtClean="0">
                <a:latin typeface="Times New Roman" pitchFamily="18" charset="0"/>
                <a:cs typeface="Times New Roman" pitchFamily="18" charset="0"/>
              </a:rPr>
              <a:t>Accanto ad essi si muovono e vivono </a:t>
            </a:r>
            <a:r>
              <a:rPr lang="it-IT" sz="1800" b="1" dirty="0" smtClean="0">
                <a:latin typeface="Times New Roman" pitchFamily="18" charset="0"/>
                <a:cs typeface="Times New Roman" pitchFamily="18" charset="0"/>
              </a:rPr>
              <a:t>molti altri personaggi</a:t>
            </a:r>
            <a:r>
              <a:rPr lang="it-IT" sz="1800" dirty="0" smtClean="0">
                <a:latin typeface="Times New Roman" pitchFamily="18" charset="0"/>
                <a:cs typeface="Times New Roman" pitchFamily="18" charset="0"/>
              </a:rPr>
              <a:t>:  umili, superbi, poveri, ricchi. </a:t>
            </a:r>
          </a:p>
          <a:p>
            <a:pPr algn="ctr">
              <a:buNone/>
            </a:pPr>
            <a:r>
              <a:rPr lang="it-IT" sz="1800" dirty="0" smtClean="0">
                <a:latin typeface="Times New Roman" pitchFamily="18" charset="0"/>
                <a:cs typeface="Times New Roman" pitchFamily="18" charset="0"/>
              </a:rPr>
              <a:t>In alcuni momenti i personaggi formano un’immensa sinfonia corale dai toni più svariati: a volte di malvagità e di orrore; a volte di carità e altruismo; a volte incentrata sulle loro regole di vita.</a:t>
            </a:r>
          </a:p>
          <a:p>
            <a:pPr algn="ctr">
              <a:buNone/>
            </a:pPr>
            <a:r>
              <a:rPr lang="it-IT" sz="1800" dirty="0" smtClean="0">
                <a:latin typeface="Times New Roman" pitchFamily="18" charset="0"/>
                <a:cs typeface="Times New Roman" pitchFamily="18" charset="0"/>
              </a:rPr>
              <a:t>Alcuni  sono creati dall’invenzione dell’autore, altri sono storicamente reali. Tutti, però, rappresentano un’epoca storica e caratterizzano i conflitti e le tensioni dell’animo umano. </a:t>
            </a:r>
          </a:p>
          <a:p>
            <a:pPr algn="ctr">
              <a:buNone/>
            </a:pPr>
            <a:r>
              <a:rPr lang="it-IT" sz="1800" dirty="0" smtClean="0">
                <a:latin typeface="Times New Roman" pitchFamily="18" charset="0"/>
                <a:cs typeface="Times New Roman" pitchFamily="18" charset="0"/>
              </a:rPr>
              <a:t>Ognuno è parte indispensabile all’intera vicenda del romanzo.</a:t>
            </a:r>
          </a:p>
          <a:p>
            <a:pPr algn="ctr">
              <a:buNone/>
            </a:pPr>
            <a:endParaRPr lang="it-IT" sz="1800" dirty="0" smtClean="0">
              <a:latin typeface="Times New Roman" pitchFamily="18" charset="0"/>
              <a:cs typeface="Times New Roman" pitchFamily="18" charset="0"/>
            </a:endParaRPr>
          </a:p>
          <a:p>
            <a:pPr algn="ctr">
              <a:buNone/>
            </a:pPr>
            <a:endParaRPr lang="it-IT" sz="1800" dirty="0" smtClean="0">
              <a:latin typeface="Times New Roman" pitchFamily="18" charset="0"/>
              <a:cs typeface="Times New Roman" pitchFamily="18" charset="0"/>
            </a:endParaRPr>
          </a:p>
          <a:p>
            <a:pPr>
              <a:buNone/>
            </a:pPr>
            <a:endParaRPr lang="it-IT"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14348" y="1500174"/>
            <a:ext cx="7715304" cy="2357454"/>
          </a:xfrm>
        </p:spPr>
        <p:txBody>
          <a:bodyPr/>
          <a:lstStyle/>
          <a:p>
            <a:r>
              <a:rPr lang="it-IT" b="1" i="1" dirty="0" smtClean="0">
                <a:latin typeface="Times New Roman" pitchFamily="18" charset="0"/>
                <a:cs typeface="Times New Roman" pitchFamily="18" charset="0"/>
              </a:rPr>
              <a:t>I personaggi principali</a:t>
            </a:r>
            <a:endParaRPr lang="it-IT" b="1" i="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28728" y="428604"/>
            <a:ext cx="6429420" cy="1071570"/>
          </a:xfrm>
        </p:spPr>
        <p:txBody>
          <a:bodyPr>
            <a:normAutofit/>
          </a:bodyPr>
          <a:lstStyle/>
          <a:p>
            <a:r>
              <a:rPr lang="it-IT" sz="3600" b="1" i="1" dirty="0" smtClean="0">
                <a:latin typeface="Times New Roman" pitchFamily="18" charset="0"/>
                <a:cs typeface="Times New Roman" pitchFamily="18" charset="0"/>
              </a:rPr>
              <a:t>Renzo</a:t>
            </a:r>
            <a:r>
              <a:rPr lang="it-IT" sz="3600" b="1" i="1" dirty="0" smtClean="0"/>
              <a:t>  </a:t>
            </a:r>
            <a:r>
              <a:rPr lang="it-IT" sz="3600" b="1" i="1" dirty="0" err="1" smtClean="0">
                <a:latin typeface="Times New Roman" pitchFamily="18" charset="0"/>
                <a:cs typeface="Times New Roman" pitchFamily="18" charset="0"/>
              </a:rPr>
              <a:t>Tramaglino</a:t>
            </a:r>
            <a:endParaRPr lang="it-IT" sz="36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4786315" y="1571612"/>
            <a:ext cx="3286148" cy="4429156"/>
          </a:xfrm>
        </p:spPr>
        <p:txBody>
          <a:bodyPr>
            <a:normAutofit fontScale="25000" lnSpcReduction="20000"/>
          </a:bodyPr>
          <a:lstStyle/>
          <a:p>
            <a:endParaRPr lang="it-IT" dirty="0" smtClean="0"/>
          </a:p>
          <a:p>
            <a:r>
              <a:rPr lang="it-IT" sz="7200" dirty="0">
                <a:solidFill>
                  <a:schemeClr val="tx1"/>
                </a:solidFill>
                <a:latin typeface="Times New Roman" pitchFamily="18" charset="0"/>
                <a:cs typeface="Times New Roman" pitchFamily="18" charset="0"/>
              </a:rPr>
              <a:t>È il protagonista maschile della vicenda, il promesso sposo di </a:t>
            </a:r>
            <a:r>
              <a:rPr lang="it-IT" sz="7200" dirty="0" smtClean="0">
                <a:solidFill>
                  <a:schemeClr val="tx1"/>
                </a:solidFill>
                <a:latin typeface="Times New Roman" pitchFamily="18" charset="0"/>
                <a:cs typeface="Times New Roman" pitchFamily="18" charset="0"/>
              </a:rPr>
              <a:t>Lucia</a:t>
            </a:r>
            <a:r>
              <a:rPr lang="it-IT" sz="7200" dirty="0">
                <a:solidFill>
                  <a:schemeClr val="tx1"/>
                </a:solidFill>
                <a:latin typeface="Times New Roman" pitchFamily="18" charset="0"/>
                <a:cs typeface="Times New Roman" pitchFamily="18" charset="0"/>
              </a:rPr>
              <a:t> le cui nozze vengono mandate a monte da </a:t>
            </a:r>
            <a:r>
              <a:rPr lang="it-IT" sz="7200" dirty="0" smtClean="0">
                <a:solidFill>
                  <a:schemeClr val="tx1"/>
                </a:solidFill>
                <a:latin typeface="Times New Roman" pitchFamily="18" charset="0"/>
                <a:cs typeface="Times New Roman" pitchFamily="18" charset="0"/>
              </a:rPr>
              <a:t>don Rodrigo. E’ </a:t>
            </a:r>
            <a:r>
              <a:rPr lang="it-IT" sz="7200" dirty="0">
                <a:solidFill>
                  <a:schemeClr val="tx1"/>
                </a:solidFill>
                <a:latin typeface="Times New Roman" pitchFamily="18" charset="0"/>
                <a:cs typeface="Times New Roman" pitchFamily="18" charset="0"/>
              </a:rPr>
              <a:t>descritto come un giovane di circa vent'anni, orfano di entrambi i genitori dall'adolescenza e il cui nome completo è Lorenzo. Esercita la professione di filatore di seta ed è un artigiano assai abile, cosicché il lavoro non gli manca nonostante le difficoltà del </a:t>
            </a:r>
            <a:r>
              <a:rPr lang="it-IT" sz="7200" dirty="0" smtClean="0">
                <a:solidFill>
                  <a:schemeClr val="tx1"/>
                </a:solidFill>
                <a:latin typeface="Times New Roman" pitchFamily="18" charset="0"/>
                <a:cs typeface="Times New Roman" pitchFamily="18" charset="0"/>
              </a:rPr>
              <a:t>mercato. Possiede </a:t>
            </a:r>
            <a:r>
              <a:rPr lang="it-IT" sz="7200" dirty="0">
                <a:solidFill>
                  <a:schemeClr val="tx1"/>
                </a:solidFill>
                <a:latin typeface="Times New Roman" pitchFamily="18" charset="0"/>
                <a:cs typeface="Times New Roman" pitchFamily="18" charset="0"/>
              </a:rPr>
              <a:t>un piccolo podere che sfrutta e lavora egli stesso quando il filatoio è inattivo, per cui si trova in una condizione economica agiata pur non essendo </a:t>
            </a:r>
            <a:r>
              <a:rPr lang="it-IT" sz="7200" dirty="0" smtClean="0">
                <a:solidFill>
                  <a:schemeClr val="tx1"/>
                </a:solidFill>
                <a:latin typeface="Times New Roman" pitchFamily="18" charset="0"/>
                <a:cs typeface="Times New Roman" pitchFamily="18" charset="0"/>
              </a:rPr>
              <a:t>ricco. </a:t>
            </a:r>
            <a:endParaRPr lang="it-IT" sz="7200" dirty="0">
              <a:solidFill>
                <a:schemeClr val="tx1"/>
              </a:solidFill>
              <a:latin typeface="Times New Roman" pitchFamily="18" charset="0"/>
              <a:cs typeface="Times New Roman" pitchFamily="18" charset="0"/>
            </a:endParaRPr>
          </a:p>
        </p:txBody>
      </p:sp>
      <p:pic>
        <p:nvPicPr>
          <p:cNvPr id="14338" name="Picture 2" descr="Risultati immagini per renzo i promessi sposi"/>
          <p:cNvPicPr>
            <a:picLocks noChangeAspect="1" noChangeArrowheads="1"/>
          </p:cNvPicPr>
          <p:nvPr/>
        </p:nvPicPr>
        <p:blipFill>
          <a:blip r:embed="rId2" cstate="print"/>
          <a:srcRect/>
          <a:stretch>
            <a:fillRect/>
          </a:stretch>
        </p:blipFill>
        <p:spPr bwMode="auto">
          <a:xfrm>
            <a:off x="714348" y="1643050"/>
            <a:ext cx="3357586" cy="421484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857232"/>
            <a:ext cx="3857652" cy="5355312"/>
          </a:xfrm>
          <a:prstGeom prst="rect">
            <a:avLst/>
          </a:prstGeom>
        </p:spPr>
        <p:txBody>
          <a:bodyPr wrap="square">
            <a:spAutoFit/>
          </a:bodyPr>
          <a:lstStyle/>
          <a:p>
            <a:pPr algn="ctr"/>
            <a:r>
              <a:rPr lang="it-IT" dirty="0" smtClean="0">
                <a:solidFill>
                  <a:schemeClr val="tx1"/>
                </a:solidFill>
                <a:latin typeface="Times New Roman" pitchFamily="18" charset="0"/>
                <a:cs typeface="Times New Roman" pitchFamily="18" charset="0"/>
              </a:rPr>
              <a:t>Compare per la prima volta “ Nei promessi sposi” quando si reca dal curato la mattina del matrimonio per organizzare le nozze.</a:t>
            </a:r>
          </a:p>
          <a:p>
            <a:pPr algn="ctr"/>
            <a:r>
              <a:rPr lang="it-IT" dirty="0" smtClean="0">
                <a:solidFill>
                  <a:schemeClr val="tx1"/>
                </a:solidFill>
                <a:latin typeface="Times New Roman" pitchFamily="18" charset="0"/>
                <a:cs typeface="Times New Roman" pitchFamily="18" charset="0"/>
              </a:rPr>
              <a:t>E’ presentato subito come un giovane onesto e semplice, di buona indole ed ottimista, ma piuttosto facile alla collera e impulsivo, con un'aria </a:t>
            </a:r>
            <a:r>
              <a:rPr lang="it-IT" b="1" dirty="0" smtClean="0">
                <a:solidFill>
                  <a:schemeClr val="tx1"/>
                </a:solidFill>
                <a:latin typeface="Times New Roman" pitchFamily="18" charset="0"/>
                <a:cs typeface="Times New Roman" pitchFamily="18" charset="0"/>
              </a:rPr>
              <a:t>"di </a:t>
            </a:r>
            <a:r>
              <a:rPr lang="it-IT" b="1" dirty="0" err="1" smtClean="0">
                <a:solidFill>
                  <a:schemeClr val="tx1"/>
                </a:solidFill>
                <a:latin typeface="Times New Roman" pitchFamily="18" charset="0"/>
                <a:cs typeface="Times New Roman" pitchFamily="18" charset="0"/>
              </a:rPr>
              <a:t>braverìa</a:t>
            </a:r>
            <a:r>
              <a:rPr lang="it-IT" b="1" dirty="0" smtClean="0">
                <a:solidFill>
                  <a:schemeClr val="tx1"/>
                </a:solidFill>
                <a:latin typeface="Times New Roman" pitchFamily="18" charset="0"/>
                <a:cs typeface="Times New Roman" pitchFamily="18" charset="0"/>
              </a:rPr>
              <a:t>, comune allora anche agli uomini più quieti”.</a:t>
            </a:r>
          </a:p>
          <a:p>
            <a:pPr algn="ctr"/>
            <a:r>
              <a:rPr lang="it-IT" dirty="0" smtClean="0">
                <a:solidFill>
                  <a:schemeClr val="tx1"/>
                </a:solidFill>
                <a:latin typeface="Times New Roman" pitchFamily="18" charset="0"/>
                <a:cs typeface="Times New Roman" pitchFamily="18" charset="0"/>
              </a:rPr>
              <a:t> Porta sempre con sé un pugnale e se ne servirà indirettamente per minacciare don </a:t>
            </a:r>
            <a:r>
              <a:rPr lang="it-IT" dirty="0" err="1" smtClean="0">
                <a:solidFill>
                  <a:schemeClr val="tx1"/>
                </a:solidFill>
                <a:latin typeface="Times New Roman" pitchFamily="18" charset="0"/>
                <a:cs typeface="Times New Roman" pitchFamily="18" charset="0"/>
              </a:rPr>
              <a:t>Abbondio</a:t>
            </a:r>
            <a:r>
              <a:rPr lang="it-IT" dirty="0" smtClean="0">
                <a:solidFill>
                  <a:schemeClr val="tx1"/>
                </a:solidFill>
                <a:latin typeface="Times New Roman" pitchFamily="18" charset="0"/>
                <a:cs typeface="Times New Roman" pitchFamily="18" charset="0"/>
              </a:rPr>
              <a:t> e costringerlo a rivelare la verità sul conto di don Rodrigo. </a:t>
            </a:r>
          </a:p>
          <a:p>
            <a:pPr algn="ctr"/>
            <a:r>
              <a:rPr lang="it-IT" dirty="0" smtClean="0">
                <a:solidFill>
                  <a:schemeClr val="tx1"/>
                </a:solidFill>
                <a:latin typeface="Times New Roman" pitchFamily="18" charset="0"/>
                <a:cs typeface="Times New Roman" pitchFamily="18" charset="0"/>
              </a:rPr>
              <a:t>Progetterà addirittura di assassinare il signorotto, ma abbandonerà subito questi pensieri delittuosi al pensiero di Lucia e dei principi religiosi. </a:t>
            </a:r>
            <a:endParaRPr lang="it-IT" dirty="0">
              <a:latin typeface="Times New Roman" pitchFamily="18" charset="0"/>
              <a:cs typeface="Times New Roman" pitchFamily="18" charset="0"/>
            </a:endParaRPr>
          </a:p>
        </p:txBody>
      </p:sp>
      <p:pic>
        <p:nvPicPr>
          <p:cNvPr id="3074" name="Picture 2" descr="Risultati immagini per renzo i promessi sposi"/>
          <p:cNvPicPr>
            <a:picLocks noChangeAspect="1" noChangeArrowheads="1"/>
          </p:cNvPicPr>
          <p:nvPr/>
        </p:nvPicPr>
        <p:blipFill>
          <a:blip r:embed="rId2" cstate="print"/>
          <a:srcRect/>
          <a:stretch>
            <a:fillRect/>
          </a:stretch>
        </p:blipFill>
        <p:spPr bwMode="auto">
          <a:xfrm>
            <a:off x="4071934" y="571480"/>
            <a:ext cx="4548186" cy="528641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85786" y="500051"/>
            <a:ext cx="7715304" cy="3000958"/>
          </a:xfrm>
        </p:spPr>
        <p:txBody>
          <a:bodyPr>
            <a:normAutofit/>
          </a:bodyPr>
          <a:lstStyle/>
          <a:p>
            <a:pPr algn="ctr">
              <a:buNone/>
            </a:pPr>
            <a:r>
              <a:rPr lang="it-IT" sz="1800" dirty="0" smtClean="0">
                <a:latin typeface="Times New Roman" pitchFamily="18" charset="0"/>
                <a:cs typeface="Times New Roman" pitchFamily="18" charset="0"/>
              </a:rPr>
              <a:t>E’ un ingenuo, un povero montanaro che conosce poco del mondo e quindi facile ad essere preso, inebriato, sviato dagli avvenimenti esterni. Tuttavia è abbastanza accorto ed intelligente per ricredersi dei suoi impulsi ottimistici e per cavarsi d’impaccio o mettersi in salvo.</a:t>
            </a:r>
          </a:p>
          <a:p>
            <a:pPr algn="ctr">
              <a:buNone/>
            </a:pPr>
            <a:r>
              <a:rPr lang="it-IT" sz="1800" dirty="0" smtClean="0">
                <a:latin typeface="Times New Roman" pitchFamily="18" charset="0"/>
                <a:cs typeface="Times New Roman" pitchFamily="18" charset="0"/>
              </a:rPr>
              <a:t>Intuisce l’inganno di 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sa far parlare Perpetua, comprende il valore della grida che lo interessa …</a:t>
            </a:r>
          </a:p>
          <a:p>
            <a:pPr algn="ctr">
              <a:buNone/>
            </a:pPr>
            <a:r>
              <a:rPr lang="it-IT" sz="1800" dirty="0" smtClean="0">
                <a:latin typeface="Times New Roman" pitchFamily="18" charset="0"/>
                <a:cs typeface="Times New Roman" pitchFamily="18" charset="0"/>
              </a:rPr>
              <a:t>E’ buono e generoso.</a:t>
            </a:r>
          </a:p>
          <a:p>
            <a:pPr algn="ctr">
              <a:buNone/>
            </a:pPr>
            <a:r>
              <a:rPr lang="it-IT" sz="1800" dirty="0" smtClean="0">
                <a:latin typeface="Times New Roman" pitchFamily="18" charset="0"/>
                <a:cs typeface="Times New Roman" pitchFamily="18" charset="0"/>
              </a:rPr>
              <a:t> Si commuove di fronte ai poveri  e dà loro quello che ha; si commuove e prega di fronte alla madre di Cecilia e  davanti  a don Rodrigo agonizzante.</a:t>
            </a:r>
            <a:endParaRPr lang="it-IT" sz="1800" dirty="0">
              <a:latin typeface="Times New Roman" pitchFamily="18" charset="0"/>
              <a:cs typeface="Times New Roman" pitchFamily="18" charset="0"/>
            </a:endParaRPr>
          </a:p>
        </p:txBody>
      </p:sp>
      <p:sp>
        <p:nvSpPr>
          <p:cNvPr id="3074" name="AutoShape 2" descr="Risultati immagini per immagini renzo promessi sposi"/>
          <p:cNvSpPr>
            <a:spLocks noChangeAspect="1" noChangeArrowheads="1"/>
          </p:cNvSpPr>
          <p:nvPr/>
        </p:nvSpPr>
        <p:spPr bwMode="auto">
          <a:xfrm>
            <a:off x="155575" y="-1927225"/>
            <a:ext cx="35814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6" name="Picture 4" descr="Risultati immagini per immagini renzo promessi sposi"/>
          <p:cNvPicPr>
            <a:picLocks noChangeAspect="1" noChangeArrowheads="1"/>
          </p:cNvPicPr>
          <p:nvPr/>
        </p:nvPicPr>
        <p:blipFill>
          <a:blip r:embed="rId2" cstate="print"/>
          <a:srcRect/>
          <a:stretch>
            <a:fillRect/>
          </a:stretch>
        </p:blipFill>
        <p:spPr bwMode="auto">
          <a:xfrm>
            <a:off x="2928926" y="3786190"/>
            <a:ext cx="2847975" cy="237172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6">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anim calcmode="lin" valueType="num">
                                      <p:cBhvr>
                                        <p:cTn id="23"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p:cTn id="29" dur="1000" fill="hold"/>
                                        <p:tgtEl>
                                          <p:spTgt spid="3076"/>
                                        </p:tgtEl>
                                        <p:attrNameLst>
                                          <p:attrName>ppt_w</p:attrName>
                                        </p:attrNameLst>
                                      </p:cBhvr>
                                      <p:tavLst>
                                        <p:tav tm="0">
                                          <p:val>
                                            <p:fltVal val="0"/>
                                          </p:val>
                                        </p:tav>
                                        <p:tav tm="100000">
                                          <p:val>
                                            <p:strVal val="#ppt_w"/>
                                          </p:val>
                                        </p:tav>
                                      </p:tavLst>
                                    </p:anim>
                                    <p:anim calcmode="lin" valueType="num">
                                      <p:cBhvr>
                                        <p:cTn id="30" dur="1000" fill="hold"/>
                                        <p:tgtEl>
                                          <p:spTgt spid="3076"/>
                                        </p:tgtEl>
                                        <p:attrNameLst>
                                          <p:attrName>ppt_h</p:attrName>
                                        </p:attrNameLst>
                                      </p:cBhvr>
                                      <p:tavLst>
                                        <p:tav tm="0">
                                          <p:val>
                                            <p:fltVal val="0"/>
                                          </p:val>
                                        </p:tav>
                                        <p:tav tm="100000">
                                          <p:val>
                                            <p:strVal val="#ppt_h"/>
                                          </p:val>
                                        </p:tav>
                                      </p:tavLst>
                                    </p:anim>
                                    <p:anim calcmode="lin" valueType="num">
                                      <p:cBhvr>
                                        <p:cTn id="31" dur="1000" fill="hold"/>
                                        <p:tgtEl>
                                          <p:spTgt spid="3076"/>
                                        </p:tgtEl>
                                        <p:attrNameLst>
                                          <p:attrName>style.rotation</p:attrName>
                                        </p:attrNameLst>
                                      </p:cBhvr>
                                      <p:tavLst>
                                        <p:tav tm="0">
                                          <p:val>
                                            <p:fltVal val="90"/>
                                          </p:val>
                                        </p:tav>
                                        <p:tav tm="100000">
                                          <p:val>
                                            <p:fltVal val="0"/>
                                          </p:val>
                                        </p:tav>
                                      </p:tavLst>
                                    </p:anim>
                                    <p:animEffect transition="in" filter="fade">
                                      <p:cBhvr>
                                        <p:cTn id="3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86381" y="571484"/>
            <a:ext cx="3643306" cy="5355312"/>
          </a:xfrm>
          <a:prstGeom prst="rect">
            <a:avLst/>
          </a:prstGeom>
        </p:spPr>
        <p:txBody>
          <a:bodyPr wrap="square">
            <a:spAutoFit/>
          </a:bodyPr>
          <a:lstStyle/>
          <a:p>
            <a:pPr algn="ctr"/>
            <a:r>
              <a:rPr lang="it-IT" dirty="0" smtClean="0">
                <a:solidFill>
                  <a:schemeClr val="tx1"/>
                </a:solidFill>
                <a:latin typeface="Times New Roman" pitchFamily="18" charset="0"/>
                <a:cs typeface="Times New Roman" pitchFamily="18" charset="0"/>
              </a:rPr>
              <a:t>Il suo carattere irascibile e irruento gli causerà spesso dei guai, specie durante la sommossa a Milano il giorno di S. Martino quando, per ingenuità e leggerezza, verrà scambiato per uno dei capi della rivolta e sfuggirà per miracolo all'arresto</a:t>
            </a:r>
            <a:r>
              <a:rPr lang="it-IT" dirty="0" smtClean="0">
                <a:latin typeface="Times New Roman" pitchFamily="18" charset="0"/>
                <a:cs typeface="Times New Roman" pitchFamily="18" charset="0"/>
              </a:rPr>
              <a:t>.</a:t>
            </a:r>
            <a:endParaRPr lang="it-IT" dirty="0" smtClean="0">
              <a:solidFill>
                <a:schemeClr val="tx1"/>
              </a:solidFill>
              <a:latin typeface="Times New Roman" pitchFamily="18" charset="0"/>
              <a:cs typeface="Times New Roman" pitchFamily="18" charset="0"/>
            </a:endParaRPr>
          </a:p>
          <a:p>
            <a:pPr algn="ctr"/>
            <a:r>
              <a:rPr lang="it-IT" dirty="0" smtClean="0">
                <a:solidFill>
                  <a:schemeClr val="tx1"/>
                </a:solidFill>
                <a:latin typeface="Times New Roman" pitchFamily="18" charset="0"/>
                <a:cs typeface="Times New Roman" pitchFamily="18" charset="0"/>
              </a:rPr>
              <a:t>Dimostra un notevole coraggio, sia durante i disordini della sommossa milanese, sia quando torna nel ducato di Milano nonostante la cattura, al tempo della peste. </a:t>
            </a:r>
          </a:p>
          <a:p>
            <a:pPr algn="ctr"/>
            <a:r>
              <a:rPr lang="it-IT" dirty="0" smtClean="0">
                <a:solidFill>
                  <a:schemeClr val="tx1"/>
                </a:solidFill>
                <a:latin typeface="Times New Roman" pitchFamily="18" charset="0"/>
                <a:cs typeface="Times New Roman" pitchFamily="18" charset="0"/>
              </a:rPr>
              <a:t>È semianalfabeta, in quanto sa leggere con difficoltà ma è incapace di scrivere, cosa che gli impedirà di diventare </a:t>
            </a:r>
            <a:r>
              <a:rPr lang="it-IT" i="1" dirty="0" smtClean="0">
                <a:solidFill>
                  <a:schemeClr val="tx1"/>
                </a:solidFill>
                <a:latin typeface="Times New Roman" pitchFamily="18" charset="0"/>
                <a:cs typeface="Times New Roman" pitchFamily="18" charset="0"/>
              </a:rPr>
              <a:t>factotum</a:t>
            </a:r>
            <a:r>
              <a:rPr lang="it-IT" dirty="0" smtClean="0">
                <a:solidFill>
                  <a:schemeClr val="tx1"/>
                </a:solidFill>
                <a:latin typeface="Times New Roman" pitchFamily="18" charset="0"/>
                <a:cs typeface="Times New Roman" pitchFamily="18" charset="0"/>
              </a:rPr>
              <a:t> alla fabbrica del  Bergamasco dove trova lavoro dopo la sua fuga dal Milanese.</a:t>
            </a:r>
            <a:endParaRPr lang="it-IT" dirty="0">
              <a:latin typeface="Times New Roman" pitchFamily="18" charset="0"/>
              <a:cs typeface="Times New Roman" pitchFamily="18" charset="0"/>
            </a:endParaRPr>
          </a:p>
        </p:txBody>
      </p:sp>
      <p:sp>
        <p:nvSpPr>
          <p:cNvPr id="2052" name="AutoShape 4" descr="Risultati immagini per renzo i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Risultati immagini per renzo i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6" name="Picture 8" descr="Risultati immagini per renzo i promessi sposi"/>
          <p:cNvPicPr>
            <a:picLocks noChangeAspect="1" noChangeArrowheads="1"/>
          </p:cNvPicPr>
          <p:nvPr/>
        </p:nvPicPr>
        <p:blipFill>
          <a:blip r:embed="rId2" cstate="print"/>
          <a:srcRect/>
          <a:stretch>
            <a:fillRect/>
          </a:stretch>
        </p:blipFill>
        <p:spPr bwMode="auto">
          <a:xfrm>
            <a:off x="571474" y="428604"/>
            <a:ext cx="2643206" cy="2786082"/>
          </a:xfrm>
          <a:prstGeom prst="rect">
            <a:avLst/>
          </a:prstGeom>
          <a:noFill/>
        </p:spPr>
      </p:pic>
      <p:pic>
        <p:nvPicPr>
          <p:cNvPr id="2058" name="Picture 10" descr="Risultati immagini per renzo i promessi sposi"/>
          <p:cNvPicPr>
            <a:picLocks noChangeAspect="1" noChangeArrowheads="1"/>
          </p:cNvPicPr>
          <p:nvPr/>
        </p:nvPicPr>
        <p:blipFill>
          <a:blip r:embed="rId3" cstate="print"/>
          <a:srcRect/>
          <a:stretch>
            <a:fillRect/>
          </a:stretch>
        </p:blipFill>
        <p:spPr bwMode="auto">
          <a:xfrm>
            <a:off x="2786050" y="3357562"/>
            <a:ext cx="2214564" cy="2847976"/>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1000"/>
                                        <p:tgtEl>
                                          <p:spTgt spid="2056"/>
                                        </p:tgtEl>
                                      </p:cBhvr>
                                    </p:animEffect>
                                    <p:anim calcmode="lin" valueType="num">
                                      <p:cBhvr>
                                        <p:cTn id="13" dur="1000" fill="hold"/>
                                        <p:tgtEl>
                                          <p:spTgt spid="2056"/>
                                        </p:tgtEl>
                                        <p:attrNameLst>
                                          <p:attrName>ppt_x</p:attrName>
                                        </p:attrNameLst>
                                      </p:cBhvr>
                                      <p:tavLst>
                                        <p:tav tm="0">
                                          <p:val>
                                            <p:strVal val="#ppt_x"/>
                                          </p:val>
                                        </p:tav>
                                        <p:tav tm="100000">
                                          <p:val>
                                            <p:strVal val="#ppt_x"/>
                                          </p:val>
                                        </p:tav>
                                      </p:tavLst>
                                    </p:anim>
                                    <p:anim calcmode="lin" valueType="num">
                                      <p:cBhvr>
                                        <p:cTn id="14" dur="1000" fill="hold"/>
                                        <p:tgtEl>
                                          <p:spTgt spid="205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1000"/>
                                        <p:tgtEl>
                                          <p:spTgt spid="2058"/>
                                        </p:tgtEl>
                                      </p:cBhvr>
                                    </p:animEffect>
                                    <p:anim calcmode="lin" valueType="num">
                                      <p:cBhvr>
                                        <p:cTn id="18" dur="1000" fill="hold"/>
                                        <p:tgtEl>
                                          <p:spTgt spid="2058"/>
                                        </p:tgtEl>
                                        <p:attrNameLst>
                                          <p:attrName>ppt_x</p:attrName>
                                        </p:attrNameLst>
                                      </p:cBhvr>
                                      <p:tavLst>
                                        <p:tav tm="0">
                                          <p:val>
                                            <p:strVal val="#ppt_x"/>
                                          </p:val>
                                        </p:tav>
                                        <p:tav tm="100000">
                                          <p:val>
                                            <p:strVal val="#ppt_x"/>
                                          </p:val>
                                        </p:tav>
                                      </p:tavLst>
                                    </p:anim>
                                    <p:anim calcmode="lin" valueType="num">
                                      <p:cBhvr>
                                        <p:cTn id="19"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7" y="1142992"/>
            <a:ext cx="2928958" cy="4247317"/>
          </a:xfrm>
          <a:prstGeom prst="rect">
            <a:avLst/>
          </a:prstGeom>
        </p:spPr>
        <p:txBody>
          <a:bodyPr wrap="square">
            <a:spAutoFit/>
          </a:bodyPr>
          <a:lstStyle/>
          <a:p>
            <a:pPr algn="ctr"/>
            <a:r>
              <a:rPr lang="it-IT" dirty="0" smtClean="0">
                <a:solidFill>
                  <a:schemeClr val="tx1"/>
                </a:solidFill>
                <a:latin typeface="Times New Roman" pitchFamily="18" charset="0"/>
                <a:cs typeface="Times New Roman" pitchFamily="18" charset="0"/>
              </a:rPr>
              <a:t>Rispetto a Lucia si può considerare un personaggio dinamico, in quanto le vicende del romanzo costituiscono per lui un percorso di "formazione" al termine del quale sarà più saggio e maturo. </a:t>
            </a:r>
          </a:p>
          <a:p>
            <a:pPr algn="ctr"/>
            <a:r>
              <a:rPr lang="it-IT" dirty="0" smtClean="0">
                <a:solidFill>
                  <a:schemeClr val="tx1"/>
                </a:solidFill>
                <a:latin typeface="Times New Roman" pitchFamily="18" charset="0"/>
                <a:cs typeface="Times New Roman" pitchFamily="18" charset="0"/>
              </a:rPr>
              <a:t>Nel </a:t>
            </a:r>
            <a:r>
              <a:rPr lang="it-IT" i="1" dirty="0" smtClean="0">
                <a:solidFill>
                  <a:schemeClr val="tx1"/>
                </a:solidFill>
                <a:latin typeface="Times New Roman" pitchFamily="18" charset="0"/>
                <a:cs typeface="Times New Roman" pitchFamily="18" charset="0"/>
              </a:rPr>
              <a:t>Fermo e Lucia </a:t>
            </a:r>
            <a:r>
              <a:rPr lang="it-IT" dirty="0" smtClean="0">
                <a:solidFill>
                  <a:schemeClr val="tx1"/>
                </a:solidFill>
                <a:latin typeface="Times New Roman" pitchFamily="18" charset="0"/>
                <a:cs typeface="Times New Roman" pitchFamily="18" charset="0"/>
              </a:rPr>
              <a:t>il suo personaggio aveva il nome di Fermo </a:t>
            </a:r>
            <a:r>
              <a:rPr lang="it-IT" dirty="0" err="1" smtClean="0">
                <a:solidFill>
                  <a:schemeClr val="tx1"/>
                </a:solidFill>
                <a:latin typeface="Times New Roman" pitchFamily="18" charset="0"/>
                <a:cs typeface="Times New Roman" pitchFamily="18" charset="0"/>
              </a:rPr>
              <a:t>Spolino</a:t>
            </a:r>
            <a:r>
              <a:rPr lang="it-IT" dirty="0" smtClean="0">
                <a:solidFill>
                  <a:schemeClr val="tx1"/>
                </a:solidFill>
                <a:latin typeface="Times New Roman" pitchFamily="18" charset="0"/>
                <a:cs typeface="Times New Roman" pitchFamily="18" charset="0"/>
              </a:rPr>
              <a:t>, mentre il nome Lorenzo era attribuito al sagrestano di don </a:t>
            </a:r>
            <a:r>
              <a:rPr lang="it-IT" dirty="0" err="1" smtClean="0">
                <a:solidFill>
                  <a:schemeClr val="tx1"/>
                </a:solidFill>
                <a:latin typeface="Times New Roman" pitchFamily="18" charset="0"/>
                <a:cs typeface="Times New Roman" pitchFamily="18" charset="0"/>
              </a:rPr>
              <a:t>Abbondio</a:t>
            </a:r>
            <a:r>
              <a:rPr lang="it-IT" dirty="0" smtClean="0">
                <a:solidFill>
                  <a:schemeClr val="tx1"/>
                </a:solidFill>
                <a:latin typeface="Times New Roman" pitchFamily="18" charset="0"/>
                <a:cs typeface="Times New Roman" pitchFamily="18" charset="0"/>
              </a:rPr>
              <a:t>, </a:t>
            </a:r>
            <a:r>
              <a:rPr lang="it-IT" smtClean="0">
                <a:solidFill>
                  <a:schemeClr val="tx1"/>
                </a:solidFill>
                <a:latin typeface="Times New Roman" pitchFamily="18" charset="0"/>
                <a:cs typeface="Times New Roman" pitchFamily="18" charset="0"/>
              </a:rPr>
              <a:t>poi chiamato Ambrogio</a:t>
            </a:r>
            <a:r>
              <a:rPr lang="it-IT"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pic>
        <p:nvPicPr>
          <p:cNvPr id="1026" name="Picture 2" descr="Risultati immagini per immagini renzo promessi sposi"/>
          <p:cNvPicPr>
            <a:picLocks noChangeAspect="1" noChangeArrowheads="1"/>
          </p:cNvPicPr>
          <p:nvPr/>
        </p:nvPicPr>
        <p:blipFill>
          <a:blip r:embed="rId2" cstate="print"/>
          <a:srcRect/>
          <a:stretch>
            <a:fillRect/>
          </a:stretch>
        </p:blipFill>
        <p:spPr bwMode="auto">
          <a:xfrm>
            <a:off x="5000630" y="2428876"/>
            <a:ext cx="2981325" cy="2495551"/>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6" y="1785930"/>
            <a:ext cx="3857652" cy="3416320"/>
          </a:xfrm>
          <a:prstGeom prst="rect">
            <a:avLst/>
          </a:prstGeom>
        </p:spPr>
        <p:txBody>
          <a:bodyPr wrap="square">
            <a:spAutoFit/>
          </a:bodyPr>
          <a:lstStyle/>
          <a:p>
            <a:pPr algn="ctr"/>
            <a:r>
              <a:rPr lang="it-IT" dirty="0" smtClean="0">
                <a:latin typeface="Times New Roman" pitchFamily="18" charset="0"/>
                <a:cs typeface="Times New Roman" pitchFamily="18" charset="0"/>
              </a:rPr>
              <a:t>Lucia </a:t>
            </a:r>
            <a:r>
              <a:rPr lang="it-IT" dirty="0" err="1" smtClean="0">
                <a:latin typeface="Times New Roman" pitchFamily="18" charset="0"/>
                <a:cs typeface="Times New Roman" pitchFamily="18" charset="0"/>
              </a:rPr>
              <a:t>Mondella</a:t>
            </a:r>
            <a:r>
              <a:rPr lang="it-IT" dirty="0" smtClean="0">
                <a:latin typeface="Times New Roman" pitchFamily="18" charset="0"/>
                <a:cs typeface="Times New Roman" pitchFamily="18" charset="0"/>
              </a:rPr>
              <a:t> è il personaggio più amato dal Manzoni, quello per il quale l’autore dice di sentire </a:t>
            </a:r>
            <a:r>
              <a:rPr lang="it-IT" b="1" i="1" dirty="0" smtClean="0">
                <a:latin typeface="Times New Roman" pitchFamily="18" charset="0"/>
                <a:cs typeface="Times New Roman" pitchFamily="18" charset="0"/>
              </a:rPr>
              <a:t> un po’ d’affetto e di reverenza.</a:t>
            </a:r>
          </a:p>
          <a:p>
            <a:pPr algn="ctr"/>
            <a:r>
              <a:rPr lang="it-IT" dirty="0" smtClean="0">
                <a:latin typeface="Times New Roman" pitchFamily="18" charset="0"/>
                <a:cs typeface="Times New Roman" pitchFamily="18" charset="0"/>
              </a:rPr>
              <a:t>È una giovane contadina di circa vent'anni,  semplice ed intelligente, religiosa ed innamorata.  Ha lunghi capelli bruni ed è dotata di una bellezza modesta. È la promessa sposa di Renzo  </a:t>
            </a:r>
            <a:r>
              <a:rPr lang="it-IT" dirty="0" err="1" smtClean="0">
                <a:latin typeface="Times New Roman" pitchFamily="18" charset="0"/>
                <a:cs typeface="Times New Roman" pitchFamily="18" charset="0"/>
              </a:rPr>
              <a:t>Tramaglino</a:t>
            </a:r>
            <a:r>
              <a:rPr lang="it-IT" dirty="0" smtClean="0">
                <a:latin typeface="Times New Roman" pitchFamily="18" charset="0"/>
                <a:cs typeface="Times New Roman" pitchFamily="18" charset="0"/>
              </a:rPr>
              <a:t> e subisce le molestie di don Rodrigo che ostacolerà la celebrazione delle sue nozze.</a:t>
            </a:r>
            <a:endParaRPr lang="it-IT" dirty="0">
              <a:latin typeface="Times New Roman" pitchFamily="18" charset="0"/>
              <a:cs typeface="Times New Roman" pitchFamily="18" charset="0"/>
            </a:endParaRPr>
          </a:p>
        </p:txBody>
      </p:sp>
      <p:sp>
        <p:nvSpPr>
          <p:cNvPr id="4" name="Rettangolo 3"/>
          <p:cNvSpPr/>
          <p:nvPr/>
        </p:nvSpPr>
        <p:spPr>
          <a:xfrm>
            <a:off x="2786050" y="500050"/>
            <a:ext cx="3286148" cy="646331"/>
          </a:xfrm>
          <a:prstGeom prst="rect">
            <a:avLst/>
          </a:prstGeom>
        </p:spPr>
        <p:txBody>
          <a:bodyPr wrap="square">
            <a:spAutoFit/>
          </a:bodyPr>
          <a:lstStyle/>
          <a:p>
            <a:r>
              <a:rPr lang="it-IT" sz="3600" b="1" i="1" dirty="0" smtClean="0">
                <a:latin typeface="Times New Roman" pitchFamily="18" charset="0"/>
                <a:cs typeface="Times New Roman" pitchFamily="18" charset="0"/>
              </a:rPr>
              <a:t>Lucia </a:t>
            </a:r>
            <a:r>
              <a:rPr lang="it-IT" sz="3600" b="1" i="1" dirty="0" err="1" smtClean="0">
                <a:latin typeface="Times New Roman" pitchFamily="18" charset="0"/>
                <a:cs typeface="Times New Roman" pitchFamily="18" charset="0"/>
              </a:rPr>
              <a:t>Mondella</a:t>
            </a:r>
            <a:endParaRPr lang="it-IT" sz="3600" b="1" i="1" dirty="0">
              <a:latin typeface="Times New Roman" pitchFamily="18" charset="0"/>
              <a:cs typeface="Times New Roman" pitchFamily="18" charset="0"/>
            </a:endParaRPr>
          </a:p>
        </p:txBody>
      </p:sp>
      <p:pic>
        <p:nvPicPr>
          <p:cNvPr id="5" name="Picture 2" descr="Risultati immagini per lucia mondella"/>
          <p:cNvPicPr>
            <a:picLocks noChangeAspect="1" noChangeArrowheads="1"/>
          </p:cNvPicPr>
          <p:nvPr/>
        </p:nvPicPr>
        <p:blipFill>
          <a:blip r:embed="rId2" cstate="print"/>
          <a:srcRect/>
          <a:stretch>
            <a:fillRect/>
          </a:stretch>
        </p:blipFill>
        <p:spPr bwMode="auto">
          <a:xfrm>
            <a:off x="5643570" y="3143248"/>
            <a:ext cx="2714644" cy="2786082"/>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6"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428604"/>
            <a:ext cx="4572000" cy="3139321"/>
          </a:xfrm>
          <a:prstGeom prst="rect">
            <a:avLst/>
          </a:prstGeom>
        </p:spPr>
        <p:txBody>
          <a:bodyPr wrap="square">
            <a:spAutoFit/>
          </a:bodyPr>
          <a:lstStyle/>
          <a:p>
            <a:pPr algn="ctr"/>
            <a:r>
              <a:rPr lang="it-IT" dirty="0">
                <a:latin typeface="Times New Roman" pitchFamily="18" charset="0"/>
                <a:cs typeface="Times New Roman" pitchFamily="18" charset="0"/>
              </a:rPr>
              <a:t>Dal punto di visto stilistico, il romanzo storico è spesso caratterizzato da ampie descrizioni di paesaggi che hanno la funzione di “incorniciare” </a:t>
            </a:r>
            <a:r>
              <a:rPr lang="it-IT" dirty="0" smtClean="0">
                <a:latin typeface="Times New Roman" pitchFamily="18" charset="0"/>
                <a:cs typeface="Times New Roman" pitchFamily="18" charset="0"/>
              </a:rPr>
              <a:t>l’azione </a:t>
            </a:r>
            <a:r>
              <a:rPr lang="it-IT" dirty="0">
                <a:latin typeface="Times New Roman" pitchFamily="18" charset="0"/>
                <a:cs typeface="Times New Roman" pitchFamily="18" charset="0"/>
              </a:rPr>
              <a:t>e da</a:t>
            </a:r>
            <a:r>
              <a:rPr lang="it-IT" b="1" dirty="0">
                <a:latin typeface="Times New Roman" pitchFamily="18" charset="0"/>
                <a:cs typeface="Times New Roman" pitchFamily="18" charset="0"/>
              </a:rPr>
              <a:t> </a:t>
            </a:r>
            <a:r>
              <a:rPr lang="it-IT" dirty="0" smtClean="0">
                <a:latin typeface="Times New Roman" pitchFamily="18" charset="0"/>
                <a:cs typeface="Times New Roman" pitchFamily="18" charset="0"/>
              </a:rPr>
              <a:t>minuziose</a:t>
            </a:r>
            <a:r>
              <a:rPr lang="it-IT" b="1" dirty="0" smtClean="0">
                <a:latin typeface="Times New Roman" pitchFamily="18" charset="0"/>
                <a:cs typeface="Times New Roman" pitchFamily="18" charset="0"/>
              </a:rPr>
              <a:t>, </a:t>
            </a:r>
            <a:r>
              <a:rPr lang="it-IT" dirty="0">
                <a:latin typeface="Times New Roman" pitchFamily="18" charset="0"/>
                <a:cs typeface="Times New Roman" pitchFamily="18" charset="0"/>
              </a:rPr>
              <a:t>dettagliate descrizioni di oggetti, arredi, abiti d’epoca per meglio caratterizzare i personaggi. </a:t>
            </a:r>
            <a:r>
              <a:rPr lang="it-IT" dirty="0" smtClean="0">
                <a:latin typeface="Times New Roman" pitchFamily="18" charset="0"/>
                <a:cs typeface="Times New Roman" pitchFamily="18" charset="0"/>
              </a:rPr>
              <a:t>Il</a:t>
            </a:r>
            <a:r>
              <a:rPr lang="it-IT" dirty="0">
                <a:latin typeface="Times New Roman" pitchFamily="18" charset="0"/>
                <a:cs typeface="Times New Roman" pitchFamily="18" charset="0"/>
              </a:rPr>
              <a:t> linguaggio usato è solitamente di registro alto, elevato, letterario, ma non è raro anche l’utilizzo di un linguaggio un po’ antiquato, che riproduce fedelmente quello parlato nell’epoca in cui si svolge la vicenda narrata.</a:t>
            </a:r>
          </a:p>
        </p:txBody>
      </p:sp>
      <p:pic>
        <p:nvPicPr>
          <p:cNvPr id="17410" name="Picture 2" descr="Risultati immagini per romanzo storico"/>
          <p:cNvPicPr>
            <a:picLocks noChangeAspect="1" noChangeArrowheads="1"/>
          </p:cNvPicPr>
          <p:nvPr/>
        </p:nvPicPr>
        <p:blipFill>
          <a:blip r:embed="rId2" cstate="print"/>
          <a:srcRect/>
          <a:stretch>
            <a:fillRect/>
          </a:stretch>
        </p:blipFill>
        <p:spPr bwMode="auto">
          <a:xfrm>
            <a:off x="428596" y="3857628"/>
            <a:ext cx="4000528" cy="2562207"/>
          </a:xfrm>
          <a:prstGeom prst="rect">
            <a:avLst/>
          </a:prstGeom>
          <a:noFill/>
        </p:spPr>
      </p:pic>
      <p:pic>
        <p:nvPicPr>
          <p:cNvPr id="17412" name="Picture 4" descr="Immagine correlata"/>
          <p:cNvPicPr>
            <a:picLocks noChangeAspect="1" noChangeArrowheads="1"/>
          </p:cNvPicPr>
          <p:nvPr/>
        </p:nvPicPr>
        <p:blipFill>
          <a:blip r:embed="rId3" cstate="print"/>
          <a:srcRect/>
          <a:stretch>
            <a:fillRect/>
          </a:stretch>
        </p:blipFill>
        <p:spPr bwMode="auto">
          <a:xfrm>
            <a:off x="4857752" y="1643050"/>
            <a:ext cx="3929058" cy="28575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wheel(1)">
                                      <p:cBhvr>
                                        <p:cTn id="10" dur="2000"/>
                                        <p:tgtEl>
                                          <p:spTgt spid="17410"/>
                                        </p:tgtEl>
                                      </p:cBhvr>
                                    </p:animEffect>
                                  </p:childTnLst>
                                </p:cTn>
                              </p:par>
                              <p:par>
                                <p:cTn id="11" presetID="21" presetClass="entr" presetSubtype="1"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wheel(1)">
                                      <p:cBhvr>
                                        <p:cTn id="13"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2976" y="3786194"/>
            <a:ext cx="7072362" cy="2031325"/>
          </a:xfrm>
          <a:prstGeom prst="rect">
            <a:avLst/>
          </a:prstGeom>
        </p:spPr>
        <p:txBody>
          <a:bodyPr wrap="square">
            <a:spAutoFit/>
          </a:bodyPr>
          <a:lstStyle/>
          <a:p>
            <a:pPr algn="ctr"/>
            <a:r>
              <a:rPr lang="it-IT" dirty="0" smtClean="0">
                <a:latin typeface="Times New Roman" pitchFamily="18" charset="0"/>
                <a:cs typeface="Times New Roman" pitchFamily="18" charset="0"/>
              </a:rPr>
              <a:t>Il suo nome allude al candore della persona, nonché alla martire siracusana che preferì farsi accecare piuttosto che darsi alla prostituzione, così come il cognome (</a:t>
            </a:r>
            <a:r>
              <a:rPr lang="it-IT" dirty="0" err="1" smtClean="0">
                <a:latin typeface="Times New Roman" pitchFamily="18" charset="0"/>
                <a:cs typeface="Times New Roman" pitchFamily="18" charset="0"/>
              </a:rPr>
              <a:t>Mondella</a:t>
            </a:r>
            <a:r>
              <a:rPr lang="it-IT" dirty="0" smtClean="0">
                <a:latin typeface="Times New Roman" pitchFamily="18" charset="0"/>
                <a:cs typeface="Times New Roman" pitchFamily="18" charset="0"/>
              </a:rPr>
              <a:t>) rimanda alla sua purezza e castità. </a:t>
            </a:r>
          </a:p>
          <a:p>
            <a:pPr algn="ctr"/>
            <a:r>
              <a:rPr lang="it-IT" dirty="0" smtClean="0">
                <a:latin typeface="Times New Roman" pitchFamily="18" charset="0"/>
                <a:cs typeface="Times New Roman" pitchFamily="18" charset="0"/>
              </a:rPr>
              <a:t>Forse per un errore nel Fermo e Lucia era indicata col nome di Lucia </a:t>
            </a:r>
            <a:r>
              <a:rPr lang="it-IT" dirty="0" err="1" smtClean="0">
                <a:latin typeface="Times New Roman" pitchFamily="18" charset="0"/>
                <a:cs typeface="Times New Roman" pitchFamily="18" charset="0"/>
              </a:rPr>
              <a:t>Zarella</a:t>
            </a:r>
            <a:r>
              <a:rPr lang="it-IT" dirty="0" smtClean="0">
                <a:latin typeface="Times New Roman" pitchFamily="18" charset="0"/>
                <a:cs typeface="Times New Roman" pitchFamily="18" charset="0"/>
              </a:rPr>
              <a:t> quando i bravi intimavano a don  </a:t>
            </a:r>
            <a:r>
              <a:rPr lang="it-IT" dirty="0" err="1" smtClean="0">
                <a:latin typeface="Times New Roman" pitchFamily="18" charset="0"/>
                <a:cs typeface="Times New Roman" pitchFamily="18" charset="0"/>
              </a:rPr>
              <a:t>Abbondio</a:t>
            </a:r>
            <a:r>
              <a:rPr lang="it-IT" dirty="0" smtClean="0">
                <a:latin typeface="Times New Roman" pitchFamily="18" charset="0"/>
                <a:cs typeface="Times New Roman" pitchFamily="18" charset="0"/>
              </a:rPr>
              <a:t> di non celebrare le nozze, poi la giovane viene chiamata </a:t>
            </a:r>
            <a:r>
              <a:rPr lang="it-IT" dirty="0" err="1" smtClean="0">
                <a:latin typeface="Times New Roman" pitchFamily="18" charset="0"/>
                <a:cs typeface="Times New Roman" pitchFamily="18" charset="0"/>
              </a:rPr>
              <a:t>Mondella</a:t>
            </a:r>
            <a:r>
              <a:rPr lang="it-IT" dirty="0" smtClean="0">
                <a:latin typeface="Times New Roman" pitchFamily="18" charset="0"/>
                <a:cs typeface="Times New Roman" pitchFamily="18" charset="0"/>
              </a:rPr>
              <a:t> come nella redazione definitiva.</a:t>
            </a:r>
            <a:endParaRPr lang="it-IT" dirty="0">
              <a:latin typeface="Times New Roman" pitchFamily="18" charset="0"/>
              <a:cs typeface="Times New Roman" pitchFamily="18" charset="0"/>
            </a:endParaRPr>
          </a:p>
        </p:txBody>
      </p:sp>
      <p:pic>
        <p:nvPicPr>
          <p:cNvPr id="7" name="Picture 2" descr="Risultati immagini per lucia mondella promessi sposi"/>
          <p:cNvPicPr>
            <a:picLocks noChangeAspect="1" noChangeArrowheads="1"/>
          </p:cNvPicPr>
          <p:nvPr/>
        </p:nvPicPr>
        <p:blipFill>
          <a:blip r:embed="rId2" cstate="print"/>
          <a:srcRect/>
          <a:stretch>
            <a:fillRect/>
          </a:stretch>
        </p:blipFill>
        <p:spPr bwMode="auto">
          <a:xfrm>
            <a:off x="2500298" y="500043"/>
            <a:ext cx="4286280" cy="3000396"/>
          </a:xfrm>
          <a:prstGeom prst="rect">
            <a:avLst/>
          </a:prstGeom>
          <a:noFill/>
        </p:spPr>
      </p:pic>
      <p:sp>
        <p:nvSpPr>
          <p:cNvPr id="19458" name="AutoShape 2"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42977" y="1000112"/>
            <a:ext cx="7143800" cy="1754326"/>
          </a:xfrm>
          <a:prstGeom prst="rect">
            <a:avLst/>
          </a:prstGeom>
        </p:spPr>
        <p:txBody>
          <a:bodyPr wrap="square">
            <a:spAutoFit/>
          </a:bodyPr>
          <a:lstStyle/>
          <a:p>
            <a:pPr algn="ctr"/>
            <a:r>
              <a:rPr lang="it-IT" dirty="0" smtClean="0">
                <a:latin typeface="Times New Roman" pitchFamily="18" charset="0"/>
                <a:cs typeface="Times New Roman" pitchFamily="18" charset="0"/>
              </a:rPr>
              <a:t>Il lavoro, la preghiera ed il pianto sono  gli  aspetti caratteristici della sua personalità.</a:t>
            </a:r>
          </a:p>
          <a:p>
            <a:pPr algn="ctr"/>
            <a:r>
              <a:rPr lang="it-IT" dirty="0" smtClean="0">
                <a:latin typeface="Times New Roman" pitchFamily="18" charset="0"/>
                <a:cs typeface="Times New Roman" pitchFamily="18" charset="0"/>
              </a:rPr>
              <a:t>Lavora nel suo paese, lavora nel monastero a Monza, lavora nella casa del sarto, nel palazzo di donna </a:t>
            </a:r>
            <a:r>
              <a:rPr lang="it-IT" dirty="0" err="1" smtClean="0">
                <a:latin typeface="Times New Roman" pitchFamily="18" charset="0"/>
                <a:cs typeface="Times New Roman" pitchFamily="18" charset="0"/>
              </a:rPr>
              <a:t>Prassede…</a:t>
            </a:r>
            <a:r>
              <a:rPr lang="it-IT" dirty="0" smtClean="0">
                <a:latin typeface="Times New Roman" pitchFamily="18" charset="0"/>
                <a:cs typeface="Times New Roman" pitchFamily="18" charset="0"/>
              </a:rPr>
              <a:t> e Bortolo ricorda che, passando davanti alla sua </a:t>
            </a:r>
            <a:r>
              <a:rPr lang="it-IT" dirty="0" err="1" smtClean="0">
                <a:latin typeface="Times New Roman" pitchFamily="18" charset="0"/>
                <a:cs typeface="Times New Roman" pitchFamily="18" charset="0"/>
              </a:rPr>
              <a:t>casuccia</a:t>
            </a:r>
            <a:r>
              <a:rPr lang="it-IT" dirty="0" smtClean="0">
                <a:latin typeface="Times New Roman" pitchFamily="18" charset="0"/>
                <a:cs typeface="Times New Roman" pitchFamily="18" charset="0"/>
              </a:rPr>
              <a:t> silenziosa, sentiva </a:t>
            </a:r>
            <a:r>
              <a:rPr lang="it-IT" i="1" dirty="0" smtClean="0">
                <a:latin typeface="Times New Roman" pitchFamily="18" charset="0"/>
                <a:cs typeface="Times New Roman" pitchFamily="18" charset="0"/>
              </a:rPr>
              <a:t> </a:t>
            </a:r>
            <a:r>
              <a:rPr lang="it-IT" b="1" i="1" dirty="0" smtClean="0">
                <a:latin typeface="Times New Roman" pitchFamily="18" charset="0"/>
                <a:cs typeface="Times New Roman" pitchFamily="18" charset="0"/>
              </a:rPr>
              <a:t>quell’aspo che girava, </a:t>
            </a:r>
            <a:r>
              <a:rPr lang="it-IT" b="1" i="1" dirty="0" err="1" smtClean="0">
                <a:latin typeface="Times New Roman" pitchFamily="18" charset="0"/>
                <a:cs typeface="Times New Roman" pitchFamily="18" charset="0"/>
              </a:rPr>
              <a:t>girava</a:t>
            </a:r>
            <a:r>
              <a:rPr lang="it-IT" b="1" i="1" dirty="0" smtClean="0">
                <a:latin typeface="Times New Roman" pitchFamily="18" charset="0"/>
                <a:cs typeface="Times New Roman" pitchFamily="18" charset="0"/>
              </a:rPr>
              <a:t>, girava.</a:t>
            </a:r>
            <a:r>
              <a:rPr lang="it-IT" b="1" dirty="0" smtClean="0">
                <a:latin typeface="Times New Roman" pitchFamily="18" charset="0"/>
                <a:cs typeface="Times New Roman" pitchFamily="18" charset="0"/>
              </a:rPr>
              <a:t> </a:t>
            </a:r>
          </a:p>
        </p:txBody>
      </p:sp>
      <p:pic>
        <p:nvPicPr>
          <p:cNvPr id="8" name="Picture 6" descr="Risultati immagini per lucia mondella"/>
          <p:cNvPicPr>
            <a:picLocks noChangeAspect="1" noChangeArrowheads="1"/>
          </p:cNvPicPr>
          <p:nvPr/>
        </p:nvPicPr>
        <p:blipFill>
          <a:blip r:embed="rId2" cstate="print"/>
          <a:srcRect/>
          <a:stretch>
            <a:fillRect/>
          </a:stretch>
        </p:blipFill>
        <p:spPr bwMode="auto">
          <a:xfrm>
            <a:off x="3275856" y="3214686"/>
            <a:ext cx="3024336" cy="2295518"/>
          </a:xfrm>
          <a:prstGeom prst="rect">
            <a:avLst/>
          </a:prstGeom>
          <a:noFill/>
        </p:spPr>
      </p:pic>
      <p:sp>
        <p:nvSpPr>
          <p:cNvPr id="18434" name="AutoShape 2"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85855" y="642918"/>
            <a:ext cx="6715172" cy="2571768"/>
          </a:xfrm>
        </p:spPr>
        <p:txBody>
          <a:bodyPr>
            <a:normAutofit/>
          </a:bodyPr>
          <a:lstStyle/>
          <a:p>
            <a:pPr algn="ctr"/>
            <a:r>
              <a:rPr lang="it-IT" sz="1800" dirty="0" smtClean="0">
                <a:solidFill>
                  <a:schemeClr val="tx1"/>
                </a:solidFill>
                <a:latin typeface="Times New Roman" pitchFamily="18" charset="0"/>
                <a:cs typeface="Times New Roman" pitchFamily="18" charset="0"/>
              </a:rPr>
              <a:t>Prega assiduamente ed intensamente, quando ogni speranza terrena sembra crollare, ogni aiuto umano scomparire;  la preghiera è il suo porto sicuro,  è la riconquista della calma e della fiducia. </a:t>
            </a:r>
          </a:p>
          <a:p>
            <a:pPr algn="ctr"/>
            <a:r>
              <a:rPr lang="it-IT" sz="1800" dirty="0" smtClean="0">
                <a:solidFill>
                  <a:schemeClr val="tx1"/>
                </a:solidFill>
                <a:latin typeface="Times New Roman" pitchFamily="18" charset="0"/>
                <a:cs typeface="Times New Roman" pitchFamily="18" charset="0"/>
              </a:rPr>
              <a:t>Lucia prega nella carrozza che l’ha rapita, nella buia stanza del castello dell’Innominato, in casa di donna </a:t>
            </a:r>
            <a:r>
              <a:rPr lang="it-IT" sz="1800" dirty="0" err="1" smtClean="0">
                <a:solidFill>
                  <a:schemeClr val="tx1"/>
                </a:solidFill>
                <a:latin typeface="Times New Roman" pitchFamily="18" charset="0"/>
                <a:cs typeface="Times New Roman" pitchFamily="18" charset="0"/>
              </a:rPr>
              <a:t>Prassede</a:t>
            </a:r>
            <a:r>
              <a:rPr lang="it-IT" sz="1800" dirty="0" smtClean="0">
                <a:solidFill>
                  <a:schemeClr val="tx1"/>
                </a:solidFill>
                <a:latin typeface="Times New Roman" pitchFamily="18" charset="0"/>
                <a:cs typeface="Times New Roman" pitchFamily="18" charset="0"/>
              </a:rPr>
              <a:t>, al lazzaretto.</a:t>
            </a:r>
          </a:p>
          <a:p>
            <a:pPr algn="ctr"/>
            <a:r>
              <a:rPr lang="it-IT" sz="1800" dirty="0" smtClean="0">
                <a:solidFill>
                  <a:schemeClr val="tx1"/>
                </a:solidFill>
                <a:latin typeface="Times New Roman" pitchFamily="18" charset="0"/>
                <a:cs typeface="Times New Roman" pitchFamily="18" charset="0"/>
              </a:rPr>
              <a:t>Ha fede incrollabile nella Provvidenza divina e anche per questo sembra incapace di serbare ogni minimo rancore, persino nei confronti del suo odioso persecutore.</a:t>
            </a:r>
            <a:endParaRPr lang="it-IT" sz="1800" dirty="0">
              <a:solidFill>
                <a:schemeClr val="tx1"/>
              </a:solidFill>
              <a:latin typeface="Times New Roman" pitchFamily="18" charset="0"/>
              <a:cs typeface="Times New Roman" pitchFamily="18" charset="0"/>
            </a:endParaRPr>
          </a:p>
        </p:txBody>
      </p:sp>
      <p:pic>
        <p:nvPicPr>
          <p:cNvPr id="2052" name="Picture 4" descr="Risultati immagini per immagini  lucia  che prega piange  e lavora  nei promessi sposi"/>
          <p:cNvPicPr>
            <a:picLocks noChangeAspect="1" noChangeArrowheads="1"/>
          </p:cNvPicPr>
          <p:nvPr/>
        </p:nvPicPr>
        <p:blipFill>
          <a:blip r:embed="rId2" cstate="print"/>
          <a:srcRect/>
          <a:stretch>
            <a:fillRect/>
          </a:stretch>
        </p:blipFill>
        <p:spPr bwMode="auto">
          <a:xfrm>
            <a:off x="285720" y="3429008"/>
            <a:ext cx="2647950" cy="2428875"/>
          </a:xfrm>
          <a:prstGeom prst="rect">
            <a:avLst/>
          </a:prstGeom>
          <a:noFill/>
        </p:spPr>
      </p:pic>
      <p:sp>
        <p:nvSpPr>
          <p:cNvPr id="2054" name="AutoShape 6"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6" name="AutoShape 8"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8" name="Picture 10" descr="Immagine"/>
          <p:cNvPicPr>
            <a:picLocks noChangeAspect="1" noChangeArrowheads="1"/>
          </p:cNvPicPr>
          <p:nvPr/>
        </p:nvPicPr>
        <p:blipFill>
          <a:blip r:embed="rId3" cstate="print"/>
          <a:srcRect/>
          <a:stretch>
            <a:fillRect/>
          </a:stretch>
        </p:blipFill>
        <p:spPr bwMode="auto">
          <a:xfrm>
            <a:off x="6500828" y="3286124"/>
            <a:ext cx="2371725" cy="3119438"/>
          </a:xfrm>
          <a:prstGeom prst="rect">
            <a:avLst/>
          </a:prstGeom>
          <a:noFill/>
        </p:spPr>
      </p:pic>
      <p:pic>
        <p:nvPicPr>
          <p:cNvPr id="2060" name="Picture 12" descr="Immagine"/>
          <p:cNvPicPr>
            <a:picLocks noChangeAspect="1" noChangeArrowheads="1"/>
          </p:cNvPicPr>
          <p:nvPr/>
        </p:nvPicPr>
        <p:blipFill>
          <a:blip r:embed="rId4" cstate="print"/>
          <a:srcRect/>
          <a:stretch>
            <a:fillRect/>
          </a:stretch>
        </p:blipFill>
        <p:spPr bwMode="auto">
          <a:xfrm>
            <a:off x="3357554" y="4071950"/>
            <a:ext cx="2743200" cy="25717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randombar(horizontal)">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060"/>
                                        </p:tgtEl>
                                        <p:attrNameLst>
                                          <p:attrName>style.visibility</p:attrName>
                                        </p:attrNameLst>
                                      </p:cBhvr>
                                      <p:to>
                                        <p:strVal val="visible"/>
                                      </p:to>
                                    </p:set>
                                    <p:animEffect transition="in" filter="wheel(1)">
                                      <p:cBhvr>
                                        <p:cTn id="36" dur="2000"/>
                                        <p:tgtEl>
                                          <p:spTgt spid="206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058"/>
                                        </p:tgtEl>
                                        <p:attrNameLst>
                                          <p:attrName>style.visibility</p:attrName>
                                        </p:attrNameLst>
                                      </p:cBhvr>
                                      <p:to>
                                        <p:strVal val="visible"/>
                                      </p:to>
                                    </p:set>
                                    <p:animEffect transition="in" filter="circle(in)">
                                      <p:cBhvr>
                                        <p:cTn id="41"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a:xfrm>
            <a:off x="1214414" y="3643314"/>
            <a:ext cx="7072362" cy="2143140"/>
          </a:xfrm>
        </p:spPr>
        <p:txBody>
          <a:bodyPr>
            <a:normAutofit/>
          </a:bodyPr>
          <a:lstStyle/>
          <a:p>
            <a:pPr algn="ctr"/>
            <a:r>
              <a:rPr lang="it-IT" sz="1800" dirty="0" smtClean="0">
                <a:solidFill>
                  <a:schemeClr val="tx1"/>
                </a:solidFill>
                <a:latin typeface="Times New Roman" pitchFamily="18" charset="0"/>
                <a:cs typeface="Times New Roman" pitchFamily="18" charset="0"/>
              </a:rPr>
              <a:t>Piange, ed il pianto è la sua  arma e le sue lacrime sono più eloquenti di ogni parola.  Piange nel raccontare l’incontro con don Rodrigo, piange davanti a padre Cristoforo, piange nella barca sul lago, nel monastero di Monza,  nel castello dell’Innominato, nella casa del sarto, nel lazzaretto: il suo pianto cesserà con il cessare delle sventure, quando tornerà a risplendere il sereno per lei ed i suoi cari.</a:t>
            </a:r>
          </a:p>
          <a:p>
            <a:endParaRPr lang="it-IT" sz="1800" dirty="0">
              <a:latin typeface="Times New Roman" pitchFamily="18" charset="0"/>
              <a:cs typeface="Times New Roman" pitchFamily="18" charset="0"/>
            </a:endParaRPr>
          </a:p>
        </p:txBody>
      </p:sp>
      <p:sp>
        <p:nvSpPr>
          <p:cNvPr id="1026" name="AutoShape 2" descr="Immagine correlata"/>
          <p:cNvSpPr>
            <a:spLocks noChangeAspect="1" noChangeArrowheads="1"/>
          </p:cNvSpPr>
          <p:nvPr/>
        </p:nvSpPr>
        <p:spPr bwMode="auto">
          <a:xfrm>
            <a:off x="155575" y="-1538288"/>
            <a:ext cx="4552950" cy="32099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2" name="AutoShape 28"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4" name="AutoShape 30" descr="Risultati immagini per immagini  lucia  addio mon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0" name="AutoShape 2" descr="Risultati immagini per immagini renz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 name="Picture 4" descr="Risultati immagini per immagine addio monti promessi sposi"/>
          <p:cNvPicPr>
            <a:picLocks noChangeAspect="1" noChangeArrowheads="1"/>
          </p:cNvPicPr>
          <p:nvPr/>
        </p:nvPicPr>
        <p:blipFill>
          <a:blip r:embed="rId2" cstate="print"/>
          <a:srcRect/>
          <a:stretch>
            <a:fillRect/>
          </a:stretch>
        </p:blipFill>
        <p:spPr bwMode="auto">
          <a:xfrm>
            <a:off x="1714480" y="785794"/>
            <a:ext cx="5643602" cy="2571768"/>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54210" y="1428742"/>
            <a:ext cx="3089693" cy="4401205"/>
          </a:xfrm>
          <a:prstGeom prst="rect">
            <a:avLst/>
          </a:prstGeom>
        </p:spPr>
        <p:txBody>
          <a:bodyPr wrap="square">
            <a:spAutoFit/>
          </a:bodyPr>
          <a:lstStyle/>
          <a:p>
            <a:pPr algn="ctr"/>
            <a:r>
              <a:rPr lang="it-IT" sz="2000" dirty="0">
                <a:solidFill>
                  <a:prstClr val="black"/>
                </a:solidFill>
                <a:latin typeface="Times New Roman" pitchFamily="18" charset="0"/>
                <a:cs typeface="Times New Roman" pitchFamily="18" charset="0"/>
              </a:rPr>
              <a:t>È la madre di Lucia, un'anziana vedova che vive con l'unica figlia in una casa posta in fondo al paese: di lei non c'è una descrizione fisica, ma è presentata come una donna avanti negli anni, molto attaccata a Lucia per </a:t>
            </a:r>
            <a:r>
              <a:rPr lang="it-IT" sz="2000" dirty="0" smtClean="0">
                <a:solidFill>
                  <a:prstClr val="black"/>
                </a:solidFill>
                <a:latin typeface="Times New Roman" pitchFamily="18" charset="0"/>
                <a:cs typeface="Times New Roman" pitchFamily="18" charset="0"/>
              </a:rPr>
              <a:t>la quale </a:t>
            </a:r>
            <a:r>
              <a:rPr lang="it-IT" sz="2000" dirty="0">
                <a:solidFill>
                  <a:prstClr val="black"/>
                </a:solidFill>
                <a:latin typeface="Times New Roman" pitchFamily="18" charset="0"/>
                <a:cs typeface="Times New Roman" pitchFamily="18" charset="0"/>
              </a:rPr>
              <a:t>"si sarebbe... buttata nel fuoco", così come è sinceramente affezionata a Renzo che considera quasi come un secondo figlio.</a:t>
            </a:r>
          </a:p>
        </p:txBody>
      </p:sp>
      <p:sp>
        <p:nvSpPr>
          <p:cNvPr id="5" name="Rettangolo 4"/>
          <p:cNvSpPr/>
          <p:nvPr/>
        </p:nvSpPr>
        <p:spPr>
          <a:xfrm>
            <a:off x="3143240" y="571482"/>
            <a:ext cx="2571768" cy="646331"/>
          </a:xfrm>
          <a:prstGeom prst="rect">
            <a:avLst/>
          </a:prstGeom>
        </p:spPr>
        <p:txBody>
          <a:bodyPr wrap="square">
            <a:spAutoFit/>
          </a:bodyPr>
          <a:lstStyle/>
          <a:p>
            <a:pPr algn="ctr"/>
            <a:r>
              <a:rPr lang="it-IT" sz="3600" b="1" i="1" dirty="0">
                <a:solidFill>
                  <a:prstClr val="black"/>
                </a:solidFill>
                <a:latin typeface="Times New Roman" pitchFamily="18" charset="0"/>
                <a:cs typeface="Times New Roman" pitchFamily="18" charset="0"/>
              </a:rPr>
              <a:t>Agnese</a:t>
            </a:r>
            <a:r>
              <a:rPr lang="it-IT" sz="3600" i="1" dirty="0">
                <a:solidFill>
                  <a:prstClr val="black"/>
                </a:solidFill>
                <a:latin typeface="Times New Roman" pitchFamily="18" charset="0"/>
                <a:cs typeface="Times New Roman" pitchFamily="18" charset="0"/>
              </a:rPr>
              <a:t> </a:t>
            </a:r>
          </a:p>
        </p:txBody>
      </p:sp>
      <p:pic>
        <p:nvPicPr>
          <p:cNvPr id="6" name="Picture 2" descr="Risultati immagini per agnese promessi sposi"/>
          <p:cNvPicPr>
            <a:picLocks noChangeAspect="1" noChangeArrowheads="1"/>
          </p:cNvPicPr>
          <p:nvPr/>
        </p:nvPicPr>
        <p:blipFill>
          <a:blip r:embed="rId2" cstate="print"/>
          <a:srcRect/>
          <a:stretch>
            <a:fillRect/>
          </a:stretch>
        </p:blipFill>
        <p:spPr bwMode="auto">
          <a:xfrm>
            <a:off x="1202791" y="1786597"/>
            <a:ext cx="3355145" cy="3643532"/>
          </a:xfrm>
          <a:prstGeom prst="rect">
            <a:avLst/>
          </a:prstGeom>
          <a:noFill/>
        </p:spPr>
      </p:pic>
    </p:spTree>
    <p:extLst>
      <p:ext uri="{BB962C8B-B14F-4D97-AF65-F5344CB8AC3E}">
        <p14:creationId xmlns:p14="http://schemas.microsoft.com/office/powerpoint/2010/main" xmlns="" val="19825036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16016" y="804566"/>
            <a:ext cx="3456384" cy="4708981"/>
          </a:xfrm>
          <a:prstGeom prst="rect">
            <a:avLst/>
          </a:prstGeom>
        </p:spPr>
        <p:txBody>
          <a:bodyPr wrap="square">
            <a:spAutoFit/>
          </a:bodyPr>
          <a:lstStyle/>
          <a:p>
            <a:pPr algn="ctr"/>
            <a:r>
              <a:rPr lang="it-IT" sz="2000" dirty="0">
                <a:solidFill>
                  <a:prstClr val="black"/>
                </a:solidFill>
                <a:latin typeface="Times New Roman" pitchFamily="18" charset="0"/>
                <a:cs typeface="Times New Roman" pitchFamily="18" charset="0"/>
              </a:rPr>
              <a:t>Viene descritta come una </a:t>
            </a:r>
            <a:r>
              <a:rPr lang="it-IT" sz="2000" dirty="0" smtClean="0">
                <a:solidFill>
                  <a:prstClr val="black"/>
                </a:solidFill>
                <a:latin typeface="Times New Roman" pitchFamily="18" charset="0"/>
                <a:cs typeface="Times New Roman" pitchFamily="18" charset="0"/>
              </a:rPr>
              <a:t>comare furba, energica, esperta conoscitrice del mondo e degli uomini, </a:t>
            </a:r>
            <a:r>
              <a:rPr lang="it-IT" sz="2000" dirty="0">
                <a:solidFill>
                  <a:prstClr val="black"/>
                </a:solidFill>
                <a:latin typeface="Times New Roman" pitchFamily="18" charset="0"/>
                <a:cs typeface="Times New Roman" pitchFamily="18" charset="0"/>
              </a:rPr>
              <a:t>alquanto incline al </a:t>
            </a:r>
            <a:r>
              <a:rPr lang="it-IT" sz="2000" dirty="0" smtClean="0">
                <a:solidFill>
                  <a:prstClr val="black"/>
                </a:solidFill>
                <a:latin typeface="Times New Roman" pitchFamily="18" charset="0"/>
                <a:cs typeface="Times New Roman" pitchFamily="18" charset="0"/>
              </a:rPr>
              <a:t>pettegolezzo. </a:t>
            </a:r>
            <a:r>
              <a:rPr lang="it-IT" sz="2000" dirty="0">
                <a:solidFill>
                  <a:prstClr val="black"/>
                </a:solidFill>
                <a:latin typeface="Times New Roman" pitchFamily="18" charset="0"/>
                <a:cs typeface="Times New Roman" pitchFamily="18" charset="0"/>
              </a:rPr>
              <a:t>Rispetto a Lucia dimostra più spirito </a:t>
            </a:r>
            <a:r>
              <a:rPr lang="it-IT" sz="2000" dirty="0" smtClean="0">
                <a:solidFill>
                  <a:prstClr val="black"/>
                </a:solidFill>
                <a:latin typeface="Times New Roman" pitchFamily="18" charset="0"/>
                <a:cs typeface="Times New Roman" pitchFamily="18" charset="0"/>
              </a:rPr>
              <a:t>d'iniziativa: è </a:t>
            </a:r>
            <a:r>
              <a:rPr lang="it-IT" sz="2000" dirty="0">
                <a:solidFill>
                  <a:prstClr val="black"/>
                </a:solidFill>
                <a:latin typeface="Times New Roman" pitchFamily="18" charset="0"/>
                <a:cs typeface="Times New Roman" pitchFamily="18" charset="0"/>
              </a:rPr>
              <a:t>lei </a:t>
            </a:r>
            <a:r>
              <a:rPr lang="it-IT" sz="2000" dirty="0" smtClean="0">
                <a:solidFill>
                  <a:prstClr val="black"/>
                </a:solidFill>
                <a:latin typeface="Times New Roman" pitchFamily="18" charset="0"/>
                <a:cs typeface="Times New Roman" pitchFamily="18" charset="0"/>
              </a:rPr>
              <a:t>che manda </a:t>
            </a:r>
            <a:r>
              <a:rPr lang="it-IT" sz="2000" dirty="0">
                <a:solidFill>
                  <a:prstClr val="black"/>
                </a:solidFill>
                <a:latin typeface="Times New Roman" pitchFamily="18" charset="0"/>
                <a:cs typeface="Times New Roman" pitchFamily="18" charset="0"/>
              </a:rPr>
              <a:t>Renzo </a:t>
            </a:r>
            <a:r>
              <a:rPr lang="it-IT" sz="2000" dirty="0" smtClean="0">
                <a:solidFill>
                  <a:prstClr val="black"/>
                </a:solidFill>
                <a:latin typeface="Times New Roman" pitchFamily="18" charset="0"/>
                <a:cs typeface="Times New Roman" pitchFamily="18" charset="0"/>
              </a:rPr>
              <a:t>da Azzeccagarbugli</a:t>
            </a:r>
            <a:r>
              <a:rPr lang="it-IT" sz="2000" dirty="0">
                <a:solidFill>
                  <a:prstClr val="black"/>
                </a:solidFill>
                <a:latin typeface="Times New Roman" pitchFamily="18" charset="0"/>
                <a:cs typeface="Times New Roman" pitchFamily="18" charset="0"/>
              </a:rPr>
              <a:t>, </a:t>
            </a:r>
            <a:r>
              <a:rPr lang="it-IT" sz="2000" dirty="0" smtClean="0">
                <a:solidFill>
                  <a:prstClr val="black"/>
                </a:solidFill>
                <a:latin typeface="Times New Roman" pitchFamily="18" charset="0"/>
                <a:cs typeface="Times New Roman" pitchFamily="18" charset="0"/>
              </a:rPr>
              <a:t> suggerisce </a:t>
            </a:r>
            <a:r>
              <a:rPr lang="it-IT" sz="2000" dirty="0">
                <a:solidFill>
                  <a:prstClr val="black"/>
                </a:solidFill>
                <a:latin typeface="Times New Roman" pitchFamily="18" charset="0"/>
                <a:cs typeface="Times New Roman" pitchFamily="18" charset="0"/>
              </a:rPr>
              <a:t>lo stratagemma del "matrimonio a </a:t>
            </a:r>
            <a:r>
              <a:rPr lang="it-IT" sz="2000" dirty="0" smtClean="0">
                <a:solidFill>
                  <a:prstClr val="black"/>
                </a:solidFill>
                <a:latin typeface="Times New Roman" pitchFamily="18" charset="0"/>
                <a:cs typeface="Times New Roman" pitchFamily="18" charset="0"/>
              </a:rPr>
              <a:t>sorpresa“, tiene a bada Perpetua durante la notte del tentativo, propone a</a:t>
            </a:r>
            <a:r>
              <a:rPr lang="it-IT" sz="2000" dirty="0">
                <a:solidFill>
                  <a:prstClr val="black"/>
                </a:solidFill>
                <a:latin typeface="Times New Roman" pitchFamily="18" charset="0"/>
                <a:cs typeface="Times New Roman" pitchFamily="18" charset="0"/>
              </a:rPr>
              <a:t> don </a:t>
            </a:r>
            <a:r>
              <a:rPr lang="it-IT" sz="2000" dirty="0" err="1">
                <a:solidFill>
                  <a:prstClr val="black"/>
                </a:solidFill>
                <a:latin typeface="Times New Roman" pitchFamily="18" charset="0"/>
                <a:cs typeface="Times New Roman" pitchFamily="18" charset="0"/>
              </a:rPr>
              <a:t>Abbondio</a:t>
            </a:r>
            <a:r>
              <a:rPr lang="it-IT" sz="2000" dirty="0">
                <a:solidFill>
                  <a:prstClr val="black"/>
                </a:solidFill>
                <a:latin typeface="Times New Roman" pitchFamily="18" charset="0"/>
                <a:cs typeface="Times New Roman" pitchFamily="18" charset="0"/>
              </a:rPr>
              <a:t> </a:t>
            </a:r>
            <a:r>
              <a:rPr lang="it-IT" sz="2000" dirty="0" smtClean="0">
                <a:solidFill>
                  <a:prstClr val="black"/>
                </a:solidFill>
                <a:latin typeface="Times New Roman" pitchFamily="18" charset="0"/>
                <a:cs typeface="Times New Roman" pitchFamily="18" charset="0"/>
              </a:rPr>
              <a:t> di </a:t>
            </a:r>
            <a:r>
              <a:rPr lang="it-IT" sz="2000" dirty="0">
                <a:solidFill>
                  <a:prstClr val="black"/>
                </a:solidFill>
                <a:latin typeface="Times New Roman" pitchFamily="18" charset="0"/>
                <a:cs typeface="Times New Roman" pitchFamily="18" charset="0"/>
              </a:rPr>
              <a:t>rifugiarsi nel castello </a:t>
            </a:r>
            <a:r>
              <a:rPr lang="it-IT" sz="2000" dirty="0" smtClean="0">
                <a:solidFill>
                  <a:prstClr val="black"/>
                </a:solidFill>
                <a:latin typeface="Times New Roman" pitchFamily="18" charset="0"/>
                <a:cs typeface="Times New Roman" pitchFamily="18" charset="0"/>
              </a:rPr>
              <a:t>dell’Innominato</a:t>
            </a:r>
            <a:r>
              <a:rPr lang="it-IT" sz="2000" dirty="0">
                <a:solidFill>
                  <a:prstClr val="black"/>
                </a:solidFill>
                <a:latin typeface="Times New Roman" pitchFamily="18" charset="0"/>
                <a:cs typeface="Times New Roman" pitchFamily="18" charset="0"/>
              </a:rPr>
              <a:t> </a:t>
            </a:r>
            <a:r>
              <a:rPr lang="it-IT" sz="2000" dirty="0" smtClean="0">
                <a:solidFill>
                  <a:prstClr val="black"/>
                </a:solidFill>
                <a:latin typeface="Times New Roman" pitchFamily="18" charset="0"/>
                <a:cs typeface="Times New Roman" pitchFamily="18" charset="0"/>
              </a:rPr>
              <a:t>alla venuta dei lanzichenecchi</a:t>
            </a:r>
            <a:r>
              <a:rPr lang="it-IT" sz="2000" dirty="0">
                <a:solidFill>
                  <a:prstClr val="black"/>
                </a:solidFill>
                <a:latin typeface="Times New Roman" pitchFamily="18" charset="0"/>
                <a:cs typeface="Times New Roman" pitchFamily="18" charset="0"/>
              </a:rPr>
              <a:t>.</a:t>
            </a:r>
          </a:p>
        </p:txBody>
      </p:sp>
      <p:pic>
        <p:nvPicPr>
          <p:cNvPr id="20484" name="Picture 4" descr="Immagine correlata"/>
          <p:cNvPicPr>
            <a:picLocks noChangeAspect="1" noChangeArrowheads="1"/>
          </p:cNvPicPr>
          <p:nvPr/>
        </p:nvPicPr>
        <p:blipFill>
          <a:blip r:embed="rId2" cstate="print"/>
          <a:srcRect/>
          <a:stretch>
            <a:fillRect/>
          </a:stretch>
        </p:blipFill>
        <p:spPr bwMode="auto">
          <a:xfrm>
            <a:off x="1329398" y="1434909"/>
            <a:ext cx="2753751" cy="3756073"/>
          </a:xfrm>
          <a:prstGeom prst="rect">
            <a:avLst/>
          </a:prstGeom>
          <a:noFill/>
        </p:spPr>
      </p:pic>
    </p:spTree>
    <p:extLst>
      <p:ext uri="{BB962C8B-B14F-4D97-AF65-F5344CB8AC3E}">
        <p14:creationId xmlns:p14="http://schemas.microsoft.com/office/powerpoint/2010/main" xmlns="" val="2156740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00137" y="1052736"/>
            <a:ext cx="3397348" cy="4401205"/>
          </a:xfrm>
          <a:prstGeom prst="rect">
            <a:avLst/>
          </a:prstGeom>
        </p:spPr>
        <p:txBody>
          <a:bodyPr wrap="square">
            <a:spAutoFit/>
          </a:bodyPr>
          <a:lstStyle/>
          <a:p>
            <a:pPr algn="ctr"/>
            <a:r>
              <a:rPr lang="it-IT" sz="2000" dirty="0">
                <a:solidFill>
                  <a:prstClr val="black"/>
                </a:solidFill>
                <a:latin typeface="Times New Roman" pitchFamily="18" charset="0"/>
                <a:cs typeface="Times New Roman" pitchFamily="18" charset="0"/>
              </a:rPr>
              <a:t>È piuttosto economa e alquanto attaccata al denaro, se non proprio avara, come si vede quando rimprovera Lucia di aver dato troppe noci a fra </a:t>
            </a:r>
            <a:r>
              <a:rPr lang="it-IT" sz="2000" dirty="0" err="1">
                <a:solidFill>
                  <a:prstClr val="black"/>
                </a:solidFill>
                <a:latin typeface="Times New Roman" pitchFamily="18" charset="0"/>
                <a:cs typeface="Times New Roman" pitchFamily="18" charset="0"/>
              </a:rPr>
              <a:t>Galdino</a:t>
            </a:r>
            <a:r>
              <a:rPr lang="it-IT" sz="2000" dirty="0">
                <a:solidFill>
                  <a:prstClr val="black"/>
                </a:solidFill>
                <a:latin typeface="Times New Roman" pitchFamily="18" charset="0"/>
                <a:cs typeface="Times New Roman" pitchFamily="18" charset="0"/>
              </a:rPr>
              <a:t> e nella cura che dimostra nel custodire il denaro avuto in dono </a:t>
            </a:r>
            <a:r>
              <a:rPr lang="it-IT" sz="2000" dirty="0" smtClean="0">
                <a:solidFill>
                  <a:prstClr val="black"/>
                </a:solidFill>
                <a:latin typeface="Times New Roman" pitchFamily="18" charset="0"/>
                <a:cs typeface="Times New Roman" pitchFamily="18" charset="0"/>
              </a:rPr>
              <a:t>dall’Innominato</a:t>
            </a:r>
            <a:r>
              <a:rPr lang="it-IT" sz="2000" dirty="0">
                <a:solidFill>
                  <a:prstClr val="black"/>
                </a:solidFill>
                <a:latin typeface="Times New Roman" pitchFamily="18" charset="0"/>
                <a:cs typeface="Times New Roman" pitchFamily="18" charset="0"/>
              </a:rPr>
              <a:t>. </a:t>
            </a:r>
            <a:endParaRPr lang="it-IT" sz="2000" dirty="0" smtClean="0">
              <a:solidFill>
                <a:prstClr val="black"/>
              </a:solidFill>
              <a:latin typeface="Times New Roman" pitchFamily="18" charset="0"/>
              <a:cs typeface="Times New Roman" pitchFamily="18" charset="0"/>
            </a:endParaRPr>
          </a:p>
          <a:p>
            <a:pPr algn="ctr"/>
            <a:r>
              <a:rPr lang="it-IT" sz="2000" dirty="0" smtClean="0">
                <a:solidFill>
                  <a:prstClr val="black"/>
                </a:solidFill>
                <a:latin typeface="Times New Roman" pitchFamily="18" charset="0"/>
                <a:cs typeface="Times New Roman" pitchFamily="18" charset="0"/>
              </a:rPr>
              <a:t>Agnese è ben lontana dai sentimenti delicati e dalla rettitudine della figlia: l’una impulsiva e pratica l’altra delicata e piena di timor di Dio.</a:t>
            </a:r>
          </a:p>
        </p:txBody>
      </p:sp>
      <p:pic>
        <p:nvPicPr>
          <p:cNvPr id="2050" name="Picture 2" descr="Agnese e Lucia accolgono fra Cristoforo.png"/>
          <p:cNvPicPr>
            <a:picLocks noChangeAspect="1" noChangeArrowheads="1"/>
          </p:cNvPicPr>
          <p:nvPr/>
        </p:nvPicPr>
        <p:blipFill>
          <a:blip r:embed="rId2" cstate="print"/>
          <a:srcRect/>
          <a:stretch>
            <a:fillRect/>
          </a:stretch>
        </p:blipFill>
        <p:spPr bwMode="auto">
          <a:xfrm>
            <a:off x="1077517" y="3597634"/>
            <a:ext cx="3211640" cy="2601688"/>
          </a:xfrm>
          <a:prstGeom prst="rect">
            <a:avLst/>
          </a:prstGeom>
          <a:noFill/>
        </p:spPr>
      </p:pic>
      <p:pic>
        <p:nvPicPr>
          <p:cNvPr id="2" name="Picture 2" descr="Immagine"/>
          <p:cNvPicPr>
            <a:picLocks noChangeAspect="1" noChangeArrowheads="1"/>
          </p:cNvPicPr>
          <p:nvPr/>
        </p:nvPicPr>
        <p:blipFill>
          <a:blip r:embed="rId3" cstate="print"/>
          <a:srcRect/>
          <a:stretch>
            <a:fillRect/>
          </a:stretch>
        </p:blipFill>
        <p:spPr bwMode="auto">
          <a:xfrm>
            <a:off x="1860241" y="449182"/>
            <a:ext cx="2056956" cy="2752725"/>
          </a:xfrm>
          <a:prstGeom prst="rect">
            <a:avLst/>
          </a:prstGeom>
          <a:noFill/>
        </p:spPr>
      </p:pic>
    </p:spTree>
    <p:extLst>
      <p:ext uri="{BB962C8B-B14F-4D97-AF65-F5344CB8AC3E}">
        <p14:creationId xmlns:p14="http://schemas.microsoft.com/office/powerpoint/2010/main" xmlns="" val="1618808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Scale>
                                      <p:cBhvr>
                                        <p:cTn id="20"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50"/>
                                        </p:tgtEl>
                                        <p:attrNameLst>
                                          <p:attrName>ppt_x</p:attrName>
                                          <p:attrName>ppt_y</p:attrName>
                                        </p:attrNameLst>
                                      </p:cBhvr>
                                    </p:animMotion>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062" y="1392703"/>
            <a:ext cx="3545058" cy="4832092"/>
          </a:xfrm>
          <a:prstGeom prst="rect">
            <a:avLst/>
          </a:prstGeom>
        </p:spPr>
        <p:txBody>
          <a:bodyPr wrap="square">
            <a:spAutoFit/>
          </a:bodyPr>
          <a:lstStyle/>
          <a:p>
            <a:pPr algn="ctr"/>
            <a:r>
              <a:rPr lang="it-IT" sz="2200" dirty="0" smtClean="0">
                <a:solidFill>
                  <a:prstClr val="black"/>
                </a:solidFill>
                <a:latin typeface="Times New Roman" pitchFamily="18" charset="0"/>
                <a:cs typeface="Times New Roman" pitchFamily="18" charset="0"/>
              </a:rPr>
              <a:t>A differenza dei due promessi sposi non si ammala di peste. Dopo il matrimonio, si trasferisce con Renzo e Lucia nel Bergamasco, dove vive con loro ancora vari anni. Del defunto marito e padre di Lucia non viene mai fatta parola e, curiosamente, il fatto che Agnese sia vedova viene menzionato, quando la donna torna al paese e trova la casa quasi intatta dopo il periodo della peste.</a:t>
            </a:r>
            <a:endParaRPr lang="it-IT" sz="2200" dirty="0">
              <a:solidFill>
                <a:prstClr val="black"/>
              </a:solidFill>
              <a:latin typeface="Times New Roman" pitchFamily="18" charset="0"/>
              <a:cs typeface="Times New Roman" pitchFamily="18" charset="0"/>
            </a:endParaRPr>
          </a:p>
        </p:txBody>
      </p:sp>
      <p:pic>
        <p:nvPicPr>
          <p:cNvPr id="3" name="Picture 2" descr="Risultati immagini per agnese promessi sposi"/>
          <p:cNvPicPr>
            <a:picLocks noChangeAspect="1" noChangeArrowheads="1"/>
          </p:cNvPicPr>
          <p:nvPr/>
        </p:nvPicPr>
        <p:blipFill>
          <a:blip r:embed="rId2" cstate="print"/>
          <a:srcRect/>
          <a:stretch>
            <a:fillRect/>
          </a:stretch>
        </p:blipFill>
        <p:spPr bwMode="auto">
          <a:xfrm>
            <a:off x="4932040" y="1512636"/>
            <a:ext cx="3312368" cy="450865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98" y="214289"/>
            <a:ext cx="3643338" cy="642943"/>
          </a:xfrm>
        </p:spPr>
        <p:txBody>
          <a:bodyPr>
            <a:normAutofit/>
          </a:bodyPr>
          <a:lstStyle/>
          <a:p>
            <a:r>
              <a:rPr lang="it-IT" sz="3600" b="1" i="1" dirty="0" smtClean="0">
                <a:latin typeface="Times New Roman" pitchFamily="18" charset="0"/>
                <a:cs typeface="Times New Roman" pitchFamily="18" charset="0"/>
              </a:rPr>
              <a:t>Don Rodrigo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00034" y="1000108"/>
            <a:ext cx="4857784" cy="5000660"/>
          </a:xfrm>
        </p:spPr>
        <p:txBody>
          <a:bodyPr>
            <a:noAutofit/>
          </a:bodyPr>
          <a:lstStyle/>
          <a:p>
            <a:pPr algn="ctr">
              <a:buNone/>
            </a:pPr>
            <a:r>
              <a:rPr lang="it-IT" sz="1800" dirty="0" smtClean="0"/>
              <a:t/>
            </a:r>
            <a:br>
              <a:rPr lang="it-IT" sz="1800" dirty="0" smtClean="0"/>
            </a:br>
            <a:endParaRPr lang="it-IT" sz="1800" dirty="0" smtClean="0"/>
          </a:p>
          <a:p>
            <a:pPr algn="ctr">
              <a:buNone/>
            </a:pP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Rettangolo 17"/>
          <p:cNvSpPr/>
          <p:nvPr/>
        </p:nvSpPr>
        <p:spPr>
          <a:xfrm>
            <a:off x="500034" y="1285860"/>
            <a:ext cx="4286280" cy="4524315"/>
          </a:xfrm>
          <a:prstGeom prst="rect">
            <a:avLst/>
          </a:prstGeom>
        </p:spPr>
        <p:txBody>
          <a:bodyPr wrap="square">
            <a:spAutoFit/>
          </a:bodyPr>
          <a:lstStyle/>
          <a:p>
            <a:pPr algn="ctr"/>
            <a:r>
              <a:rPr lang="it-IT" dirty="0" smtClean="0">
                <a:latin typeface="Times New Roman" pitchFamily="18" charset="0"/>
                <a:cs typeface="Times New Roman" pitchFamily="18" charset="0"/>
              </a:rPr>
              <a:t>E’ un uomo giovane di nobili origini che vive dell’eredità paterna. </a:t>
            </a:r>
          </a:p>
          <a:p>
            <a:pPr algn="ctr"/>
            <a:r>
              <a:rPr lang="it-IT" dirty="0" smtClean="0">
                <a:latin typeface="Times New Roman" pitchFamily="18" charset="0"/>
                <a:cs typeface="Times New Roman" pitchFamily="18" charset="0"/>
              </a:rPr>
              <a:t>E’ un signorotto prepotente e spregiudicato che, pur di soddisfare puntigli e passioni, si considera padrone di far tutto ciò che vuole e giudica tutti  sottoposti a sé.</a:t>
            </a:r>
          </a:p>
          <a:p>
            <a:pPr algn="ctr"/>
            <a:r>
              <a:rPr lang="it-IT" dirty="0" smtClean="0">
                <a:latin typeface="Times New Roman" pitchFamily="18" charset="0"/>
                <a:cs typeface="Times New Roman" pitchFamily="18" charset="0"/>
              </a:rPr>
              <a:t>E’ il modello di uomo che in quel secolo, quando la legge era incapace di proteggere l’oppresso e di colpire l’oppressore, circondato da bravi, adulato e riverito da coloro che  avrebbero dovuto essere i naturali esecutori della legge, cinico e volgare, privo di ogni freno morale e religioso, poteva commettere le violenze che voleva e </a:t>
            </a:r>
            <a:r>
              <a:rPr lang="it-IT" b="1" i="1" dirty="0" smtClean="0">
                <a:latin typeface="Times New Roman" pitchFamily="18" charset="0"/>
                <a:cs typeface="Times New Roman" pitchFamily="18" charset="0"/>
              </a:rPr>
              <a:t>ridersi di tutto quel fracasso delle </a:t>
            </a:r>
            <a:r>
              <a:rPr lang="it-IT" b="1" i="1" dirty="0" err="1" smtClean="0">
                <a:latin typeface="Times New Roman" pitchFamily="18" charset="0"/>
                <a:cs typeface="Times New Roman" pitchFamily="18" charset="0"/>
              </a:rPr>
              <a:t>gride</a:t>
            </a:r>
            <a:r>
              <a:rPr lang="it-IT" b="1" i="1" dirty="0" smtClean="0">
                <a:latin typeface="Times New Roman" pitchFamily="18" charset="0"/>
                <a:cs typeface="Times New Roman" pitchFamily="18" charset="0"/>
              </a:rPr>
              <a:t>.</a:t>
            </a:r>
            <a:endParaRPr lang="it-IT" b="1" dirty="0">
              <a:latin typeface="Times New Roman" pitchFamily="18" charset="0"/>
              <a:cs typeface="Times New Roman" pitchFamily="18" charset="0"/>
            </a:endParaRPr>
          </a:p>
        </p:txBody>
      </p:sp>
      <p:pic>
        <p:nvPicPr>
          <p:cNvPr id="2050" name="Picture 2" descr="Immagine"/>
          <p:cNvPicPr>
            <a:picLocks noChangeAspect="1" noChangeArrowheads="1"/>
          </p:cNvPicPr>
          <p:nvPr/>
        </p:nvPicPr>
        <p:blipFill>
          <a:blip r:embed="rId2" cstate="print"/>
          <a:srcRect/>
          <a:stretch>
            <a:fillRect/>
          </a:stretch>
        </p:blipFill>
        <p:spPr bwMode="auto">
          <a:xfrm>
            <a:off x="5500694" y="1767122"/>
            <a:ext cx="3143272" cy="366214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6248" y="1000108"/>
            <a:ext cx="3929090" cy="5143536"/>
          </a:xfrm>
        </p:spPr>
        <p:txBody>
          <a:bodyPr>
            <a:noAutofit/>
          </a:bodyPr>
          <a:lstStyle/>
          <a:p>
            <a:pPr marL="0" indent="0" algn="ctr">
              <a:buNone/>
            </a:pPr>
            <a:r>
              <a:rPr lang="it-IT" sz="1600" dirty="0" smtClean="0">
                <a:latin typeface="Times New Roman" pitchFamily="18" charset="0"/>
                <a:cs typeface="Times New Roman" pitchFamily="18" charset="0"/>
              </a:rPr>
              <a:t>Egli compie il male perché è sicuro che la sua posizione sociale e gli appoggi di persone molto influenti e poco scrupolose gli garantiscano l’impunità, e perché, egli conosce solo la legge del più forte: le altre leggi sa di poterle violare a suo piacimento.</a:t>
            </a:r>
            <a:br>
              <a:rPr lang="it-IT" sz="16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Ma, pur essendo un malvagio non ha il coraggio delle proprie azioni: si preoccupa di salvare le apparenze, non è in grado di suscitare paura e sgomento e, contemporaneamente, anche rispetto. </a:t>
            </a:r>
          </a:p>
          <a:p>
            <a:pPr marL="0" indent="0" algn="ctr">
              <a:buNone/>
            </a:pPr>
            <a:r>
              <a:rPr lang="it-IT" sz="1600" dirty="0" smtClean="0">
                <a:latin typeface="Times New Roman" pitchFamily="18" charset="0"/>
                <a:cs typeface="Times New Roman" pitchFamily="18" charset="0"/>
              </a:rPr>
              <a:t>Viene spinto dal cugino, il Conte Attilio,  a possedere  Lucia, ed è costretto ad andare fino in fondo per non deludere le sue aspettative.  Per mano dei Bravi  impone al curato di non celebrare le nozze  tra Renzo e Lucia; organizza il rapimento  della ragazza; trama affinché padre Cristoforo venga trasferito a Rimini …</a:t>
            </a:r>
          </a:p>
          <a:p>
            <a:pPr algn="ctr">
              <a:buNone/>
            </a:pPr>
            <a:r>
              <a:rPr lang="it-IT" sz="1600" dirty="0" smtClean="0">
                <a:latin typeface="Times New Roman" pitchFamily="18" charset="0"/>
                <a:cs typeface="Times New Roman" pitchFamily="18" charset="0"/>
              </a:rPr>
              <a:t/>
            </a:r>
            <a:br>
              <a:rPr lang="it-IT" sz="1600" dirty="0" smtClean="0">
                <a:latin typeface="Times New Roman" pitchFamily="18" charset="0"/>
                <a:cs typeface="Times New Roman" pitchFamily="18" charset="0"/>
              </a:rPr>
            </a:br>
            <a:endParaRPr lang="it-IT" sz="1600" dirty="0" smtClean="0">
              <a:latin typeface="Times New Roman" pitchFamily="18" charset="0"/>
              <a:cs typeface="Times New Roman" pitchFamily="18" charset="0"/>
            </a:endParaRPr>
          </a:p>
          <a:p>
            <a:pPr algn="ctr">
              <a:buNone/>
            </a:pPr>
            <a:endParaRPr lang="it-IT" sz="1600" dirty="0" smtClean="0"/>
          </a:p>
          <a:p>
            <a:pPr algn="ctr">
              <a:buNone/>
            </a:pPr>
            <a:endParaRPr lang="it-IT" sz="1600" dirty="0">
              <a:latin typeface="Times New Roman" pitchFamily="18" charset="0"/>
              <a:cs typeface="Times New Roman" pitchFamily="18" charset="0"/>
            </a:endParaRPr>
          </a:p>
        </p:txBody>
      </p:sp>
      <p:pic>
        <p:nvPicPr>
          <p:cNvPr id="2050" name="Picture 2" descr="Immagine"/>
          <p:cNvPicPr>
            <a:picLocks noChangeAspect="1" noChangeArrowheads="1"/>
          </p:cNvPicPr>
          <p:nvPr/>
        </p:nvPicPr>
        <p:blipFill>
          <a:blip r:embed="rId2" cstate="print"/>
          <a:srcRect/>
          <a:stretch>
            <a:fillRect/>
          </a:stretch>
        </p:blipFill>
        <p:spPr bwMode="auto">
          <a:xfrm>
            <a:off x="1142976" y="1214422"/>
            <a:ext cx="2571750" cy="450059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1+#ppt_w/2"/>
                                          </p:val>
                                        </p:tav>
                                        <p:tav tm="100000">
                                          <p:val>
                                            <p:strVal val="#ppt_x"/>
                                          </p:val>
                                        </p:tav>
                                      </p:tavLst>
                                    </p:anim>
                                    <p:anim calcmode="lin" valueType="num">
                                      <p:cBhvr additive="base">
                                        <p:cTn id="2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928670"/>
            <a:ext cx="4429156" cy="5078313"/>
          </a:xfrm>
          <a:prstGeom prst="rect">
            <a:avLst/>
          </a:prstGeom>
        </p:spPr>
        <p:txBody>
          <a:bodyPr wrap="square">
            <a:spAutoFit/>
          </a:bodyPr>
          <a:lstStyle/>
          <a:p>
            <a:pPr algn="ctr"/>
            <a:r>
              <a:rPr lang="it-IT" dirty="0">
                <a:latin typeface="Times New Roman" pitchFamily="18" charset="0"/>
                <a:cs typeface="Times New Roman" pitchFamily="18" charset="0"/>
              </a:rPr>
              <a:t>Nato nei primi decenni dell’Ottocento, per opera dello scrittore scozzese Walter Scott, l’autore di </a:t>
            </a:r>
            <a:r>
              <a:rPr lang="it-IT" i="1" dirty="0">
                <a:latin typeface="Times New Roman" pitchFamily="18" charset="0"/>
                <a:cs typeface="Times New Roman" pitchFamily="18" charset="0"/>
              </a:rPr>
              <a:t>Ivanhoe</a:t>
            </a:r>
            <a:r>
              <a:rPr lang="it-IT" dirty="0">
                <a:latin typeface="Times New Roman" pitchFamily="18" charset="0"/>
                <a:cs typeface="Times New Roman" pitchFamily="18" charset="0"/>
              </a:rPr>
              <a:t>, il romanzo storico ebbe subito molto successo e grande diffusione in tutta Europa.</a:t>
            </a:r>
          </a:p>
          <a:p>
            <a:pPr algn="ctr"/>
            <a:r>
              <a:rPr lang="it-IT" dirty="0">
                <a:latin typeface="Times New Roman" pitchFamily="18" charset="0"/>
                <a:cs typeface="Times New Roman" pitchFamily="18" charset="0"/>
              </a:rPr>
              <a:t>Al modello inventato da Scott si ispirò Alessandro Manzoni per la sua opera </a:t>
            </a: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I </a:t>
            </a:r>
            <a:r>
              <a:rPr lang="it-IT" i="1" dirty="0">
                <a:latin typeface="Times New Roman" pitchFamily="18" charset="0"/>
                <a:cs typeface="Times New Roman" pitchFamily="18" charset="0"/>
              </a:rPr>
              <a:t>promessi </a:t>
            </a:r>
            <a:r>
              <a:rPr lang="it-IT" i="1" dirty="0" smtClean="0">
                <a:latin typeface="Times New Roman" pitchFamily="18" charset="0"/>
                <a:cs typeface="Times New Roman" pitchFamily="18" charset="0"/>
              </a:rPr>
              <a:t>sposi</a:t>
            </a:r>
            <a:r>
              <a:rPr lang="it-IT" dirty="0" smtClean="0">
                <a:latin typeface="Times New Roman" pitchFamily="18" charset="0"/>
                <a:cs typeface="Times New Roman" pitchFamily="18" charset="0"/>
              </a:rPr>
              <a:t>, </a:t>
            </a:r>
            <a:r>
              <a:rPr lang="it-IT" dirty="0">
                <a:latin typeface="Times New Roman" pitchFamily="18" charset="0"/>
                <a:cs typeface="Times New Roman" pitchFamily="18" charset="0"/>
              </a:rPr>
              <a:t>il più importante romanzo storico italiano. </a:t>
            </a:r>
            <a:endParaRPr lang="it-IT" dirty="0" smtClean="0">
              <a:latin typeface="Times New Roman" pitchFamily="18" charset="0"/>
              <a:cs typeface="Times New Roman" pitchFamily="18" charset="0"/>
            </a:endParaRPr>
          </a:p>
          <a:p>
            <a:pPr algn="ctr"/>
            <a:r>
              <a:rPr lang="it-IT" dirty="0" smtClean="0">
                <a:latin typeface="Times New Roman" pitchFamily="18" charset="0"/>
                <a:cs typeface="Times New Roman" pitchFamily="18" charset="0"/>
              </a:rPr>
              <a:t>Altro importante contributo è il </a:t>
            </a:r>
            <a:r>
              <a:rPr lang="it-IT" dirty="0">
                <a:latin typeface="Times New Roman" pitchFamily="18" charset="0"/>
                <a:cs typeface="Times New Roman" pitchFamily="18" charset="0"/>
              </a:rPr>
              <a:t>romanzo </a:t>
            </a:r>
            <a:r>
              <a:rPr lang="it-IT" i="1" dirty="0" smtClean="0">
                <a:latin typeface="Times New Roman" pitchFamily="18" charset="0"/>
                <a:cs typeface="Times New Roman" pitchFamily="18" charset="0"/>
              </a:rPr>
              <a:t>Guerra </a:t>
            </a:r>
            <a:r>
              <a:rPr lang="it-IT" i="1" dirty="0">
                <a:latin typeface="Times New Roman" pitchFamily="18" charset="0"/>
                <a:cs typeface="Times New Roman" pitchFamily="18" charset="0"/>
              </a:rPr>
              <a:t>e </a:t>
            </a:r>
            <a:r>
              <a:rPr lang="it-IT" i="1" dirty="0" smtClean="0">
                <a:latin typeface="Times New Roman" pitchFamily="18" charset="0"/>
                <a:cs typeface="Times New Roman" pitchFamily="18" charset="0"/>
              </a:rPr>
              <a:t>pace</a:t>
            </a:r>
            <a:r>
              <a:rPr lang="it-IT" dirty="0">
                <a:latin typeface="Times New Roman" pitchFamily="18" charset="0"/>
                <a:cs typeface="Times New Roman" pitchFamily="18" charset="0"/>
              </a:rPr>
              <a:t> di</a:t>
            </a:r>
            <a:r>
              <a:rPr lang="it-IT" b="1" dirty="0">
                <a:latin typeface="Times New Roman" pitchFamily="18" charset="0"/>
                <a:cs typeface="Times New Roman" pitchFamily="18" charset="0"/>
              </a:rPr>
              <a:t> </a:t>
            </a:r>
            <a:r>
              <a:rPr lang="it-IT" dirty="0">
                <a:latin typeface="Times New Roman" pitchFamily="18" charset="0"/>
                <a:cs typeface="Times New Roman" pitchFamily="18" charset="0"/>
              </a:rPr>
              <a:t>Lev Tolstoj </a:t>
            </a:r>
            <a:r>
              <a:rPr lang="it-IT" dirty="0" smtClean="0">
                <a:latin typeface="Times New Roman" pitchFamily="18" charset="0"/>
                <a:cs typeface="Times New Roman" pitchFamily="18" charset="0"/>
              </a:rPr>
              <a:t>ritenuto </a:t>
            </a:r>
            <a:r>
              <a:rPr lang="it-IT" dirty="0">
                <a:latin typeface="Times New Roman" pitchFamily="18" charset="0"/>
                <a:cs typeface="Times New Roman" pitchFamily="18" charset="0"/>
              </a:rPr>
              <a:t>uno dei più grandi romanzi storici di tutti i tempi.</a:t>
            </a:r>
          </a:p>
          <a:p>
            <a:pPr algn="ctr"/>
            <a:r>
              <a:rPr lang="it-IT" dirty="0">
                <a:latin typeface="Times New Roman" pitchFamily="18" charset="0"/>
                <a:cs typeface="Times New Roman" pitchFamily="18" charset="0"/>
              </a:rPr>
              <a:t>Considerato un genere tipico dell’Ottocento, il romanzo storico ebbe grande fortuna anche nel Novecento: basti pensare ai romanzi </a:t>
            </a:r>
            <a:r>
              <a:rPr lang="it-IT" i="1" dirty="0">
                <a:latin typeface="Times New Roman" pitchFamily="18" charset="0"/>
                <a:cs typeface="Times New Roman" pitchFamily="18" charset="0"/>
              </a:rPr>
              <a:t>Il Gattopardo</a:t>
            </a:r>
            <a:r>
              <a:rPr lang="it-IT" dirty="0">
                <a:latin typeface="Times New Roman" pitchFamily="18" charset="0"/>
                <a:cs typeface="Times New Roman" pitchFamily="18" charset="0"/>
              </a:rPr>
              <a:t>  di Giuseppe Tomasi di Lampedusa</a:t>
            </a:r>
            <a:r>
              <a:rPr lang="it-IT" b="1" dirty="0">
                <a:latin typeface="Times New Roman" pitchFamily="18" charset="0"/>
                <a:cs typeface="Times New Roman" pitchFamily="18" charset="0"/>
              </a:rPr>
              <a:t> </a:t>
            </a:r>
            <a:r>
              <a:rPr lang="it-IT" dirty="0">
                <a:latin typeface="Times New Roman" pitchFamily="18" charset="0"/>
                <a:cs typeface="Times New Roman" pitchFamily="18" charset="0"/>
              </a:rPr>
              <a:t>e </a:t>
            </a:r>
            <a:r>
              <a:rPr lang="it-IT" i="1" dirty="0">
                <a:latin typeface="Times New Roman" pitchFamily="18" charset="0"/>
                <a:cs typeface="Times New Roman" pitchFamily="18" charset="0"/>
              </a:rPr>
              <a:t>La Storia</a:t>
            </a:r>
            <a:r>
              <a:rPr lang="it-IT" dirty="0">
                <a:latin typeface="Times New Roman" pitchFamily="18" charset="0"/>
                <a:cs typeface="Times New Roman" pitchFamily="18" charset="0"/>
              </a:rPr>
              <a:t>  di Elsa </a:t>
            </a:r>
            <a:r>
              <a:rPr lang="it-IT" dirty="0" smtClean="0">
                <a:latin typeface="Times New Roman" pitchFamily="18" charset="0"/>
                <a:cs typeface="Times New Roman" pitchFamily="18" charset="0"/>
              </a:rPr>
              <a:t>Morante</a:t>
            </a:r>
            <a:r>
              <a:rPr lang="it-IT" b="1"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pic>
        <p:nvPicPr>
          <p:cNvPr id="5" name="Immagine 4" descr="Risultati immagini per caratteristiche romanzo storico"/>
          <p:cNvPicPr/>
          <p:nvPr/>
        </p:nvPicPr>
        <p:blipFill>
          <a:blip r:embed="rId2" cstate="print"/>
          <a:srcRect/>
          <a:stretch>
            <a:fillRect/>
          </a:stretch>
        </p:blipFill>
        <p:spPr bwMode="auto">
          <a:xfrm>
            <a:off x="4857752" y="214290"/>
            <a:ext cx="1460298" cy="2283088"/>
          </a:xfrm>
          <a:prstGeom prst="rect">
            <a:avLst/>
          </a:prstGeom>
          <a:noFill/>
          <a:ln w="9525">
            <a:noFill/>
            <a:miter lim="800000"/>
            <a:headEnd/>
            <a:tailEnd/>
          </a:ln>
        </p:spPr>
      </p:pic>
      <p:pic>
        <p:nvPicPr>
          <p:cNvPr id="6" name="Immagine 5" descr="Risultati immagini per caratteristiche romanzo storico"/>
          <p:cNvPicPr/>
          <p:nvPr/>
        </p:nvPicPr>
        <p:blipFill>
          <a:blip r:embed="rId3" cstate="print"/>
          <a:srcRect/>
          <a:stretch>
            <a:fillRect/>
          </a:stretch>
        </p:blipFill>
        <p:spPr bwMode="auto">
          <a:xfrm>
            <a:off x="7215206" y="1214422"/>
            <a:ext cx="1454474" cy="2280445"/>
          </a:xfrm>
          <a:prstGeom prst="rect">
            <a:avLst/>
          </a:prstGeom>
          <a:noFill/>
          <a:ln w="9525">
            <a:noFill/>
            <a:miter lim="800000"/>
            <a:headEnd/>
            <a:tailEnd/>
          </a:ln>
        </p:spPr>
      </p:pic>
      <p:pic>
        <p:nvPicPr>
          <p:cNvPr id="7" name="Immagine 6" descr="Risultati immagini per promessi sposi copertina"/>
          <p:cNvPicPr/>
          <p:nvPr/>
        </p:nvPicPr>
        <p:blipFill>
          <a:blip r:embed="rId4" cstate="print"/>
          <a:srcRect/>
          <a:stretch>
            <a:fillRect/>
          </a:stretch>
        </p:blipFill>
        <p:spPr bwMode="auto">
          <a:xfrm>
            <a:off x="4857752" y="3143248"/>
            <a:ext cx="1518540" cy="2270720"/>
          </a:xfrm>
          <a:prstGeom prst="rect">
            <a:avLst/>
          </a:prstGeom>
          <a:noFill/>
          <a:ln w="9525">
            <a:noFill/>
            <a:miter lim="800000"/>
            <a:headEnd/>
            <a:tailEnd/>
          </a:ln>
        </p:spPr>
      </p:pic>
      <p:pic>
        <p:nvPicPr>
          <p:cNvPr id="8" name="Immagine 7" descr="Risultati immagini per la storia libro di elsa morante"/>
          <p:cNvPicPr/>
          <p:nvPr/>
        </p:nvPicPr>
        <p:blipFill>
          <a:blip r:embed="rId5" cstate="print"/>
          <a:srcRect/>
          <a:stretch>
            <a:fillRect/>
          </a:stretch>
        </p:blipFill>
        <p:spPr bwMode="auto">
          <a:xfrm>
            <a:off x="7143768" y="4286256"/>
            <a:ext cx="1566711" cy="2224846"/>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29058" y="857232"/>
            <a:ext cx="4757742" cy="5268931"/>
          </a:xfrm>
        </p:spPr>
        <p:txBody>
          <a:bodyPr>
            <a:normAutofit fontScale="92500" lnSpcReduction="10000"/>
          </a:bodyPr>
          <a:lstStyle/>
          <a:p>
            <a:pPr marL="0" indent="0" algn="ctr">
              <a:buNone/>
            </a:pPr>
            <a:r>
              <a:rPr lang="it-IT" sz="1800" dirty="0" smtClean="0">
                <a:latin typeface="Times New Roman" pitchFamily="18" charset="0"/>
                <a:cs typeface="Times New Roman" pitchFamily="18" charset="0"/>
              </a:rPr>
              <a:t>Tuttavia in quest’anima superficiale e meschina convivono due storie: </a:t>
            </a:r>
          </a:p>
          <a:p>
            <a:pPr algn="just">
              <a:buFont typeface="Wingdings" pitchFamily="2" charset="2"/>
              <a:buChar char="§"/>
            </a:pPr>
            <a:r>
              <a:rPr lang="it-IT" sz="1800" dirty="0" smtClean="0">
                <a:latin typeface="Times New Roman" pitchFamily="18" charset="0"/>
                <a:cs typeface="Times New Roman" pitchFamily="18" charset="0"/>
              </a:rPr>
              <a:t>una esteriore ed aperta che è la manifestazione delle passioni e delle spavalderie nel quadro del Seicento</a:t>
            </a:r>
          </a:p>
          <a:p>
            <a:pPr algn="just">
              <a:buFont typeface="Wingdings" pitchFamily="2" charset="2"/>
              <a:buChar char="§"/>
            </a:pPr>
            <a:r>
              <a:rPr lang="it-IT" sz="1800" dirty="0" smtClean="0">
                <a:latin typeface="Times New Roman" pitchFamily="18" charset="0"/>
                <a:cs typeface="Times New Roman" pitchFamily="18" charset="0"/>
              </a:rPr>
              <a:t>una segreta e profonda che è la coscienza interiore del male e l’oscuro presagio di una misteriosa vendetta.</a:t>
            </a:r>
          </a:p>
          <a:p>
            <a:pPr marL="263525" indent="0" algn="ctr">
              <a:buNone/>
            </a:pPr>
            <a:r>
              <a:rPr lang="it-IT" sz="1800" dirty="0" smtClean="0">
                <a:latin typeface="Times New Roman" pitchFamily="18" charset="0"/>
                <a:cs typeface="Times New Roman" pitchFamily="18" charset="0"/>
              </a:rPr>
              <a:t>Questa seconda storia si esterna in quattro momenti decisivi nella sua vita:   </a:t>
            </a:r>
          </a:p>
          <a:p>
            <a:pPr marL="263525" indent="0" algn="just">
              <a:buNone/>
            </a:pPr>
            <a:r>
              <a:rPr lang="it-IT" sz="1800" dirty="0" smtClean="0">
                <a:latin typeface="Times New Roman" pitchFamily="18" charset="0"/>
                <a:cs typeface="Times New Roman" pitchFamily="18" charset="0"/>
              </a:rPr>
              <a:t>il colloquio con padre Cristoforo la cui minaccia rimarrà nel profondo della sua coscienza;</a:t>
            </a:r>
          </a:p>
          <a:p>
            <a:pPr marL="263525" indent="0" algn="just">
              <a:buNone/>
            </a:pPr>
            <a:r>
              <a:rPr lang="it-IT" sz="1800" dirty="0" smtClean="0">
                <a:latin typeface="Times New Roman" pitchFamily="18" charset="0"/>
                <a:cs typeface="Times New Roman" pitchFamily="18" charset="0"/>
              </a:rPr>
              <a:t>il sogno nella notte della peste quando la minaccia del cappuccino ritorna come terrore intollerabile; </a:t>
            </a:r>
          </a:p>
          <a:p>
            <a:pPr marL="263525" indent="0" algn="just">
              <a:buNone/>
            </a:pPr>
            <a:r>
              <a:rPr lang="it-IT" sz="1800" dirty="0" smtClean="0">
                <a:latin typeface="Times New Roman" pitchFamily="18" charset="0"/>
                <a:cs typeface="Times New Roman" pitchFamily="18" charset="0"/>
              </a:rPr>
              <a:t>lo sdegno contro il </a:t>
            </a:r>
            <a:r>
              <a:rPr lang="it-IT" sz="1800" dirty="0" err="1" smtClean="0">
                <a:latin typeface="Times New Roman" pitchFamily="18" charset="0"/>
                <a:cs typeface="Times New Roman" pitchFamily="18" charset="0"/>
              </a:rPr>
              <a:t>Griso</a:t>
            </a:r>
            <a:r>
              <a:rPr lang="it-IT" sz="1800" dirty="0" smtClean="0">
                <a:latin typeface="Times New Roman" pitchFamily="18" charset="0"/>
                <a:cs typeface="Times New Roman" pitchFamily="18" charset="0"/>
              </a:rPr>
              <a:t> quando la paura del tradimento diventa certezza; </a:t>
            </a:r>
          </a:p>
          <a:p>
            <a:pPr marL="263525" indent="0" algn="just">
              <a:buNone/>
            </a:pPr>
            <a:r>
              <a:rPr lang="it-IT" sz="1800" dirty="0" smtClean="0">
                <a:latin typeface="Times New Roman" pitchFamily="18" charset="0"/>
                <a:cs typeface="Times New Roman" pitchFamily="18" charset="0"/>
              </a:rPr>
              <a:t>la morte lenta e silenziosa che nel suo respiro affannoso di agonizzante acquista un valore misterioso ed eterno.</a:t>
            </a:r>
          </a:p>
          <a:p>
            <a:pPr algn="just">
              <a:buNone/>
            </a:pPr>
            <a:endParaRPr lang="it-IT" sz="1800" dirty="0" smtClean="0">
              <a:latin typeface="Times New Roman" pitchFamily="18" charset="0"/>
              <a:cs typeface="Times New Roman" pitchFamily="18" charset="0"/>
            </a:endParaRPr>
          </a:p>
        </p:txBody>
      </p:sp>
      <p:pic>
        <p:nvPicPr>
          <p:cNvPr id="1028" name="Picture 4" descr="Risultati immagini per immagini sogno di don rodrigo e tradimento del griso"/>
          <p:cNvPicPr>
            <a:picLocks noChangeAspect="1" noChangeArrowheads="1"/>
          </p:cNvPicPr>
          <p:nvPr/>
        </p:nvPicPr>
        <p:blipFill>
          <a:blip r:embed="rId2" cstate="print"/>
          <a:srcRect/>
          <a:stretch>
            <a:fillRect/>
          </a:stretch>
        </p:blipFill>
        <p:spPr bwMode="auto">
          <a:xfrm>
            <a:off x="467544" y="657317"/>
            <a:ext cx="3057525" cy="2590800"/>
          </a:xfrm>
          <a:prstGeom prst="rect">
            <a:avLst/>
          </a:prstGeom>
          <a:noFill/>
        </p:spPr>
      </p:pic>
      <p:pic>
        <p:nvPicPr>
          <p:cNvPr id="5" name="Picture 2" descr="Risultati immagini per immagini fra cristoforo promessi sposi il lazzaretto"/>
          <p:cNvPicPr>
            <a:picLocks noChangeAspect="1" noChangeArrowheads="1"/>
          </p:cNvPicPr>
          <p:nvPr/>
        </p:nvPicPr>
        <p:blipFill>
          <a:blip r:embed="rId3" cstate="print"/>
          <a:srcRect/>
          <a:stretch>
            <a:fillRect/>
          </a:stretch>
        </p:blipFill>
        <p:spPr bwMode="auto">
          <a:xfrm>
            <a:off x="31761" y="3356992"/>
            <a:ext cx="3929090" cy="29527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5" fill="hold">
                                          <p:stCondLst>
                                            <p:cond delay="0"/>
                                          </p:stCondLst>
                                        </p:cTn>
                                        <p:tgtEl>
                                          <p:spTgt spid="3">
                                            <p:txEl>
                                              <p:pRg st="0" end="0"/>
                                            </p:txEl>
                                          </p:spTgt>
                                        </p:tgtEl>
                                        <p:attrNameLst>
                                          <p:attrName>style.rotation</p:attrName>
                                        </p:attrNameLst>
                                      </p:cBhvr>
                                      <p:to>
                                        <p:strVal val="-45.0"/>
                                      </p:to>
                                    </p:set>
                                    <p:anim calcmode="lin" valueType="num">
                                      <p:cBhvr>
                                        <p:cTn id="8" dur="5" fill="hold">
                                          <p:stCondLst>
                                            <p:cond delay="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5" fill="hold">
                                          <p:stCondLst>
                                            <p:cond delay="0"/>
                                          </p:stCondLst>
                                        </p:cTn>
                                        <p:tgtEl>
                                          <p:spTgt spid="3">
                                            <p:txEl>
                                              <p:pRg st="1" end="1"/>
                                            </p:txEl>
                                          </p:spTgt>
                                        </p:tgtEl>
                                        <p:attrNameLst>
                                          <p:attrName>style.rotation</p:attrName>
                                        </p:attrNameLst>
                                      </p:cBhvr>
                                      <p:to>
                                        <p:strVal val="-45.0"/>
                                      </p:to>
                                    </p:set>
                                    <p:anim calcmode="lin" valueType="num">
                                      <p:cBhvr>
                                        <p:cTn id="17" dur="5" fill="hold">
                                          <p:stCondLst>
                                            <p:cond delay="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2" decel="50000" autoRev="1" fill="hold">
                                          <p:stCondLst>
                                            <p:cond delay="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 fill="hold">
                                          <p:stCondLst>
                                            <p:cond delay="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5" fill="hold">
                                          <p:stCondLst>
                                            <p:cond delay="0"/>
                                          </p:stCondLst>
                                        </p:cTn>
                                        <p:tgtEl>
                                          <p:spTgt spid="3">
                                            <p:txEl>
                                              <p:pRg st="2" end="2"/>
                                            </p:txEl>
                                          </p:spTgt>
                                        </p:tgtEl>
                                        <p:attrNameLst>
                                          <p:attrName>style.rotation</p:attrName>
                                        </p:attrNameLst>
                                      </p:cBhvr>
                                      <p:to>
                                        <p:strVal val="-45.0"/>
                                      </p:to>
                                    </p:set>
                                    <p:anim calcmode="lin" valueType="num">
                                      <p:cBhvr>
                                        <p:cTn id="26" dur="5" fill="hold">
                                          <p:stCondLst>
                                            <p:cond delay="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2" decel="50000" autoRev="1" fill="hold">
                                          <p:stCondLst>
                                            <p:cond delay="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 fill="hold">
                                          <p:stCondLst>
                                            <p:cond delay="9"/>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5" fill="hold">
                                          <p:stCondLst>
                                            <p:cond delay="0"/>
                                          </p:stCondLst>
                                        </p:cTn>
                                        <p:tgtEl>
                                          <p:spTgt spid="3">
                                            <p:txEl>
                                              <p:pRg st="3" end="3"/>
                                            </p:txEl>
                                          </p:spTgt>
                                        </p:tgtEl>
                                        <p:attrNameLst>
                                          <p:attrName>style.rotation</p:attrName>
                                        </p:attrNameLst>
                                      </p:cBhvr>
                                      <p:to>
                                        <p:strVal val="-45.0"/>
                                      </p:to>
                                    </p:set>
                                    <p:anim calcmode="lin" valueType="num">
                                      <p:cBhvr>
                                        <p:cTn id="35" dur="5" fill="hold">
                                          <p:stCondLst>
                                            <p:cond delay="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4" end="4"/>
                                            </p:txEl>
                                          </p:spTgt>
                                        </p:tgtEl>
                                        <p:attrNameLst>
                                          <p:attrName>style.visibility</p:attrName>
                                        </p:attrNameLst>
                                      </p:cBhvr>
                                      <p:to>
                                        <p:strVal val="visible"/>
                                      </p:to>
                                    </p:set>
                                    <p:set>
                                      <p:cBhvr>
                                        <p:cTn id="43" dur="5" fill="hold">
                                          <p:stCondLst>
                                            <p:cond delay="0"/>
                                          </p:stCondLst>
                                        </p:cTn>
                                        <p:tgtEl>
                                          <p:spTgt spid="3">
                                            <p:txEl>
                                              <p:pRg st="4" end="4"/>
                                            </p:txEl>
                                          </p:spTgt>
                                        </p:tgtEl>
                                        <p:attrNameLst>
                                          <p:attrName>style.rotation</p:attrName>
                                        </p:attrNameLst>
                                      </p:cBhvr>
                                      <p:to>
                                        <p:strVal val="-45.0"/>
                                      </p:to>
                                    </p:set>
                                    <p:anim calcmode="lin" valueType="num">
                                      <p:cBhvr>
                                        <p:cTn id="44" dur="5" fill="hold">
                                          <p:stCondLst>
                                            <p:cond delay="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6" dur="2" decel="50000" autoRev="1" fill="hold">
                                          <p:stCondLst>
                                            <p:cond delay="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 fill="hold">
                                          <p:stCondLst>
                                            <p:cond delay="9"/>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
                                            <p:txEl>
                                              <p:pRg st="5" end="5"/>
                                            </p:txEl>
                                          </p:spTgt>
                                        </p:tgtEl>
                                        <p:attrNameLst>
                                          <p:attrName>style.visibility</p:attrName>
                                        </p:attrNameLst>
                                      </p:cBhvr>
                                      <p:to>
                                        <p:strVal val="visible"/>
                                      </p:to>
                                    </p:set>
                                    <p:set>
                                      <p:cBhvr>
                                        <p:cTn id="52" dur="5" fill="hold">
                                          <p:stCondLst>
                                            <p:cond delay="0"/>
                                          </p:stCondLst>
                                        </p:cTn>
                                        <p:tgtEl>
                                          <p:spTgt spid="3">
                                            <p:txEl>
                                              <p:pRg st="5" end="5"/>
                                            </p:txEl>
                                          </p:spTgt>
                                        </p:tgtEl>
                                        <p:attrNameLst>
                                          <p:attrName>style.rotation</p:attrName>
                                        </p:attrNameLst>
                                      </p:cBhvr>
                                      <p:to>
                                        <p:strVal val="-45.0"/>
                                      </p:to>
                                    </p:set>
                                    <p:anim calcmode="lin" valueType="num">
                                      <p:cBhvr>
                                        <p:cTn id="53" dur="5" fill="hold">
                                          <p:stCondLst>
                                            <p:cond delay="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55" dur="2" decel="50000" autoRev="1" fill="hold">
                                          <p:stCondLst>
                                            <p:cond delay="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 fill="hold">
                                          <p:stCondLst>
                                            <p:cond delay="9"/>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3">
                                            <p:txEl>
                                              <p:pRg st="6" end="6"/>
                                            </p:txEl>
                                          </p:spTgt>
                                        </p:tgtEl>
                                        <p:attrNameLst>
                                          <p:attrName>style.visibility</p:attrName>
                                        </p:attrNameLst>
                                      </p:cBhvr>
                                      <p:to>
                                        <p:strVal val="visible"/>
                                      </p:to>
                                    </p:set>
                                    <p:set>
                                      <p:cBhvr>
                                        <p:cTn id="61" dur="5" fill="hold">
                                          <p:stCondLst>
                                            <p:cond delay="0"/>
                                          </p:stCondLst>
                                        </p:cTn>
                                        <p:tgtEl>
                                          <p:spTgt spid="3">
                                            <p:txEl>
                                              <p:pRg st="6" end="6"/>
                                            </p:txEl>
                                          </p:spTgt>
                                        </p:tgtEl>
                                        <p:attrNameLst>
                                          <p:attrName>style.rotation</p:attrName>
                                        </p:attrNameLst>
                                      </p:cBhvr>
                                      <p:to>
                                        <p:strVal val="-45.0"/>
                                      </p:to>
                                    </p:set>
                                    <p:anim calcmode="lin" valueType="num">
                                      <p:cBhvr>
                                        <p:cTn id="62" dur="5" fill="hold">
                                          <p:stCondLst>
                                            <p:cond delay="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64" dur="2" decel="50000" autoRev="1" fill="hold">
                                          <p:stCondLst>
                                            <p:cond delay="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 fill="hold">
                                          <p:stCondLst>
                                            <p:cond delay="9"/>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3">
                                            <p:txEl>
                                              <p:pRg st="7" end="7"/>
                                            </p:txEl>
                                          </p:spTgt>
                                        </p:tgtEl>
                                        <p:attrNameLst>
                                          <p:attrName>style.visibility</p:attrName>
                                        </p:attrNameLst>
                                      </p:cBhvr>
                                      <p:to>
                                        <p:strVal val="visible"/>
                                      </p:to>
                                    </p:set>
                                    <p:set>
                                      <p:cBhvr>
                                        <p:cTn id="70" dur="5" fill="hold">
                                          <p:stCondLst>
                                            <p:cond delay="0"/>
                                          </p:stCondLst>
                                        </p:cTn>
                                        <p:tgtEl>
                                          <p:spTgt spid="3">
                                            <p:txEl>
                                              <p:pRg st="7" end="7"/>
                                            </p:txEl>
                                          </p:spTgt>
                                        </p:tgtEl>
                                        <p:attrNameLst>
                                          <p:attrName>style.rotation</p:attrName>
                                        </p:attrNameLst>
                                      </p:cBhvr>
                                      <p:to>
                                        <p:strVal val="-45.0"/>
                                      </p:to>
                                    </p:set>
                                    <p:anim calcmode="lin" valueType="num">
                                      <p:cBhvr>
                                        <p:cTn id="71" dur="5" fill="hold">
                                          <p:stCondLst>
                                            <p:cond delay="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73" dur="2" decel="50000" autoRev="1" fill="hold">
                                          <p:stCondLst>
                                            <p:cond delay="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1" fill="hold">
                                          <p:stCondLst>
                                            <p:cond delay="9"/>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3"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additive="base">
                                        <p:cTn id="79" dur="500" fill="hold"/>
                                        <p:tgtEl>
                                          <p:spTgt spid="1028"/>
                                        </p:tgtEl>
                                        <p:attrNameLst>
                                          <p:attrName>ppt_x</p:attrName>
                                        </p:attrNameLst>
                                      </p:cBhvr>
                                      <p:tavLst>
                                        <p:tav tm="0">
                                          <p:val>
                                            <p:strVal val="1+#ppt_w/2"/>
                                          </p:val>
                                        </p:tav>
                                        <p:tav tm="100000">
                                          <p:val>
                                            <p:strVal val="#ppt_x"/>
                                          </p:val>
                                        </p:tav>
                                      </p:tavLst>
                                    </p:anim>
                                    <p:anim calcmode="lin" valueType="num">
                                      <p:cBhvr additive="base">
                                        <p:cTn id="80"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1+#ppt_w/2"/>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98" y="214289"/>
            <a:ext cx="3643338" cy="642943"/>
          </a:xfrm>
        </p:spPr>
        <p:txBody>
          <a:bodyPr>
            <a:normAutofit/>
          </a:bodyPr>
          <a:lstStyle/>
          <a:p>
            <a:r>
              <a:rPr lang="it-IT" sz="3600" b="1" i="1" dirty="0" smtClean="0">
                <a:latin typeface="Times New Roman" pitchFamily="18" charset="0"/>
                <a:cs typeface="Times New Roman" pitchFamily="18" charset="0"/>
              </a:rPr>
              <a:t>Don </a:t>
            </a:r>
            <a:r>
              <a:rPr lang="it-IT" sz="3600" b="1" i="1" dirty="0" err="1" smtClean="0">
                <a:latin typeface="Times New Roman" pitchFamily="18" charset="0"/>
                <a:cs typeface="Times New Roman" pitchFamily="18" charset="0"/>
              </a:rPr>
              <a:t>Abbondio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000100" y="1214422"/>
            <a:ext cx="4572032" cy="5143536"/>
          </a:xfrm>
        </p:spPr>
        <p:txBody>
          <a:bodyPr>
            <a:noAutofit/>
          </a:bodyPr>
          <a:lstStyle/>
          <a:p>
            <a:pPr algn="ctr">
              <a:buNone/>
            </a:pPr>
            <a:r>
              <a:rPr lang="it-IT" sz="1800" dirty="0" smtClean="0">
                <a:latin typeface="Times New Roman" pitchFamily="18" charset="0"/>
                <a:cs typeface="Times New Roman" pitchFamily="18" charset="0"/>
              </a:rPr>
              <a:t>È il curato del paese di Renzo e Lucia.</a:t>
            </a:r>
          </a:p>
          <a:p>
            <a:pPr algn="ctr">
              <a:buNone/>
            </a:pPr>
            <a:r>
              <a:rPr lang="it-IT" sz="1800" dirty="0" smtClean="0">
                <a:latin typeface="Times New Roman" pitchFamily="18" charset="0"/>
                <a:cs typeface="Times New Roman" pitchFamily="18" charset="0"/>
              </a:rPr>
              <a:t>E’ presentato come un uomo di circa sessant'anni, dai capelli bianchi, con "due folti sopraccigli, due folti baffi, un folto pizzo", che incorniciano una "faccia bruna e rugosa”. </a:t>
            </a:r>
          </a:p>
          <a:p>
            <a:pPr algn="ctr">
              <a:buNone/>
            </a:pPr>
            <a:r>
              <a:rPr lang="it-IT" sz="1800" dirty="0" smtClean="0">
                <a:latin typeface="Times New Roman" pitchFamily="18" charset="0"/>
                <a:cs typeface="Times New Roman" pitchFamily="18" charset="0"/>
              </a:rPr>
              <a:t>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accorgendosi di essere </a:t>
            </a:r>
            <a:r>
              <a:rPr lang="it-IT" sz="1800" b="1" i="1" dirty="0" smtClean="0">
                <a:latin typeface="Times New Roman" pitchFamily="18" charset="0"/>
                <a:cs typeface="Times New Roman" pitchFamily="18" charset="0"/>
              </a:rPr>
              <a:t>senza artigli e senza zanne, e come un vaso di terra cotta, costretto a viaggiare in compagnia di molti vasi di ferro, </a:t>
            </a:r>
            <a:r>
              <a:rPr lang="it-IT" sz="1800" dirty="0" smtClean="0">
                <a:latin typeface="Times New Roman" pitchFamily="18" charset="0"/>
                <a:cs typeface="Times New Roman" pitchFamily="18" charset="0"/>
              </a:rPr>
              <a:t>si è fatto prete senza riflettere sugli obblighi e gli scopi della missione sacerdotale, badando soltanto a procurarsi una vita agiata e tranquilla.</a:t>
            </a:r>
          </a:p>
          <a:p>
            <a:pPr algn="ctr">
              <a:buNone/>
            </a:pPr>
            <a:r>
              <a:rPr lang="it-IT" sz="1800" dirty="0" smtClean="0">
                <a:latin typeface="Times New Roman" pitchFamily="18" charset="0"/>
                <a:cs typeface="Times New Roman" pitchFamily="18" charset="0"/>
              </a:rPr>
              <a:t>Ciò che governa la sua condotta è la paura, che unita alla coscienza della sua debolezza e ad un morboso attaccamento alla vita, lo rende egoista ed irragionevole.</a:t>
            </a:r>
          </a:p>
          <a:p>
            <a:pPr algn="ctr">
              <a:buNone/>
            </a:pPr>
            <a:endParaRPr lang="it-IT" sz="1800" dirty="0" smtClean="0">
              <a:latin typeface="Times New Roman" pitchFamily="18" charset="0"/>
              <a:cs typeface="Times New Roman" pitchFamily="18" charset="0"/>
            </a:endParaRPr>
          </a:p>
          <a:p>
            <a:pPr algn="ctr">
              <a:buNone/>
            </a:pPr>
            <a:endParaRPr lang="it-IT" sz="1800" dirty="0" smtClean="0">
              <a:latin typeface="Times New Roman" pitchFamily="18" charset="0"/>
              <a:cs typeface="Times New Roman" pitchFamily="18" charset="0"/>
            </a:endParaRPr>
          </a:p>
          <a:p>
            <a:pPr algn="ctr">
              <a:buNone/>
            </a:pPr>
            <a:endParaRPr lang="it-IT" sz="1800" dirty="0" smtClean="0">
              <a:latin typeface="Times New Roman" pitchFamily="18" charset="0"/>
              <a:cs typeface="Times New Roman" pitchFamily="18" charset="0"/>
            </a:endParaRPr>
          </a:p>
          <a:p>
            <a:pPr algn="ctr">
              <a:buNone/>
            </a:pPr>
            <a:endParaRPr lang="it-IT" sz="1800" dirty="0">
              <a:latin typeface="Times New Roman" pitchFamily="18" charset="0"/>
              <a:cs typeface="Times New Roman" pitchFamily="18" charset="0"/>
            </a:endParaRPr>
          </a:p>
        </p:txBody>
      </p:sp>
      <p:pic>
        <p:nvPicPr>
          <p:cNvPr id="7" name="Picture 2" descr="Immagine"/>
          <p:cNvPicPr>
            <a:picLocks noChangeAspect="1" noChangeArrowheads="1"/>
          </p:cNvPicPr>
          <p:nvPr/>
        </p:nvPicPr>
        <p:blipFill>
          <a:blip r:embed="rId2" cstate="print"/>
          <a:srcRect/>
          <a:stretch>
            <a:fillRect/>
          </a:stretch>
        </p:blipFill>
        <p:spPr bwMode="auto">
          <a:xfrm>
            <a:off x="5715008" y="1928802"/>
            <a:ext cx="2881316" cy="371477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0100" y="785795"/>
            <a:ext cx="7500990" cy="3429024"/>
          </a:xfrm>
        </p:spPr>
        <p:txBody>
          <a:bodyPr>
            <a:normAutofit lnSpcReduction="10000"/>
          </a:bodyPr>
          <a:lstStyle/>
          <a:p>
            <a:pPr algn="just">
              <a:buNone/>
            </a:pPr>
            <a:r>
              <a:rPr lang="it-IT" sz="1800" dirty="0" smtClean="0">
                <a:latin typeface="Times New Roman" pitchFamily="18" charset="0"/>
                <a:cs typeface="Times New Roman" pitchFamily="18" charset="0"/>
              </a:rPr>
              <a:t>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ha paura di tutto e di tutti: di don Rodrigo e di Renzo, dell’Innominato e dei lanzichenecchi, della mula e dei precipizi. </a:t>
            </a:r>
          </a:p>
          <a:p>
            <a:pPr algn="just">
              <a:buNone/>
            </a:pPr>
            <a:r>
              <a:rPr lang="it-IT" sz="1800" dirty="0" smtClean="0">
                <a:latin typeface="Times New Roman" pitchFamily="18" charset="0"/>
                <a:cs typeface="Times New Roman" pitchFamily="18" charset="0"/>
              </a:rPr>
              <a:t>Ha paura di quelli che fanno il male e di quelli che preparano le difese. </a:t>
            </a:r>
          </a:p>
          <a:p>
            <a:pPr algn="just">
              <a:buNone/>
            </a:pPr>
            <a:r>
              <a:rPr lang="it-IT" sz="1800" dirty="0" smtClean="0">
                <a:latin typeface="Times New Roman" pitchFamily="18" charset="0"/>
                <a:cs typeface="Times New Roman" pitchFamily="18" charset="0"/>
              </a:rPr>
              <a:t>Soggiogato dal terrore e dal sospetto appare privo di volontà cosicché cede a tutti dopo breve resistenza.</a:t>
            </a:r>
          </a:p>
          <a:p>
            <a:pPr algn="just">
              <a:buNone/>
            </a:pPr>
            <a:r>
              <a:rPr lang="it-IT" sz="1800" dirty="0" smtClean="0">
                <a:latin typeface="Times New Roman" pitchFamily="18" charset="0"/>
                <a:cs typeface="Times New Roman" pitchFamily="18" charset="0"/>
              </a:rPr>
              <a:t>Debole, vuol far passare la sua titubanza per prudenza ma finisce col non fare nulla.</a:t>
            </a:r>
          </a:p>
          <a:p>
            <a:pPr algn="just">
              <a:buNone/>
            </a:pPr>
            <a:r>
              <a:rPr lang="it-IT" sz="1800" dirty="0" smtClean="0">
                <a:latin typeface="Times New Roman" pitchFamily="18" charset="0"/>
                <a:cs typeface="Times New Roman" pitchFamily="18" charset="0"/>
              </a:rPr>
              <a:t>Incapace per natura a compiere il male, per viltà si fa complice e strumento dei violenti.</a:t>
            </a:r>
          </a:p>
          <a:p>
            <a:pPr algn="just">
              <a:buNone/>
            </a:pPr>
            <a:r>
              <a:rPr lang="it-IT" sz="1800" dirty="0" smtClean="0">
                <a:latin typeface="Times New Roman" pitchFamily="18" charset="0"/>
                <a:cs typeface="Times New Roman" pitchFamily="18" charset="0"/>
              </a:rPr>
              <a:t>Sacerdote, non capisce le parole del Cardinale,  perché non si trova sul piano della fede e della carità, ma su quello della paura e dell’egoismo. La sua difesa è la frase </a:t>
            </a:r>
            <a:r>
              <a:rPr lang="it-IT" sz="1800" b="1" dirty="0" smtClean="0">
                <a:latin typeface="Times New Roman" pitchFamily="18" charset="0"/>
                <a:cs typeface="Times New Roman" pitchFamily="18" charset="0"/>
              </a:rPr>
              <a:t>“</a:t>
            </a:r>
            <a:r>
              <a:rPr lang="it-IT" sz="1800" b="1" i="1" dirty="0" smtClean="0">
                <a:latin typeface="Times New Roman" pitchFamily="18" charset="0"/>
                <a:cs typeface="Times New Roman" pitchFamily="18" charset="0"/>
              </a:rPr>
              <a:t>il coraggio uno non se lo può dare”.</a:t>
            </a:r>
            <a:endParaRPr lang="it-IT" sz="1800" dirty="0" smtClean="0">
              <a:latin typeface="Times New Roman" pitchFamily="18" charset="0"/>
              <a:cs typeface="Times New Roman" pitchFamily="18" charset="0"/>
            </a:endParaRPr>
          </a:p>
          <a:p>
            <a:pPr algn="just">
              <a:buNone/>
            </a:pPr>
            <a:endParaRPr lang="it-IT" sz="1800" dirty="0">
              <a:latin typeface="Times New Roman" pitchFamily="18" charset="0"/>
              <a:cs typeface="Times New Roman" pitchFamily="18" charset="0"/>
            </a:endParaRPr>
          </a:p>
        </p:txBody>
      </p:sp>
      <p:sp>
        <p:nvSpPr>
          <p:cNvPr id="2050" name="AutoShape 2" descr="Risultati immagini per personaggio don abbond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Risultati immagini per personaggio don abbond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Risultati immagini per personaggio don abbond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6" name="Picture 8" descr="Risultati immagini per personaggio don abbondio promessi sposi"/>
          <p:cNvPicPr>
            <a:picLocks noChangeAspect="1" noChangeArrowheads="1"/>
          </p:cNvPicPr>
          <p:nvPr/>
        </p:nvPicPr>
        <p:blipFill>
          <a:blip r:embed="rId2" cstate="print"/>
          <a:srcRect/>
          <a:stretch>
            <a:fillRect/>
          </a:stretch>
        </p:blipFill>
        <p:spPr bwMode="auto">
          <a:xfrm>
            <a:off x="1285852" y="4643446"/>
            <a:ext cx="2643206" cy="1619251"/>
          </a:xfrm>
          <a:prstGeom prst="rect">
            <a:avLst/>
          </a:prstGeom>
          <a:noFill/>
        </p:spPr>
      </p:pic>
      <p:pic>
        <p:nvPicPr>
          <p:cNvPr id="2058" name="Picture 10" descr="Risultati immagini per personaggio don abbondio promessi sposi"/>
          <p:cNvPicPr>
            <a:picLocks noChangeAspect="1" noChangeArrowheads="1"/>
          </p:cNvPicPr>
          <p:nvPr/>
        </p:nvPicPr>
        <p:blipFill>
          <a:blip r:embed="rId3" cstate="print"/>
          <a:srcRect/>
          <a:stretch>
            <a:fillRect/>
          </a:stretch>
        </p:blipFill>
        <p:spPr bwMode="auto">
          <a:xfrm>
            <a:off x="5214942" y="4286256"/>
            <a:ext cx="3214710" cy="2352675"/>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wipe(down)">
                                      <p:cBhvr>
                                        <p:cTn id="37" dur="580">
                                          <p:stCondLst>
                                            <p:cond delay="0"/>
                                          </p:stCondLst>
                                        </p:cTn>
                                        <p:tgtEl>
                                          <p:spTgt spid="2056"/>
                                        </p:tgtEl>
                                      </p:cBhvr>
                                    </p:animEffect>
                                    <p:anim calcmode="lin" valueType="num">
                                      <p:cBhvr>
                                        <p:cTn id="38"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3" dur="26">
                                          <p:stCondLst>
                                            <p:cond delay="650"/>
                                          </p:stCondLst>
                                        </p:cTn>
                                        <p:tgtEl>
                                          <p:spTgt spid="2056"/>
                                        </p:tgtEl>
                                      </p:cBhvr>
                                      <p:to x="100000" y="60000"/>
                                    </p:animScale>
                                    <p:animScale>
                                      <p:cBhvr>
                                        <p:cTn id="44" dur="166" decel="50000">
                                          <p:stCondLst>
                                            <p:cond delay="676"/>
                                          </p:stCondLst>
                                        </p:cTn>
                                        <p:tgtEl>
                                          <p:spTgt spid="2056"/>
                                        </p:tgtEl>
                                      </p:cBhvr>
                                      <p:to x="100000" y="100000"/>
                                    </p:animScale>
                                    <p:animScale>
                                      <p:cBhvr>
                                        <p:cTn id="45" dur="26">
                                          <p:stCondLst>
                                            <p:cond delay="1312"/>
                                          </p:stCondLst>
                                        </p:cTn>
                                        <p:tgtEl>
                                          <p:spTgt spid="2056"/>
                                        </p:tgtEl>
                                      </p:cBhvr>
                                      <p:to x="100000" y="80000"/>
                                    </p:animScale>
                                    <p:animScale>
                                      <p:cBhvr>
                                        <p:cTn id="46" dur="166" decel="50000">
                                          <p:stCondLst>
                                            <p:cond delay="1338"/>
                                          </p:stCondLst>
                                        </p:cTn>
                                        <p:tgtEl>
                                          <p:spTgt spid="2056"/>
                                        </p:tgtEl>
                                      </p:cBhvr>
                                      <p:to x="100000" y="100000"/>
                                    </p:animScale>
                                    <p:animScale>
                                      <p:cBhvr>
                                        <p:cTn id="47" dur="26">
                                          <p:stCondLst>
                                            <p:cond delay="1642"/>
                                          </p:stCondLst>
                                        </p:cTn>
                                        <p:tgtEl>
                                          <p:spTgt spid="2056"/>
                                        </p:tgtEl>
                                      </p:cBhvr>
                                      <p:to x="100000" y="90000"/>
                                    </p:animScale>
                                    <p:animScale>
                                      <p:cBhvr>
                                        <p:cTn id="48" dur="166" decel="50000">
                                          <p:stCondLst>
                                            <p:cond delay="1668"/>
                                          </p:stCondLst>
                                        </p:cTn>
                                        <p:tgtEl>
                                          <p:spTgt spid="2056"/>
                                        </p:tgtEl>
                                      </p:cBhvr>
                                      <p:to x="100000" y="100000"/>
                                    </p:animScale>
                                    <p:animScale>
                                      <p:cBhvr>
                                        <p:cTn id="49" dur="26">
                                          <p:stCondLst>
                                            <p:cond delay="1808"/>
                                          </p:stCondLst>
                                        </p:cTn>
                                        <p:tgtEl>
                                          <p:spTgt spid="2056"/>
                                        </p:tgtEl>
                                      </p:cBhvr>
                                      <p:to x="100000" y="95000"/>
                                    </p:animScale>
                                    <p:animScale>
                                      <p:cBhvr>
                                        <p:cTn id="50" dur="166" decel="50000">
                                          <p:stCondLst>
                                            <p:cond delay="1834"/>
                                          </p:stCondLst>
                                        </p:cTn>
                                        <p:tgtEl>
                                          <p:spTgt spid="205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animEffect transition="in" filter="wipe(down)">
                                      <p:cBhvr>
                                        <p:cTn id="55" dur="580">
                                          <p:stCondLst>
                                            <p:cond delay="0"/>
                                          </p:stCondLst>
                                        </p:cTn>
                                        <p:tgtEl>
                                          <p:spTgt spid="2058"/>
                                        </p:tgtEl>
                                      </p:cBhvr>
                                    </p:animEffect>
                                    <p:anim calcmode="lin" valueType="num">
                                      <p:cBhvr>
                                        <p:cTn id="56" dur="1822" tmFilter="0,0; 0.14,0.36; 0.43,0.73; 0.71,0.91; 1.0,1.0">
                                          <p:stCondLst>
                                            <p:cond delay="0"/>
                                          </p:stCondLst>
                                        </p:cTn>
                                        <p:tgtEl>
                                          <p:spTgt spid="205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5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5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5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58"/>
                                        </p:tgtEl>
                                        <p:attrNameLst>
                                          <p:attrName>ppt_y</p:attrName>
                                        </p:attrNameLst>
                                      </p:cBhvr>
                                      <p:tavLst>
                                        <p:tav tm="0" fmla="#ppt_y-sin(pi*$)/81">
                                          <p:val>
                                            <p:fltVal val="0"/>
                                          </p:val>
                                        </p:tav>
                                        <p:tav tm="100000">
                                          <p:val>
                                            <p:fltVal val="1"/>
                                          </p:val>
                                        </p:tav>
                                      </p:tavLst>
                                    </p:anim>
                                    <p:animScale>
                                      <p:cBhvr>
                                        <p:cTn id="61" dur="26">
                                          <p:stCondLst>
                                            <p:cond delay="650"/>
                                          </p:stCondLst>
                                        </p:cTn>
                                        <p:tgtEl>
                                          <p:spTgt spid="2058"/>
                                        </p:tgtEl>
                                      </p:cBhvr>
                                      <p:to x="100000" y="60000"/>
                                    </p:animScale>
                                    <p:animScale>
                                      <p:cBhvr>
                                        <p:cTn id="62" dur="166" decel="50000">
                                          <p:stCondLst>
                                            <p:cond delay="676"/>
                                          </p:stCondLst>
                                        </p:cTn>
                                        <p:tgtEl>
                                          <p:spTgt spid="2058"/>
                                        </p:tgtEl>
                                      </p:cBhvr>
                                      <p:to x="100000" y="100000"/>
                                    </p:animScale>
                                    <p:animScale>
                                      <p:cBhvr>
                                        <p:cTn id="63" dur="26">
                                          <p:stCondLst>
                                            <p:cond delay="1312"/>
                                          </p:stCondLst>
                                        </p:cTn>
                                        <p:tgtEl>
                                          <p:spTgt spid="2058"/>
                                        </p:tgtEl>
                                      </p:cBhvr>
                                      <p:to x="100000" y="80000"/>
                                    </p:animScale>
                                    <p:animScale>
                                      <p:cBhvr>
                                        <p:cTn id="64" dur="166" decel="50000">
                                          <p:stCondLst>
                                            <p:cond delay="1338"/>
                                          </p:stCondLst>
                                        </p:cTn>
                                        <p:tgtEl>
                                          <p:spTgt spid="2058"/>
                                        </p:tgtEl>
                                      </p:cBhvr>
                                      <p:to x="100000" y="100000"/>
                                    </p:animScale>
                                    <p:animScale>
                                      <p:cBhvr>
                                        <p:cTn id="65" dur="26">
                                          <p:stCondLst>
                                            <p:cond delay="1642"/>
                                          </p:stCondLst>
                                        </p:cTn>
                                        <p:tgtEl>
                                          <p:spTgt spid="2058"/>
                                        </p:tgtEl>
                                      </p:cBhvr>
                                      <p:to x="100000" y="90000"/>
                                    </p:animScale>
                                    <p:animScale>
                                      <p:cBhvr>
                                        <p:cTn id="66" dur="166" decel="50000">
                                          <p:stCondLst>
                                            <p:cond delay="1668"/>
                                          </p:stCondLst>
                                        </p:cTn>
                                        <p:tgtEl>
                                          <p:spTgt spid="2058"/>
                                        </p:tgtEl>
                                      </p:cBhvr>
                                      <p:to x="100000" y="100000"/>
                                    </p:animScale>
                                    <p:animScale>
                                      <p:cBhvr>
                                        <p:cTn id="67" dur="26">
                                          <p:stCondLst>
                                            <p:cond delay="1808"/>
                                          </p:stCondLst>
                                        </p:cTn>
                                        <p:tgtEl>
                                          <p:spTgt spid="2058"/>
                                        </p:tgtEl>
                                      </p:cBhvr>
                                      <p:to x="100000" y="95000"/>
                                    </p:animScale>
                                    <p:animScale>
                                      <p:cBhvr>
                                        <p:cTn id="68" dur="166" decel="50000">
                                          <p:stCondLst>
                                            <p:cond delay="1834"/>
                                          </p:stCondLst>
                                        </p:cTn>
                                        <p:tgtEl>
                                          <p:spTgt spid="20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57620" y="1357298"/>
            <a:ext cx="4829180" cy="4768865"/>
          </a:xfrm>
        </p:spPr>
        <p:txBody>
          <a:bodyPr>
            <a:normAutofit/>
          </a:bodyPr>
          <a:lstStyle/>
          <a:p>
            <a:pPr algn="ctr">
              <a:buNone/>
            </a:pPr>
            <a:r>
              <a:rPr lang="it-IT" sz="1800" dirty="0" smtClean="0">
                <a:latin typeface="Times New Roman" pitchFamily="18" charset="0"/>
                <a:cs typeface="Times New Roman" pitchFamily="18" charset="0"/>
              </a:rPr>
              <a:t>È accudito da Perpetua, donna decisa ed energica che spesso gli rimprovera la sua debolezza e lo esorta a comportarsi con maggior determinazione, quasi sempre senza successo. E’ privo di cultura anche se si diletta a leggere,  senza capire, libri che si fa prestare da un curato suo vicino.</a:t>
            </a:r>
          </a:p>
          <a:p>
            <a:pPr algn="ctr">
              <a:buNone/>
            </a:pPr>
            <a:r>
              <a:rPr lang="it-IT" sz="1800" dirty="0" smtClean="0">
                <a:latin typeface="Times New Roman" pitchFamily="18" charset="0"/>
                <a:cs typeface="Times New Roman" pitchFamily="18" charset="0"/>
              </a:rPr>
              <a:t>E’ attaccato al denaro, è diffidente di tutti e ha sempre l’aria della vittima. Un altro aspetto del suo carattere sono i suoi soliloqui che hanno sempre origine dal tormento di trovarsi in frangenti spinosi e dalla smania di sfogare dentro di sé una stizza che non può manifestarsi all’esterno.</a:t>
            </a:r>
            <a:endParaRPr lang="it-IT" sz="1800" dirty="0">
              <a:latin typeface="Times New Roman" pitchFamily="18" charset="0"/>
              <a:cs typeface="Times New Roman" pitchFamily="18" charset="0"/>
            </a:endParaRPr>
          </a:p>
        </p:txBody>
      </p:sp>
      <p:pic>
        <p:nvPicPr>
          <p:cNvPr id="3078" name="Picture 6" descr="Risultati immagini per personaggio don abbondio e perpetua promessi sposi"/>
          <p:cNvPicPr>
            <a:picLocks noChangeAspect="1" noChangeArrowheads="1"/>
          </p:cNvPicPr>
          <p:nvPr/>
        </p:nvPicPr>
        <p:blipFill>
          <a:blip r:embed="rId2" cstate="print"/>
          <a:srcRect/>
          <a:stretch>
            <a:fillRect/>
          </a:stretch>
        </p:blipFill>
        <p:spPr bwMode="auto">
          <a:xfrm>
            <a:off x="714348" y="1571612"/>
            <a:ext cx="2714645" cy="34290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1+#ppt_w/2"/>
                                          </p:val>
                                        </p:tav>
                                        <p:tav tm="100000">
                                          <p:val>
                                            <p:strVal val="#ppt_x"/>
                                          </p:val>
                                        </p:tav>
                                      </p:tavLst>
                                    </p:anim>
                                    <p:anim calcmode="lin" valueType="num">
                                      <p:cBhvr additive="base">
                                        <p:cTn id="24"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43042" y="500042"/>
            <a:ext cx="6000792" cy="714380"/>
          </a:xfrm>
        </p:spPr>
        <p:txBody>
          <a:bodyPr>
            <a:normAutofit/>
          </a:bodyPr>
          <a:lstStyle/>
          <a:p>
            <a:r>
              <a:rPr lang="it-IT" sz="3600" b="1" i="1" dirty="0" smtClean="0">
                <a:latin typeface="Times New Roman" pitchFamily="18" charset="0"/>
                <a:cs typeface="Times New Roman" pitchFamily="18" charset="0"/>
              </a:rPr>
              <a:t>Padre  Cristoforo</a:t>
            </a:r>
            <a:endParaRPr lang="it-IT" sz="3600" b="1" i="1" dirty="0">
              <a:latin typeface="Times New Roman" pitchFamily="18" charset="0"/>
              <a:cs typeface="Times New Roman" pitchFamily="18" charset="0"/>
            </a:endParaRPr>
          </a:p>
        </p:txBody>
      </p:sp>
      <p:sp>
        <p:nvSpPr>
          <p:cNvPr id="8" name="Sottotitolo 7"/>
          <p:cNvSpPr>
            <a:spLocks noGrp="1"/>
          </p:cNvSpPr>
          <p:nvPr>
            <p:ph type="subTitle" idx="1"/>
          </p:nvPr>
        </p:nvSpPr>
        <p:spPr>
          <a:xfrm>
            <a:off x="4572000" y="1857364"/>
            <a:ext cx="3286148" cy="3929090"/>
          </a:xfrm>
        </p:spPr>
        <p:txBody>
          <a:bodyPr>
            <a:noAutofit/>
          </a:bodyPr>
          <a:lstStyle/>
          <a:p>
            <a:pPr fontAlgn="base"/>
            <a:r>
              <a:rPr lang="it-IT" sz="1800" dirty="0" smtClean="0">
                <a:solidFill>
                  <a:schemeClr val="tx1"/>
                </a:solidFill>
                <a:latin typeface="Times New Roman" pitchFamily="18" charset="0"/>
                <a:cs typeface="Times New Roman" pitchFamily="18" charset="0"/>
              </a:rPr>
              <a:t>Manzoni </a:t>
            </a:r>
            <a:r>
              <a:rPr lang="it-IT" sz="1800" dirty="0">
                <a:solidFill>
                  <a:schemeClr val="tx1"/>
                </a:solidFill>
                <a:latin typeface="Times New Roman" pitchFamily="18" charset="0"/>
                <a:cs typeface="Times New Roman" pitchFamily="18" charset="0"/>
              </a:rPr>
              <a:t>fa una descrizione fisica molto dettagliata del volto di Padre Cristoforo che appare come un uomo ormai vicino ai sessant’anni, con un capo rasato, tranne, secondo il rito dei cappuccini, una piccola corona di capelli. Ha una barba lunga e bianca che gli copre la faccia e il mento e la fronte solcata da profonde rughe. Ha due occhi incavati, spesso chinati a terra, ma che talvolta si </a:t>
            </a:r>
            <a:r>
              <a:rPr lang="it-IT" sz="1800" dirty="0" smtClean="0">
                <a:solidFill>
                  <a:schemeClr val="tx1"/>
                </a:solidFill>
                <a:latin typeface="Times New Roman" pitchFamily="18" charset="0"/>
                <a:cs typeface="Times New Roman" pitchFamily="18" charset="0"/>
              </a:rPr>
              <a:t>infiammano. </a:t>
            </a:r>
            <a:endParaRPr lang="it-IT" sz="1800" dirty="0">
              <a:solidFill>
                <a:schemeClr val="tx1"/>
              </a:solidFill>
              <a:latin typeface="Times New Roman" pitchFamily="18" charset="0"/>
              <a:cs typeface="Times New Roman" pitchFamily="18" charset="0"/>
            </a:endParaRPr>
          </a:p>
        </p:txBody>
      </p:sp>
      <p:sp>
        <p:nvSpPr>
          <p:cNvPr id="4098" name="AutoShape 2" descr="Risultati immagini per immagini fra cristoforo promessi sposi"/>
          <p:cNvSpPr>
            <a:spLocks noChangeAspect="1" noChangeArrowheads="1"/>
          </p:cNvSpPr>
          <p:nvPr/>
        </p:nvSpPr>
        <p:spPr bwMode="auto">
          <a:xfrm>
            <a:off x="155575" y="-1927225"/>
            <a:ext cx="38481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0" name="AutoShape 4" descr="Risultati immagini per immagini fra cristoforo promessi sposi"/>
          <p:cNvSpPr>
            <a:spLocks noChangeAspect="1" noChangeArrowheads="1"/>
          </p:cNvSpPr>
          <p:nvPr/>
        </p:nvSpPr>
        <p:spPr bwMode="auto">
          <a:xfrm>
            <a:off x="155575" y="-1927225"/>
            <a:ext cx="3848100" cy="40290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2" name="AutoShape 6" descr="Risultati immagini per immagini fra cristoforo promessi sposi"/>
          <p:cNvSpPr>
            <a:spLocks noChangeAspect="1" noChangeArrowheads="1"/>
          </p:cNvSpPr>
          <p:nvPr/>
        </p:nvSpPr>
        <p:spPr bwMode="auto">
          <a:xfrm>
            <a:off x="155575" y="-1531938"/>
            <a:ext cx="2857500" cy="32004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4" name="Picture 8" descr="Risultati immagini per immagini fra cristoforo promessi sposi"/>
          <p:cNvPicPr>
            <a:picLocks noChangeAspect="1" noChangeArrowheads="1"/>
          </p:cNvPicPr>
          <p:nvPr/>
        </p:nvPicPr>
        <p:blipFill>
          <a:blip r:embed="rId2" cstate="print"/>
          <a:srcRect/>
          <a:stretch>
            <a:fillRect/>
          </a:stretch>
        </p:blipFill>
        <p:spPr bwMode="auto">
          <a:xfrm>
            <a:off x="1214414" y="2214554"/>
            <a:ext cx="2643206" cy="28575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0-#ppt_w/2"/>
                                          </p:val>
                                        </p:tav>
                                        <p:tav tm="100000">
                                          <p:val>
                                            <p:strVal val="#ppt_x"/>
                                          </p:val>
                                        </p:tav>
                                      </p:tavLst>
                                    </p:anim>
                                    <p:anim calcmode="lin" valueType="num">
                                      <p:cBhvr additive="base">
                                        <p:cTn id="20" dur="500" fill="hold"/>
                                        <p:tgtEl>
                                          <p:spTgt spid="41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538" y="500043"/>
            <a:ext cx="7286676" cy="3357585"/>
          </a:xfrm>
        </p:spPr>
        <p:txBody>
          <a:bodyPr>
            <a:normAutofit/>
          </a:bodyPr>
          <a:lstStyle/>
          <a:p>
            <a:pPr algn="ctr">
              <a:buNone/>
            </a:pPr>
            <a:r>
              <a:rPr lang="it-IT" sz="1800" dirty="0" smtClean="0">
                <a:latin typeface="Times New Roman" pitchFamily="18" charset="0"/>
                <a:cs typeface="Times New Roman" pitchFamily="18" charset="0"/>
              </a:rPr>
              <a:t>Dalla descrizione di Padre Cristoforo emerge subito la duplice personalità di questo personaggio: l'uomo forte e battagliero e l'uomo pacato, umile e dedito al sacrificio. Sia l’aspetto fisico che il suo comportamento mostrano continuamente questo suo dibattersi tra il temperamento focoso e la sua volontà di dominarsi.</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Anche il suo linguaggio che solitamente è umile e tranquillo, a volte diventa impetuoso e appassionato.</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E' un peccatore pentito dal temperamento onesto e al tempo stesso violento, dal carattere impulsivo ma generoso, animato da un profondo senso di giustizia, dall'amore per i deboli e dall'impegno instancabile per la loro difesa.</a:t>
            </a:r>
          </a:p>
          <a:p>
            <a:pPr algn="ctr">
              <a:buNone/>
            </a:pPr>
            <a:endParaRPr lang="it-IT" sz="1800" dirty="0">
              <a:latin typeface="Times New Roman" pitchFamily="18" charset="0"/>
              <a:cs typeface="Times New Roman" pitchFamily="18" charset="0"/>
            </a:endParaRPr>
          </a:p>
        </p:txBody>
      </p:sp>
      <p:pic>
        <p:nvPicPr>
          <p:cNvPr id="2050" name="Picture 2" descr="Risultati immagini per immagini duello di fra cristoforo"/>
          <p:cNvPicPr>
            <a:picLocks noChangeAspect="1" noChangeArrowheads="1"/>
          </p:cNvPicPr>
          <p:nvPr/>
        </p:nvPicPr>
        <p:blipFill>
          <a:blip r:embed="rId2" cstate="print"/>
          <a:srcRect/>
          <a:stretch>
            <a:fillRect/>
          </a:stretch>
        </p:blipFill>
        <p:spPr bwMode="auto">
          <a:xfrm>
            <a:off x="857224" y="3929066"/>
            <a:ext cx="3429024" cy="2286016"/>
          </a:xfrm>
          <a:prstGeom prst="rect">
            <a:avLst/>
          </a:prstGeom>
          <a:noFill/>
        </p:spPr>
      </p:pic>
      <p:pic>
        <p:nvPicPr>
          <p:cNvPr id="2052" name="Picture 4" descr="Immagine"/>
          <p:cNvPicPr>
            <a:picLocks noChangeAspect="1" noChangeArrowheads="1"/>
          </p:cNvPicPr>
          <p:nvPr/>
        </p:nvPicPr>
        <p:blipFill>
          <a:blip r:embed="rId3" cstate="print"/>
          <a:srcRect/>
          <a:stretch>
            <a:fillRect/>
          </a:stretch>
        </p:blipFill>
        <p:spPr bwMode="auto">
          <a:xfrm>
            <a:off x="5500694" y="3857628"/>
            <a:ext cx="2786082" cy="25003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1+#ppt_w/2"/>
                                          </p:val>
                                        </p:tav>
                                        <p:tav tm="100000">
                                          <p:val>
                                            <p:strVal val="#ppt_x"/>
                                          </p:val>
                                        </p:tav>
                                      </p:tavLst>
                                    </p:anim>
                                    <p:anim calcmode="lin" valueType="num">
                                      <p:cBhvr additive="base">
                                        <p:cTn id="13"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8" name="Picture 14" descr="Risultati immagini per immagini fra cristoforo promessi sposi alla filanda"/>
          <p:cNvPicPr>
            <a:picLocks noChangeAspect="1" noChangeArrowheads="1"/>
          </p:cNvPicPr>
          <p:nvPr/>
        </p:nvPicPr>
        <p:blipFill>
          <a:blip r:embed="rId2" cstate="print"/>
          <a:srcRect/>
          <a:stretch>
            <a:fillRect/>
          </a:stretch>
        </p:blipFill>
        <p:spPr bwMode="auto">
          <a:xfrm>
            <a:off x="642910" y="3286124"/>
            <a:ext cx="3710567" cy="2752724"/>
          </a:xfrm>
          <a:prstGeom prst="rect">
            <a:avLst/>
          </a:prstGeom>
          <a:noFill/>
        </p:spPr>
      </p:pic>
      <p:sp>
        <p:nvSpPr>
          <p:cNvPr id="12" name="Segnaposto contenuto 11"/>
          <p:cNvSpPr>
            <a:spLocks noGrp="1"/>
          </p:cNvSpPr>
          <p:nvPr>
            <p:ph idx="1"/>
          </p:nvPr>
        </p:nvSpPr>
        <p:spPr>
          <a:xfrm>
            <a:off x="1571604" y="714356"/>
            <a:ext cx="6000792" cy="2500330"/>
          </a:xfrm>
        </p:spPr>
        <p:txBody>
          <a:bodyPr>
            <a:normAutofit lnSpcReduction="10000"/>
          </a:bodyPr>
          <a:lstStyle/>
          <a:p>
            <a:pPr algn="ctr">
              <a:buNone/>
            </a:pPr>
            <a:r>
              <a:rPr lang="it-IT" sz="1800" dirty="0" smtClean="0">
                <a:latin typeface="Times New Roman" pitchFamily="18" charset="0"/>
                <a:cs typeface="Times New Roman" pitchFamily="18" charset="0"/>
              </a:rPr>
              <a:t>Tutta la sua esistenza  è dominata dall’amore che lo fa zelante verso gli umili, ardimentoso di fronte ai violenti vedendo negli uni e negli altri creature da avviare  a vita eterna. </a:t>
            </a:r>
          </a:p>
          <a:p>
            <a:pPr algn="ctr">
              <a:buNone/>
            </a:pPr>
            <a:r>
              <a:rPr lang="it-IT" sz="1800" dirty="0" smtClean="0">
                <a:latin typeface="Times New Roman" pitchFamily="18" charset="0"/>
                <a:cs typeface="Times New Roman" pitchFamily="18" charset="0"/>
              </a:rPr>
              <a:t>Dal duello alla conversione, dalla protezione di Lucia all’affronto di don Rodrigo, dall’ubbidienza ai superiori alla missione nel lazzaretto, fra Cristoforo è al centro del grande motivo della lotta fra il bene e il male che  raggiunge il fine con la realizzazione di una  vita condotta in un  instancabile apostolato di bontà.</a:t>
            </a:r>
          </a:p>
          <a:p>
            <a:pPr>
              <a:buNone/>
            </a:pPr>
            <a:endParaRPr lang="it-IT" sz="1800" dirty="0">
              <a:latin typeface="Times New Roman" pitchFamily="18" charset="0"/>
              <a:cs typeface="Times New Roman" pitchFamily="18" charset="0"/>
            </a:endParaRPr>
          </a:p>
        </p:txBody>
      </p:sp>
      <p:pic>
        <p:nvPicPr>
          <p:cNvPr id="1040" name="Picture 16" descr="Immagine"/>
          <p:cNvPicPr>
            <a:picLocks noChangeAspect="1" noChangeArrowheads="1"/>
          </p:cNvPicPr>
          <p:nvPr/>
        </p:nvPicPr>
        <p:blipFill>
          <a:blip r:embed="rId3" cstate="print"/>
          <a:srcRect/>
          <a:stretch>
            <a:fillRect/>
          </a:stretch>
        </p:blipFill>
        <p:spPr bwMode="auto">
          <a:xfrm>
            <a:off x="4956857" y="3309059"/>
            <a:ext cx="3409950" cy="2519364"/>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2000"/>
                                        <p:tgtEl>
                                          <p:spTgt spid="1038"/>
                                        </p:tgtEl>
                                      </p:cBhvr>
                                    </p:animEffect>
                                    <p:anim calcmode="lin" valueType="num">
                                      <p:cBhvr>
                                        <p:cTn id="18" dur="2000" fill="hold"/>
                                        <p:tgtEl>
                                          <p:spTgt spid="1038"/>
                                        </p:tgtEl>
                                        <p:attrNameLst>
                                          <p:attrName>ppt_w</p:attrName>
                                        </p:attrNameLst>
                                      </p:cBhvr>
                                      <p:tavLst>
                                        <p:tav tm="0" fmla="#ppt_w*sin(2.5*pi*$)">
                                          <p:val>
                                            <p:fltVal val="0"/>
                                          </p:val>
                                        </p:tav>
                                        <p:tav tm="100000">
                                          <p:val>
                                            <p:fltVal val="1"/>
                                          </p:val>
                                        </p:tav>
                                      </p:tavLst>
                                    </p:anim>
                                    <p:anim calcmode="lin" valueType="num">
                                      <p:cBhvr>
                                        <p:cTn id="19" dur="2000" fill="hold"/>
                                        <p:tgtEl>
                                          <p:spTgt spid="103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40"/>
                                        </p:tgtEl>
                                        <p:attrNameLst>
                                          <p:attrName>style.visibility</p:attrName>
                                        </p:attrNameLst>
                                      </p:cBhvr>
                                      <p:to>
                                        <p:strVal val="visible"/>
                                      </p:to>
                                    </p:set>
                                    <p:anim calcmode="lin" valueType="num">
                                      <p:cBhvr>
                                        <p:cTn id="24" dur="500" fill="hold"/>
                                        <p:tgtEl>
                                          <p:spTgt spid="1040"/>
                                        </p:tgtEl>
                                        <p:attrNameLst>
                                          <p:attrName>ppt_w</p:attrName>
                                        </p:attrNameLst>
                                      </p:cBhvr>
                                      <p:tavLst>
                                        <p:tav tm="0">
                                          <p:val>
                                            <p:fltVal val="0"/>
                                          </p:val>
                                        </p:tav>
                                        <p:tav tm="100000">
                                          <p:val>
                                            <p:strVal val="#ppt_w"/>
                                          </p:val>
                                        </p:tav>
                                      </p:tavLst>
                                    </p:anim>
                                    <p:anim calcmode="lin" valueType="num">
                                      <p:cBhvr>
                                        <p:cTn id="25" dur="500" fill="hold"/>
                                        <p:tgtEl>
                                          <p:spTgt spid="1040"/>
                                        </p:tgtEl>
                                        <p:attrNameLst>
                                          <p:attrName>ppt_h</p:attrName>
                                        </p:attrNameLst>
                                      </p:cBhvr>
                                      <p:tavLst>
                                        <p:tav tm="0">
                                          <p:val>
                                            <p:fltVal val="0"/>
                                          </p:val>
                                        </p:tav>
                                        <p:tav tm="100000">
                                          <p:val>
                                            <p:strVal val="#ppt_h"/>
                                          </p:val>
                                        </p:tav>
                                      </p:tavLst>
                                    </p:anim>
                                    <p:animEffect transition="in" filter="fade">
                                      <p:cBhvr>
                                        <p:cTn id="26"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6369" y="371959"/>
            <a:ext cx="4800601" cy="914401"/>
          </a:xfrm>
        </p:spPr>
        <p:txBody>
          <a:bodyPr>
            <a:normAutofit/>
          </a:bodyPr>
          <a:lstStyle/>
          <a:p>
            <a:r>
              <a:rPr lang="it-IT" sz="3600" b="1" i="1" dirty="0" smtClean="0"/>
              <a:t>Gertrude</a:t>
            </a:r>
            <a:endParaRPr lang="it-IT" sz="3600" b="1" i="1" dirty="0"/>
          </a:p>
        </p:txBody>
      </p:sp>
      <p:sp>
        <p:nvSpPr>
          <p:cNvPr id="3" name="Sottotitolo 2"/>
          <p:cNvSpPr>
            <a:spLocks noGrp="1"/>
          </p:cNvSpPr>
          <p:nvPr>
            <p:ph type="subTitle" idx="1"/>
          </p:nvPr>
        </p:nvSpPr>
        <p:spPr>
          <a:xfrm>
            <a:off x="4219414" y="1214422"/>
            <a:ext cx="4210238" cy="5214973"/>
          </a:xfrm>
        </p:spPr>
        <p:txBody>
          <a:bodyPr>
            <a:noAutofit/>
          </a:bodyPr>
          <a:lstStyle/>
          <a:p>
            <a:pPr fontAlgn="base"/>
            <a:r>
              <a:rPr lang="it-IT" sz="1800" dirty="0" smtClean="0">
                <a:solidFill>
                  <a:schemeClr val="tx1"/>
                </a:solidFill>
                <a:latin typeface="Times New Roman" pitchFamily="18" charset="0"/>
                <a:cs typeface="Times New Roman" pitchFamily="18" charset="0"/>
              </a:rPr>
              <a:t>E’ la monaca del convento di Monza dove si rifugiano Agnese e Lucia in seguito alla fuga dal paese e al fallito tentativo di rapire la giovane da parte di Don Rodrigo. </a:t>
            </a:r>
          </a:p>
          <a:p>
            <a:pPr fontAlgn="base"/>
            <a:r>
              <a:rPr lang="it-IT" sz="1800" dirty="0" smtClean="0">
                <a:solidFill>
                  <a:schemeClr val="tx1"/>
                </a:solidFill>
                <a:latin typeface="Times New Roman" pitchFamily="18" charset="0"/>
                <a:cs typeface="Times New Roman" pitchFamily="18" charset="0"/>
              </a:rPr>
              <a:t>E’ detta anche la "Signora", perché è la figlia di un ricco ed influente principe di Milano, la quale grazie alle sue nobili origini gode di grande prestigio e di una certa libertà all'interno del convento.</a:t>
            </a:r>
          </a:p>
          <a:p>
            <a:pPr fontAlgn="base"/>
            <a:r>
              <a:rPr lang="it-IT" sz="1800" dirty="0" smtClean="0">
                <a:solidFill>
                  <a:schemeClr val="tx1"/>
                </a:solidFill>
                <a:latin typeface="Times New Roman" pitchFamily="18" charset="0"/>
                <a:cs typeface="Times New Roman" pitchFamily="18" charset="0"/>
              </a:rPr>
              <a:t>È presentata come una giovane di circa venticinque anni, dalla bellezza sfiorita e dal cui aspetto traspare qualcosa di torbido e di morboso, unitamente al fatto che il suo abbigliamento non si conforma perfettamente alla regola monastica (la tonaca è attillata in vita come un vestito laico, il velo nasconde lunghi capelli neri mai tagliati).</a:t>
            </a:r>
          </a:p>
          <a:p>
            <a:pPr fontAlgn="base"/>
            <a:endParaRPr lang="it-IT" sz="1800" dirty="0">
              <a:solidFill>
                <a:schemeClr val="tx1"/>
              </a:solidFill>
              <a:latin typeface="Times New Roman" pitchFamily="18" charset="0"/>
              <a:cs typeface="Times New Roman" pitchFamily="18" charset="0"/>
            </a:endParaRPr>
          </a:p>
        </p:txBody>
      </p:sp>
      <p:pic>
        <p:nvPicPr>
          <p:cNvPr id="5" name="Picture 6" descr="Risultati immagini per monaca di monza promessi sposi"/>
          <p:cNvPicPr>
            <a:picLocks noChangeAspect="1" noChangeArrowheads="1"/>
          </p:cNvPicPr>
          <p:nvPr/>
        </p:nvPicPr>
        <p:blipFill>
          <a:blip r:embed="rId2" cstate="print"/>
          <a:srcRect/>
          <a:stretch>
            <a:fillRect/>
          </a:stretch>
        </p:blipFill>
        <p:spPr bwMode="auto">
          <a:xfrm>
            <a:off x="1122416" y="1475107"/>
            <a:ext cx="2643673" cy="4367755"/>
          </a:xfrm>
          <a:prstGeom prst="rect">
            <a:avLst/>
          </a:prstGeom>
          <a:noFill/>
        </p:spPr>
      </p:pic>
    </p:spTree>
    <p:extLst>
      <p:ext uri="{BB962C8B-B14F-4D97-AF65-F5344CB8AC3E}">
        <p14:creationId xmlns:p14="http://schemas.microsoft.com/office/powerpoint/2010/main" xmlns="" val="42071354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7504" y="357166"/>
            <a:ext cx="5344027" cy="5981639"/>
          </a:xfrm>
        </p:spPr>
        <p:txBody>
          <a:bodyPr>
            <a:normAutofit/>
          </a:bodyPr>
          <a:lstStyle/>
          <a:p>
            <a:r>
              <a:rPr lang="it-IT" sz="1800" dirty="0" smtClean="0">
                <a:latin typeface="Times New Roman" pitchFamily="18" charset="0"/>
                <a:cs typeface="Times New Roman" pitchFamily="18" charset="0"/>
              </a:rPr>
              <a:t>Il personaggio è ispirato alla figura storica di Marianna de </a:t>
            </a:r>
            <a:r>
              <a:rPr lang="it-IT" sz="1800" dirty="0" err="1" smtClean="0">
                <a:latin typeface="Times New Roman" pitchFamily="18" charset="0"/>
                <a:cs typeface="Times New Roman" pitchFamily="18" charset="0"/>
              </a:rPr>
              <a:t>Leyva</a:t>
            </a:r>
            <a:r>
              <a:rPr lang="it-IT" sz="1800" dirty="0" smtClean="0">
                <a:latin typeface="Times New Roman" pitchFamily="18" charset="0"/>
                <a:cs typeface="Times New Roman" pitchFamily="18" charset="0"/>
              </a:rPr>
              <a:t> (1575-1650), figlia di Martino conte di Monza e costretta dal padre a farsi monaca  contro la sua volontà. Entrata in convento tra le umiliate col nome di suor Virginia Maria (1591), esercitò in seguito l'autorità feudale come contessa di Monza e fu perciò chiamata la "Signora“. Intrecciò una relazione con Gian Paolo </a:t>
            </a:r>
            <a:r>
              <a:rPr lang="it-IT" sz="1800" dirty="0" err="1" smtClean="0">
                <a:latin typeface="Times New Roman" pitchFamily="18" charset="0"/>
                <a:cs typeface="Times New Roman" pitchFamily="18" charset="0"/>
              </a:rPr>
              <a:t>Osio</a:t>
            </a:r>
            <a:r>
              <a:rPr lang="it-IT" sz="1800" dirty="0" smtClean="0">
                <a:latin typeface="Times New Roman" pitchFamily="18" charset="0"/>
                <a:cs typeface="Times New Roman" pitchFamily="18" charset="0"/>
              </a:rPr>
              <a:t> (l’Egidio del romanzo), un giovane scapestrato già colpevole di assassinio dal quale ebbe due figli (nel 1602 e 1603). Per tenere segreta la relazione l'</a:t>
            </a:r>
            <a:r>
              <a:rPr lang="it-IT" sz="1800" dirty="0" err="1" smtClean="0">
                <a:latin typeface="Times New Roman" pitchFamily="18" charset="0"/>
                <a:cs typeface="Times New Roman" pitchFamily="18" charset="0"/>
              </a:rPr>
              <a:t>Osio</a:t>
            </a:r>
            <a:r>
              <a:rPr lang="it-IT" sz="1800" dirty="0" smtClean="0">
                <a:latin typeface="Times New Roman" pitchFamily="18" charset="0"/>
                <a:cs typeface="Times New Roman" pitchFamily="18" charset="0"/>
              </a:rPr>
              <a:t> si macchiò di tre nuovi delitti, ma venne arrestato e ciò permise al cardinal Borromeo di scoprire la tresca, che fu confermata dalla stessa De </a:t>
            </a:r>
            <a:r>
              <a:rPr lang="it-IT" sz="1800" dirty="0" err="1" smtClean="0">
                <a:latin typeface="Times New Roman" pitchFamily="18" charset="0"/>
                <a:cs typeface="Times New Roman" pitchFamily="18" charset="0"/>
              </a:rPr>
              <a:t>Leyva</a:t>
            </a:r>
            <a:r>
              <a:rPr lang="it-IT" sz="1800" dirty="0" smtClean="0">
                <a:latin typeface="Times New Roman" pitchFamily="18" charset="0"/>
                <a:cs typeface="Times New Roman" pitchFamily="18" charset="0"/>
              </a:rPr>
              <a:t>. L'</a:t>
            </a:r>
            <a:r>
              <a:rPr lang="it-IT" sz="1800" dirty="0" err="1" smtClean="0">
                <a:latin typeface="Times New Roman" pitchFamily="18" charset="0"/>
                <a:cs typeface="Times New Roman" pitchFamily="18" charset="0"/>
              </a:rPr>
              <a:t>Osio</a:t>
            </a:r>
            <a:r>
              <a:rPr lang="it-IT" sz="1800" dirty="0" smtClean="0">
                <a:latin typeface="Times New Roman" pitchFamily="18" charset="0"/>
                <a:cs typeface="Times New Roman" pitchFamily="18" charset="0"/>
              </a:rPr>
              <a:t> fu condannato a morte in contumacia (1608) e venne poi ucciso in casa di un presunto amico che lo tradì, mentre la donna subì un processo canonico (1607) e venne rinchiusa nella casa delle penitenti in Santa Valeria a Milano, dove visse gli ultimi anni espiando le sue colpe e auto-infliggendosi crudeli penitenze, fino a morire in odore di santità.</a:t>
            </a:r>
            <a:endParaRPr lang="it-IT" sz="1800" dirty="0">
              <a:latin typeface="Times New Roman" pitchFamily="18" charset="0"/>
              <a:cs typeface="Times New Roman" pitchFamily="18" charset="0"/>
            </a:endParaRPr>
          </a:p>
        </p:txBody>
      </p:sp>
      <p:pic>
        <p:nvPicPr>
          <p:cNvPr id="5" name="Picture 4" descr="Risultati immagini per monaca di monza promessi sposi"/>
          <p:cNvPicPr>
            <a:picLocks noChangeAspect="1" noChangeArrowheads="1"/>
          </p:cNvPicPr>
          <p:nvPr/>
        </p:nvPicPr>
        <p:blipFill>
          <a:blip r:embed="rId2" cstate="print"/>
          <a:srcRect/>
          <a:stretch>
            <a:fillRect/>
          </a:stretch>
        </p:blipFill>
        <p:spPr bwMode="auto">
          <a:xfrm>
            <a:off x="5873942" y="1927816"/>
            <a:ext cx="2612619" cy="350261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49672" y="1394848"/>
            <a:ext cx="3394129" cy="4801314"/>
          </a:xfrm>
          <a:prstGeom prst="rect">
            <a:avLst/>
          </a:prstGeom>
        </p:spPr>
        <p:txBody>
          <a:bodyPr wrap="square">
            <a:spAutoFit/>
          </a:bodyPr>
          <a:lstStyle/>
          <a:p>
            <a:pPr algn="just"/>
            <a:r>
              <a:rPr lang="it-IT" dirty="0" smtClean="0">
                <a:solidFill>
                  <a:prstClr val="black"/>
                </a:solidFill>
                <a:latin typeface="Times New Roman" pitchFamily="18" charset="0"/>
                <a:cs typeface="Times New Roman" pitchFamily="18" charset="0"/>
              </a:rPr>
              <a:t>La </a:t>
            </a:r>
            <a:r>
              <a:rPr lang="it-IT" dirty="0">
                <a:solidFill>
                  <a:prstClr val="black"/>
                </a:solidFill>
                <a:latin typeface="Times New Roman" pitchFamily="18" charset="0"/>
                <a:cs typeface="Times New Roman" pitchFamily="18" charset="0"/>
              </a:rPr>
              <a:t>vicenda di Gertrude </a:t>
            </a:r>
            <a:r>
              <a:rPr lang="it-IT" dirty="0" smtClean="0">
                <a:solidFill>
                  <a:prstClr val="black"/>
                </a:solidFill>
                <a:latin typeface="Times New Roman" pitchFamily="18" charset="0"/>
                <a:cs typeface="Times New Roman" pitchFamily="18" charset="0"/>
              </a:rPr>
              <a:t>è presentata dal Manzoni attraverso un’acuta indagine psicologica che penetra nelle pieghe più segrete del suo cuore.</a:t>
            </a:r>
          </a:p>
          <a:p>
            <a:pPr algn="just"/>
            <a:endParaRPr lang="it-IT" dirty="0" smtClean="0">
              <a:solidFill>
                <a:prstClr val="black"/>
              </a:solidFill>
              <a:latin typeface="Times New Roman" pitchFamily="18" charset="0"/>
              <a:cs typeface="Times New Roman" pitchFamily="18" charset="0"/>
            </a:endParaRPr>
          </a:p>
          <a:p>
            <a:pPr algn="just"/>
            <a:r>
              <a:rPr lang="it-IT" dirty="0" smtClean="0">
                <a:solidFill>
                  <a:prstClr val="black"/>
                </a:solidFill>
                <a:latin typeface="Times New Roman" pitchFamily="18" charset="0"/>
                <a:cs typeface="Times New Roman" pitchFamily="18" charset="0"/>
              </a:rPr>
              <a:t>Questa indagine si sviluppa in diversi momenti:</a:t>
            </a:r>
          </a:p>
          <a:p>
            <a:pPr marL="185738" indent="-185738" algn="just">
              <a:buFont typeface="Wingdings" pitchFamily="2" charset="2"/>
              <a:buChar char="§"/>
            </a:pPr>
            <a:r>
              <a:rPr lang="it-IT" dirty="0" smtClean="0">
                <a:solidFill>
                  <a:prstClr val="black"/>
                </a:solidFill>
                <a:latin typeface="Times New Roman" pitchFamily="18" charset="0"/>
                <a:cs typeface="Times New Roman" pitchFamily="18" charset="0"/>
              </a:rPr>
              <a:t>quello in cui viene presentato il ritratto della monaca in un gioco di colori e di atteggiamenti che, dal movimento degli occhi al rilievo del bianco e del nero del velo, mette in evidenza un misterioso e pauroso passato.</a:t>
            </a:r>
          </a:p>
          <a:p>
            <a:pPr marL="185738" indent="-185738" algn="just">
              <a:buFont typeface="Wingdings" pitchFamily="2" charset="2"/>
              <a:buChar char="§"/>
            </a:pPr>
            <a:endParaRPr lang="it-IT" dirty="0" smtClean="0">
              <a:solidFill>
                <a:prstClr val="black"/>
              </a:solidFill>
              <a:latin typeface="Times New Roman" pitchFamily="18" charset="0"/>
              <a:cs typeface="Times New Roman" pitchFamily="18" charset="0"/>
            </a:endParaRPr>
          </a:p>
          <a:p>
            <a:pPr marL="185738" indent="-185738" algn="just"/>
            <a:endParaRPr lang="it-IT" dirty="0" smtClean="0">
              <a:solidFill>
                <a:prstClr val="black"/>
              </a:solidFill>
              <a:latin typeface="Times New Roman" pitchFamily="18" charset="0"/>
              <a:cs typeface="Times New Roman" pitchFamily="18" charset="0"/>
            </a:endParaRPr>
          </a:p>
        </p:txBody>
      </p:sp>
      <p:sp>
        <p:nvSpPr>
          <p:cNvPr id="21506" name="AutoShape 2" descr="Risultati immagini per monaca di monza promessi sposi"/>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pic>
        <p:nvPicPr>
          <p:cNvPr id="11" name="Picture 2" descr="Risultati immagini per monaca di monza promessi sposi"/>
          <p:cNvPicPr>
            <a:picLocks noChangeAspect="1" noChangeArrowheads="1"/>
          </p:cNvPicPr>
          <p:nvPr/>
        </p:nvPicPr>
        <p:blipFill>
          <a:blip r:embed="rId2" cstate="print"/>
          <a:srcRect/>
          <a:stretch>
            <a:fillRect/>
          </a:stretch>
        </p:blipFill>
        <p:spPr bwMode="auto">
          <a:xfrm>
            <a:off x="903966" y="1301858"/>
            <a:ext cx="2769133" cy="4324027"/>
          </a:xfrm>
          <a:prstGeom prst="rect">
            <a:avLst/>
          </a:prstGeom>
          <a:noFill/>
        </p:spPr>
      </p:pic>
    </p:spTree>
    <p:extLst>
      <p:ext uri="{BB962C8B-B14F-4D97-AF65-F5344CB8AC3E}">
        <p14:creationId xmlns:p14="http://schemas.microsoft.com/office/powerpoint/2010/main" xmlns="" val="93970578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0298" y="214290"/>
            <a:ext cx="4286280" cy="461665"/>
          </a:xfrm>
          <a:prstGeom prst="rect">
            <a:avLst/>
          </a:prstGeom>
          <a:noFill/>
        </p:spPr>
        <p:txBody>
          <a:bodyPr wrap="square" rtlCol="0">
            <a:spAutoFit/>
          </a:bodyPr>
          <a:lstStyle/>
          <a:p>
            <a:pPr algn="ctr"/>
            <a:r>
              <a:rPr lang="it-IT" sz="2400" dirty="0" smtClean="0">
                <a:solidFill>
                  <a:srgbClr val="FF0000"/>
                </a:solidFill>
                <a:latin typeface="Times New Roman" pitchFamily="18" charset="0"/>
                <a:cs typeface="Times New Roman" pitchFamily="18" charset="0"/>
              </a:rPr>
              <a:t>ROMANZO STORICO</a:t>
            </a:r>
            <a:endParaRPr lang="it-IT" sz="2400" dirty="0">
              <a:solidFill>
                <a:srgbClr val="FF0000"/>
              </a:solidFill>
              <a:latin typeface="Times New Roman" pitchFamily="18" charset="0"/>
              <a:cs typeface="Times New Roman" pitchFamily="18" charset="0"/>
            </a:endParaRPr>
          </a:p>
        </p:txBody>
      </p:sp>
      <p:cxnSp>
        <p:nvCxnSpPr>
          <p:cNvPr id="4" name="Connettore 2 3"/>
          <p:cNvCxnSpPr/>
          <p:nvPr/>
        </p:nvCxnSpPr>
        <p:spPr>
          <a:xfrm flipH="1">
            <a:off x="1447826" y="498909"/>
            <a:ext cx="1337412" cy="153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371839" y="510930"/>
            <a:ext cx="1143008" cy="584775"/>
          </a:xfrm>
          <a:prstGeom prst="rect">
            <a:avLst/>
          </a:prstGeom>
          <a:noFill/>
        </p:spPr>
        <p:txBody>
          <a:bodyPr wrap="square" rtlCol="0">
            <a:spAutoFit/>
          </a:bodyPr>
          <a:lstStyle/>
          <a:p>
            <a:pPr algn="ctr"/>
            <a:r>
              <a:rPr lang="it-IT" sz="1600" dirty="0" smtClean="0">
                <a:latin typeface="Times New Roman" pitchFamily="18" charset="0"/>
                <a:cs typeface="Times New Roman" pitchFamily="18" charset="0"/>
              </a:rPr>
              <a:t>Testo narrativo</a:t>
            </a:r>
            <a:endParaRPr lang="it-IT" sz="1600" dirty="0">
              <a:latin typeface="Times New Roman" pitchFamily="18" charset="0"/>
              <a:cs typeface="Times New Roman" pitchFamily="18" charset="0"/>
            </a:endParaRPr>
          </a:p>
        </p:txBody>
      </p:sp>
      <p:cxnSp>
        <p:nvCxnSpPr>
          <p:cNvPr id="8" name="Connettore 2 7"/>
          <p:cNvCxnSpPr/>
          <p:nvPr/>
        </p:nvCxnSpPr>
        <p:spPr>
          <a:xfrm rot="5400000">
            <a:off x="729823" y="140065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682799" y="3694351"/>
            <a:ext cx="1928826" cy="584775"/>
          </a:xfrm>
          <a:prstGeom prst="rect">
            <a:avLst/>
          </a:prstGeom>
          <a:noFill/>
        </p:spPr>
        <p:txBody>
          <a:bodyPr wrap="square" rtlCol="0">
            <a:spAutoFit/>
          </a:bodyPr>
          <a:lstStyle/>
          <a:p>
            <a:r>
              <a:rPr lang="it-IT" sz="1600" dirty="0" smtClean="0">
                <a:latin typeface="Times New Roman" pitchFamily="18" charset="0"/>
                <a:cs typeface="Times New Roman" pitchFamily="18" charset="0"/>
              </a:rPr>
              <a:t>Personaggi storici e inverosimili</a:t>
            </a:r>
            <a:endParaRPr lang="it-IT" sz="1600" dirty="0">
              <a:latin typeface="Times New Roman" pitchFamily="18" charset="0"/>
              <a:cs typeface="Times New Roman" pitchFamily="18" charset="0"/>
            </a:endParaRPr>
          </a:p>
        </p:txBody>
      </p:sp>
      <p:cxnSp>
        <p:nvCxnSpPr>
          <p:cNvPr id="11" name="Connettore 2 10"/>
          <p:cNvCxnSpPr/>
          <p:nvPr/>
        </p:nvCxnSpPr>
        <p:spPr>
          <a:xfrm flipH="1">
            <a:off x="2761686" y="803317"/>
            <a:ext cx="1125461" cy="2604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096560" y="661992"/>
            <a:ext cx="1878556" cy="830997"/>
          </a:xfrm>
          <a:prstGeom prst="rect">
            <a:avLst/>
          </a:prstGeom>
          <a:noFill/>
        </p:spPr>
        <p:txBody>
          <a:bodyPr wrap="square" rtlCol="0">
            <a:spAutoFit/>
          </a:bodyPr>
          <a:lstStyle/>
          <a:p>
            <a:r>
              <a:rPr lang="it-IT" sz="1600" dirty="0" smtClean="0">
                <a:latin typeface="Times New Roman" pitchFamily="18" charset="0"/>
                <a:cs typeface="Times New Roman" pitchFamily="18" charset="0"/>
              </a:rPr>
              <a:t>Narra vicende reali mescolandole a vicende inventate</a:t>
            </a:r>
            <a:endParaRPr lang="it-IT" sz="1600" dirty="0">
              <a:latin typeface="Times New Roman" pitchFamily="18" charset="0"/>
              <a:cs typeface="Times New Roman" pitchFamily="18" charset="0"/>
            </a:endParaRPr>
          </a:p>
        </p:txBody>
      </p:sp>
      <p:cxnSp>
        <p:nvCxnSpPr>
          <p:cNvPr id="14" name="Connettore 2 13"/>
          <p:cNvCxnSpPr/>
          <p:nvPr/>
        </p:nvCxnSpPr>
        <p:spPr>
          <a:xfrm>
            <a:off x="6290022" y="491663"/>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419872" y="4725144"/>
            <a:ext cx="1928826" cy="584775"/>
          </a:xfrm>
          <a:prstGeom prst="rect">
            <a:avLst/>
          </a:prstGeom>
          <a:noFill/>
        </p:spPr>
        <p:txBody>
          <a:bodyPr wrap="square" rtlCol="0">
            <a:spAutoFit/>
          </a:bodyPr>
          <a:lstStyle/>
          <a:p>
            <a:r>
              <a:rPr lang="it-IT" sz="1600" dirty="0" smtClean="0">
                <a:latin typeface="Times New Roman" pitchFamily="18" charset="0"/>
                <a:cs typeface="Times New Roman" pitchFamily="18" charset="0"/>
              </a:rPr>
              <a:t>Luoghi reali descritti in modo dettagliato</a:t>
            </a:r>
            <a:endParaRPr lang="it-IT" sz="1600" dirty="0">
              <a:latin typeface="Times New Roman" pitchFamily="18" charset="0"/>
              <a:cs typeface="Times New Roman" pitchFamily="18" charset="0"/>
            </a:endParaRPr>
          </a:p>
        </p:txBody>
      </p:sp>
      <p:cxnSp>
        <p:nvCxnSpPr>
          <p:cNvPr id="6" name="Connettore 2 5"/>
          <p:cNvCxnSpPr/>
          <p:nvPr/>
        </p:nvCxnSpPr>
        <p:spPr>
          <a:xfrm>
            <a:off x="5215232" y="666138"/>
            <a:ext cx="1311412" cy="186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526644" y="2582524"/>
            <a:ext cx="2171070" cy="369332"/>
          </a:xfrm>
          <a:prstGeom prst="rect">
            <a:avLst/>
          </a:prstGeom>
          <a:noFill/>
        </p:spPr>
        <p:txBody>
          <a:bodyPr wrap="square" rtlCol="0">
            <a:spAutoFit/>
          </a:bodyPr>
          <a:lstStyle/>
          <a:p>
            <a:pPr algn="ctr"/>
            <a:r>
              <a:rPr lang="it-IT" dirty="0" smtClean="0">
                <a:latin typeface="Times New Roman" panose="02020603050405020304" pitchFamily="18" charset="0"/>
                <a:cs typeface="Times New Roman" panose="02020603050405020304" pitchFamily="18" charset="0"/>
              </a:rPr>
              <a:t>Alessandro Manzoni</a:t>
            </a:r>
            <a:endParaRPr lang="it-IT" dirty="0">
              <a:latin typeface="Times New Roman" panose="02020603050405020304" pitchFamily="18" charset="0"/>
              <a:cs typeface="Times New Roman" panose="02020603050405020304" pitchFamily="18" charset="0"/>
            </a:endParaRPr>
          </a:p>
        </p:txBody>
      </p:sp>
      <p:cxnSp>
        <p:nvCxnSpPr>
          <p:cNvPr id="18" name="Connettore 2 17"/>
          <p:cNvCxnSpPr/>
          <p:nvPr/>
        </p:nvCxnSpPr>
        <p:spPr>
          <a:xfrm flipH="1">
            <a:off x="1967981" y="747393"/>
            <a:ext cx="1325648" cy="1793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1781907" y="3481627"/>
            <a:ext cx="1351622" cy="584775"/>
          </a:xfrm>
          <a:prstGeom prst="rect">
            <a:avLst/>
          </a:prstGeom>
          <a:noFill/>
        </p:spPr>
        <p:txBody>
          <a:bodyPr wrap="square" rtlCol="0">
            <a:spAutoFit/>
          </a:bodyPr>
          <a:lstStyle/>
          <a:p>
            <a:r>
              <a:rPr lang="it-IT" sz="1600" dirty="0" smtClean="0">
                <a:latin typeface="Times New Roman" panose="02020603050405020304" pitchFamily="18" charset="0"/>
                <a:cs typeface="Times New Roman" panose="02020603050405020304" pitchFamily="18" charset="0"/>
              </a:rPr>
              <a:t>Il tempo è ben definito</a:t>
            </a:r>
            <a:endParaRPr lang="it-IT" sz="1600" dirty="0">
              <a:latin typeface="Times New Roman" panose="02020603050405020304" pitchFamily="18" charset="0"/>
              <a:cs typeface="Times New Roman" panose="02020603050405020304" pitchFamily="18" charset="0"/>
            </a:endParaRPr>
          </a:p>
        </p:txBody>
      </p:sp>
      <p:sp>
        <p:nvSpPr>
          <p:cNvPr id="26" name="CasellaDiTesto 25"/>
          <p:cNvSpPr txBox="1"/>
          <p:nvPr/>
        </p:nvSpPr>
        <p:spPr>
          <a:xfrm>
            <a:off x="36235" y="1615684"/>
            <a:ext cx="1991221" cy="830997"/>
          </a:xfrm>
          <a:prstGeom prst="rect">
            <a:avLst/>
          </a:prstGeom>
          <a:noFill/>
        </p:spPr>
        <p:txBody>
          <a:bodyPr wrap="square" rtlCol="0">
            <a:spAutoFit/>
          </a:bodyPr>
          <a:lstStyle/>
          <a:p>
            <a:pPr algn="ctr"/>
            <a:r>
              <a:rPr lang="it-IT" sz="1600" dirty="0" smtClean="0">
                <a:latin typeface="Times New Roman" panose="02020603050405020304" pitchFamily="18" charset="0"/>
                <a:cs typeface="Times New Roman" panose="02020603050405020304" pitchFamily="18" charset="0"/>
              </a:rPr>
              <a:t>Elementi storici mescolati ad elementi fantastici </a:t>
            </a:r>
            <a:endParaRPr lang="it-IT" sz="1600" dirty="0">
              <a:latin typeface="Times New Roman" panose="02020603050405020304" pitchFamily="18" charset="0"/>
              <a:cs typeface="Times New Roman" panose="02020603050405020304" pitchFamily="18" charset="0"/>
            </a:endParaRPr>
          </a:p>
        </p:txBody>
      </p:sp>
      <p:sp>
        <p:nvSpPr>
          <p:cNvPr id="31" name="CasellaDiTesto 30"/>
          <p:cNvSpPr txBox="1"/>
          <p:nvPr/>
        </p:nvSpPr>
        <p:spPr>
          <a:xfrm>
            <a:off x="107504" y="2634784"/>
            <a:ext cx="2594190" cy="584775"/>
          </a:xfrm>
          <a:prstGeom prst="rect">
            <a:avLst/>
          </a:prstGeom>
          <a:noFill/>
        </p:spPr>
        <p:txBody>
          <a:bodyPr wrap="square" rtlCol="0">
            <a:spAutoFit/>
          </a:bodyPr>
          <a:lstStyle/>
          <a:p>
            <a:pPr algn="ctr"/>
            <a:r>
              <a:rPr lang="it-IT" sz="1600" dirty="0" smtClean="0">
                <a:latin typeface="Times New Roman" panose="02020603050405020304" pitchFamily="18" charset="0"/>
                <a:cs typeface="Times New Roman" panose="02020603050405020304" pitchFamily="18" charset="0"/>
              </a:rPr>
              <a:t>Si afferma nell’800 </a:t>
            </a:r>
          </a:p>
          <a:p>
            <a:pPr algn="ctr"/>
            <a:r>
              <a:rPr lang="it-IT" sz="1600" dirty="0" smtClean="0">
                <a:latin typeface="Times New Roman" panose="02020603050405020304" pitchFamily="18" charset="0"/>
                <a:cs typeface="Times New Roman" panose="02020603050405020304" pitchFamily="18" charset="0"/>
              </a:rPr>
              <a:t>(periodo del Romanticismo)</a:t>
            </a:r>
            <a:endParaRPr lang="it-IT" sz="1600" dirty="0">
              <a:latin typeface="Times New Roman" panose="02020603050405020304" pitchFamily="18" charset="0"/>
              <a:cs typeface="Times New Roman" panose="02020603050405020304" pitchFamily="18" charset="0"/>
            </a:endParaRPr>
          </a:p>
        </p:txBody>
      </p:sp>
      <p:cxnSp>
        <p:nvCxnSpPr>
          <p:cNvPr id="36" name="Connettore 2 35"/>
          <p:cNvCxnSpPr/>
          <p:nvPr/>
        </p:nvCxnSpPr>
        <p:spPr>
          <a:xfrm>
            <a:off x="4295851" y="753980"/>
            <a:ext cx="20828" cy="397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a:off x="4752948" y="850430"/>
            <a:ext cx="929851" cy="255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Immagine 48"/>
          <p:cNvPicPr>
            <a:picLocks noChangeAspect="1"/>
          </p:cNvPicPr>
          <p:nvPr/>
        </p:nvPicPr>
        <p:blipFill>
          <a:blip r:embed="rId2" cstate="print"/>
          <a:stretch>
            <a:fillRect/>
          </a:stretch>
        </p:blipFill>
        <p:spPr>
          <a:xfrm>
            <a:off x="194067" y="4275953"/>
            <a:ext cx="2939462" cy="2312067"/>
          </a:xfrm>
          <a:prstGeom prst="rect">
            <a:avLst/>
          </a:prstGeom>
        </p:spPr>
      </p:pic>
      <p:pic>
        <p:nvPicPr>
          <p:cNvPr id="50" name="Immagine 49"/>
          <p:cNvPicPr>
            <a:picLocks noChangeAspect="1"/>
          </p:cNvPicPr>
          <p:nvPr/>
        </p:nvPicPr>
        <p:blipFill>
          <a:blip r:embed="rId3" cstate="print"/>
          <a:stretch>
            <a:fillRect/>
          </a:stretch>
        </p:blipFill>
        <p:spPr>
          <a:xfrm>
            <a:off x="6069354" y="4395546"/>
            <a:ext cx="2647226" cy="225295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1000"/>
                                        <p:tgtEl>
                                          <p:spTgt spid="49"/>
                                        </p:tgtEl>
                                      </p:cBhvr>
                                    </p:animEffect>
                                    <p:anim calcmode="lin" valueType="num">
                                      <p:cBhvr>
                                        <p:cTn id="93" dur="1000" fill="hold"/>
                                        <p:tgtEl>
                                          <p:spTgt spid="49"/>
                                        </p:tgtEl>
                                        <p:attrNameLst>
                                          <p:attrName>ppt_x</p:attrName>
                                        </p:attrNameLst>
                                      </p:cBhvr>
                                      <p:tavLst>
                                        <p:tav tm="0">
                                          <p:val>
                                            <p:strVal val="#ppt_x"/>
                                          </p:val>
                                        </p:tav>
                                        <p:tav tm="100000">
                                          <p:val>
                                            <p:strVal val="#ppt_x"/>
                                          </p:val>
                                        </p:tav>
                                      </p:tavLst>
                                    </p:anim>
                                    <p:anim calcmode="lin" valueType="num">
                                      <p:cBhvr>
                                        <p:cTn id="94" dur="1000" fill="hold"/>
                                        <p:tgtEl>
                                          <p:spTgt spid="4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1000"/>
                                        <p:tgtEl>
                                          <p:spTgt spid="50"/>
                                        </p:tgtEl>
                                      </p:cBhvr>
                                    </p:animEffect>
                                    <p:anim calcmode="lin" valueType="num">
                                      <p:cBhvr>
                                        <p:cTn id="98" dur="1000" fill="hold"/>
                                        <p:tgtEl>
                                          <p:spTgt spid="50"/>
                                        </p:tgtEl>
                                        <p:attrNameLst>
                                          <p:attrName>ppt_x</p:attrName>
                                        </p:attrNameLst>
                                      </p:cBhvr>
                                      <p:tavLst>
                                        <p:tav tm="0">
                                          <p:val>
                                            <p:strVal val="#ppt_x"/>
                                          </p:val>
                                        </p:tav>
                                        <p:tav tm="100000">
                                          <p:val>
                                            <p:strVal val="#ppt_x"/>
                                          </p:val>
                                        </p:tav>
                                      </p:tavLst>
                                    </p:anim>
                                    <p:anim calcmode="lin" valueType="num">
                                      <p:cBhvr>
                                        <p:cTn id="9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2" grpId="0"/>
      <p:bldP spid="15" grpId="0"/>
      <p:bldP spid="7" grpId="0"/>
      <p:bldP spid="19" grpId="0"/>
      <p:bldP spid="26"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000100" y="928670"/>
            <a:ext cx="6334473" cy="2428892"/>
          </a:xfrm>
        </p:spPr>
        <p:txBody>
          <a:bodyPr>
            <a:normAutofit/>
          </a:bodyPr>
          <a:lstStyle/>
          <a:p>
            <a:pPr algn="just">
              <a:buFont typeface="Wingdings" pitchFamily="2" charset="2"/>
              <a:buChar char="§"/>
            </a:pPr>
            <a:r>
              <a:rPr lang="it-IT" sz="1800" dirty="0" smtClean="0">
                <a:solidFill>
                  <a:prstClr val="black"/>
                </a:solidFill>
                <a:latin typeface="Times New Roman" pitchFamily="18" charset="0"/>
                <a:cs typeface="Times New Roman" pitchFamily="18" charset="0"/>
              </a:rPr>
              <a:t>quello in cui sin dalla nascita attraverso  giochi, discorsi familiari e ricatti affettivi ella è vittima predestinata alla monacazione.  La storia della monacazione  è narrata attraverso la realtà del maggiorasco, l’assolutismo di un padre-padrone sordo alle voci più umane,  la debolezza di una creatura incapace di affermare fino al sacrificio l’inviolabilità dei suoi diritti e dei suoi doveri, l’insensibilità degli uomini di fronte agli interessi della classe e ai pregiudizi del secolo. </a:t>
            </a:r>
          </a:p>
        </p:txBody>
      </p:sp>
      <p:pic>
        <p:nvPicPr>
          <p:cNvPr id="5" name="Picture 2" descr="Immagine correlata"/>
          <p:cNvPicPr>
            <a:picLocks noChangeAspect="1" noChangeArrowheads="1"/>
          </p:cNvPicPr>
          <p:nvPr/>
        </p:nvPicPr>
        <p:blipFill>
          <a:blip r:embed="rId2" cstate="print"/>
          <a:srcRect/>
          <a:stretch>
            <a:fillRect/>
          </a:stretch>
        </p:blipFill>
        <p:spPr bwMode="auto">
          <a:xfrm>
            <a:off x="1071538" y="3643314"/>
            <a:ext cx="3079843" cy="2665708"/>
          </a:xfrm>
          <a:prstGeom prst="rect">
            <a:avLst/>
          </a:prstGeom>
          <a:noFill/>
        </p:spPr>
      </p:pic>
      <p:sp>
        <p:nvSpPr>
          <p:cNvPr id="69634" name="AutoShape 2" descr="Risultati immagini per marianna de leyva e gertrude"/>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9636" name="AutoShape 4" descr="Risultati immagini per marianna de leyva e gertrude"/>
          <p:cNvSpPr>
            <a:spLocks noChangeAspect="1" noChangeArrowheads="1"/>
          </p:cNvSpPr>
          <p:nvPr/>
        </p:nvSpPr>
        <p:spPr bwMode="auto">
          <a:xfrm>
            <a:off x="116681" y="-1081088"/>
            <a:ext cx="2085975" cy="2266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9640" name="AutoShape 8" descr="Risultati immagini per marianna de leyva e gertrude"/>
          <p:cNvSpPr>
            <a:spLocks noChangeAspect="1" noChangeArrowheads="1"/>
          </p:cNvSpPr>
          <p:nvPr/>
        </p:nvSpPr>
        <p:spPr bwMode="auto">
          <a:xfrm>
            <a:off x="116681" y="-1081088"/>
            <a:ext cx="2085975" cy="2266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0" name="Picture 2" descr="Risultati immagini per lucia da gertrude promessi sposi"/>
          <p:cNvPicPr>
            <a:picLocks noChangeAspect="1" noChangeArrowheads="1"/>
          </p:cNvPicPr>
          <p:nvPr/>
        </p:nvPicPr>
        <p:blipFill>
          <a:blip r:embed="rId3" cstate="print"/>
          <a:srcRect/>
          <a:stretch>
            <a:fillRect/>
          </a:stretch>
        </p:blipFill>
        <p:spPr bwMode="auto">
          <a:xfrm>
            <a:off x="5292080" y="3395340"/>
            <a:ext cx="2545597" cy="316165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1+#ppt_w/2"/>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57290" y="857233"/>
            <a:ext cx="6215106" cy="3600986"/>
          </a:xfrm>
          <a:prstGeom prst="rect">
            <a:avLst/>
          </a:prstGeom>
        </p:spPr>
        <p:txBody>
          <a:bodyPr wrap="square">
            <a:spAutoFit/>
          </a:bodyPr>
          <a:lstStyle/>
          <a:p>
            <a:pPr marL="185738" indent="-185738" algn="just">
              <a:buFont typeface="Arial" pitchFamily="34" charset="0"/>
              <a:buChar char="•"/>
            </a:pPr>
            <a:r>
              <a:rPr lang="it-IT" sz="1600" dirty="0" smtClean="0">
                <a:solidFill>
                  <a:prstClr val="black"/>
                </a:solidFill>
                <a:latin typeface="Times New Roman" pitchFamily="18" charset="0"/>
                <a:cs typeface="Times New Roman" pitchFamily="18" charset="0"/>
              </a:rPr>
              <a:t>quello in cui ella stessa, nata per la libertà, per l’amore, per la gioia di vivere, viene costretta  a chiudersi in un mondo che è l’opposto di quello sognato, con un rancore che si fa odio verso tutti, con un rimpianto che diviene assillante tormento e la trasforma in</a:t>
            </a:r>
            <a:r>
              <a:rPr lang="it-IT" sz="1600" b="1" dirty="0" smtClean="0">
                <a:solidFill>
                  <a:prstClr val="black"/>
                </a:solidFill>
                <a:latin typeface="Times New Roman" pitchFamily="18" charset="0"/>
                <a:cs typeface="Times New Roman" pitchFamily="18" charset="0"/>
              </a:rPr>
              <a:t> </a:t>
            </a:r>
            <a:r>
              <a:rPr lang="it-IT" sz="1600" dirty="0" smtClean="0">
                <a:solidFill>
                  <a:prstClr val="black"/>
                </a:solidFill>
                <a:latin typeface="Times New Roman" pitchFamily="18" charset="0"/>
                <a:cs typeface="Times New Roman" pitchFamily="18" charset="0"/>
              </a:rPr>
              <a:t>strumento del male: </a:t>
            </a:r>
            <a:r>
              <a:rPr lang="it-IT" sz="1600" b="1" dirty="0" smtClean="0">
                <a:solidFill>
                  <a:prstClr val="black"/>
                </a:solidFill>
                <a:latin typeface="Times New Roman" pitchFamily="18" charset="0"/>
                <a:cs typeface="Times New Roman" pitchFamily="18" charset="0"/>
              </a:rPr>
              <a:t>“</a:t>
            </a:r>
            <a:r>
              <a:rPr lang="it-IT" sz="1600" b="1" i="1" dirty="0" smtClean="0">
                <a:solidFill>
                  <a:prstClr val="black"/>
                </a:solidFill>
                <a:latin typeface="Times New Roman" pitchFamily="18" charset="0"/>
                <a:cs typeface="Times New Roman" pitchFamily="18" charset="0"/>
              </a:rPr>
              <a:t>responsabile del capriccio, del disordine e del peccato</a:t>
            </a:r>
            <a:r>
              <a:rPr lang="it-IT" sz="1600" b="1" dirty="0" smtClean="0">
                <a:solidFill>
                  <a:prstClr val="black"/>
                </a:solidFill>
                <a:latin typeface="Times New Roman" pitchFamily="18" charset="0"/>
                <a:cs typeface="Times New Roman" pitchFamily="18" charset="0"/>
              </a:rPr>
              <a:t>”. </a:t>
            </a:r>
            <a:r>
              <a:rPr lang="it-IT" sz="1600" dirty="0" smtClean="0">
                <a:solidFill>
                  <a:prstClr val="black"/>
                </a:solidFill>
                <a:latin typeface="Times New Roman" pitchFamily="18" charset="0"/>
                <a:cs typeface="Times New Roman" pitchFamily="18" charset="0"/>
              </a:rPr>
              <a:t>Dal rancore e dalla frustrazione della vittima quindi, nasce la malvagità della suora. Gertrude diventa preda di un umore astioso e variabile, che si sfoga con le altre monache o con le allieve a lei affidate, fino quando la tresca con Egidio non le ripropone la sottomissione alla volontà perversa dell’uomo a cui è costretta a sacrificare l’innocente Lucia.</a:t>
            </a:r>
          </a:p>
          <a:p>
            <a:pPr marL="185738" indent="-185738" algn="just"/>
            <a:endParaRPr lang="it-IT" sz="1600" dirty="0" smtClean="0">
              <a:latin typeface="Times New Roman" pitchFamily="18" charset="0"/>
              <a:cs typeface="Times New Roman" pitchFamily="18" charset="0"/>
            </a:endParaRPr>
          </a:p>
          <a:p>
            <a:pPr marL="185738" indent="-185738" algn="just">
              <a:buFont typeface="Arial" pitchFamily="34" charset="0"/>
              <a:buChar char="•"/>
            </a:pPr>
            <a:r>
              <a:rPr lang="it-IT" sz="1600" dirty="0" smtClean="0">
                <a:latin typeface="Times New Roman" pitchFamily="18" charset="0"/>
                <a:cs typeface="Times New Roman" pitchFamily="18" charset="0"/>
              </a:rPr>
              <a:t>quello del suo ravvedimento e dei suoi atroci e volontari patimenti.</a:t>
            </a:r>
          </a:p>
          <a:p>
            <a:pPr marL="185738" indent="-185738" algn="just">
              <a:buFont typeface="Arial" pitchFamily="34" charset="0"/>
              <a:buChar char="•"/>
            </a:pPr>
            <a:endParaRPr lang="it-IT" dirty="0" smtClean="0">
              <a:solidFill>
                <a:prstClr val="black"/>
              </a:solidFill>
              <a:latin typeface="Times New Roman" pitchFamily="18" charset="0"/>
              <a:cs typeface="Times New Roman" pitchFamily="18" charset="0"/>
            </a:endParaRPr>
          </a:p>
          <a:p>
            <a:pPr marL="185738" indent="-185738" algn="just">
              <a:buFont typeface="Arial" pitchFamily="34" charset="0"/>
              <a:buChar char="•"/>
            </a:pPr>
            <a:endParaRPr lang="it-IT" dirty="0">
              <a:solidFill>
                <a:prstClr val="black"/>
              </a:solidFill>
              <a:latin typeface="Times New Roman" pitchFamily="18" charset="0"/>
              <a:cs typeface="Times New Roman" pitchFamily="18" charset="0"/>
            </a:endParaRPr>
          </a:p>
        </p:txBody>
      </p:sp>
      <p:sp>
        <p:nvSpPr>
          <p:cNvPr id="3074" name="AutoShape 2" descr="Risultati immagini per marianna de leyva e gertrude"/>
          <p:cNvSpPr>
            <a:spLocks noChangeAspect="1" noChangeArrowheads="1"/>
          </p:cNvSpPr>
          <p:nvPr/>
        </p:nvSpPr>
        <p:spPr bwMode="auto">
          <a:xfrm>
            <a:off x="116681" y="-822325"/>
            <a:ext cx="2143125" cy="17240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i immagini per marianna de leyva e gertrude"/>
          <p:cNvSpPr>
            <a:spLocks noChangeAspect="1" noChangeArrowheads="1"/>
          </p:cNvSpPr>
          <p:nvPr/>
        </p:nvSpPr>
        <p:spPr bwMode="auto">
          <a:xfrm>
            <a:off x="116681" y="-822325"/>
            <a:ext cx="2143125" cy="17240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Risultati immagini per marianna de leyva e gertrude"/>
          <p:cNvSpPr>
            <a:spLocks noChangeAspect="1" noChangeArrowheads="1"/>
          </p:cNvSpPr>
          <p:nvPr/>
        </p:nvSpPr>
        <p:spPr bwMode="auto">
          <a:xfrm>
            <a:off x="116681" y="-1516063"/>
            <a:ext cx="2857500" cy="3171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80" name="AutoShape 8"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Picture 4" descr="Risultati immagini per monaca di monza promessi sposi"/>
          <p:cNvPicPr>
            <a:picLocks noChangeAspect="1" noChangeArrowheads="1"/>
          </p:cNvPicPr>
          <p:nvPr/>
        </p:nvPicPr>
        <p:blipFill>
          <a:blip r:embed="rId2" cstate="print"/>
          <a:srcRect/>
          <a:stretch>
            <a:fillRect/>
          </a:stretch>
        </p:blipFill>
        <p:spPr bwMode="auto">
          <a:xfrm>
            <a:off x="3779912" y="4691597"/>
            <a:ext cx="2080646" cy="1532263"/>
          </a:xfrm>
          <a:prstGeom prst="rect">
            <a:avLst/>
          </a:prstGeom>
          <a:noFill/>
        </p:spPr>
      </p:pic>
      <p:pic>
        <p:nvPicPr>
          <p:cNvPr id="3082" name="Picture 10" descr="Risultati immagini per marianna de leyva e gertrude"/>
          <p:cNvPicPr>
            <a:picLocks noChangeAspect="1" noChangeArrowheads="1"/>
          </p:cNvPicPr>
          <p:nvPr/>
        </p:nvPicPr>
        <p:blipFill>
          <a:blip r:embed="rId3" cstate="print"/>
          <a:srcRect/>
          <a:stretch>
            <a:fillRect/>
          </a:stretch>
        </p:blipFill>
        <p:spPr bwMode="auto">
          <a:xfrm>
            <a:off x="1387411" y="4386020"/>
            <a:ext cx="1907268" cy="1921791"/>
          </a:xfrm>
          <a:prstGeom prst="rect">
            <a:avLst/>
          </a:prstGeom>
          <a:noFill/>
        </p:spPr>
      </p:pic>
      <p:pic>
        <p:nvPicPr>
          <p:cNvPr id="68610" name="Picture 2" descr="Immagine"/>
          <p:cNvPicPr>
            <a:picLocks noChangeAspect="1" noChangeArrowheads="1"/>
          </p:cNvPicPr>
          <p:nvPr/>
        </p:nvPicPr>
        <p:blipFill>
          <a:blip r:embed="rId4" cstate="print"/>
          <a:srcRect/>
          <a:stretch>
            <a:fillRect/>
          </a:stretch>
        </p:blipFill>
        <p:spPr bwMode="auto">
          <a:xfrm>
            <a:off x="6416741" y="4147735"/>
            <a:ext cx="1557338" cy="2143125"/>
          </a:xfrm>
          <a:prstGeom prst="rect">
            <a:avLst/>
          </a:prstGeom>
          <a:noFill/>
        </p:spPr>
      </p:pic>
    </p:spTree>
    <p:extLst>
      <p:ext uri="{BB962C8B-B14F-4D97-AF65-F5344CB8AC3E}">
        <p14:creationId xmlns:p14="http://schemas.microsoft.com/office/powerpoint/2010/main" xmlns="" val="301269725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anim calcmode="lin" valueType="num">
                                      <p:cBhvr>
                                        <p:cTn id="15"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3082"/>
                                        </p:tgtEl>
                                        <p:attrNameLst>
                                          <p:attrName>style.visibility</p:attrName>
                                        </p:attrNameLst>
                                      </p:cBhvr>
                                      <p:to>
                                        <p:strVal val="visible"/>
                                      </p:to>
                                    </p:set>
                                    <p:anim calcmode="lin" valueType="num">
                                      <p:cBhvr additive="base">
                                        <p:cTn id="21" dur="500" fill="hold"/>
                                        <p:tgtEl>
                                          <p:spTgt spid="3082"/>
                                        </p:tgtEl>
                                        <p:attrNameLst>
                                          <p:attrName>ppt_x</p:attrName>
                                        </p:attrNameLst>
                                      </p:cBhvr>
                                      <p:tavLst>
                                        <p:tav tm="0">
                                          <p:val>
                                            <p:strVal val="1+#ppt_w/2"/>
                                          </p:val>
                                        </p:tav>
                                        <p:tav tm="100000">
                                          <p:val>
                                            <p:strVal val="#ppt_x"/>
                                          </p:val>
                                        </p:tav>
                                      </p:tavLst>
                                    </p:anim>
                                    <p:anim calcmode="lin" valueType="num">
                                      <p:cBhvr additive="base">
                                        <p:cTn id="22" dur="500" fill="hold"/>
                                        <p:tgtEl>
                                          <p:spTgt spid="308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68610"/>
                                        </p:tgtEl>
                                        <p:attrNameLst>
                                          <p:attrName>style.visibility</p:attrName>
                                        </p:attrNameLst>
                                      </p:cBhvr>
                                      <p:to>
                                        <p:strVal val="visible"/>
                                      </p:to>
                                    </p:set>
                                    <p:anim calcmode="lin" valueType="num">
                                      <p:cBhvr additive="base">
                                        <p:cTn id="33" dur="500" fill="hold"/>
                                        <p:tgtEl>
                                          <p:spTgt spid="68610"/>
                                        </p:tgtEl>
                                        <p:attrNameLst>
                                          <p:attrName>ppt_x</p:attrName>
                                        </p:attrNameLst>
                                      </p:cBhvr>
                                      <p:tavLst>
                                        <p:tav tm="0">
                                          <p:val>
                                            <p:strVal val="0-#ppt_w/2"/>
                                          </p:val>
                                        </p:tav>
                                        <p:tav tm="100000">
                                          <p:val>
                                            <p:strVal val="#ppt_x"/>
                                          </p:val>
                                        </p:tav>
                                      </p:tavLst>
                                    </p:anim>
                                    <p:anim calcmode="lin" valueType="num">
                                      <p:cBhvr additive="base">
                                        <p:cTn id="34" dur="500" fill="hold"/>
                                        <p:tgtEl>
                                          <p:spTgt spid="686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98" y="214289"/>
            <a:ext cx="3643338" cy="642943"/>
          </a:xfrm>
        </p:spPr>
        <p:txBody>
          <a:bodyPr>
            <a:normAutofit/>
          </a:bodyPr>
          <a:lstStyle/>
          <a:p>
            <a:r>
              <a:rPr lang="it-IT" sz="3600" b="1" i="1" dirty="0" smtClean="0">
                <a:latin typeface="Times New Roman" pitchFamily="18" charset="0"/>
                <a:cs typeface="Times New Roman" pitchFamily="18" charset="0"/>
              </a:rPr>
              <a:t>L’Innominato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214414" y="857232"/>
            <a:ext cx="3357586" cy="5429288"/>
          </a:xfrm>
        </p:spPr>
        <p:txBody>
          <a:bodyPr>
            <a:noAutofit/>
          </a:bodyPr>
          <a:lstStyle/>
          <a:p>
            <a:pPr algn="ctr">
              <a:buNone/>
            </a:pPr>
            <a:r>
              <a:rPr lang="it-IT" sz="1800" dirty="0" smtClean="0"/>
              <a:t/>
            </a:r>
            <a:br>
              <a:rPr lang="it-IT" sz="1800" dirty="0" smtClean="0"/>
            </a:br>
            <a:endParaRPr lang="it-IT" sz="1800" dirty="0" smtClean="0"/>
          </a:p>
          <a:p>
            <a:pPr algn="ctr">
              <a:buNone/>
            </a:pP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 name="Immagine 17"/>
          <p:cNvPicPr>
            <a:picLocks noChangeAspect="1"/>
          </p:cNvPicPr>
          <p:nvPr/>
        </p:nvPicPr>
        <p:blipFill>
          <a:blip r:embed="rId2" cstate="print"/>
          <a:stretch>
            <a:fillRect/>
          </a:stretch>
        </p:blipFill>
        <p:spPr>
          <a:xfrm>
            <a:off x="5000628" y="2143116"/>
            <a:ext cx="3506090" cy="3309126"/>
          </a:xfrm>
          <a:prstGeom prst="rect">
            <a:avLst/>
          </a:prstGeom>
        </p:spPr>
      </p:pic>
      <p:sp>
        <p:nvSpPr>
          <p:cNvPr id="20" name="Rettangolo 19"/>
          <p:cNvSpPr/>
          <p:nvPr/>
        </p:nvSpPr>
        <p:spPr>
          <a:xfrm>
            <a:off x="785786" y="1142984"/>
            <a:ext cx="3857652" cy="5078313"/>
          </a:xfrm>
          <a:prstGeom prst="rect">
            <a:avLst/>
          </a:prstGeom>
        </p:spPr>
        <p:txBody>
          <a:bodyPr wrap="square">
            <a:spAutoFit/>
          </a:bodyPr>
          <a:lstStyle/>
          <a:p>
            <a:pPr algn="ctr"/>
            <a:r>
              <a:rPr lang="it-IT" dirty="0" smtClean="0">
                <a:latin typeface="Times New Roman" panose="02020603050405020304" pitchFamily="18" charset="0"/>
                <a:cs typeface="Times New Roman" panose="02020603050405020304" pitchFamily="18" charset="0"/>
              </a:rPr>
              <a:t>E’ una figura grandiosa e misteriosa: </a:t>
            </a:r>
            <a:r>
              <a:rPr lang="it-IT" b="1" i="1" dirty="0" smtClean="0">
                <a:latin typeface="Times New Roman" panose="02020603050405020304" pitchFamily="18" charset="0"/>
                <a:cs typeface="Times New Roman" panose="02020603050405020304" pitchFamily="18" charset="0"/>
              </a:rPr>
              <a:t>un tale le cui mani arrivano spesso dove non arrivava la vista degli altri: un uomo o un diavolo, per cui la difficoltà dell’imprese era spesso uno stimolo a prenderle sopra di sé.</a:t>
            </a:r>
            <a:r>
              <a:rPr lang="it-IT" b="1" dirty="0" smtClean="0">
                <a:latin typeface="Times New Roman" panose="02020603050405020304" pitchFamily="18" charset="0"/>
                <a:cs typeface="Times New Roman" panose="02020603050405020304" pitchFamily="18" charset="0"/>
              </a:rPr>
              <a:t> </a:t>
            </a:r>
          </a:p>
          <a:p>
            <a:pPr algn="ctr"/>
            <a:r>
              <a:rPr lang="it-IT" dirty="0" smtClean="0">
                <a:latin typeface="Times New Roman" panose="02020603050405020304" pitchFamily="18" charset="0"/>
                <a:cs typeface="Times New Roman" panose="02020603050405020304" pitchFamily="18" charset="0"/>
              </a:rPr>
              <a:t>E’ un personaggio reale del quale però, le stesse fonti storiche tacciono il nome. E’ una figura malvagia dal temperamento volitivo fin dall’adolescenza, con l’ansia di esser </a:t>
            </a:r>
            <a:r>
              <a:rPr lang="it-IT" b="1" i="1" dirty="0" smtClean="0">
                <a:latin typeface="Times New Roman" panose="02020603050405020304" pitchFamily="18" charset="0"/>
                <a:cs typeface="Times New Roman" panose="02020603050405020304" pitchFamily="18" charset="0"/>
              </a:rPr>
              <a:t>superiore a tutti d’ardire e di costanza … era grande, bruno, calvo. </a:t>
            </a:r>
          </a:p>
          <a:p>
            <a:pPr algn="ctr"/>
            <a:r>
              <a:rPr lang="it-IT" dirty="0" smtClean="0">
                <a:latin typeface="Times New Roman" pitchFamily="18" charset="0"/>
                <a:cs typeface="Times New Roman" pitchFamily="18" charset="0"/>
              </a:rPr>
              <a:t>La faccia rugosa  a prima vista lo presenta più che sessantenne, ma la durezza dei lineamenti e la vivacità degli occhi facevano invidia a quelli di un giovane.</a:t>
            </a:r>
            <a:endParaRPr lang="it-IT"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67944" y="692696"/>
            <a:ext cx="4357718" cy="5500727"/>
          </a:xfrm>
        </p:spPr>
        <p:txBody>
          <a:bodyPr>
            <a:normAutofit/>
          </a:bodyPr>
          <a:lstStyle/>
          <a:p>
            <a:pPr marL="0" indent="0" algn="ctr">
              <a:buNone/>
            </a:pPr>
            <a:r>
              <a:rPr lang="it-IT" sz="1800" dirty="0" smtClean="0">
                <a:latin typeface="Times New Roman" pitchFamily="18" charset="0"/>
                <a:cs typeface="Times New Roman" pitchFamily="18" charset="0"/>
              </a:rPr>
              <a:t>Aveva stabilita la sua dimora in un</a:t>
            </a:r>
            <a:r>
              <a:rPr lang="it-IT" sz="1800" i="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castellaccio,</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assicurandosi a forza di delitti la sovranità su tutti; conduceva una vita indipendente; accoglieva malviventi come lo era stato anche lui;  realizzava tutto ciò che era vietato dalle leggi e comandava negli affari altrui, senz’altro interesse che il gusto di comandare;  era temuto da tutti.</a:t>
            </a:r>
          </a:p>
          <a:p>
            <a:pPr marL="0" indent="0" algn="ctr">
              <a:buNone/>
            </a:pPr>
            <a:r>
              <a:rPr lang="it-IT" sz="1800" dirty="0" smtClean="0">
                <a:latin typeface="Times New Roman" pitchFamily="18" charset="0"/>
                <a:cs typeface="Times New Roman" pitchFamily="18" charset="0"/>
              </a:rPr>
              <a:t>A lui si rivolge Don Rodrigo  per attuare il piano di rapire Lucia. Ma, in preda a una profonda crisi spirituale scorge nell'incontro con Lucia un segno, una luce che lo porta alla conversione. Durante la notte,  mentre la ragazza fa voto di consacrarsi alla Madonna se verrà liberata, egli è assalito da una profonda crisi che lo spinge a meditare il suicidio ma ecco che le parole di Lucia e il pensiero di Dio lo salvano e gli mostrano la via della misericordia e del perdono.</a:t>
            </a:r>
          </a:p>
          <a:p>
            <a:pPr algn="ctr">
              <a:buNone/>
            </a:pPr>
            <a:endParaRPr lang="it-IT" sz="1800" dirty="0" smtClean="0">
              <a:latin typeface="Times New Roman" pitchFamily="18" charset="0"/>
              <a:cs typeface="Times New Roman" pitchFamily="18" charset="0"/>
            </a:endParaRPr>
          </a:p>
          <a:p>
            <a:pPr>
              <a:buNone/>
            </a:pPr>
            <a:endParaRPr lang="it-IT" sz="1800" dirty="0">
              <a:latin typeface="Times New Roman" pitchFamily="18" charset="0"/>
              <a:cs typeface="Times New Roman" pitchFamily="18" charset="0"/>
            </a:endParaRPr>
          </a:p>
        </p:txBody>
      </p:sp>
      <p:pic>
        <p:nvPicPr>
          <p:cNvPr id="2050" name="Picture 2" descr="Immagine"/>
          <p:cNvPicPr>
            <a:picLocks noChangeAspect="1" noChangeArrowheads="1"/>
          </p:cNvPicPr>
          <p:nvPr/>
        </p:nvPicPr>
        <p:blipFill>
          <a:blip r:embed="rId2" cstate="print"/>
          <a:srcRect/>
          <a:stretch>
            <a:fillRect/>
          </a:stretch>
        </p:blipFill>
        <p:spPr bwMode="auto">
          <a:xfrm>
            <a:off x="571472" y="1304890"/>
            <a:ext cx="2928958" cy="405293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57224" y="404664"/>
            <a:ext cx="7286676" cy="3310088"/>
          </a:xfrm>
        </p:spPr>
        <p:txBody>
          <a:bodyPr>
            <a:normAutofit/>
          </a:bodyPr>
          <a:lstStyle/>
          <a:p>
            <a:pPr marL="0" indent="0" algn="ctr">
              <a:buNone/>
            </a:pPr>
            <a:r>
              <a:rPr lang="it-IT" sz="1600" dirty="0" smtClean="0">
                <a:latin typeface="Times New Roman" pitchFamily="18" charset="0"/>
                <a:cs typeface="Times New Roman" pitchFamily="18" charset="0"/>
              </a:rPr>
              <a:t>In seguito alla conversione l’Innominato continua a dominare su tutti: umile e desideroso di espiazione diventa grande nei gesti e nei pensieri. </a:t>
            </a:r>
            <a:r>
              <a:rPr lang="it-IT" sz="1600" b="1" i="1" dirty="0" smtClean="0">
                <a:latin typeface="Times New Roman" pitchFamily="18" charset="0"/>
                <a:cs typeface="Times New Roman" pitchFamily="18" charset="0"/>
              </a:rPr>
              <a:t>Quell’uomo che nessuno aveva potuto umiliare,  e che s’era umiliato da sé</a:t>
            </a:r>
            <a:r>
              <a:rPr lang="it-IT" sz="1600" dirty="0" smtClean="0">
                <a:latin typeface="Times New Roman" pitchFamily="18" charset="0"/>
                <a:cs typeface="Times New Roman" pitchFamily="18" charset="0"/>
              </a:rPr>
              <a:t> tiene con sé solo i bravi che accettano la sua nuova vita, si propone come difensore di deboli e oppressi senza usare  i metodi della violenza;  mantiene una corrispondenza con il cardinale Borromeo, l'artefice in qualche modo del suo ravvedimento, e fa avere per il suo tramite cento scudi d'oro ad Agnese come risarcimento per il male fatto alla figlia; in occasione  della calata dei lanzichenecchi offre un sicuro rifugio nel suo castello alle popolazioni che hanno dovuto lasciare le loro case per evitare i saccheggi, tra cui anche don </a:t>
            </a:r>
            <a:r>
              <a:rPr lang="it-IT" sz="1600" dirty="0" err="1" smtClean="0">
                <a:latin typeface="Times New Roman" pitchFamily="18" charset="0"/>
                <a:cs typeface="Times New Roman" pitchFamily="18" charset="0"/>
              </a:rPr>
              <a:t>Abbondio</a:t>
            </a:r>
            <a:r>
              <a:rPr lang="it-IT" sz="1600" dirty="0" smtClean="0">
                <a:latin typeface="Times New Roman" pitchFamily="18" charset="0"/>
                <a:cs typeface="Times New Roman" pitchFamily="18" charset="0"/>
              </a:rPr>
              <a:t>, Perpetua e Agnese, che si trattengono poco meno di un mese. Non  sono indicate le circostanze in cui è avvenuta la sua morte.</a:t>
            </a:r>
            <a:endParaRPr lang="it-IT" sz="1600" dirty="0">
              <a:latin typeface="Times New Roman" pitchFamily="18" charset="0"/>
              <a:cs typeface="Times New Roman" pitchFamily="18" charset="0"/>
            </a:endParaRPr>
          </a:p>
        </p:txBody>
      </p:sp>
      <p:pic>
        <p:nvPicPr>
          <p:cNvPr id="1026" name="Picture 2" descr="Immagine"/>
          <p:cNvPicPr>
            <a:picLocks noChangeAspect="1" noChangeArrowheads="1"/>
          </p:cNvPicPr>
          <p:nvPr/>
        </p:nvPicPr>
        <p:blipFill>
          <a:blip r:embed="rId2" cstate="print"/>
          <a:srcRect/>
          <a:stretch>
            <a:fillRect/>
          </a:stretch>
        </p:blipFill>
        <p:spPr bwMode="auto">
          <a:xfrm>
            <a:off x="1907704" y="3573016"/>
            <a:ext cx="5143536" cy="259079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0-#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0166" y="214289"/>
            <a:ext cx="6143668" cy="642943"/>
          </a:xfrm>
        </p:spPr>
        <p:txBody>
          <a:bodyPr>
            <a:normAutofit/>
          </a:bodyPr>
          <a:lstStyle/>
          <a:p>
            <a:r>
              <a:rPr lang="it-IT" sz="3600" b="1" i="1" dirty="0" smtClean="0">
                <a:latin typeface="Times New Roman" pitchFamily="18" charset="0"/>
                <a:cs typeface="Times New Roman" pitchFamily="18" charset="0"/>
              </a:rPr>
              <a:t>Cardinale </a:t>
            </a:r>
            <a:r>
              <a:rPr lang="it-IT" sz="3600" b="1" i="1" dirty="0" err="1" smtClean="0">
                <a:latin typeface="Times New Roman" pitchFamily="18" charset="0"/>
                <a:cs typeface="Times New Roman" pitchFamily="18" charset="0"/>
              </a:rPr>
              <a:t>Federigo</a:t>
            </a:r>
            <a:r>
              <a:rPr lang="it-IT" sz="3600" b="1" i="1" dirty="0" smtClean="0">
                <a:latin typeface="Times New Roman" pitchFamily="18" charset="0"/>
                <a:cs typeface="Times New Roman" pitchFamily="18" charset="0"/>
              </a:rPr>
              <a:t> Borromeo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905654" y="1000108"/>
            <a:ext cx="4214842" cy="5286412"/>
          </a:xfrm>
        </p:spPr>
        <p:txBody>
          <a:bodyPr>
            <a:noAutofit/>
          </a:bodyPr>
          <a:lstStyle/>
          <a:p>
            <a:pPr marL="0" indent="0" algn="ctr">
              <a:buNone/>
            </a:pPr>
            <a:r>
              <a:rPr lang="it-IT" sz="1800" dirty="0" smtClean="0">
                <a:latin typeface="Times New Roman" pitchFamily="18" charset="0"/>
                <a:cs typeface="Times New Roman" pitchFamily="18" charset="0"/>
              </a:rPr>
              <a:t>Personaggio dal profondo contenuto storico e morale, all'epoca della vicenda è Arcivescovo di Milano e lo troviamo in visita al paese dell'Innominato nei giorni di Pentecoste. </a:t>
            </a:r>
          </a:p>
          <a:p>
            <a:pPr marL="0" indent="0" algn="ctr">
              <a:buNone/>
            </a:pPr>
            <a:r>
              <a:rPr lang="it-IT" sz="1800" dirty="0" smtClean="0">
                <a:latin typeface="Times New Roman" pitchFamily="18" charset="0"/>
                <a:cs typeface="Times New Roman" pitchFamily="18" charset="0"/>
              </a:rPr>
              <a:t>Uomo dotato di eccezionali risorse di volontà e intelligenza attuò per tutta la vita l’insegnamento evangelico: nelle manifestazioni della fanciullezza, nei doveri del sacerdozio, nella cura di pastore di anime, nell’amore alla cultura, nello spirito di sacrificio, nell’esemplarità continua degli atteggiamenti e delle opere. Modesto, umilissimo, deve lottare contro il suo stesso ambiente per affermare i suoi principi e dedica tutta la sua vita alla carità e allo studio, tanto da essere considerato uno degli uomini più dotti del secolo. </a:t>
            </a: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0" name="AutoShape 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6" name="Picture 8" descr="http://www.literary.it/dati/autori/di_ciaccia_fra/borromeo_02.jpg"/>
          <p:cNvPicPr>
            <a:picLocks noChangeAspect="1" noChangeArrowheads="1"/>
          </p:cNvPicPr>
          <p:nvPr/>
        </p:nvPicPr>
        <p:blipFill>
          <a:blip r:embed="rId2" cstate="print"/>
          <a:srcRect/>
          <a:stretch>
            <a:fillRect/>
          </a:stretch>
        </p:blipFill>
        <p:spPr bwMode="auto">
          <a:xfrm>
            <a:off x="6000760" y="1428736"/>
            <a:ext cx="2575719" cy="442915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wedge">
                                      <p:cBhvr>
                                        <p:cTn id="21"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1538" y="642919"/>
            <a:ext cx="7358114" cy="3290138"/>
          </a:xfrm>
        </p:spPr>
        <p:txBody>
          <a:bodyPr>
            <a:normAutofit/>
          </a:bodyPr>
          <a:lstStyle/>
          <a:p>
            <a:pPr>
              <a:buNone/>
            </a:pPr>
            <a:r>
              <a:rPr lang="it-IT" sz="1900" dirty="0" smtClean="0">
                <a:latin typeface="Times New Roman" pitchFamily="18" charset="0"/>
                <a:cs typeface="Times New Roman" pitchFamily="18" charset="0"/>
              </a:rPr>
              <a:t>La sua azione si caratterizza in quattro momenti essenziali:</a:t>
            </a:r>
          </a:p>
          <a:p>
            <a:pPr>
              <a:buFont typeface="Wingdings" pitchFamily="2" charset="2"/>
              <a:buChar char="§"/>
            </a:pPr>
            <a:r>
              <a:rPr lang="it-IT" sz="1900" dirty="0" smtClean="0">
                <a:latin typeface="Times New Roman" pitchFamily="18" charset="0"/>
                <a:cs typeface="Times New Roman" pitchFamily="18" charset="0"/>
              </a:rPr>
              <a:t>l’incontro con l’Innominato,</a:t>
            </a:r>
          </a:p>
          <a:p>
            <a:pPr>
              <a:buFont typeface="Wingdings" pitchFamily="2" charset="2"/>
              <a:buChar char="§"/>
            </a:pPr>
            <a:r>
              <a:rPr lang="it-IT" sz="1900" dirty="0" smtClean="0">
                <a:latin typeface="Times New Roman" pitchFamily="18" charset="0"/>
                <a:cs typeface="Times New Roman" pitchFamily="18" charset="0"/>
              </a:rPr>
              <a:t>la visita a Lucia nella casa del sarto,</a:t>
            </a:r>
          </a:p>
          <a:p>
            <a:pPr>
              <a:buFont typeface="Wingdings" pitchFamily="2" charset="2"/>
              <a:buChar char="§"/>
            </a:pPr>
            <a:r>
              <a:rPr lang="it-IT" sz="1900" dirty="0" smtClean="0">
                <a:latin typeface="Times New Roman" pitchFamily="18" charset="0"/>
                <a:cs typeface="Times New Roman" pitchFamily="18" charset="0"/>
              </a:rPr>
              <a:t>il dialogo con don </a:t>
            </a:r>
            <a:r>
              <a:rPr lang="it-IT" sz="1900" dirty="0" err="1" smtClean="0">
                <a:latin typeface="Times New Roman" pitchFamily="18" charset="0"/>
                <a:cs typeface="Times New Roman" pitchFamily="18" charset="0"/>
              </a:rPr>
              <a:t>Abbondio</a:t>
            </a:r>
            <a:r>
              <a:rPr lang="it-IT" sz="1900" dirty="0" smtClean="0">
                <a:latin typeface="Times New Roman" pitchFamily="18" charset="0"/>
                <a:cs typeface="Times New Roman" pitchFamily="18" charset="0"/>
              </a:rPr>
              <a:t> nella sua parrocchia,</a:t>
            </a:r>
          </a:p>
          <a:p>
            <a:pPr>
              <a:buFont typeface="Wingdings" pitchFamily="2" charset="2"/>
              <a:buChar char="§"/>
            </a:pPr>
            <a:r>
              <a:rPr lang="it-IT" sz="1900" dirty="0" smtClean="0">
                <a:latin typeface="Times New Roman" pitchFamily="18" charset="0"/>
                <a:cs typeface="Times New Roman" pitchFamily="18" charset="0"/>
              </a:rPr>
              <a:t>la sua fervente attività durante la carestia e la peste.</a:t>
            </a:r>
          </a:p>
          <a:p>
            <a:pPr marL="0" indent="0" algn="just">
              <a:buNone/>
            </a:pPr>
            <a:r>
              <a:rPr lang="it-IT" sz="1900" dirty="0" smtClean="0">
                <a:latin typeface="Times New Roman" pitchFamily="18" charset="0"/>
                <a:cs typeface="Times New Roman" pitchFamily="18" charset="0"/>
              </a:rPr>
              <a:t>In queste quattro situazioni la condotta del cardinale è sempre determinata dalla carità che lo rende libero nell’azione e umano nella comprensione.</a:t>
            </a:r>
            <a:r>
              <a:rPr lang="it-IT" sz="1900" b="1" dirty="0" smtClean="0"/>
              <a:t> </a:t>
            </a:r>
            <a:r>
              <a:rPr lang="it-IT" sz="1900" dirty="0" smtClean="0">
                <a:latin typeface="Times New Roman" pitchFamily="18" charset="0"/>
                <a:cs typeface="Times New Roman" pitchFamily="18" charset="0"/>
              </a:rPr>
              <a:t>A differenza degli altri "buoni" del romanzo, per i quali la bontà è una conquista, egli è libero da ogni debolezza, grande e perfetto. </a:t>
            </a:r>
          </a:p>
          <a:p>
            <a:pPr algn="ctr">
              <a:buNone/>
            </a:pPr>
            <a:endParaRPr lang="it-IT" sz="1800" dirty="0" smtClean="0">
              <a:latin typeface="Times New Roman" pitchFamily="18" charset="0"/>
              <a:cs typeface="Times New Roman" pitchFamily="18" charset="0"/>
            </a:endParaRPr>
          </a:p>
        </p:txBody>
      </p:sp>
      <p:sp>
        <p:nvSpPr>
          <p:cNvPr id="1026" name="AutoShape 2"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i immagini per federigo borromeo promessi sposi descri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8" name="Picture 14" descr="http://www.literary.it/dati/autori/di_ciaccia_fra/borromeo_04.jpg"/>
          <p:cNvPicPr>
            <a:picLocks noChangeAspect="1" noChangeArrowheads="1"/>
          </p:cNvPicPr>
          <p:nvPr/>
        </p:nvPicPr>
        <p:blipFill>
          <a:blip r:embed="rId2" cstate="print"/>
          <a:srcRect/>
          <a:stretch>
            <a:fillRect/>
          </a:stretch>
        </p:blipFill>
        <p:spPr bwMode="auto">
          <a:xfrm>
            <a:off x="2357422" y="4071942"/>
            <a:ext cx="4643470" cy="2214577"/>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038"/>
                                        </p:tgtEl>
                                        <p:attrNameLst>
                                          <p:attrName>style.visibility</p:attrName>
                                        </p:attrNameLst>
                                      </p:cBhvr>
                                      <p:to>
                                        <p:strVal val="visible"/>
                                      </p:to>
                                    </p:set>
                                    <p:anim calcmode="lin" valueType="num">
                                      <p:cBhvr additive="base">
                                        <p:cTn id="37" dur="500" fill="hold"/>
                                        <p:tgtEl>
                                          <p:spTgt spid="1038"/>
                                        </p:tgtEl>
                                        <p:attrNameLst>
                                          <p:attrName>ppt_x</p:attrName>
                                        </p:attrNameLst>
                                      </p:cBhvr>
                                      <p:tavLst>
                                        <p:tav tm="0">
                                          <p:val>
                                            <p:strVal val="0-#ppt_w/2"/>
                                          </p:val>
                                        </p:tav>
                                        <p:tav tm="100000">
                                          <p:val>
                                            <p:strVal val="#ppt_x"/>
                                          </p:val>
                                        </p:tav>
                                      </p:tavLst>
                                    </p:anim>
                                    <p:anim calcmode="lin" valueType="num">
                                      <p:cBhvr additive="base">
                                        <p:cTn id="38" dur="500" fill="hold"/>
                                        <p:tgtEl>
                                          <p:spTgt spid="10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14348" y="1500174"/>
            <a:ext cx="7715304" cy="2357454"/>
          </a:xfrm>
        </p:spPr>
        <p:txBody>
          <a:bodyPr/>
          <a:lstStyle/>
          <a:p>
            <a:r>
              <a:rPr lang="it-IT" b="1" i="1" dirty="0" smtClean="0">
                <a:latin typeface="Times New Roman" pitchFamily="18" charset="0"/>
                <a:cs typeface="Times New Roman" pitchFamily="18" charset="0"/>
              </a:rPr>
              <a:t>I personaggi secondari</a:t>
            </a:r>
            <a:endParaRPr lang="it-IT" b="1" i="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69024" y="356461"/>
            <a:ext cx="5079570" cy="628278"/>
          </a:xfrm>
        </p:spPr>
        <p:txBody>
          <a:bodyPr>
            <a:normAutofit fontScale="90000"/>
          </a:bodyPr>
          <a:lstStyle/>
          <a:p>
            <a:r>
              <a:rPr lang="it-IT" sz="3600" b="1" i="1" dirty="0" smtClean="0">
                <a:latin typeface="Times New Roman" panose="02020603050405020304" pitchFamily="18" charset="0"/>
                <a:cs typeface="Times New Roman" panose="02020603050405020304" pitchFamily="18" charset="0"/>
              </a:rPr>
              <a:t>Perpetua</a:t>
            </a:r>
            <a:endParaRPr lang="it-IT" sz="3600" b="1" i="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4357686" y="1142984"/>
            <a:ext cx="4214842" cy="5357850"/>
          </a:xfrm>
        </p:spPr>
        <p:txBody>
          <a:bodyPr>
            <a:noAutofit/>
          </a:bodyPr>
          <a:lstStyle/>
          <a:p>
            <a:r>
              <a:rPr lang="it-IT" sz="1800" dirty="0" smtClean="0">
                <a:solidFill>
                  <a:schemeClr val="tx1"/>
                </a:solidFill>
                <a:latin typeface="Times New Roman" panose="02020603050405020304" pitchFamily="18" charset="0"/>
                <a:cs typeface="Times New Roman" panose="02020603050405020304" pitchFamily="18" charset="0"/>
              </a:rPr>
              <a:t>Perpetua è la governante di don </a:t>
            </a:r>
            <a:r>
              <a:rPr lang="it-IT" sz="1800" dirty="0" err="1" smtClean="0">
                <a:solidFill>
                  <a:schemeClr val="tx1"/>
                </a:solidFill>
                <a:latin typeface="Times New Roman" panose="02020603050405020304" pitchFamily="18" charset="0"/>
                <a:cs typeface="Times New Roman" panose="02020603050405020304" pitchFamily="18" charset="0"/>
              </a:rPr>
              <a:t>Abbondio</a:t>
            </a:r>
            <a:r>
              <a:rPr lang="it-IT" sz="1800" dirty="0" smtClean="0">
                <a:solidFill>
                  <a:schemeClr val="tx1"/>
                </a:solidFill>
                <a:latin typeface="Times New Roman" panose="02020603050405020304" pitchFamily="18" charset="0"/>
                <a:cs typeface="Times New Roman" panose="02020603050405020304" pitchFamily="18" charset="0"/>
              </a:rPr>
              <a:t> al quale  è molto affezionata e devota: quanto più egli rivela la sua nullità, tanto più pronta, decisa, sicura è lei.  Lui discute e lei agisce, lui non sa a che santo rivolgersi e lei ha pronti i suoi pareri, lui è disposto sempre alla soggezione e lei, nel suo buon senso di popolana, è ribelle, è energica e sbrigativa dimostrando maggior saggezza e senso pratico. </a:t>
            </a:r>
          </a:p>
          <a:p>
            <a:r>
              <a:rPr lang="it-IT" sz="1800" dirty="0" smtClean="0">
                <a:solidFill>
                  <a:schemeClr val="tx1"/>
                </a:solidFill>
                <a:latin typeface="Times New Roman" panose="02020603050405020304" pitchFamily="18" charset="0"/>
                <a:cs typeface="Times New Roman" panose="02020603050405020304" pitchFamily="18" charset="0"/>
              </a:rPr>
              <a:t>E’ una popolana dal carattere battagliero, verace ma anche un po' pettegola. Ha raggiunto i quarant’anni, non si è sposata e racconta di </a:t>
            </a:r>
            <a:r>
              <a:rPr lang="it-IT" sz="1800" b="1" i="1" dirty="0" smtClean="0">
                <a:solidFill>
                  <a:schemeClr val="tx1"/>
                </a:solidFill>
                <a:latin typeface="Times New Roman" panose="02020603050405020304" pitchFamily="18" charset="0"/>
                <a:cs typeface="Times New Roman" panose="02020603050405020304" pitchFamily="18" charset="0"/>
              </a:rPr>
              <a:t>“aver rifiutato” </a:t>
            </a:r>
            <a:r>
              <a:rPr lang="it-IT" sz="1800" dirty="0" smtClean="0">
                <a:solidFill>
                  <a:schemeClr val="tx1"/>
                </a:solidFill>
                <a:latin typeface="Times New Roman" panose="02020603050405020304" pitchFamily="18" charset="0"/>
                <a:cs typeface="Times New Roman" panose="02020603050405020304" pitchFamily="18" charset="0"/>
              </a:rPr>
              <a:t>due pretendenti, mentre le sue amiche dicono che </a:t>
            </a:r>
            <a:r>
              <a:rPr lang="it-IT" sz="1800" b="1" i="1" dirty="0" smtClean="0">
                <a:solidFill>
                  <a:schemeClr val="tx1"/>
                </a:solidFill>
                <a:latin typeface="Times New Roman" panose="02020603050405020304" pitchFamily="18" charset="0"/>
                <a:cs typeface="Times New Roman" panose="02020603050405020304" pitchFamily="18" charset="0"/>
              </a:rPr>
              <a:t>"non aveva trovato nessun cane che la volesse"</a:t>
            </a:r>
            <a:r>
              <a:rPr lang="it-IT" sz="1800" dirty="0" smtClean="0">
                <a:solidFill>
                  <a:schemeClr val="tx1"/>
                </a:solidFill>
                <a:latin typeface="Times New Roman" panose="02020603050405020304" pitchFamily="18" charset="0"/>
                <a:cs typeface="Times New Roman" panose="02020603050405020304" pitchFamily="18" charset="0"/>
              </a:rPr>
              <a:t>.  </a:t>
            </a:r>
          </a:p>
          <a:p>
            <a:r>
              <a:rPr lang="it-IT" sz="1800" dirty="0" smtClean="0">
                <a:solidFill>
                  <a:schemeClr val="tx1"/>
                </a:solidFill>
                <a:latin typeface="Times New Roman" panose="02020603050405020304" pitchFamily="18" charset="0"/>
                <a:cs typeface="Times New Roman" panose="02020603050405020304" pitchFamily="18" charset="0"/>
              </a:rPr>
              <a:t>Perpetua muore durante la peste di Milano.</a:t>
            </a:r>
          </a:p>
        </p:txBody>
      </p:sp>
      <p:pic>
        <p:nvPicPr>
          <p:cNvPr id="4" name="Immagine 3"/>
          <p:cNvPicPr>
            <a:picLocks noChangeAspect="1"/>
          </p:cNvPicPr>
          <p:nvPr/>
        </p:nvPicPr>
        <p:blipFill>
          <a:blip r:embed="rId2" cstate="print"/>
          <a:stretch>
            <a:fillRect/>
          </a:stretch>
        </p:blipFill>
        <p:spPr>
          <a:xfrm>
            <a:off x="428596" y="1700808"/>
            <a:ext cx="3696373" cy="4032448"/>
          </a:xfrm>
          <a:prstGeom prst="rect">
            <a:avLst/>
          </a:prstGeom>
        </p:spPr>
      </p:pic>
      <p:sp>
        <p:nvSpPr>
          <p:cNvPr id="1026" name="AutoShape 2" descr="Risultati immagini per descrizione fisica e psicologica di perpetua"/>
          <p:cNvSpPr>
            <a:spLocks noChangeAspect="1" noChangeArrowheads="1"/>
          </p:cNvSpPr>
          <p:nvPr/>
        </p:nvSpPr>
        <p:spPr bwMode="auto">
          <a:xfrm>
            <a:off x="116681" y="-982663"/>
            <a:ext cx="2000250" cy="204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descrizione fisica e psicologica di perpetua"/>
          <p:cNvSpPr>
            <a:spLocks noChangeAspect="1" noChangeArrowheads="1"/>
          </p:cNvSpPr>
          <p:nvPr/>
        </p:nvSpPr>
        <p:spPr bwMode="auto">
          <a:xfrm>
            <a:off x="1093075" y="1466069"/>
            <a:ext cx="2000250" cy="20478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118901000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51720" y="188640"/>
            <a:ext cx="4800600" cy="731520"/>
          </a:xfrm>
        </p:spPr>
        <p:txBody>
          <a:bodyPr>
            <a:normAutofit/>
          </a:bodyPr>
          <a:lstStyle/>
          <a:p>
            <a:r>
              <a:rPr lang="it-IT" sz="3600" b="1" i="1" dirty="0" smtClean="0">
                <a:latin typeface="Times New Roman" panose="02020603050405020304" pitchFamily="18" charset="0"/>
                <a:cs typeface="Times New Roman" panose="02020603050405020304" pitchFamily="18" charset="0"/>
              </a:rPr>
              <a:t>Fra Galdino</a:t>
            </a:r>
            <a:endParaRPr lang="it-IT" sz="3600" b="1" i="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851920" y="1457694"/>
            <a:ext cx="3460454" cy="4543444"/>
          </a:xfrm>
        </p:spPr>
        <p:txBody>
          <a:bodyPr>
            <a:normAutofit lnSpcReduction="10000"/>
          </a:bodyPr>
          <a:lstStyle/>
          <a:p>
            <a:r>
              <a:rPr lang="it-IT" sz="1900" dirty="0" smtClean="0">
                <a:solidFill>
                  <a:schemeClr val="tx1"/>
                </a:solidFill>
                <a:latin typeface="Times New Roman" panose="02020603050405020304" pitchFamily="18" charset="0"/>
                <a:cs typeface="Times New Roman" panose="02020603050405020304" pitchFamily="18" charset="0"/>
              </a:rPr>
              <a:t>Manzoni descrive fra </a:t>
            </a:r>
            <a:r>
              <a:rPr lang="it-IT" sz="1900" dirty="0" err="1" smtClean="0">
                <a:solidFill>
                  <a:schemeClr val="tx1"/>
                </a:solidFill>
                <a:latin typeface="Times New Roman" panose="02020603050405020304" pitchFamily="18" charset="0"/>
                <a:cs typeface="Times New Roman" panose="02020603050405020304" pitchFamily="18" charset="0"/>
              </a:rPr>
              <a:t>Galdino</a:t>
            </a:r>
            <a:r>
              <a:rPr lang="it-IT" sz="1900" dirty="0" smtClean="0">
                <a:solidFill>
                  <a:schemeClr val="tx1"/>
                </a:solidFill>
                <a:latin typeface="Times New Roman" panose="02020603050405020304" pitchFamily="18" charset="0"/>
                <a:cs typeface="Times New Roman" panose="02020603050405020304" pitchFamily="18" charset="0"/>
              </a:rPr>
              <a:t> come un laico cappuccino che chiede noci in elemosina ad ogni casa. Egli è considerato  </a:t>
            </a:r>
            <a:r>
              <a:rPr lang="it-IT" sz="1900" b="1" i="1" dirty="0" smtClean="0">
                <a:solidFill>
                  <a:schemeClr val="tx1"/>
                </a:solidFill>
                <a:latin typeface="Times New Roman" panose="02020603050405020304" pitchFamily="18" charset="0"/>
                <a:cs typeface="Times New Roman" panose="02020603050405020304" pitchFamily="18" charset="0"/>
              </a:rPr>
              <a:t>il cercatore, </a:t>
            </a:r>
            <a:r>
              <a:rPr lang="it-IT" sz="1900" dirty="0" smtClean="0">
                <a:solidFill>
                  <a:schemeClr val="tx1"/>
                </a:solidFill>
                <a:latin typeface="Times New Roman" panose="02020603050405020304" pitchFamily="18" charset="0"/>
                <a:cs typeface="Times New Roman" panose="02020603050405020304" pitchFamily="18" charset="0"/>
              </a:rPr>
              <a:t>caratterizzato da una semplicità un po’ ottusa ma che conosce tutto sulle debolezze dell'uomo e che si dimostra assai furbo all’occorrenza.</a:t>
            </a:r>
          </a:p>
          <a:p>
            <a:r>
              <a:rPr lang="it-IT" sz="1900" dirty="0" smtClean="0">
                <a:solidFill>
                  <a:schemeClr val="tx1"/>
                </a:solidFill>
                <a:latin typeface="Times New Roman" panose="02020603050405020304" pitchFamily="18" charset="0"/>
                <a:cs typeface="Times New Roman" panose="02020603050405020304" pitchFamily="18" charset="0"/>
              </a:rPr>
              <a:t> La presenza del personaggio di fra Galdino, insieme agli altri membri ecclesiastici dei Promessi Sposi, mette in luce la forte partecipazione degli umili alla comunità della Chiesa e alla vita religiosa. </a:t>
            </a:r>
          </a:p>
          <a:p>
            <a:endParaRPr lang="it-IT"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cstate="print"/>
          <a:stretch>
            <a:fillRect/>
          </a:stretch>
        </p:blipFill>
        <p:spPr>
          <a:xfrm>
            <a:off x="832560" y="1062416"/>
            <a:ext cx="2587311" cy="5334000"/>
          </a:xfrm>
          <a:prstGeom prst="rect">
            <a:avLst/>
          </a:prstGeom>
        </p:spPr>
      </p:pic>
    </p:spTree>
    <p:extLst>
      <p:ext uri="{BB962C8B-B14F-4D97-AF65-F5344CB8AC3E}">
        <p14:creationId xmlns:p14="http://schemas.microsoft.com/office/powerpoint/2010/main" xmlns="" val="2403089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ctrTitle"/>
          </p:nvPr>
        </p:nvSpPr>
        <p:spPr>
          <a:xfrm>
            <a:off x="685800" y="571481"/>
            <a:ext cx="7772400" cy="1129327"/>
          </a:xfrm>
        </p:spPr>
        <p:txBody>
          <a:bodyPr>
            <a:normAutofit fontScale="90000"/>
          </a:bodyPr>
          <a:lstStyle/>
          <a:p>
            <a:pPr algn="ctr"/>
            <a:r>
              <a:rPr lang="it-IT" sz="3200" b="1" dirty="0" smtClean="0">
                <a:latin typeface="Times New Roman" pitchFamily="18" charset="0"/>
                <a:cs typeface="Times New Roman" pitchFamily="18" charset="0"/>
              </a:rPr>
              <a:t/>
            </a:r>
            <a:br>
              <a:rPr lang="it-IT" sz="3200" b="1" dirty="0" smtClean="0">
                <a:latin typeface="Times New Roman" pitchFamily="18" charset="0"/>
                <a:cs typeface="Times New Roman" pitchFamily="18" charset="0"/>
              </a:rPr>
            </a:br>
            <a:r>
              <a:rPr lang="it-IT" sz="3200" b="1" dirty="0" smtClean="0">
                <a:latin typeface="Times New Roman" pitchFamily="18" charset="0"/>
                <a:cs typeface="Times New Roman" pitchFamily="18" charset="0"/>
              </a:rPr>
              <a:t/>
            </a:r>
            <a:br>
              <a:rPr lang="it-IT" sz="3200" b="1" dirty="0" smtClean="0">
                <a:latin typeface="Times New Roman" pitchFamily="18" charset="0"/>
                <a:cs typeface="Times New Roman" pitchFamily="18" charset="0"/>
              </a:rPr>
            </a:br>
            <a:r>
              <a:rPr lang="it-IT" sz="4000" b="1" i="1" dirty="0" smtClean="0">
                <a:latin typeface="Times New Roman" pitchFamily="18" charset="0"/>
                <a:cs typeface="Times New Roman" pitchFamily="18" charset="0"/>
              </a:rPr>
              <a:t>I promessi sposi</a:t>
            </a:r>
            <a:r>
              <a:rPr lang="it-IT" sz="4000" b="1" dirty="0" smtClean="0">
                <a:latin typeface="Times New Roman" pitchFamily="18" charset="0"/>
                <a:cs typeface="Times New Roman" pitchFamily="18" charset="0"/>
              </a:rPr>
              <a:t/>
            </a:r>
            <a:br>
              <a:rPr lang="it-IT" sz="4000" b="1" dirty="0" smtClean="0">
                <a:latin typeface="Times New Roman" pitchFamily="18" charset="0"/>
                <a:cs typeface="Times New Roman" pitchFamily="18" charset="0"/>
              </a:rPr>
            </a:br>
            <a:r>
              <a:rPr lang="it-IT" sz="4000" b="1" dirty="0" smtClean="0">
                <a:latin typeface="Times New Roman" pitchFamily="18" charset="0"/>
                <a:cs typeface="Times New Roman" pitchFamily="18" charset="0"/>
              </a:rPr>
              <a:t/>
            </a:r>
            <a:br>
              <a:rPr lang="it-IT" sz="4000" b="1" dirty="0" smtClean="0">
                <a:latin typeface="Times New Roman" pitchFamily="18" charset="0"/>
                <a:cs typeface="Times New Roman" pitchFamily="18" charset="0"/>
              </a:rPr>
            </a:br>
            <a:r>
              <a:rPr lang="it-IT" sz="4000" b="1" i="1" dirty="0" smtClean="0">
                <a:latin typeface="Times New Roman" pitchFamily="18" charset="0"/>
                <a:cs typeface="Times New Roman" pitchFamily="18" charset="0"/>
              </a:rPr>
              <a:t>Alessandro Manzoni</a:t>
            </a:r>
            <a:endParaRPr lang="it-IT" sz="4000" b="1" i="1" dirty="0">
              <a:latin typeface="Times New Roman" pitchFamily="18" charset="0"/>
              <a:cs typeface="Times New Roman" pitchFamily="18" charset="0"/>
            </a:endParaRPr>
          </a:p>
        </p:txBody>
      </p:sp>
      <p:pic>
        <p:nvPicPr>
          <p:cNvPr id="13" name="Picture 2" descr="Francesco Hayez 040.jpg"/>
          <p:cNvPicPr>
            <a:picLocks noChangeAspect="1" noChangeArrowheads="1"/>
          </p:cNvPicPr>
          <p:nvPr/>
        </p:nvPicPr>
        <p:blipFill>
          <a:blip r:embed="rId2" cstate="print"/>
          <a:srcRect/>
          <a:stretch>
            <a:fillRect/>
          </a:stretch>
        </p:blipFill>
        <p:spPr bwMode="auto">
          <a:xfrm>
            <a:off x="3419872" y="2636969"/>
            <a:ext cx="2520280" cy="271464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142852"/>
            <a:ext cx="7715304" cy="571503"/>
          </a:xfrm>
        </p:spPr>
        <p:txBody>
          <a:bodyPr>
            <a:noAutofit/>
          </a:bodyPr>
          <a:lstStyle/>
          <a:p>
            <a:r>
              <a:rPr lang="it-IT" sz="3600" b="1" i="1" dirty="0" smtClean="0">
                <a:latin typeface="Times New Roman" pitchFamily="18" charset="0"/>
                <a:cs typeface="Times New Roman" pitchFamily="18" charset="0"/>
              </a:rPr>
              <a:t>Azzecca-garbugli</a:t>
            </a:r>
            <a:endParaRPr lang="it-IT" sz="36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857224" y="928670"/>
            <a:ext cx="7643866" cy="2786082"/>
          </a:xfrm>
        </p:spPr>
        <p:txBody>
          <a:bodyPr>
            <a:noAutofit/>
          </a:bodyPr>
          <a:lstStyle/>
          <a:p>
            <a:r>
              <a:rPr lang="it-IT" sz="1800" dirty="0" smtClean="0">
                <a:solidFill>
                  <a:schemeClr val="tx1"/>
                </a:solidFill>
                <a:latin typeface="Times New Roman" pitchFamily="18" charset="0"/>
                <a:cs typeface="Times New Roman" pitchFamily="18" charset="0"/>
              </a:rPr>
              <a:t>È un avvocato che vive a Lecco ed è intimo amico di don Rodrigo, nonché suo compagno di bagordi e complice delle sue prepotenze a cui trova spesso delle scappatoie legali.</a:t>
            </a:r>
          </a:p>
          <a:p>
            <a:r>
              <a:rPr lang="it-IT" sz="1800" dirty="0" smtClean="0">
                <a:solidFill>
                  <a:schemeClr val="tx1"/>
                </a:solidFill>
                <a:latin typeface="Times New Roman" pitchFamily="18" charset="0"/>
                <a:cs typeface="Times New Roman" pitchFamily="18" charset="0"/>
              </a:rPr>
              <a:t>E’ descritto come un uomo alto,  magro, con la testa pelata, il naso rosso (ciò è dovuto probabilmente al vizio del bere) e una voglia di lampone sulla guancia. Viene chiamato così dai popolani per la sua capacità di sottrarre dai guai, non del tutto onestamente, le persone. Porta una toga che funge da veste da camera. Il suo nome Azzecca-garbugli è dovuto al fatto che «azzeccare» significa "indovinare" e «garbugli» "cose non giuste", quindi: </a:t>
            </a:r>
            <a:r>
              <a:rPr lang="it-IT" sz="1800" b="1" i="1" dirty="0" smtClean="0">
                <a:solidFill>
                  <a:schemeClr val="tx1"/>
                </a:solidFill>
                <a:latin typeface="Times New Roman" pitchFamily="18" charset="0"/>
                <a:cs typeface="Times New Roman" pitchFamily="18" charset="0"/>
              </a:rPr>
              <a:t>indovinare cose non giuste</a:t>
            </a:r>
            <a:r>
              <a:rPr lang="it-IT" sz="1800" b="1" dirty="0" smtClean="0">
                <a:solidFill>
                  <a:schemeClr val="tx1"/>
                </a:solidFill>
                <a:latin typeface="Times New Roman" pitchFamily="18" charset="0"/>
                <a:cs typeface="Times New Roman" pitchFamily="18" charset="0"/>
              </a:rPr>
              <a:t>. </a:t>
            </a:r>
          </a:p>
          <a:p>
            <a:endParaRPr lang="it-IT" sz="1700" dirty="0" smtClean="0">
              <a:solidFill>
                <a:schemeClr val="tx1"/>
              </a:solidFill>
            </a:endParaRPr>
          </a:p>
          <a:p>
            <a:endParaRPr lang="it-IT" sz="1400" dirty="0" smtClean="0">
              <a:solidFill>
                <a:schemeClr val="tx1"/>
              </a:solidFill>
              <a:latin typeface="Times New Roman" pitchFamily="18" charset="0"/>
              <a:cs typeface="Times New Roman" pitchFamily="18" charset="0"/>
            </a:endParaRPr>
          </a:p>
          <a:p>
            <a:endParaRPr lang="it-IT" sz="1400" dirty="0">
              <a:solidFill>
                <a:schemeClr val="tx1"/>
              </a:solidFill>
              <a:latin typeface="Times New Roman" pitchFamily="18" charset="0"/>
              <a:cs typeface="Times New Roman" pitchFamily="18" charset="0"/>
            </a:endParaRPr>
          </a:p>
        </p:txBody>
      </p:sp>
      <p:pic>
        <p:nvPicPr>
          <p:cNvPr id="1026" name="Picture 2" descr="Immagine"/>
          <p:cNvPicPr>
            <a:picLocks noChangeAspect="1" noChangeArrowheads="1"/>
          </p:cNvPicPr>
          <p:nvPr/>
        </p:nvPicPr>
        <p:blipFill>
          <a:blip r:embed="rId2" cstate="print"/>
          <a:srcRect/>
          <a:stretch>
            <a:fillRect/>
          </a:stretch>
        </p:blipFill>
        <p:spPr bwMode="auto">
          <a:xfrm>
            <a:off x="2714612" y="3643314"/>
            <a:ext cx="3429024" cy="285752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1000" fill="hold"/>
                                        <p:tgtEl>
                                          <p:spTgt spid="1026"/>
                                        </p:tgtEl>
                                        <p:attrNameLst>
                                          <p:attrName>ppt_w</p:attrName>
                                        </p:attrNameLst>
                                      </p:cBhvr>
                                      <p:tavLst>
                                        <p:tav tm="0">
                                          <p:val>
                                            <p:fltVal val="0"/>
                                          </p:val>
                                        </p:tav>
                                        <p:tav tm="100000">
                                          <p:val>
                                            <p:strVal val="#ppt_w"/>
                                          </p:val>
                                        </p:tav>
                                      </p:tavLst>
                                    </p:anim>
                                    <p:anim calcmode="lin" valueType="num">
                                      <p:cBhvr>
                                        <p:cTn id="28" dur="1000" fill="hold"/>
                                        <p:tgtEl>
                                          <p:spTgt spid="1026"/>
                                        </p:tgtEl>
                                        <p:attrNameLst>
                                          <p:attrName>ppt_h</p:attrName>
                                        </p:attrNameLst>
                                      </p:cBhvr>
                                      <p:tavLst>
                                        <p:tav tm="0">
                                          <p:val>
                                            <p:fltVal val="0"/>
                                          </p:val>
                                        </p:tav>
                                        <p:tav tm="100000">
                                          <p:val>
                                            <p:strVal val="#ppt_h"/>
                                          </p:val>
                                        </p:tav>
                                      </p:tavLst>
                                    </p:anim>
                                    <p:anim calcmode="lin" valueType="num">
                                      <p:cBhvr>
                                        <p:cTn id="29" dur="1000" fill="hold"/>
                                        <p:tgtEl>
                                          <p:spTgt spid="1026"/>
                                        </p:tgtEl>
                                        <p:attrNameLst>
                                          <p:attrName>style.rotation</p:attrName>
                                        </p:attrNameLst>
                                      </p:cBhvr>
                                      <p:tavLst>
                                        <p:tav tm="0">
                                          <p:val>
                                            <p:fltVal val="90"/>
                                          </p:val>
                                        </p:tav>
                                        <p:tav tm="100000">
                                          <p:val>
                                            <p:fltVal val="0"/>
                                          </p:val>
                                        </p:tav>
                                      </p:tavLst>
                                    </p:anim>
                                    <p:animEffect transition="in" filter="fade">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357290" y="714356"/>
            <a:ext cx="6572296" cy="1754326"/>
          </a:xfrm>
          <a:prstGeom prst="rect">
            <a:avLst/>
          </a:prstGeom>
        </p:spPr>
        <p:txBody>
          <a:bodyPr wrap="square">
            <a:spAutoFit/>
          </a:bodyPr>
          <a:lstStyle/>
          <a:p>
            <a:pPr algn="ctr"/>
            <a:r>
              <a:rPr lang="it-IT" dirty="0" smtClean="0">
                <a:latin typeface="Times New Roman" pitchFamily="18" charset="0"/>
                <a:cs typeface="Times New Roman" pitchFamily="18" charset="0"/>
              </a:rPr>
              <a:t>Apparentemente, è un uomo di legge molto erudito e nel suo studio è presente una notevole quantità di libri, il cui ruolo principale è, però, quello di elementi decorativi piuttosto che di materiale di studio. Il suo tavolo invece è cosparso di fogli che impressionano gli abitanti del paese che vi si recano. In realtà non consulta libri da molti anni addietro, quando andava a Milano per qualche causa importante.</a:t>
            </a:r>
            <a:endParaRPr lang="it-IT" dirty="0">
              <a:latin typeface="Times New Roman" pitchFamily="18" charset="0"/>
              <a:cs typeface="Times New Roman" pitchFamily="18" charset="0"/>
            </a:endParaRPr>
          </a:p>
        </p:txBody>
      </p:sp>
      <p:pic>
        <p:nvPicPr>
          <p:cNvPr id="5" name="Picture 4" descr="Risultati immagini per la zecca garbugli"/>
          <p:cNvPicPr>
            <a:picLocks noChangeAspect="1" noChangeArrowheads="1"/>
          </p:cNvPicPr>
          <p:nvPr/>
        </p:nvPicPr>
        <p:blipFill>
          <a:blip r:embed="rId2" cstate="print"/>
          <a:srcRect/>
          <a:stretch>
            <a:fillRect/>
          </a:stretch>
        </p:blipFill>
        <p:spPr bwMode="auto">
          <a:xfrm>
            <a:off x="1571604" y="2928934"/>
            <a:ext cx="6143668" cy="3071834"/>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57224" y="1071546"/>
            <a:ext cx="7215238" cy="2862322"/>
          </a:xfrm>
          <a:prstGeom prst="rect">
            <a:avLst/>
          </a:prstGeom>
          <a:noFill/>
        </p:spPr>
        <p:txBody>
          <a:bodyPr wrap="square" rtlCol="0">
            <a:spAutoFit/>
          </a:bodyPr>
          <a:lstStyle/>
          <a:p>
            <a:pPr algn="ctr"/>
            <a:r>
              <a:rPr lang="it-IT" dirty="0" smtClean="0">
                <a:latin typeface="Times New Roman" pitchFamily="18" charset="0"/>
                <a:cs typeface="Times New Roman" pitchFamily="18" charset="0"/>
              </a:rPr>
              <a:t>Spesso </a:t>
            </a:r>
            <a:r>
              <a:rPr lang="it-IT" dirty="0">
                <a:latin typeface="Times New Roman" pitchFamily="18" charset="0"/>
                <a:cs typeface="Times New Roman" pitchFamily="18" charset="0"/>
              </a:rPr>
              <a:t>e volentieri aiuta </a:t>
            </a:r>
            <a:r>
              <a:rPr lang="it-IT" dirty="0" smtClean="0">
                <a:latin typeface="Times New Roman" pitchFamily="18" charset="0"/>
                <a:cs typeface="Times New Roman" pitchFamily="18" charset="0"/>
              </a:rPr>
              <a:t>i Bravi</a:t>
            </a:r>
            <a:r>
              <a:rPr lang="it-IT" dirty="0">
                <a:latin typeface="Times New Roman" pitchFamily="18" charset="0"/>
                <a:cs typeface="Times New Roman" pitchFamily="18" charset="0"/>
              </a:rPr>
              <a:t>, poiché, come don </a:t>
            </a:r>
            <a:r>
              <a:rPr lang="it-IT" dirty="0" err="1">
                <a:latin typeface="Times New Roman" pitchFamily="18" charset="0"/>
                <a:cs typeface="Times New Roman" pitchFamily="18" charset="0"/>
              </a:rPr>
              <a:t>Abbondio</a:t>
            </a:r>
            <a:r>
              <a:rPr lang="it-IT" dirty="0">
                <a:latin typeface="Times New Roman" pitchFamily="18" charset="0"/>
                <a:cs typeface="Times New Roman" pitchFamily="18" charset="0"/>
              </a:rPr>
              <a:t>, preferisce stare dalla parte del più forte, per evitare una brutta fine</a:t>
            </a:r>
            <a:r>
              <a:rPr lang="it-IT" dirty="0" smtClean="0">
                <a:latin typeface="Times New Roman" pitchFamily="18" charset="0"/>
                <a:cs typeface="Times New Roman" pitchFamily="18" charset="0"/>
              </a:rPr>
              <a:t>. Inizialmente</a:t>
            </a:r>
            <a:r>
              <a:rPr lang="it-IT" dirty="0">
                <a:latin typeface="Times New Roman" pitchFamily="18" charset="0"/>
                <a:cs typeface="Times New Roman" pitchFamily="18" charset="0"/>
              </a:rPr>
              <a:t>, l'avvocato crede che Renzo sia un </a:t>
            </a:r>
            <a:r>
              <a:rPr lang="it-IT" dirty="0" smtClean="0">
                <a:latin typeface="Times New Roman" pitchFamily="18" charset="0"/>
                <a:cs typeface="Times New Roman" pitchFamily="18" charset="0"/>
              </a:rPr>
              <a:t>bravo e </a:t>
            </a:r>
            <a:r>
              <a:rPr lang="it-IT" dirty="0">
                <a:latin typeface="Times New Roman" pitchFamily="18" charset="0"/>
                <a:cs typeface="Times New Roman" pitchFamily="18" charset="0"/>
              </a:rPr>
              <a:t>che sia stato proprio lui a commettere il torto, e cerca di rassicurarlo sulla sua abilità nel tirarlo fuori dai guai; però, chiarito l'equivoco e sentendo nominare il potente signore, respinge il giovane perché non avrebbe potuto contrastare la sua potente autorità. Egli rappresenta quindi un uomo la cui coscienza meschina è asservita agli interessi dei potenti. Compare anche </a:t>
            </a:r>
            <a:r>
              <a:rPr lang="it-IT" dirty="0" smtClean="0">
                <a:latin typeface="Times New Roman" pitchFamily="18" charset="0"/>
                <a:cs typeface="Times New Roman" pitchFamily="18" charset="0"/>
              </a:rPr>
              <a:t>quando</a:t>
            </a:r>
            <a:r>
              <a:rPr lang="it-IT" dirty="0">
                <a:latin typeface="Times New Roman" pitchFamily="18" charset="0"/>
                <a:cs typeface="Times New Roman" pitchFamily="18" charset="0"/>
              </a:rPr>
              <a:t> fra Cristoforo va al palazzotto di don Rodrigo e lo trova fra gli invitati al banchetto che si sta tenendo a casa </a:t>
            </a:r>
            <a:r>
              <a:rPr lang="it-IT" dirty="0" smtClean="0">
                <a:latin typeface="Times New Roman" pitchFamily="18" charset="0"/>
                <a:cs typeface="Times New Roman" pitchFamily="18" charset="0"/>
              </a:rPr>
              <a:t>di </a:t>
            </a:r>
            <a:r>
              <a:rPr lang="it-IT" dirty="0">
                <a:latin typeface="Times New Roman" pitchFamily="18" charset="0"/>
                <a:cs typeface="Times New Roman" pitchFamily="18" charset="0"/>
              </a:rPr>
              <a:t>don Rodrigo</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pic>
        <p:nvPicPr>
          <p:cNvPr id="1026" name="Picture 2" descr="Picture"/>
          <p:cNvPicPr>
            <a:picLocks noChangeAspect="1" noChangeArrowheads="1"/>
          </p:cNvPicPr>
          <p:nvPr/>
        </p:nvPicPr>
        <p:blipFill>
          <a:blip r:embed="rId2" cstate="print"/>
          <a:srcRect/>
          <a:stretch>
            <a:fillRect/>
          </a:stretch>
        </p:blipFill>
        <p:spPr bwMode="auto">
          <a:xfrm>
            <a:off x="2643174" y="4143380"/>
            <a:ext cx="3429024" cy="2219326"/>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0-#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98" y="214289"/>
            <a:ext cx="3643338" cy="642943"/>
          </a:xfrm>
        </p:spPr>
        <p:txBody>
          <a:bodyPr>
            <a:normAutofit/>
          </a:bodyPr>
          <a:lstStyle/>
          <a:p>
            <a:r>
              <a:rPr lang="it-IT" sz="3600" b="1" i="1" dirty="0" err="1" smtClean="0">
                <a:latin typeface="Times New Roman" pitchFamily="18" charset="0"/>
                <a:cs typeface="Times New Roman" pitchFamily="18" charset="0"/>
              </a:rPr>
              <a:t>Tonio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214414" y="857232"/>
            <a:ext cx="6357982" cy="3071834"/>
          </a:xfrm>
        </p:spPr>
        <p:txBody>
          <a:bodyPr>
            <a:noAutofit/>
          </a:bodyPr>
          <a:lstStyle/>
          <a:p>
            <a:pPr marL="0" indent="0" algn="ctr">
              <a:buNone/>
            </a:pPr>
            <a:r>
              <a:rPr lang="it-IT" sz="1800" dirty="0" smtClean="0">
                <a:latin typeface="Times New Roman" pitchFamily="18" charset="0"/>
                <a:cs typeface="Times New Roman" pitchFamily="18" charset="0"/>
              </a:rPr>
              <a:t>E’ un  uomo di mezz'età che ha moglie e diversi figli piccoli (tre o quattro ragazzetti). Abita con la mamma e il fratello </a:t>
            </a:r>
            <a:r>
              <a:rPr lang="it-IT" sz="1800" dirty="0" err="1" smtClean="0">
                <a:latin typeface="Times New Roman" pitchFamily="18" charset="0"/>
                <a:cs typeface="Times New Roman" pitchFamily="18" charset="0"/>
              </a:rPr>
              <a:t>Gervaso</a:t>
            </a:r>
            <a:r>
              <a:rPr lang="it-IT" sz="1800" dirty="0" smtClean="0">
                <a:latin typeface="Times New Roman" pitchFamily="18" charset="0"/>
                <a:cs typeface="Times New Roman" pitchFamily="18" charset="0"/>
              </a:rPr>
              <a:t>  vicino alla casa di  Lucia.</a:t>
            </a:r>
          </a:p>
          <a:p>
            <a:pPr marL="0" indent="0" algn="ctr">
              <a:buNone/>
            </a:pPr>
            <a:r>
              <a:rPr lang="it-IT" sz="1800" dirty="0" smtClean="0">
                <a:latin typeface="Times New Roman" pitchFamily="18" charset="0"/>
                <a:cs typeface="Times New Roman" pitchFamily="18" charset="0"/>
              </a:rPr>
              <a:t>E’ molto povero e indebitato con 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per questo, dietro compenso, accetta di fare da testimone di nozze tra Renzo e Lucia nel loro tentativo, poi fallito, di sposarsi segretamente per aggirare il divieto imposto da Don Rodrigo. </a:t>
            </a:r>
          </a:p>
          <a:p>
            <a:pPr marL="0" indent="0" algn="ctr">
              <a:buNone/>
            </a:pPr>
            <a:r>
              <a:rPr lang="it-IT" sz="1800" dirty="0" smtClean="0">
                <a:latin typeface="Times New Roman" pitchFamily="18" charset="0"/>
                <a:cs typeface="Times New Roman" pitchFamily="18" charset="0"/>
              </a:rPr>
              <a:t>Durante la successiva epidemia di peste, egli si ammala, raggiungendo uno stato di demenza simile a quello del fratello </a:t>
            </a:r>
            <a:r>
              <a:rPr lang="it-IT" sz="1800" dirty="0" err="1" smtClean="0">
                <a:latin typeface="Times New Roman" pitchFamily="18" charset="0"/>
                <a:cs typeface="Times New Roman" pitchFamily="18" charset="0"/>
              </a:rPr>
              <a:t>Gervaso</a:t>
            </a:r>
            <a:r>
              <a:rPr lang="it-IT" sz="1800" dirty="0" smtClean="0">
                <a:latin typeface="Times New Roman" pitchFamily="18" charset="0"/>
                <a:cs typeface="Times New Roman" pitchFamily="18" charset="0"/>
              </a:rPr>
              <a:t>, da lui sempre sbeffeggiato in passato. </a:t>
            </a:r>
            <a:r>
              <a:rPr lang="it-IT" sz="1800" dirty="0" smtClean="0"/>
              <a:t/>
            </a:r>
            <a:br>
              <a:rPr lang="it-IT" sz="1800" dirty="0" smtClean="0"/>
            </a:br>
            <a:endParaRPr lang="it-IT" sz="1800" dirty="0" smtClean="0"/>
          </a:p>
          <a:p>
            <a:pPr algn="ctr">
              <a:buNone/>
            </a:pP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9" name="Immagine 18" descr="casa-di-tonio.jpg"/>
          <p:cNvPicPr>
            <a:picLocks noChangeAspect="1"/>
          </p:cNvPicPr>
          <p:nvPr/>
        </p:nvPicPr>
        <p:blipFill>
          <a:blip r:embed="rId2" cstate="print"/>
          <a:stretch>
            <a:fillRect/>
          </a:stretch>
        </p:blipFill>
        <p:spPr>
          <a:xfrm>
            <a:off x="2214546" y="4071942"/>
            <a:ext cx="4879144" cy="235745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4480" y="214289"/>
            <a:ext cx="5072098" cy="642943"/>
          </a:xfrm>
        </p:spPr>
        <p:txBody>
          <a:bodyPr>
            <a:normAutofit/>
          </a:bodyPr>
          <a:lstStyle/>
          <a:p>
            <a:r>
              <a:rPr lang="it-IT" sz="3600" b="1" i="1" dirty="0" err="1" smtClean="0">
                <a:latin typeface="Times New Roman" pitchFamily="18" charset="0"/>
                <a:cs typeface="Times New Roman" pitchFamily="18" charset="0"/>
              </a:rPr>
              <a:t>Gervaso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714348" y="928670"/>
            <a:ext cx="5357850" cy="5786478"/>
          </a:xfrm>
        </p:spPr>
        <p:txBody>
          <a:bodyPr>
            <a:noAutofit/>
          </a:bodyPr>
          <a:lstStyle/>
          <a:p>
            <a:pPr marL="0" indent="0" algn="ctr">
              <a:buNone/>
            </a:pPr>
            <a:r>
              <a:rPr lang="it-IT" sz="1800" dirty="0" smtClean="0">
                <a:latin typeface="Times New Roman" pitchFamily="18" charset="0"/>
                <a:cs typeface="Times New Roman" pitchFamily="18" charset="0"/>
              </a:rPr>
              <a:t>È </a:t>
            </a:r>
            <a:r>
              <a:rPr lang="it-IT" sz="1800" dirty="0">
                <a:latin typeface="Times New Roman" pitchFamily="18" charset="0"/>
                <a:cs typeface="Times New Roman" pitchFamily="18" charset="0"/>
              </a:rPr>
              <a:t>il fratello di </a:t>
            </a:r>
            <a:r>
              <a:rPr lang="it-IT" sz="1800" dirty="0" smtClean="0">
                <a:latin typeface="Times New Roman" pitchFamily="18" charset="0"/>
                <a:cs typeface="Times New Roman" pitchFamily="18" charset="0"/>
              </a:rPr>
              <a:t>Tonio, </a:t>
            </a:r>
            <a:r>
              <a:rPr lang="it-IT" sz="1800" dirty="0">
                <a:latin typeface="Times New Roman" pitchFamily="18" charset="0"/>
                <a:cs typeface="Times New Roman" pitchFamily="18" charset="0"/>
              </a:rPr>
              <a:t>l'amico </a:t>
            </a:r>
            <a:r>
              <a:rPr lang="it-IT" sz="1800" dirty="0" smtClean="0">
                <a:latin typeface="Times New Roman" pitchFamily="18" charset="0"/>
                <a:cs typeface="Times New Roman" pitchFamily="18" charset="0"/>
              </a:rPr>
              <a:t>cui Renzo, si </a:t>
            </a:r>
            <a:r>
              <a:rPr lang="it-IT" sz="1800" dirty="0">
                <a:latin typeface="Times New Roman" pitchFamily="18" charset="0"/>
                <a:cs typeface="Times New Roman" pitchFamily="18" charset="0"/>
              </a:rPr>
              <a:t>rivolge perché lo aiuti nel "matrimonio a </a:t>
            </a:r>
            <a:r>
              <a:rPr lang="it-IT" sz="1800" dirty="0" smtClean="0">
                <a:latin typeface="Times New Roman" pitchFamily="18" charset="0"/>
                <a:cs typeface="Times New Roman" pitchFamily="18" charset="0"/>
              </a:rPr>
              <a:t>sorpresa”. E’ </a:t>
            </a:r>
            <a:r>
              <a:rPr lang="it-IT" sz="1800" dirty="0">
                <a:latin typeface="Times New Roman" pitchFamily="18" charset="0"/>
                <a:cs typeface="Times New Roman" pitchFamily="18" charset="0"/>
              </a:rPr>
              <a:t>un po' tardo di mente e vive col fratello nella stessa </a:t>
            </a:r>
            <a:r>
              <a:rPr lang="it-IT" sz="1800" dirty="0" smtClean="0">
                <a:latin typeface="Times New Roman" pitchFamily="18" charset="0"/>
                <a:cs typeface="Times New Roman" pitchFamily="18" charset="0"/>
              </a:rPr>
              <a:t>casa. </a:t>
            </a:r>
          </a:p>
          <a:p>
            <a:pPr marL="0" indent="0" algn="ctr">
              <a:buNone/>
            </a:pPr>
            <a:r>
              <a:rPr lang="it-IT" sz="1800" dirty="0" smtClean="0">
                <a:latin typeface="Times New Roman" pitchFamily="18" charset="0"/>
                <a:cs typeface="Times New Roman" pitchFamily="18" charset="0"/>
              </a:rPr>
              <a:t>Viene </a:t>
            </a:r>
            <a:r>
              <a:rPr lang="it-IT" sz="1800" dirty="0">
                <a:latin typeface="Times New Roman" pitchFamily="18" charset="0"/>
                <a:cs typeface="Times New Roman" pitchFamily="18" charset="0"/>
              </a:rPr>
              <a:t>proposto come secondo testimone di nozze dallo stesso </a:t>
            </a:r>
            <a:r>
              <a:rPr lang="it-IT" sz="1800" dirty="0" err="1">
                <a:latin typeface="Times New Roman" pitchFamily="18" charset="0"/>
                <a:cs typeface="Times New Roman" pitchFamily="18" charset="0"/>
              </a:rPr>
              <a:t>Tonio</a:t>
            </a:r>
            <a:r>
              <a:rPr lang="it-IT" sz="1800" dirty="0">
                <a:latin typeface="Times New Roman" pitchFamily="18" charset="0"/>
                <a:cs typeface="Times New Roman" pitchFamily="18" charset="0"/>
              </a:rPr>
              <a:t> e la sera seguente </a:t>
            </a:r>
            <a:r>
              <a:rPr lang="it-IT" sz="1800" dirty="0" smtClean="0">
                <a:latin typeface="Times New Roman" pitchFamily="18" charset="0"/>
                <a:cs typeface="Times New Roman" pitchFamily="18" charset="0"/>
              </a:rPr>
              <a:t> cena </a:t>
            </a:r>
            <a:r>
              <a:rPr lang="it-IT" sz="1800" dirty="0">
                <a:latin typeface="Times New Roman" pitchFamily="18" charset="0"/>
                <a:cs typeface="Times New Roman" pitchFamily="18" charset="0"/>
              </a:rPr>
              <a:t>con quest'ultimo e Renzo all'osteria del </a:t>
            </a:r>
            <a:r>
              <a:rPr lang="it-IT" sz="1800" dirty="0" smtClean="0">
                <a:latin typeface="Times New Roman" pitchFamily="18" charset="0"/>
                <a:cs typeface="Times New Roman" pitchFamily="18" charset="0"/>
              </a:rPr>
              <a:t>paese, </a:t>
            </a:r>
            <a:r>
              <a:rPr lang="it-IT" sz="1800" dirty="0">
                <a:latin typeface="Times New Roman" pitchFamily="18" charset="0"/>
                <a:cs typeface="Times New Roman" pitchFamily="18" charset="0"/>
              </a:rPr>
              <a:t>dove i tre sono sorvegliati </a:t>
            </a:r>
            <a:r>
              <a:rPr lang="it-IT" sz="1800" dirty="0" smtClean="0">
                <a:latin typeface="Times New Roman" pitchFamily="18" charset="0"/>
                <a:cs typeface="Times New Roman" pitchFamily="18" charset="0"/>
              </a:rPr>
              <a:t>dai bravi</a:t>
            </a:r>
            <a:r>
              <a:rPr lang="it-IT" sz="1800" dirty="0">
                <a:latin typeface="Times New Roman" pitchFamily="18" charset="0"/>
                <a:cs typeface="Times New Roman" pitchFamily="18" charset="0"/>
              </a:rPr>
              <a:t> di </a:t>
            </a:r>
            <a:r>
              <a:rPr lang="it-IT" sz="1800" dirty="0" smtClean="0">
                <a:latin typeface="Times New Roman" pitchFamily="18" charset="0"/>
                <a:cs typeface="Times New Roman" pitchFamily="18" charset="0"/>
              </a:rPr>
              <a:t>don Rodrigo</a:t>
            </a:r>
            <a:r>
              <a:rPr lang="it-IT" sz="1800" dirty="0">
                <a:latin typeface="Times New Roman" pitchFamily="18" charset="0"/>
                <a:cs typeface="Times New Roman" pitchFamily="18" charset="0"/>
              </a:rPr>
              <a:t> e dove lui a un certo punto parla a sproposito a voce alta, venendo subito redarguito dal fratello. Si reca poi insieme agli altri alla casa di </a:t>
            </a:r>
            <a:r>
              <a:rPr lang="it-IT" sz="1800" dirty="0" smtClean="0">
                <a:latin typeface="Times New Roman" pitchFamily="18" charset="0"/>
                <a:cs typeface="Times New Roman" pitchFamily="18" charset="0"/>
              </a:rPr>
              <a:t>don </a:t>
            </a:r>
            <a:r>
              <a:rPr lang="it-IT" sz="1800" dirty="0" err="1" smtClean="0">
                <a:latin typeface="Times New Roman" pitchFamily="18" charset="0"/>
                <a:cs typeface="Times New Roman" pitchFamily="18" charset="0"/>
              </a:rPr>
              <a:t>Abbondio</a:t>
            </a:r>
            <a:r>
              <a:rPr lang="it-IT" sz="1800" dirty="0" smtClean="0">
                <a:latin typeface="Times New Roman" pitchFamily="18" charset="0"/>
                <a:cs typeface="Times New Roman" pitchFamily="18" charset="0"/>
              </a:rPr>
              <a:t>, </a:t>
            </a:r>
            <a:r>
              <a:rPr lang="it-IT" sz="1800" dirty="0">
                <a:latin typeface="Times New Roman" pitchFamily="18" charset="0"/>
                <a:cs typeface="Times New Roman" pitchFamily="18" charset="0"/>
              </a:rPr>
              <a:t>dove prende parte alla </a:t>
            </a:r>
            <a:r>
              <a:rPr lang="it-IT" sz="1800" dirty="0" smtClean="0">
                <a:latin typeface="Times New Roman" pitchFamily="18" charset="0"/>
                <a:cs typeface="Times New Roman" pitchFamily="18" charset="0"/>
              </a:rPr>
              <a:t>messinscena.</a:t>
            </a:r>
          </a:p>
          <a:p>
            <a:pPr marL="0" indent="0" algn="ctr">
              <a:buNone/>
            </a:pPr>
            <a:r>
              <a:rPr lang="it-IT" sz="1800" dirty="0" smtClean="0">
                <a:latin typeface="Times New Roman" pitchFamily="18" charset="0"/>
                <a:cs typeface="Times New Roman" pitchFamily="18" charset="0"/>
              </a:rPr>
              <a:t>Dopo </a:t>
            </a:r>
            <a:r>
              <a:rPr lang="it-IT" sz="1800" dirty="0">
                <a:latin typeface="Times New Roman" pitchFamily="18" charset="0"/>
                <a:cs typeface="Times New Roman" pitchFamily="18" charset="0"/>
              </a:rPr>
              <a:t>che lo stratagemma è fallito e che la stanza è diventata buia per la caduta del lume, grida e saltella come uno "spiritato" cercando l'uscita, poi se ne va velocemente insieme a </a:t>
            </a:r>
            <a:r>
              <a:rPr lang="it-IT" sz="1800" dirty="0" err="1">
                <a:latin typeface="Times New Roman" pitchFamily="18" charset="0"/>
                <a:cs typeface="Times New Roman" pitchFamily="18" charset="0"/>
              </a:rPr>
              <a:t>Tonio</a:t>
            </a:r>
            <a:r>
              <a:rPr lang="it-IT" sz="1800" dirty="0">
                <a:latin typeface="Times New Roman" pitchFamily="18" charset="0"/>
                <a:cs typeface="Times New Roman" pitchFamily="18" charset="0"/>
              </a:rPr>
              <a:t>. Nei giorni seguenti è minacciato dal fratello affinché non dica nulla dell'accaduto, ma l'uomo è così eccitato all'idea di potersi vantare di aver preso parte a quell'impresa che non può trattenersi dal rivelare qualche </a:t>
            </a:r>
            <a:r>
              <a:rPr lang="it-IT" sz="1800" dirty="0" smtClean="0">
                <a:latin typeface="Times New Roman" pitchFamily="18" charset="0"/>
                <a:cs typeface="Times New Roman" pitchFamily="18" charset="0"/>
              </a:rPr>
              <a:t>cosa. Non </a:t>
            </a:r>
            <a:r>
              <a:rPr lang="it-IT" sz="1800" dirty="0">
                <a:latin typeface="Times New Roman" pitchFamily="18" charset="0"/>
                <a:cs typeface="Times New Roman" pitchFamily="18" charset="0"/>
              </a:rPr>
              <a:t>viene detto dall'autore cosa ne sia di lui durante la peste, né viene più </a:t>
            </a:r>
            <a:r>
              <a:rPr lang="it-IT" sz="1800" dirty="0" smtClean="0">
                <a:latin typeface="Times New Roman" pitchFamily="18" charset="0"/>
                <a:cs typeface="Times New Roman" pitchFamily="18" charset="0"/>
              </a:rPr>
              <a:t>nominato.</a:t>
            </a:r>
            <a:endParaRPr lang="it-IT" sz="1800" dirty="0">
              <a:latin typeface="Times New Roman" pitchFamily="18" charset="0"/>
              <a:cs typeface="Times New Roman" pitchFamily="18" charset="0"/>
            </a:endParaRPr>
          </a:p>
          <a:p>
            <a:endParaRPr lang="it-IT" sz="1800" dirty="0"/>
          </a:p>
        </p:txBody>
      </p:sp>
      <p:pic>
        <p:nvPicPr>
          <p:cNvPr id="5" name="Picture 2" descr="Immagine"/>
          <p:cNvPicPr>
            <a:picLocks noChangeAspect="1" noChangeArrowheads="1"/>
          </p:cNvPicPr>
          <p:nvPr/>
        </p:nvPicPr>
        <p:blipFill>
          <a:blip r:embed="rId2" cstate="print"/>
          <a:srcRect/>
          <a:stretch>
            <a:fillRect/>
          </a:stretch>
        </p:blipFill>
        <p:spPr bwMode="auto">
          <a:xfrm>
            <a:off x="6232789" y="1643050"/>
            <a:ext cx="2411178" cy="428628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06292" y="126077"/>
            <a:ext cx="5265549" cy="924801"/>
          </a:xfrm>
        </p:spPr>
        <p:txBody>
          <a:bodyPr/>
          <a:lstStyle/>
          <a:p>
            <a:r>
              <a:rPr lang="it-IT" sz="3600" b="1" i="1" dirty="0" err="1" smtClean="0">
                <a:latin typeface="Times New Roman" panose="02020603050405020304" pitchFamily="18" charset="0"/>
                <a:cs typeface="Times New Roman" panose="02020603050405020304" pitchFamily="18" charset="0"/>
              </a:rPr>
              <a:t>Griso</a:t>
            </a:r>
            <a:endParaRPr lang="it-IT" sz="3600" b="1" i="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500035" y="1285861"/>
            <a:ext cx="4214842" cy="5143536"/>
          </a:xfrm>
        </p:spPr>
        <p:txBody>
          <a:bodyPr>
            <a:noAutofit/>
          </a:bodyPr>
          <a:lstStyle/>
          <a:p>
            <a:r>
              <a:rPr lang="it-IT" sz="1800" dirty="0" smtClean="0">
                <a:solidFill>
                  <a:schemeClr val="tx1"/>
                </a:solidFill>
                <a:latin typeface="Times New Roman" panose="02020603050405020304" pitchFamily="18" charset="0"/>
                <a:cs typeface="Times New Roman" panose="02020603050405020304" pitchFamily="18" charset="0"/>
              </a:rPr>
              <a:t>È il capo dei bravi al servizio di don Rodrigo. Dopo aver ucciso un uomo, egli è fuggito dalla giustizia mettendosi sotto l'ala protettiva di Don Rodrigo dal quale ha piena fiducia, riceve ed esegue ordini per commettere crimini e malefatte. </a:t>
            </a:r>
          </a:p>
          <a:p>
            <a:r>
              <a:rPr lang="it-IT" sz="1800" dirty="0" smtClean="0">
                <a:solidFill>
                  <a:schemeClr val="tx1"/>
                </a:solidFill>
                <a:latin typeface="Times New Roman" panose="02020603050405020304" pitchFamily="18" charset="0"/>
                <a:cs typeface="Times New Roman" panose="02020603050405020304" pitchFamily="18" charset="0"/>
              </a:rPr>
              <a:t>Per la sua natura violenta e opportunista non rispetta nessuna regola ed è incapace di un minimo moto di compassione. Pur godendo della stima del padrone, il </a:t>
            </a:r>
            <a:r>
              <a:rPr lang="it-IT" sz="1800" dirty="0" err="1" smtClean="0">
                <a:solidFill>
                  <a:schemeClr val="tx1"/>
                </a:solidFill>
                <a:latin typeface="Times New Roman" panose="02020603050405020304" pitchFamily="18" charset="0"/>
                <a:cs typeface="Times New Roman" panose="02020603050405020304" pitchFamily="18" charset="0"/>
              </a:rPr>
              <a:t>Griso</a:t>
            </a:r>
            <a:r>
              <a:rPr lang="it-IT" sz="1800" dirty="0" smtClean="0">
                <a:solidFill>
                  <a:schemeClr val="tx1"/>
                </a:solidFill>
                <a:latin typeface="Times New Roman" panose="02020603050405020304" pitchFamily="18" charset="0"/>
                <a:cs typeface="Times New Roman" panose="02020603050405020304" pitchFamily="18" charset="0"/>
              </a:rPr>
              <a:t> non esita a tradirlo quando quest'ultimo contrae la peste; chiama infatti i monatti affinché lo portino al lazzaretto, poi lo deruba e fugge, ma avendo commesso l'imprudenza di toccare i vestiti del padrone, si ammala anch'egli di peste e muore prima di lui. </a:t>
            </a:r>
            <a:endParaRPr lang="it-IT" sz="1800" dirty="0">
              <a:solidFill>
                <a:schemeClr val="tx1"/>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cstate="print"/>
          <a:stretch>
            <a:fillRect/>
          </a:stretch>
        </p:blipFill>
        <p:spPr>
          <a:xfrm>
            <a:off x="5072066" y="1472340"/>
            <a:ext cx="3390951" cy="4448014"/>
          </a:xfrm>
          <a:prstGeom prst="rect">
            <a:avLst/>
          </a:prstGeom>
        </p:spPr>
      </p:pic>
      <p:sp>
        <p:nvSpPr>
          <p:cNvPr id="2050" name="AutoShape 2"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Immagine correlat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413733009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000628" y="1928802"/>
            <a:ext cx="3357586" cy="3214710"/>
          </a:xfrm>
        </p:spPr>
        <p:txBody>
          <a:bodyPr>
            <a:normAutofit lnSpcReduction="10000"/>
          </a:bodyPr>
          <a:lstStyle/>
          <a:p>
            <a:r>
              <a:rPr lang="it-IT" sz="1800" dirty="0" smtClean="0">
                <a:solidFill>
                  <a:schemeClr val="tx1"/>
                </a:solidFill>
                <a:latin typeface="Times New Roman" pitchFamily="18" charset="0"/>
                <a:cs typeface="Times New Roman" pitchFamily="18" charset="0"/>
              </a:rPr>
              <a:t>Egidio è l’amante e il complice della Monaca di  Monza. E’ un </a:t>
            </a:r>
            <a:r>
              <a:rPr lang="it-IT" sz="1800" dirty="0">
                <a:solidFill>
                  <a:schemeClr val="tx1"/>
                </a:solidFill>
                <a:latin typeface="Times New Roman" pitchFamily="18" charset="0"/>
                <a:cs typeface="Times New Roman" pitchFamily="18" charset="0"/>
              </a:rPr>
              <a:t>giovane scapestrato che vive a Monza in una casa attigua al convento di Gertrude, dedito a varie azioni criminali grazie anche all'appoggio di </a:t>
            </a:r>
            <a:r>
              <a:rPr lang="it-IT" sz="1800" dirty="0" smtClean="0">
                <a:solidFill>
                  <a:schemeClr val="tx1"/>
                </a:solidFill>
                <a:latin typeface="Times New Roman" pitchFamily="18" charset="0"/>
                <a:cs typeface="Times New Roman" pitchFamily="18" charset="0"/>
              </a:rPr>
              <a:t>amici. </a:t>
            </a:r>
          </a:p>
          <a:p>
            <a:r>
              <a:rPr lang="it-IT" sz="1800" dirty="0" smtClean="0">
                <a:solidFill>
                  <a:schemeClr val="tx1"/>
                </a:solidFill>
                <a:latin typeface="Times New Roman" pitchFamily="18" charset="0"/>
                <a:cs typeface="Times New Roman" pitchFamily="18" charset="0"/>
              </a:rPr>
              <a:t>Compagno di delitti dell’Innominato, utilizza la sua influenza sulla Monaca per coinvolgerla nel rapimento di Lucia</a:t>
            </a:r>
            <a:r>
              <a:rPr lang="it-IT" sz="1800" dirty="0">
                <a:solidFill>
                  <a:schemeClr val="tx1"/>
                </a:solidFill>
                <a:latin typeface="Times New Roman" pitchFamily="18" charset="0"/>
                <a:cs typeface="Times New Roman" pitchFamily="18" charset="0"/>
              </a:rPr>
              <a:t>. </a:t>
            </a:r>
            <a:endParaRPr lang="it-IT" sz="1800" dirty="0" smtClean="0">
              <a:solidFill>
                <a:schemeClr val="tx1"/>
              </a:solidFill>
              <a:latin typeface="Times New Roman" pitchFamily="18" charset="0"/>
              <a:cs typeface="Times New Roman" pitchFamily="18" charset="0"/>
            </a:endParaRPr>
          </a:p>
          <a:p>
            <a:endParaRPr lang="it-IT" sz="3400" dirty="0">
              <a:solidFill>
                <a:schemeClr val="tx1"/>
              </a:solidFill>
              <a:latin typeface="Times New Roman" pitchFamily="18" charset="0"/>
              <a:cs typeface="Times New Roman" pitchFamily="18" charset="0"/>
            </a:endParaRPr>
          </a:p>
        </p:txBody>
      </p:sp>
      <p:sp>
        <p:nvSpPr>
          <p:cNvPr id="2" name="Titolo 1"/>
          <p:cNvSpPr>
            <a:spLocks noGrp="1"/>
          </p:cNvSpPr>
          <p:nvPr>
            <p:ph type="ctrTitle"/>
          </p:nvPr>
        </p:nvSpPr>
        <p:spPr>
          <a:xfrm>
            <a:off x="2000232" y="357166"/>
            <a:ext cx="5072098" cy="714380"/>
          </a:xfrm>
        </p:spPr>
        <p:txBody>
          <a:bodyPr>
            <a:normAutofit/>
          </a:bodyPr>
          <a:lstStyle/>
          <a:p>
            <a:r>
              <a:rPr lang="it-IT" sz="3600" b="1" i="1" dirty="0" smtClean="0">
                <a:latin typeface="Times New Roman" pitchFamily="18" charset="0"/>
                <a:cs typeface="Times New Roman" pitchFamily="18" charset="0"/>
              </a:rPr>
              <a:t>Egidio</a:t>
            </a:r>
            <a:endParaRPr lang="it-IT" sz="3600" b="1" i="1" dirty="0">
              <a:latin typeface="Times New Roman" pitchFamily="18" charset="0"/>
              <a:cs typeface="Times New Roman" pitchFamily="18" charset="0"/>
            </a:endParaRPr>
          </a:p>
        </p:txBody>
      </p:sp>
      <p:pic>
        <p:nvPicPr>
          <p:cNvPr id="4" name="Immagine 3"/>
          <p:cNvPicPr>
            <a:picLocks noChangeAspect="1"/>
          </p:cNvPicPr>
          <p:nvPr/>
        </p:nvPicPr>
        <p:blipFill>
          <a:blip r:embed="rId2" cstate="print"/>
          <a:stretch>
            <a:fillRect/>
          </a:stretch>
        </p:blipFill>
        <p:spPr>
          <a:xfrm>
            <a:off x="683568" y="2132856"/>
            <a:ext cx="3481413" cy="3071834"/>
          </a:xfrm>
          <a:prstGeom prst="rect">
            <a:avLst/>
          </a:prstGeom>
        </p:spPr>
      </p:pic>
    </p:spTree>
    <p:extLst>
      <p:ext uri="{BB962C8B-B14F-4D97-AF65-F5344CB8AC3E}">
        <p14:creationId xmlns:p14="http://schemas.microsoft.com/office/powerpoint/2010/main" xmlns="" val="6218816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
                                        <p:tgtEl>
                                          <p:spTgt spid="4"/>
                                        </p:tgtEl>
                                      </p:cBhvr>
                                    </p:animEffect>
                                    <p:anim calcmode="lin" valueType="num">
                                      <p:cBhvr>
                                        <p:cTn id="35" dur="400" fill="hold"/>
                                        <p:tgtEl>
                                          <p:spTgt spid="4"/>
                                        </p:tgtEl>
                                        <p:attrNameLst>
                                          <p:attrName>ppt_x</p:attrName>
                                        </p:attrNameLst>
                                      </p:cBhvr>
                                      <p:tavLst>
                                        <p:tav tm="0">
                                          <p:val>
                                            <p:strVal val="#ppt_x"/>
                                          </p:val>
                                        </p:tav>
                                        <p:tav tm="100000">
                                          <p:val>
                                            <p:strVal val="#ppt_x"/>
                                          </p:val>
                                        </p:tav>
                                      </p:tavLst>
                                    </p:anim>
                                    <p:anim calcmode="lin" valueType="num">
                                      <p:cBhvr>
                                        <p:cTn id="36" dur="400" fill="hold"/>
                                        <p:tgtEl>
                                          <p:spTgt spid="4"/>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1"/>
            <a:ext cx="7772400" cy="694430"/>
          </a:xfrm>
        </p:spPr>
        <p:txBody>
          <a:bodyPr>
            <a:normAutofit/>
          </a:bodyPr>
          <a:lstStyle/>
          <a:p>
            <a:r>
              <a:rPr lang="it-IT" sz="3600" b="1" i="1" dirty="0" smtClean="0">
                <a:latin typeface="Times New Roman" panose="02020603050405020304" pitchFamily="18" charset="0"/>
                <a:cs typeface="Times New Roman" panose="02020603050405020304" pitchFamily="18" charset="0"/>
              </a:rPr>
              <a:t>Attilio</a:t>
            </a:r>
            <a:endParaRPr lang="it-IT" sz="3600" b="1" i="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23528" y="1052736"/>
            <a:ext cx="4752528" cy="5472608"/>
          </a:xfrm>
        </p:spPr>
        <p:txBody>
          <a:bodyPr>
            <a:normAutofit fontScale="92500"/>
          </a:bodyPr>
          <a:lstStyle/>
          <a:p>
            <a:r>
              <a:rPr lang="it-IT" sz="1800" dirty="0" smtClean="0">
                <a:solidFill>
                  <a:schemeClr val="tx1"/>
                </a:solidFill>
                <a:latin typeface="Times New Roman" pitchFamily="18" charset="0"/>
                <a:cs typeface="Times New Roman" pitchFamily="18" charset="0"/>
              </a:rPr>
              <a:t>Attilio è un aristocratico, </a:t>
            </a:r>
            <a:r>
              <a:rPr lang="it-IT" sz="1800" dirty="0">
                <a:solidFill>
                  <a:schemeClr val="tx1"/>
                </a:solidFill>
                <a:latin typeface="Times New Roman" pitchFamily="18" charset="0"/>
                <a:cs typeface="Times New Roman" pitchFamily="18" charset="0"/>
              </a:rPr>
              <a:t>cugino di don Rodrigo, che risiede abitualmente a Milano </a:t>
            </a:r>
            <a:r>
              <a:rPr lang="it-IT" sz="1800" dirty="0" smtClean="0">
                <a:solidFill>
                  <a:schemeClr val="tx1"/>
                </a:solidFill>
                <a:latin typeface="Times New Roman" pitchFamily="18" charset="0"/>
                <a:cs typeface="Times New Roman" pitchFamily="18" charset="0"/>
              </a:rPr>
              <a:t>e trascorre </a:t>
            </a:r>
            <a:r>
              <a:rPr lang="it-IT" sz="1800" dirty="0">
                <a:solidFill>
                  <a:schemeClr val="tx1"/>
                </a:solidFill>
                <a:latin typeface="Times New Roman" pitchFamily="18" charset="0"/>
                <a:cs typeface="Times New Roman" pitchFamily="18" charset="0"/>
              </a:rPr>
              <a:t>un periodo di villeggiatura ospite nel palazzo del </a:t>
            </a:r>
            <a:r>
              <a:rPr lang="it-IT" sz="1800" dirty="0" smtClean="0">
                <a:solidFill>
                  <a:schemeClr val="tx1"/>
                </a:solidFill>
                <a:latin typeface="Times New Roman" pitchFamily="18" charset="0"/>
                <a:cs typeface="Times New Roman" pitchFamily="18" charset="0"/>
              </a:rPr>
              <a:t>signorotto. </a:t>
            </a:r>
          </a:p>
          <a:p>
            <a:r>
              <a:rPr lang="it-IT" sz="1800" dirty="0" smtClean="0">
                <a:solidFill>
                  <a:schemeClr val="tx1"/>
                </a:solidFill>
                <a:latin typeface="Times New Roman" pitchFamily="18" charset="0"/>
                <a:cs typeface="Times New Roman" pitchFamily="18" charset="0"/>
              </a:rPr>
              <a:t>Viene </a:t>
            </a:r>
            <a:r>
              <a:rPr lang="it-IT" sz="1800" dirty="0">
                <a:solidFill>
                  <a:schemeClr val="tx1"/>
                </a:solidFill>
                <a:latin typeface="Times New Roman" pitchFamily="18" charset="0"/>
                <a:cs typeface="Times New Roman" pitchFamily="18" charset="0"/>
              </a:rPr>
              <a:t>descritto come un nobile ozioso, che vive di rendita come il cugino e che si diverte a passare il tempo tra scherzi, sciocche dispute cavalleresche e comportamenti </a:t>
            </a:r>
            <a:r>
              <a:rPr lang="it-IT" sz="1800" dirty="0" smtClean="0">
                <a:solidFill>
                  <a:schemeClr val="tx1"/>
                </a:solidFill>
                <a:latin typeface="Times New Roman" pitchFamily="18" charset="0"/>
                <a:cs typeface="Times New Roman" pitchFamily="18" charset="0"/>
              </a:rPr>
              <a:t>frivoli.</a:t>
            </a:r>
          </a:p>
          <a:p>
            <a:r>
              <a:rPr lang="it-IT" sz="1800" dirty="0" smtClean="0">
                <a:solidFill>
                  <a:schemeClr val="tx1"/>
                </a:solidFill>
                <a:latin typeface="Times New Roman" pitchFamily="18" charset="0"/>
                <a:cs typeface="Times New Roman" pitchFamily="18" charset="0"/>
              </a:rPr>
              <a:t>E’ un eterno ragazzone insolente ed ignorante, un incorreggibile sbarazzino che si burla di tutto e </a:t>
            </a:r>
            <a:r>
              <a:rPr lang="it-IT" sz="1800" smtClean="0">
                <a:solidFill>
                  <a:schemeClr val="tx1"/>
                </a:solidFill>
                <a:latin typeface="Times New Roman" pitchFamily="18" charset="0"/>
                <a:cs typeface="Times New Roman" pitchFamily="18" charset="0"/>
              </a:rPr>
              <a:t>di tutti. </a:t>
            </a:r>
            <a:endParaRPr lang="it-IT" sz="1800" dirty="0" smtClean="0">
              <a:solidFill>
                <a:schemeClr val="tx1"/>
              </a:solidFill>
              <a:latin typeface="Times New Roman" pitchFamily="18" charset="0"/>
              <a:cs typeface="Times New Roman" pitchFamily="18" charset="0"/>
            </a:endParaRPr>
          </a:p>
          <a:p>
            <a:r>
              <a:rPr lang="it-IT" sz="1800" dirty="0" smtClean="0">
                <a:solidFill>
                  <a:schemeClr val="tx1"/>
                </a:solidFill>
                <a:latin typeface="Times New Roman" pitchFamily="18" charset="0"/>
                <a:cs typeface="Times New Roman" pitchFamily="18" charset="0"/>
              </a:rPr>
              <a:t>Nonostante </a:t>
            </a:r>
            <a:r>
              <a:rPr lang="it-IT" sz="1800" dirty="0">
                <a:solidFill>
                  <a:schemeClr val="tx1"/>
                </a:solidFill>
                <a:latin typeface="Times New Roman" pitchFamily="18" charset="0"/>
                <a:cs typeface="Times New Roman" pitchFamily="18" charset="0"/>
              </a:rPr>
              <a:t>la sua </a:t>
            </a:r>
            <a:r>
              <a:rPr lang="it-IT" sz="1800" dirty="0" smtClean="0">
                <a:solidFill>
                  <a:schemeClr val="tx1"/>
                </a:solidFill>
                <a:latin typeface="Times New Roman" pitchFamily="18" charset="0"/>
                <a:cs typeface="Times New Roman" pitchFamily="18" charset="0"/>
              </a:rPr>
              <a:t>frivolezza, Attilio </a:t>
            </a:r>
            <a:r>
              <a:rPr lang="it-IT" sz="1800" dirty="0">
                <a:solidFill>
                  <a:schemeClr val="tx1"/>
                </a:solidFill>
                <a:latin typeface="Times New Roman" pitchFamily="18" charset="0"/>
                <a:cs typeface="Times New Roman" pitchFamily="18" charset="0"/>
              </a:rPr>
              <a:t>si mostra molto attaccato ai suoi privilegi </a:t>
            </a:r>
            <a:r>
              <a:rPr lang="it-IT" sz="1800" dirty="0" smtClean="0">
                <a:solidFill>
                  <a:schemeClr val="tx1"/>
                </a:solidFill>
                <a:latin typeface="Times New Roman" pitchFamily="18" charset="0"/>
                <a:cs typeface="Times New Roman" pitchFamily="18" charset="0"/>
              </a:rPr>
              <a:t>nobiliari e </a:t>
            </a:r>
            <a:r>
              <a:rPr lang="it-IT" sz="1800" dirty="0">
                <a:solidFill>
                  <a:schemeClr val="tx1"/>
                </a:solidFill>
                <a:latin typeface="Times New Roman" pitchFamily="18" charset="0"/>
                <a:cs typeface="Times New Roman" pitchFamily="18" charset="0"/>
              </a:rPr>
              <a:t>particolarmente geloso dell'onore della propria </a:t>
            </a:r>
            <a:r>
              <a:rPr lang="it-IT" sz="1800" dirty="0" smtClean="0">
                <a:solidFill>
                  <a:schemeClr val="tx1"/>
                </a:solidFill>
                <a:latin typeface="Times New Roman" pitchFamily="18" charset="0"/>
                <a:cs typeface="Times New Roman" pitchFamily="18" charset="0"/>
              </a:rPr>
              <a:t>famiglia.</a:t>
            </a:r>
            <a:r>
              <a:rPr lang="it-IT" sz="1800" dirty="0" smtClean="0">
                <a:latin typeface="Times New Roman" pitchFamily="18" charset="0"/>
                <a:cs typeface="Times New Roman" pitchFamily="18" charset="0"/>
              </a:rPr>
              <a:t> </a:t>
            </a:r>
            <a:r>
              <a:rPr lang="it-IT" sz="1800" dirty="0" smtClean="0">
                <a:solidFill>
                  <a:schemeClr val="tx1"/>
                </a:solidFill>
                <a:latin typeface="Times New Roman" pitchFamily="18" charset="0"/>
                <a:cs typeface="Times New Roman" pitchFamily="18" charset="0"/>
              </a:rPr>
              <a:t>Compare </a:t>
            </a:r>
            <a:r>
              <a:rPr lang="it-IT" sz="1800" dirty="0">
                <a:solidFill>
                  <a:schemeClr val="tx1"/>
                </a:solidFill>
                <a:latin typeface="Times New Roman" pitchFamily="18" charset="0"/>
                <a:cs typeface="Times New Roman" pitchFamily="18" charset="0"/>
              </a:rPr>
              <a:t>direttamente per la prima volta </a:t>
            </a:r>
            <a:r>
              <a:rPr lang="it-IT" sz="1800" dirty="0" smtClean="0">
                <a:solidFill>
                  <a:schemeClr val="tx1"/>
                </a:solidFill>
                <a:latin typeface="Times New Roman" pitchFamily="18" charset="0"/>
                <a:cs typeface="Times New Roman" pitchFamily="18" charset="0"/>
              </a:rPr>
              <a:t> </a:t>
            </a:r>
            <a:r>
              <a:rPr lang="it-IT" sz="1800" dirty="0">
                <a:solidFill>
                  <a:schemeClr val="tx1"/>
                </a:solidFill>
                <a:latin typeface="Times New Roman" pitchFamily="18" charset="0"/>
                <a:cs typeface="Times New Roman" pitchFamily="18" charset="0"/>
              </a:rPr>
              <a:t>quando padre </a:t>
            </a:r>
            <a:r>
              <a:rPr lang="it-IT" sz="1800" dirty="0" smtClean="0">
                <a:solidFill>
                  <a:schemeClr val="tx1"/>
                </a:solidFill>
                <a:latin typeface="Times New Roman" pitchFamily="18" charset="0"/>
                <a:cs typeface="Times New Roman" pitchFamily="18" charset="0"/>
              </a:rPr>
              <a:t>Cristoforo va </a:t>
            </a:r>
            <a:r>
              <a:rPr lang="it-IT" sz="1800" dirty="0">
                <a:solidFill>
                  <a:schemeClr val="tx1"/>
                </a:solidFill>
                <a:latin typeface="Times New Roman" pitchFamily="18" charset="0"/>
                <a:cs typeface="Times New Roman" pitchFamily="18" charset="0"/>
              </a:rPr>
              <a:t>al palazzo di don Rodrigo per parlargli e lo trova a tavola con i suoi </a:t>
            </a:r>
            <a:r>
              <a:rPr lang="it-IT" sz="1800" dirty="0" smtClean="0">
                <a:solidFill>
                  <a:schemeClr val="tx1"/>
                </a:solidFill>
                <a:latin typeface="Times New Roman" pitchFamily="18" charset="0"/>
                <a:cs typeface="Times New Roman" pitchFamily="18" charset="0"/>
              </a:rPr>
              <a:t>commensali.</a:t>
            </a:r>
            <a:br>
              <a:rPr lang="it-IT" sz="1800" dirty="0" smtClean="0">
                <a:solidFill>
                  <a:schemeClr val="tx1"/>
                </a:solidFill>
                <a:latin typeface="Times New Roman" pitchFamily="18" charset="0"/>
                <a:cs typeface="Times New Roman" pitchFamily="18" charset="0"/>
              </a:rPr>
            </a:br>
            <a:r>
              <a:rPr lang="it-IT" sz="1800" dirty="0">
                <a:latin typeface="Times New Roman" pitchFamily="18" charset="0"/>
                <a:cs typeface="Times New Roman" pitchFamily="18" charset="0"/>
              </a:rPr>
              <a:t> </a:t>
            </a:r>
            <a:r>
              <a:rPr lang="it-IT" sz="1800" dirty="0">
                <a:solidFill>
                  <a:schemeClr val="tx1"/>
                </a:solidFill>
                <a:latin typeface="Times New Roman" pitchFamily="18" charset="0"/>
                <a:cs typeface="Times New Roman" pitchFamily="18" charset="0"/>
              </a:rPr>
              <a:t> La sua morte per la </a:t>
            </a:r>
            <a:r>
              <a:rPr lang="it-IT" sz="1800" dirty="0" smtClean="0">
                <a:solidFill>
                  <a:schemeClr val="tx1"/>
                </a:solidFill>
                <a:latin typeface="Times New Roman" pitchFamily="18" charset="0"/>
                <a:cs typeface="Times New Roman" pitchFamily="18" charset="0"/>
              </a:rPr>
              <a:t>peste viene </a:t>
            </a:r>
            <a:r>
              <a:rPr lang="it-IT" sz="1800" dirty="0">
                <a:solidFill>
                  <a:schemeClr val="tx1"/>
                </a:solidFill>
                <a:latin typeface="Times New Roman" pitchFamily="18" charset="0"/>
                <a:cs typeface="Times New Roman" pitchFamily="18" charset="0"/>
              </a:rPr>
              <a:t>menzionata </a:t>
            </a:r>
            <a:r>
              <a:rPr lang="it-IT" sz="1800" dirty="0" smtClean="0">
                <a:solidFill>
                  <a:schemeClr val="tx1"/>
                </a:solidFill>
                <a:latin typeface="Times New Roman" pitchFamily="18" charset="0"/>
                <a:cs typeface="Times New Roman" pitchFamily="18" charset="0"/>
              </a:rPr>
              <a:t> </a:t>
            </a:r>
            <a:r>
              <a:rPr lang="it-IT" sz="1800" dirty="0">
                <a:solidFill>
                  <a:schemeClr val="tx1"/>
                </a:solidFill>
                <a:latin typeface="Times New Roman" pitchFamily="18" charset="0"/>
                <a:cs typeface="Times New Roman" pitchFamily="18" charset="0"/>
              </a:rPr>
              <a:t>quando si dice che don Rodrigo ha pronunciato un bizzarro elogio funebre in onore del cugino durante una cena con amici a Milano</a:t>
            </a:r>
            <a:r>
              <a:rPr lang="it-IT" sz="1800" dirty="0" smtClean="0">
                <a:solidFill>
                  <a:schemeClr val="tx1"/>
                </a:solidFill>
                <a:latin typeface="Times New Roman" pitchFamily="18" charset="0"/>
                <a:cs typeface="Times New Roman" pitchFamily="18" charset="0"/>
              </a:rPr>
              <a:t>.</a:t>
            </a:r>
          </a:p>
        </p:txBody>
      </p:sp>
      <p:pic>
        <p:nvPicPr>
          <p:cNvPr id="4" name="Immagine 3"/>
          <p:cNvPicPr>
            <a:picLocks noChangeAspect="1"/>
          </p:cNvPicPr>
          <p:nvPr/>
        </p:nvPicPr>
        <p:blipFill>
          <a:blip r:embed="rId2" cstate="print"/>
          <a:stretch>
            <a:fillRect/>
          </a:stretch>
        </p:blipFill>
        <p:spPr>
          <a:xfrm>
            <a:off x="5076056" y="1052736"/>
            <a:ext cx="3639348" cy="532859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Left)">
                                      <p:cBhvr>
                                        <p:cTn id="14" dur="500"/>
                                        <p:tgtEl>
                                          <p:spTgt spid="3">
                                            <p:txEl>
                                              <p:pRg st="1" end="1"/>
                                            </p:txEl>
                                          </p:spTgt>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0232" y="274638"/>
            <a:ext cx="5000660" cy="796908"/>
          </a:xfrm>
        </p:spPr>
        <p:txBody>
          <a:bodyPr>
            <a:normAutofit/>
          </a:bodyPr>
          <a:lstStyle/>
          <a:p>
            <a:r>
              <a:rPr lang="it-IT" sz="3600" b="1" i="1" dirty="0" smtClean="0">
                <a:latin typeface="Times New Roman" pitchFamily="18" charset="0"/>
                <a:cs typeface="Times New Roman" pitchFamily="18" charset="0"/>
              </a:rPr>
              <a:t>Conte zio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928662" y="1071546"/>
            <a:ext cx="4357718" cy="5072098"/>
          </a:xfrm>
        </p:spPr>
        <p:txBody>
          <a:bodyPr>
            <a:noAutofit/>
          </a:bodyPr>
          <a:lstStyle/>
          <a:p>
            <a:pPr marL="0" indent="0" algn="ctr">
              <a:buNone/>
            </a:pPr>
            <a:r>
              <a:rPr lang="it-IT" sz="1600" dirty="0" smtClean="0">
                <a:latin typeface="Times New Roman" pitchFamily="18" charset="0"/>
                <a:cs typeface="Times New Roman" pitchFamily="18" charset="0"/>
              </a:rPr>
              <a:t>È  un influente uomo politico, zio di don Rodrigo e di Attilio.</a:t>
            </a:r>
          </a:p>
          <a:p>
            <a:pPr marL="0" indent="0" algn="ctr">
              <a:buNone/>
            </a:pPr>
            <a:r>
              <a:rPr lang="it-IT" sz="1600" dirty="0" smtClean="0">
                <a:latin typeface="Times New Roman" pitchFamily="18" charset="0"/>
                <a:cs typeface="Times New Roman" pitchFamily="18" charset="0"/>
              </a:rPr>
              <a:t>E’ un uomo montato:  superbo,  tronfio e vanaglorioso, abile nell'arte sottile di simulare e dissimulare e capace di minacciare e lusingare pur di ottenere i suoi scopi. </a:t>
            </a:r>
          </a:p>
          <a:p>
            <a:pPr marL="0" indent="0" algn="ctr">
              <a:buNone/>
            </a:pPr>
            <a:r>
              <a:rPr lang="it-IT" sz="1600" dirty="0" smtClean="0">
                <a:latin typeface="Times New Roman" pitchFamily="18" charset="0"/>
                <a:cs typeface="Times New Roman" pitchFamily="18" charset="0"/>
              </a:rPr>
              <a:t>Il nipote Attilio si reca da lui a Milano per parlargli del contrasto fra Rodrigo e padre Cristoforo, insinuando la calunnia che il frate sia invaghito di Lucia e volesse farla sposare con Renzo, losco soggetto in quanto ricercato dalla legge, mentre Rodrigo si sarebbe messo di traverso a causa di un’innocente passione per la ragazza. Il conte zio crede ad Attilio e si mostra assai irritato del fatto che il frate "temerario" si sia messo contro suo nipote e accetta di intervenire facendo pressione sul padre provinciale dei cappuccini per far trasferire  padre Cristoforo a Rimini e proteggere l’onore del suo casato. </a:t>
            </a:r>
          </a:p>
          <a:p>
            <a:pPr>
              <a:buNone/>
            </a:pPr>
            <a:endParaRPr lang="it-IT" sz="1800" dirty="0" smtClean="0">
              <a:latin typeface="Times New Roman" pitchFamily="18" charset="0"/>
              <a:cs typeface="Times New Roman" pitchFamily="18" charset="0"/>
            </a:endParaRPr>
          </a:p>
        </p:txBody>
      </p:sp>
      <p:sp>
        <p:nvSpPr>
          <p:cNvPr id="7170" name="AutoShape 2" descr="Risultati immagini per immagine nibbio promessi sposi"/>
          <p:cNvSpPr>
            <a:spLocks noChangeAspect="1" noChangeArrowheads="1"/>
          </p:cNvSpPr>
          <p:nvPr/>
        </p:nvSpPr>
        <p:spPr bwMode="auto">
          <a:xfrm>
            <a:off x="155575" y="-1493838"/>
            <a:ext cx="2447925" cy="3124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72" name="AutoShape 4" descr="Risultati immagini per immagine nibbio promessi sposi"/>
          <p:cNvSpPr>
            <a:spLocks noChangeAspect="1" noChangeArrowheads="1"/>
          </p:cNvSpPr>
          <p:nvPr/>
        </p:nvSpPr>
        <p:spPr bwMode="auto">
          <a:xfrm>
            <a:off x="155575" y="-1493838"/>
            <a:ext cx="2447925" cy="3124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74" name="AutoShape 6" descr="Risultati immagini per immagine nibbio promessi sposi"/>
          <p:cNvSpPr>
            <a:spLocks noChangeAspect="1" noChangeArrowheads="1"/>
          </p:cNvSpPr>
          <p:nvPr/>
        </p:nvSpPr>
        <p:spPr bwMode="auto">
          <a:xfrm>
            <a:off x="155575" y="-1089025"/>
            <a:ext cx="2667000" cy="2276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76" name="AutoShape 8" descr="I promessi sposi-36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78" name="AutoShape 10" descr="Risultati immagini per immagine nibbio promessi sposi"/>
          <p:cNvSpPr>
            <a:spLocks noChangeAspect="1" noChangeArrowheads="1"/>
          </p:cNvSpPr>
          <p:nvPr/>
        </p:nvSpPr>
        <p:spPr bwMode="auto">
          <a:xfrm>
            <a:off x="155575" y="-1089025"/>
            <a:ext cx="2667000" cy="2276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80" name="AutoShape 12" descr="Risultati immagini per immagine nibbio promessi sposi"/>
          <p:cNvSpPr>
            <a:spLocks noChangeAspect="1" noChangeArrowheads="1"/>
          </p:cNvSpPr>
          <p:nvPr/>
        </p:nvSpPr>
        <p:spPr bwMode="auto">
          <a:xfrm>
            <a:off x="155575" y="-1089025"/>
            <a:ext cx="2667000" cy="2276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82" name="AutoShape 14" descr="Risultati immagini per immagine nibbio promessi sposi"/>
          <p:cNvSpPr>
            <a:spLocks noChangeAspect="1" noChangeArrowheads="1"/>
          </p:cNvSpPr>
          <p:nvPr/>
        </p:nvSpPr>
        <p:spPr bwMode="auto">
          <a:xfrm>
            <a:off x="155575" y="-1089025"/>
            <a:ext cx="2667000" cy="22764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84" name="AutoShape 16"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86" name="Picture 18" descr="Immagine"/>
          <p:cNvPicPr>
            <a:picLocks noChangeAspect="1" noChangeArrowheads="1"/>
          </p:cNvPicPr>
          <p:nvPr/>
        </p:nvPicPr>
        <p:blipFill>
          <a:blip r:embed="rId2" cstate="print"/>
          <a:srcRect/>
          <a:stretch>
            <a:fillRect/>
          </a:stretch>
        </p:blipFill>
        <p:spPr bwMode="auto">
          <a:xfrm>
            <a:off x="5357818" y="3786190"/>
            <a:ext cx="3292425" cy="2786082"/>
          </a:xfrm>
          <a:prstGeom prst="rect">
            <a:avLst/>
          </a:prstGeom>
          <a:noFill/>
        </p:spPr>
      </p:pic>
      <p:pic>
        <p:nvPicPr>
          <p:cNvPr id="7188" name="Picture 20" descr="Risultati immagini per immagine oste della luna piena promessi sposi"/>
          <p:cNvPicPr>
            <a:picLocks noChangeAspect="1" noChangeArrowheads="1"/>
          </p:cNvPicPr>
          <p:nvPr/>
        </p:nvPicPr>
        <p:blipFill>
          <a:blip r:embed="rId3" cstate="print"/>
          <a:srcRect/>
          <a:stretch>
            <a:fillRect/>
          </a:stretch>
        </p:blipFill>
        <p:spPr bwMode="auto">
          <a:xfrm>
            <a:off x="6072199" y="642918"/>
            <a:ext cx="2224027" cy="2838449"/>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7188"/>
                                        </p:tgtEl>
                                        <p:attrNameLst>
                                          <p:attrName>style.visibility</p:attrName>
                                        </p:attrNameLst>
                                      </p:cBhvr>
                                      <p:to>
                                        <p:strVal val="visible"/>
                                      </p:to>
                                    </p:set>
                                    <p:anim calcmode="lin" valueType="num">
                                      <p:cBhvr additive="base">
                                        <p:cTn id="30" dur="500" fill="hold"/>
                                        <p:tgtEl>
                                          <p:spTgt spid="7188"/>
                                        </p:tgtEl>
                                        <p:attrNameLst>
                                          <p:attrName>ppt_x</p:attrName>
                                        </p:attrNameLst>
                                      </p:cBhvr>
                                      <p:tavLst>
                                        <p:tav tm="0">
                                          <p:val>
                                            <p:strVal val="1+#ppt_w/2"/>
                                          </p:val>
                                        </p:tav>
                                        <p:tav tm="100000">
                                          <p:val>
                                            <p:strVal val="#ppt_x"/>
                                          </p:val>
                                        </p:tav>
                                      </p:tavLst>
                                    </p:anim>
                                    <p:anim calcmode="lin" valueType="num">
                                      <p:cBhvr additive="base">
                                        <p:cTn id="31" dur="500" fill="hold"/>
                                        <p:tgtEl>
                                          <p:spTgt spid="718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7186"/>
                                        </p:tgtEl>
                                        <p:attrNameLst>
                                          <p:attrName>style.visibility</p:attrName>
                                        </p:attrNameLst>
                                      </p:cBhvr>
                                      <p:to>
                                        <p:strVal val="visible"/>
                                      </p:to>
                                    </p:set>
                                    <p:anim calcmode="lin" valueType="num">
                                      <p:cBhvr additive="base">
                                        <p:cTn id="36" dur="500" fill="hold"/>
                                        <p:tgtEl>
                                          <p:spTgt spid="7186"/>
                                        </p:tgtEl>
                                        <p:attrNameLst>
                                          <p:attrName>ppt_x</p:attrName>
                                        </p:attrNameLst>
                                      </p:cBhvr>
                                      <p:tavLst>
                                        <p:tav tm="0">
                                          <p:val>
                                            <p:strVal val="1+#ppt_w/2"/>
                                          </p:val>
                                        </p:tav>
                                        <p:tav tm="100000">
                                          <p:val>
                                            <p:strVal val="#ppt_x"/>
                                          </p:val>
                                        </p:tav>
                                      </p:tavLst>
                                    </p:anim>
                                    <p:anim calcmode="lin" valueType="num">
                                      <p:cBhvr additive="base">
                                        <p:cTn id="37"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0298" y="214289"/>
            <a:ext cx="3643338" cy="642943"/>
          </a:xfrm>
        </p:spPr>
        <p:txBody>
          <a:bodyPr>
            <a:normAutofit/>
          </a:bodyPr>
          <a:lstStyle/>
          <a:p>
            <a:r>
              <a:rPr lang="it-IT" sz="3600" b="1" i="1" dirty="0" smtClean="0">
                <a:latin typeface="Times New Roman" pitchFamily="18" charset="0"/>
                <a:cs typeface="Times New Roman" pitchFamily="18" charset="0"/>
              </a:rPr>
              <a:t>Bortolo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3500430" y="1071546"/>
            <a:ext cx="4572032" cy="4714908"/>
          </a:xfrm>
        </p:spPr>
        <p:txBody>
          <a:bodyPr>
            <a:noAutofit/>
          </a:bodyPr>
          <a:lstStyle/>
          <a:p>
            <a:pPr algn="ctr">
              <a:buNone/>
            </a:pPr>
            <a:r>
              <a:rPr lang="it-IT" sz="1800" dirty="0" smtClean="0">
                <a:latin typeface="Times New Roman" pitchFamily="18" charset="0"/>
                <a:cs typeface="Times New Roman" pitchFamily="18" charset="0"/>
              </a:rPr>
              <a:t>E’ il cugino di Renzo e gli offre asilo a casa sua nel bergamasco poiché Renzo era ricercato come rivoluzionario dal governo di Milano.</a:t>
            </a:r>
          </a:p>
          <a:p>
            <a:pPr algn="ctr">
              <a:buNone/>
            </a:pPr>
            <a:r>
              <a:rPr lang="it-IT" sz="1800" dirty="0" smtClean="0">
                <a:latin typeface="Times New Roman" pitchFamily="18" charset="0"/>
                <a:cs typeface="Times New Roman" pitchFamily="18" charset="0"/>
              </a:rPr>
              <a:t>Lavora in una filanda e chiede consigli per lo svolgimento del lavoro a Renzo che era un esperto filatore di seta. Non compare mai direttamente nell’opera se non in un solo frangente in cui dialoga con il cugino.</a:t>
            </a:r>
          </a:p>
          <a:p>
            <a:pPr algn="ctr">
              <a:buNone/>
            </a:pPr>
            <a:r>
              <a:rPr lang="it-IT" sz="1800" dirty="0" smtClean="0">
                <a:latin typeface="Times New Roman" pitchFamily="18" charset="0"/>
                <a:cs typeface="Times New Roman" pitchFamily="18" charset="0"/>
              </a:rPr>
              <a:t>Bortolo si rivela di estremo aiuto a Renzo, perché lo ospita per un anno e gli offrirà un lavoro  stabile  quando Renzo si trasferirà con la moglie Lucia nel territorio di Bergamo e vi metterà su casa con la propria famiglia. I due diventeranno soci nella gestione di un filatoio di seta.</a:t>
            </a:r>
          </a:p>
          <a:p>
            <a:pPr algn="ctr">
              <a:buNone/>
            </a:pPr>
            <a:r>
              <a:rPr lang="it-IT" sz="1800" dirty="0" smtClean="0"/>
              <a:t/>
            </a:r>
            <a:br>
              <a:rPr lang="it-IT" sz="1800" dirty="0" smtClean="0"/>
            </a:br>
            <a:endParaRPr lang="it-IT" sz="1800" dirty="0">
              <a:latin typeface="Times New Roman" pitchFamily="18" charset="0"/>
              <a:cs typeface="Times New Roman" pitchFamily="18" charset="0"/>
            </a:endParaRPr>
          </a:p>
        </p:txBody>
      </p:sp>
      <p:sp>
        <p:nvSpPr>
          <p:cNvPr id="4" name="AutoShape 2"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personaggio don abbondio promessi sposi"/>
          <p:cNvSpPr>
            <a:spLocks noChangeAspect="1" noChangeArrowheads="1"/>
          </p:cNvSpPr>
          <p:nvPr/>
        </p:nvSpPr>
        <p:spPr bwMode="auto">
          <a:xfrm>
            <a:off x="155575" y="-1333500"/>
            <a:ext cx="4191000" cy="27908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2" name="AutoShape 18"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4" name="AutoShape 20" descr="casa di tonio"/>
          <p:cNvSpPr>
            <a:spLocks noChangeAspect="1" noChangeArrowheads="1"/>
          </p:cNvSpPr>
          <p:nvPr/>
        </p:nvSpPr>
        <p:spPr bwMode="auto">
          <a:xfrm>
            <a:off x="1555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6" name="AutoShape 22"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8" name="AutoShape 24"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50" name="AutoShape 26" descr="https://ipromessisponline.files.wordpress.com/2014/05/casa-di-toni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Immagine"/>
          <p:cNvPicPr>
            <a:picLocks noChangeAspect="1" noChangeArrowheads="1"/>
          </p:cNvPicPr>
          <p:nvPr/>
        </p:nvPicPr>
        <p:blipFill>
          <a:blip r:embed="rId2" cstate="print"/>
          <a:srcRect/>
          <a:stretch>
            <a:fillRect/>
          </a:stretch>
        </p:blipFill>
        <p:spPr bwMode="auto">
          <a:xfrm>
            <a:off x="571472" y="1857364"/>
            <a:ext cx="2857520" cy="328614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anim calcmode="lin" valueType="num">
                                      <p:cBhvr additive="base">
                                        <p:cTn id="29" dur="500" fill="hold"/>
                                        <p:tgtEl>
                                          <p:spTgt spid="8196"/>
                                        </p:tgtEl>
                                        <p:attrNameLst>
                                          <p:attrName>ppt_x</p:attrName>
                                        </p:attrNameLst>
                                      </p:cBhvr>
                                      <p:tavLst>
                                        <p:tav tm="0">
                                          <p:val>
                                            <p:strVal val="1+#ppt_w/2"/>
                                          </p:val>
                                        </p:tav>
                                        <p:tav tm="100000">
                                          <p:val>
                                            <p:strVal val="#ppt_x"/>
                                          </p:val>
                                        </p:tav>
                                      </p:tavLst>
                                    </p:anim>
                                    <p:anim calcmode="lin" valueType="num">
                                      <p:cBhvr additive="base">
                                        <p:cTn id="30"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71670" y="642918"/>
            <a:ext cx="5357850" cy="428628"/>
          </a:xfrm>
        </p:spPr>
        <p:txBody>
          <a:bodyPr>
            <a:noAutofit/>
          </a:bodyPr>
          <a:lstStyle/>
          <a:p>
            <a:pPr algn="ctr"/>
            <a:r>
              <a:rPr lang="it-IT" sz="2800" b="1" i="1" dirty="0" smtClean="0">
                <a:latin typeface="Times New Roman" pitchFamily="18" charset="0"/>
                <a:cs typeface="Times New Roman" pitchFamily="18" charset="0"/>
              </a:rPr>
              <a:t>La vita e le opere</a:t>
            </a:r>
            <a:endParaRPr lang="it-IT" sz="28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785786" y="1142984"/>
            <a:ext cx="8001056" cy="5286412"/>
          </a:xfrm>
        </p:spPr>
        <p:txBody>
          <a:bodyPr>
            <a:normAutofit fontScale="92500" lnSpcReduction="10000"/>
          </a:bodyPr>
          <a:lstStyle/>
          <a:p>
            <a:pPr algn="just"/>
            <a:r>
              <a:rPr lang="it-IT" sz="2000" b="1" dirty="0" smtClean="0">
                <a:solidFill>
                  <a:schemeClr val="tx1"/>
                </a:solidFill>
                <a:latin typeface="Times New Roman" pitchFamily="18" charset="0"/>
                <a:cs typeface="Times New Roman" pitchFamily="18" charset="0"/>
              </a:rPr>
              <a:t>1785 (7 marzo)  </a:t>
            </a:r>
            <a:r>
              <a:rPr lang="it-IT" sz="2000" dirty="0" smtClean="0">
                <a:solidFill>
                  <a:schemeClr val="tx1"/>
                </a:solidFill>
                <a:latin typeface="Times New Roman" pitchFamily="18" charset="0"/>
                <a:cs typeface="Times New Roman" pitchFamily="18" charset="0"/>
              </a:rPr>
              <a:t>Nasce a Milano, dal conte Pietro, ricco possidente di Lecco, e da Giulia Beccaria, figlia del famoso giurista Cesare Beccaria, autore del trattato </a:t>
            </a:r>
            <a:r>
              <a:rPr lang="it-IT" sz="2000" i="1" dirty="0" smtClean="0">
                <a:solidFill>
                  <a:schemeClr val="tx1"/>
                </a:solidFill>
                <a:latin typeface="Times New Roman" pitchFamily="18" charset="0"/>
                <a:cs typeface="Times New Roman" pitchFamily="18" charset="0"/>
              </a:rPr>
              <a:t>Dei delitti e delle pene.</a:t>
            </a:r>
          </a:p>
          <a:p>
            <a:pPr algn="just"/>
            <a:endParaRPr lang="it-IT" sz="2000" b="1" i="1" dirty="0" smtClean="0">
              <a:solidFill>
                <a:schemeClr val="tx1"/>
              </a:solidFill>
              <a:latin typeface="Times New Roman" pitchFamily="18" charset="0"/>
              <a:cs typeface="Times New Roman" pitchFamily="18" charset="0"/>
            </a:endParaRPr>
          </a:p>
          <a:p>
            <a:pPr algn="just"/>
            <a:r>
              <a:rPr lang="it-IT" sz="2000" b="1" dirty="0" smtClean="0">
                <a:solidFill>
                  <a:schemeClr val="tx1"/>
                </a:solidFill>
                <a:latin typeface="Times New Roman" pitchFamily="18" charset="0"/>
                <a:cs typeface="Times New Roman" pitchFamily="18" charset="0"/>
              </a:rPr>
              <a:t>1791-1801 </a:t>
            </a:r>
            <a:r>
              <a:rPr lang="it-IT" sz="2000" dirty="0" smtClean="0">
                <a:solidFill>
                  <a:schemeClr val="tx1"/>
                </a:solidFill>
                <a:latin typeface="Times New Roman" pitchFamily="18" charset="0"/>
                <a:cs typeface="Times New Roman" pitchFamily="18" charset="0"/>
              </a:rPr>
              <a:t>In seguito alla separazione dei genitori, Alessandro trascorre l’infanzia e l’adolescenza in collegi religiosi: presso i </a:t>
            </a:r>
            <a:r>
              <a:rPr lang="it-IT" sz="2000" dirty="0" err="1" smtClean="0">
                <a:solidFill>
                  <a:schemeClr val="tx1"/>
                </a:solidFill>
                <a:latin typeface="Times New Roman" pitchFamily="18" charset="0"/>
                <a:cs typeface="Times New Roman" pitchFamily="18" charset="0"/>
              </a:rPr>
              <a:t>Somaschi</a:t>
            </a:r>
            <a:r>
              <a:rPr lang="it-IT" sz="2000" dirty="0" smtClean="0">
                <a:solidFill>
                  <a:schemeClr val="tx1"/>
                </a:solidFill>
                <a:latin typeface="Times New Roman" pitchFamily="18" charset="0"/>
                <a:cs typeface="Times New Roman" pitchFamily="18" charset="0"/>
              </a:rPr>
              <a:t> fino al 1796 e presso i Barnabiti dal 1798 al 1801. Nel 1800 compone il poemetto </a:t>
            </a:r>
            <a:r>
              <a:rPr lang="it-IT" sz="2000" i="1" dirty="0" smtClean="0">
                <a:solidFill>
                  <a:schemeClr val="tx1"/>
                </a:solidFill>
                <a:latin typeface="Times New Roman" pitchFamily="18" charset="0"/>
                <a:cs typeface="Times New Roman" pitchFamily="18" charset="0"/>
              </a:rPr>
              <a:t>Il trionfo della libertà.</a:t>
            </a:r>
          </a:p>
          <a:p>
            <a:pPr algn="just"/>
            <a:endParaRPr lang="it-IT" sz="2000" i="1" dirty="0" smtClean="0">
              <a:solidFill>
                <a:schemeClr val="tx1"/>
              </a:solidFill>
              <a:latin typeface="Times New Roman" pitchFamily="18" charset="0"/>
              <a:cs typeface="Times New Roman" pitchFamily="18" charset="0"/>
            </a:endParaRPr>
          </a:p>
          <a:p>
            <a:pPr algn="just"/>
            <a:r>
              <a:rPr lang="it-IT" sz="2000" b="1" dirty="0" smtClean="0">
                <a:solidFill>
                  <a:schemeClr val="tx1"/>
                </a:solidFill>
                <a:latin typeface="Times New Roman" pitchFamily="18" charset="0"/>
                <a:cs typeface="Times New Roman" pitchFamily="18" charset="0"/>
              </a:rPr>
              <a:t>1802-1804 </a:t>
            </a:r>
            <a:r>
              <a:rPr lang="it-IT" sz="2000" dirty="0" smtClean="0">
                <a:solidFill>
                  <a:schemeClr val="tx1"/>
                </a:solidFill>
                <a:latin typeface="Times New Roman" pitchFamily="18" charset="0"/>
                <a:cs typeface="Times New Roman" pitchFamily="18" charset="0"/>
              </a:rPr>
              <a:t>A sedici anni esce dal collegio e vive a Milano con l’anziano padre. Frequenta l’ambiente illuminista napoleonico e stringe amicizia con Monti e Foscolo. A questo periodo risalgono l’</a:t>
            </a:r>
            <a:r>
              <a:rPr lang="it-IT" sz="2000" i="1" dirty="0" smtClean="0">
                <a:solidFill>
                  <a:schemeClr val="tx1"/>
                </a:solidFill>
                <a:latin typeface="Times New Roman" pitchFamily="18" charset="0"/>
                <a:cs typeface="Times New Roman" pitchFamily="18" charset="0"/>
              </a:rPr>
              <a:t>Adda e i Sermoni.</a:t>
            </a:r>
            <a:endParaRPr lang="it-IT" sz="2000" b="1" dirty="0" smtClean="0">
              <a:solidFill>
                <a:schemeClr val="tx1"/>
              </a:solidFill>
              <a:latin typeface="Times New Roman" pitchFamily="18" charset="0"/>
              <a:cs typeface="Times New Roman" pitchFamily="18" charset="0"/>
            </a:endParaRPr>
          </a:p>
          <a:p>
            <a:pPr algn="just"/>
            <a:endParaRPr lang="it-IT" sz="2000" b="1" dirty="0" smtClean="0">
              <a:solidFill>
                <a:schemeClr val="tx1"/>
              </a:solidFill>
              <a:latin typeface="Times New Roman" pitchFamily="18" charset="0"/>
              <a:cs typeface="Times New Roman" pitchFamily="18" charset="0"/>
            </a:endParaRPr>
          </a:p>
          <a:p>
            <a:pPr algn="just"/>
            <a:r>
              <a:rPr lang="it-IT" sz="2000" b="1" dirty="0" smtClean="0">
                <a:solidFill>
                  <a:schemeClr val="tx1"/>
                </a:solidFill>
                <a:latin typeface="Times New Roman" pitchFamily="18" charset="0"/>
                <a:cs typeface="Times New Roman" pitchFamily="18" charset="0"/>
              </a:rPr>
              <a:t>1805 </a:t>
            </a:r>
            <a:r>
              <a:rPr lang="it-IT" sz="2000" dirty="0" smtClean="0">
                <a:solidFill>
                  <a:schemeClr val="tx1"/>
                </a:solidFill>
                <a:latin typeface="Times New Roman" pitchFamily="18" charset="0"/>
                <a:cs typeface="Times New Roman" pitchFamily="18" charset="0"/>
              </a:rPr>
              <a:t>Lascia la casa paterna e raggiunge la madre a Parigi con la quale rimarrà fino al 1810. Nel 1805 compone il carme </a:t>
            </a:r>
            <a:r>
              <a:rPr lang="it-IT" sz="2000" i="1" dirty="0" smtClean="0">
                <a:solidFill>
                  <a:schemeClr val="tx1"/>
                </a:solidFill>
                <a:latin typeface="Times New Roman" pitchFamily="18" charset="0"/>
                <a:cs typeface="Times New Roman" pitchFamily="18" charset="0"/>
              </a:rPr>
              <a:t>In morte di Carlo </a:t>
            </a:r>
            <a:r>
              <a:rPr lang="it-IT" sz="2000" i="1" dirty="0" err="1" smtClean="0">
                <a:solidFill>
                  <a:schemeClr val="tx1"/>
                </a:solidFill>
                <a:latin typeface="Times New Roman" pitchFamily="18" charset="0"/>
                <a:cs typeface="Times New Roman" pitchFamily="18" charset="0"/>
              </a:rPr>
              <a:t>Imbonati</a:t>
            </a:r>
            <a:r>
              <a:rPr lang="it-IT" sz="2000" i="1" dirty="0" smtClean="0">
                <a:solidFill>
                  <a:schemeClr val="tx1"/>
                </a:solidFill>
                <a:latin typeface="Times New Roman" pitchFamily="18" charset="0"/>
                <a:cs typeface="Times New Roman" pitchFamily="18" charset="0"/>
              </a:rPr>
              <a:t>, </a:t>
            </a:r>
            <a:r>
              <a:rPr lang="it-IT" sz="2000" dirty="0" smtClean="0">
                <a:solidFill>
                  <a:schemeClr val="tx1"/>
                </a:solidFill>
                <a:latin typeface="Times New Roman" pitchFamily="18" charset="0"/>
                <a:cs typeface="Times New Roman" pitchFamily="18" charset="0"/>
              </a:rPr>
              <a:t>il compagno della madre da cui eredita un cospicuo patrimonio. A Parigi frequenta importanti ambienti intellettuali e si avvicina all’estetica romantica tedesca.</a:t>
            </a:r>
            <a:endParaRPr lang="it-IT" sz="2000" b="1" dirty="0" smtClean="0">
              <a:solidFill>
                <a:schemeClr val="tx1"/>
              </a:solidFill>
              <a:latin typeface="Times New Roman" pitchFamily="18" charset="0"/>
              <a:cs typeface="Times New Roman" pitchFamily="18" charset="0"/>
            </a:endParaRPr>
          </a:p>
          <a:p>
            <a:pPr algn="just"/>
            <a:endParaRPr lang="it-IT" sz="2000" b="1"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488" y="274638"/>
            <a:ext cx="3857652" cy="868346"/>
          </a:xfrm>
        </p:spPr>
        <p:txBody>
          <a:bodyPr>
            <a:normAutofit/>
          </a:bodyPr>
          <a:lstStyle/>
          <a:p>
            <a:r>
              <a:rPr lang="it-IT" sz="3600" b="1" i="1" dirty="0" smtClean="0">
                <a:latin typeface="Times New Roman" pitchFamily="18" charset="0"/>
                <a:cs typeface="Times New Roman" pitchFamily="18" charset="0"/>
              </a:rPr>
              <a:t>Nibbio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929190" y="2143116"/>
            <a:ext cx="3286148" cy="3286148"/>
          </a:xfrm>
        </p:spPr>
        <p:txBody>
          <a:bodyPr>
            <a:normAutofit fontScale="25000" lnSpcReduction="20000"/>
          </a:bodyPr>
          <a:lstStyle/>
          <a:p>
            <a:pPr indent="17463" algn="ctr">
              <a:buNone/>
            </a:pPr>
            <a:r>
              <a:rPr lang="it-IT" sz="7200" dirty="0" smtClean="0">
                <a:latin typeface="Times New Roman" pitchFamily="18" charset="0"/>
                <a:cs typeface="Times New Roman" pitchFamily="18" charset="0"/>
              </a:rPr>
              <a:t>Il Nibbio è il capo dei bravi che lavorano alle  dipendenze dell'Innominato e,  tra i servitori,  è il più fidato.</a:t>
            </a:r>
            <a:br>
              <a:rPr lang="it-IT" sz="7200" dirty="0" smtClean="0">
                <a:latin typeface="Times New Roman" pitchFamily="18" charset="0"/>
                <a:cs typeface="Times New Roman" pitchFamily="18" charset="0"/>
              </a:rPr>
            </a:br>
            <a:r>
              <a:rPr lang="it-IT" sz="7200" dirty="0" smtClean="0">
                <a:latin typeface="Times New Roman" pitchFamily="18" charset="0"/>
                <a:cs typeface="Times New Roman" pitchFamily="18" charset="0"/>
              </a:rPr>
              <a:t>Nel romanzo appare poche volte e viene presentato come un uomo crudele ma che, in occasione del rapimento di Lucia, rimane toccato dal pianto della donna e prepara l’impressione che anche sull’Innominato farà Lucia, contribuendo a demolire l’ostinazione del suo signore. </a:t>
            </a:r>
            <a:r>
              <a:rPr lang="it-IT" sz="3300" dirty="0" smtClean="0"/>
              <a:t/>
            </a:r>
            <a:br>
              <a:rPr lang="it-IT" sz="3300" dirty="0" smtClean="0"/>
            </a:br>
            <a:endParaRPr lang="it-IT" sz="3300" dirty="0" smtClean="0"/>
          </a:p>
          <a:p>
            <a:pPr algn="ctr">
              <a:buNone/>
            </a:pPr>
            <a:endParaRPr lang="it-IT" sz="3300" dirty="0" smtClean="0"/>
          </a:p>
          <a:p>
            <a:pPr algn="ctr">
              <a:buNone/>
            </a:pPr>
            <a:r>
              <a:rPr lang="it-IT" sz="3300" dirty="0" smtClean="0"/>
              <a:t/>
            </a:r>
            <a:br>
              <a:rPr lang="it-IT" sz="3300" dirty="0" smtClean="0"/>
            </a:br>
            <a:r>
              <a:rPr lang="it-IT" sz="3300" dirty="0" smtClean="0"/>
              <a:t/>
            </a:r>
            <a:br>
              <a:rPr lang="it-IT" sz="3300" dirty="0" smtClean="0"/>
            </a:br>
            <a:r>
              <a:rPr lang="it-IT" sz="1800" dirty="0" smtClean="0"/>
              <a:t/>
            </a:r>
            <a:br>
              <a:rPr lang="it-IT" sz="1800" dirty="0" smtClean="0"/>
            </a:br>
            <a:endParaRPr lang="it-IT" sz="1800" dirty="0"/>
          </a:p>
        </p:txBody>
      </p:sp>
      <p:sp>
        <p:nvSpPr>
          <p:cNvPr id="6146" name="AutoShape 2"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8" name="AutoShape 4"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50" name="AutoShape 6"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54" name="AutoShape 10"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56" name="AutoShape 12"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58" name="AutoShape 14" descr="Risultati immagini per immagine nibbio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60" name="AutoShape 16" descr="Risultati immagini per immagine nibbio promessi sposi"/>
          <p:cNvSpPr>
            <a:spLocks noChangeAspect="1" noChangeArrowheads="1"/>
          </p:cNvSpPr>
          <p:nvPr/>
        </p:nvSpPr>
        <p:spPr bwMode="auto">
          <a:xfrm>
            <a:off x="155575" y="-1493838"/>
            <a:ext cx="2447925" cy="3124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62" name="Picture 18" descr="Risultati immagini per immagine nibbio promessi sposi"/>
          <p:cNvPicPr>
            <a:picLocks noChangeAspect="1" noChangeArrowheads="1"/>
          </p:cNvPicPr>
          <p:nvPr/>
        </p:nvPicPr>
        <p:blipFill>
          <a:blip r:embed="rId2" cstate="print"/>
          <a:srcRect/>
          <a:stretch>
            <a:fillRect/>
          </a:stretch>
        </p:blipFill>
        <p:spPr bwMode="auto">
          <a:xfrm>
            <a:off x="857224" y="1643050"/>
            <a:ext cx="3304137" cy="35227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wipe(down)">
                                      <p:cBhvr>
                                        <p:cTn id="25" dur="580">
                                          <p:stCondLst>
                                            <p:cond delay="0"/>
                                          </p:stCondLst>
                                        </p:cTn>
                                        <p:tgtEl>
                                          <p:spTgt spid="6162"/>
                                        </p:tgtEl>
                                      </p:cBhvr>
                                    </p:animEffect>
                                    <p:anim calcmode="lin" valueType="num">
                                      <p:cBhvr>
                                        <p:cTn id="26" dur="1822" tmFilter="0,0; 0.14,0.36; 0.43,0.73; 0.71,0.91; 1.0,1.0">
                                          <p:stCondLst>
                                            <p:cond delay="0"/>
                                          </p:stCondLst>
                                        </p:cTn>
                                        <p:tgtEl>
                                          <p:spTgt spid="61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62"/>
                                        </p:tgtEl>
                                        <p:attrNameLst>
                                          <p:attrName>ppt_y</p:attrName>
                                        </p:attrNameLst>
                                      </p:cBhvr>
                                      <p:tavLst>
                                        <p:tav tm="0" fmla="#ppt_y-sin(pi*$)/81">
                                          <p:val>
                                            <p:fltVal val="0"/>
                                          </p:val>
                                        </p:tav>
                                        <p:tav tm="100000">
                                          <p:val>
                                            <p:fltVal val="1"/>
                                          </p:val>
                                        </p:tav>
                                      </p:tavLst>
                                    </p:anim>
                                    <p:animScale>
                                      <p:cBhvr>
                                        <p:cTn id="31" dur="26">
                                          <p:stCondLst>
                                            <p:cond delay="650"/>
                                          </p:stCondLst>
                                        </p:cTn>
                                        <p:tgtEl>
                                          <p:spTgt spid="6162"/>
                                        </p:tgtEl>
                                      </p:cBhvr>
                                      <p:to x="100000" y="60000"/>
                                    </p:animScale>
                                    <p:animScale>
                                      <p:cBhvr>
                                        <p:cTn id="32" dur="166" decel="50000">
                                          <p:stCondLst>
                                            <p:cond delay="676"/>
                                          </p:stCondLst>
                                        </p:cTn>
                                        <p:tgtEl>
                                          <p:spTgt spid="6162"/>
                                        </p:tgtEl>
                                      </p:cBhvr>
                                      <p:to x="100000" y="100000"/>
                                    </p:animScale>
                                    <p:animScale>
                                      <p:cBhvr>
                                        <p:cTn id="33" dur="26">
                                          <p:stCondLst>
                                            <p:cond delay="1312"/>
                                          </p:stCondLst>
                                        </p:cTn>
                                        <p:tgtEl>
                                          <p:spTgt spid="6162"/>
                                        </p:tgtEl>
                                      </p:cBhvr>
                                      <p:to x="100000" y="80000"/>
                                    </p:animScale>
                                    <p:animScale>
                                      <p:cBhvr>
                                        <p:cTn id="34" dur="166" decel="50000">
                                          <p:stCondLst>
                                            <p:cond delay="1338"/>
                                          </p:stCondLst>
                                        </p:cTn>
                                        <p:tgtEl>
                                          <p:spTgt spid="6162"/>
                                        </p:tgtEl>
                                      </p:cBhvr>
                                      <p:to x="100000" y="100000"/>
                                    </p:animScale>
                                    <p:animScale>
                                      <p:cBhvr>
                                        <p:cTn id="35" dur="26">
                                          <p:stCondLst>
                                            <p:cond delay="1642"/>
                                          </p:stCondLst>
                                        </p:cTn>
                                        <p:tgtEl>
                                          <p:spTgt spid="6162"/>
                                        </p:tgtEl>
                                      </p:cBhvr>
                                      <p:to x="100000" y="90000"/>
                                    </p:animScale>
                                    <p:animScale>
                                      <p:cBhvr>
                                        <p:cTn id="36" dur="166" decel="50000">
                                          <p:stCondLst>
                                            <p:cond delay="1668"/>
                                          </p:stCondLst>
                                        </p:cTn>
                                        <p:tgtEl>
                                          <p:spTgt spid="6162"/>
                                        </p:tgtEl>
                                      </p:cBhvr>
                                      <p:to x="100000" y="100000"/>
                                    </p:animScale>
                                    <p:animScale>
                                      <p:cBhvr>
                                        <p:cTn id="37" dur="26">
                                          <p:stCondLst>
                                            <p:cond delay="1808"/>
                                          </p:stCondLst>
                                        </p:cTn>
                                        <p:tgtEl>
                                          <p:spTgt spid="6162"/>
                                        </p:tgtEl>
                                      </p:cBhvr>
                                      <p:to x="100000" y="95000"/>
                                    </p:animScale>
                                    <p:animScale>
                                      <p:cBhvr>
                                        <p:cTn id="38" dur="166" decel="50000">
                                          <p:stCondLst>
                                            <p:cond delay="1834"/>
                                          </p:stCondLst>
                                        </p:cTn>
                                        <p:tgtEl>
                                          <p:spTgt spid="61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8860" y="214290"/>
            <a:ext cx="3929090" cy="785818"/>
          </a:xfrm>
        </p:spPr>
        <p:txBody>
          <a:bodyPr>
            <a:normAutofit/>
          </a:bodyPr>
          <a:lstStyle/>
          <a:p>
            <a:r>
              <a:rPr lang="it-IT" sz="3600" b="1" i="1" dirty="0" smtClean="0">
                <a:latin typeface="Times New Roman" pitchFamily="18" charset="0"/>
                <a:cs typeface="Times New Roman" pitchFamily="18" charset="0"/>
              </a:rPr>
              <a:t>Oste</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857752" y="1285861"/>
            <a:ext cx="3571900" cy="4286279"/>
          </a:xfrm>
        </p:spPr>
        <p:txBody>
          <a:bodyPr>
            <a:noAutofit/>
          </a:bodyPr>
          <a:lstStyle/>
          <a:p>
            <a:pPr marL="0" indent="0" algn="ctr">
              <a:buNone/>
            </a:pPr>
            <a:r>
              <a:rPr lang="it-IT" sz="1800" dirty="0" smtClean="0">
                <a:latin typeface="Times New Roman" pitchFamily="18" charset="0"/>
                <a:cs typeface="Times New Roman" pitchFamily="18" charset="0"/>
              </a:rPr>
              <a:t>E’ il proprietario della locanda  della Luna Piena dove Renzo si reca in compagnia del poliziotto travestito, in seguito ai tumulti del giorno di S. Martino a Milano.</a:t>
            </a:r>
          </a:p>
          <a:p>
            <a:pPr marL="0" indent="0" algn="ctr">
              <a:buNone/>
            </a:pPr>
            <a:r>
              <a:rPr lang="it-IT" sz="1800" dirty="0" smtClean="0">
                <a:latin typeface="Times New Roman" pitchFamily="18" charset="0"/>
                <a:cs typeface="Times New Roman" pitchFamily="18" charset="0"/>
              </a:rPr>
              <a:t>E’ un uomo con la faccia pienotta e lucente, con una barbetta folta e rossiccia e due occhietti chiari e fissi.</a:t>
            </a:r>
          </a:p>
          <a:p>
            <a:pPr marL="0" indent="0" algn="ctr">
              <a:buNone/>
            </a:pPr>
            <a:r>
              <a:rPr lang="it-IT" sz="1800" dirty="0" smtClean="0">
                <a:latin typeface="Times New Roman" pitchFamily="18" charset="0"/>
                <a:cs typeface="Times New Roman" pitchFamily="18" charset="0"/>
              </a:rPr>
              <a:t> E’ molto astuto e accorto, prudente ed opportunista, teso al proprio interesse e alla propria sicurezza.</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Egli finge di essere amico dei galantuomini e invece è connivente con i malfattori. </a:t>
            </a:r>
            <a:br>
              <a:rPr lang="it-IT" sz="1800" dirty="0" smtClean="0">
                <a:latin typeface="Times New Roman" pitchFamily="18" charset="0"/>
                <a:cs typeface="Times New Roman" pitchFamily="18" charset="0"/>
              </a:rPr>
            </a:br>
            <a:endParaRPr lang="it-IT" sz="1800" dirty="0">
              <a:latin typeface="Times New Roman" pitchFamily="18" charset="0"/>
              <a:cs typeface="Times New Roman" pitchFamily="18" charset="0"/>
            </a:endParaRPr>
          </a:p>
        </p:txBody>
      </p:sp>
      <p:sp>
        <p:nvSpPr>
          <p:cNvPr id="5122" name="AutoShape 2"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4" name="AutoShape 4"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6" name="AutoShape 6" descr="Risultati immagini per immagine oste della luna piena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8" name="AutoShape 8"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30" name="AutoShape 10"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34" name="AutoShape 14"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36" name="AutoShape 16"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38" name="AutoShape 18" descr="https://vibrisse.files.wordpress.com/2013/11/1325440206.jpg?w=4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40" name="AutoShape 20" descr="https://vibrisse.files.wordpress.com/2013/11/1325440206.jpg?w=4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42" name="AutoShape 22"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44" name="AutoShape 24"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46" name="AutoShape 26"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48" name="AutoShape 28"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50" name="AutoShape 30"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52" name="AutoShape 32"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54" name="AutoShape 34"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56" name="AutoShape 36"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58" name="AutoShape 38"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60" name="AutoShape 40" descr="Risultati immagini per immagine oste della luna piena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62" name="AutoShape 42" descr="Risultati immagini per immagine oste della luna piena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64" name="AutoShape 44" descr="Risultati immagini per immagine oste della luna piena promessi spo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66" name="AutoShape 46"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68" name="AutoShape 48" descr="Risultati immagini per immagine oste della luna piena promessi sposi"/>
          <p:cNvSpPr>
            <a:spLocks noChangeAspect="1" noChangeArrowheads="1"/>
          </p:cNvSpPr>
          <p:nvPr/>
        </p:nvSpPr>
        <p:spPr bwMode="auto">
          <a:xfrm>
            <a:off x="155575" y="-928688"/>
            <a:ext cx="2838450" cy="19431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70" name="AutoShape 50"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72" name="AutoShape 52" descr="Risultati immagini per immagine oste della luna piena promessi sposi"/>
          <p:cNvSpPr>
            <a:spLocks noChangeAspect="1" noChangeArrowheads="1"/>
          </p:cNvSpPr>
          <p:nvPr/>
        </p:nvSpPr>
        <p:spPr bwMode="auto">
          <a:xfrm>
            <a:off x="155575" y="-1074738"/>
            <a:ext cx="2857500" cy="22479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74" name="Picture 54" descr="Immagine correlata"/>
          <p:cNvPicPr>
            <a:picLocks noChangeAspect="1" noChangeArrowheads="1"/>
          </p:cNvPicPr>
          <p:nvPr/>
        </p:nvPicPr>
        <p:blipFill>
          <a:blip r:embed="rId2" cstate="print"/>
          <a:srcRect/>
          <a:stretch>
            <a:fillRect/>
          </a:stretch>
        </p:blipFill>
        <p:spPr bwMode="auto">
          <a:xfrm>
            <a:off x="857224" y="1857364"/>
            <a:ext cx="3714776" cy="3286148"/>
          </a:xfrm>
          <a:prstGeom prst="rect">
            <a:avLst/>
          </a:prstGeom>
          <a:no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174"/>
                                        </p:tgtEl>
                                        <p:attrNameLst>
                                          <p:attrName>style.visibility</p:attrName>
                                        </p:attrNameLst>
                                      </p:cBhvr>
                                      <p:to>
                                        <p:strVal val="visible"/>
                                      </p:to>
                                    </p:set>
                                    <p:anim calcmode="lin" valueType="num">
                                      <p:cBhvr additive="base">
                                        <p:cTn id="36" dur="500" fill="hold"/>
                                        <p:tgtEl>
                                          <p:spTgt spid="5174"/>
                                        </p:tgtEl>
                                        <p:attrNameLst>
                                          <p:attrName>ppt_x</p:attrName>
                                        </p:attrNameLst>
                                      </p:cBhvr>
                                      <p:tavLst>
                                        <p:tav tm="0">
                                          <p:val>
                                            <p:strVal val="0-#ppt_w/2"/>
                                          </p:val>
                                        </p:tav>
                                        <p:tav tm="100000">
                                          <p:val>
                                            <p:strVal val="#ppt_x"/>
                                          </p:val>
                                        </p:tav>
                                      </p:tavLst>
                                    </p:anim>
                                    <p:anim calcmode="lin" valueType="num">
                                      <p:cBhvr additive="base">
                                        <p:cTn id="37" dur="500" fill="hold"/>
                                        <p:tgtEl>
                                          <p:spTgt spid="5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1760" y="188640"/>
            <a:ext cx="4429156" cy="917596"/>
          </a:xfrm>
        </p:spPr>
        <p:txBody>
          <a:bodyPr>
            <a:normAutofit/>
          </a:bodyPr>
          <a:lstStyle/>
          <a:p>
            <a:r>
              <a:rPr lang="it-IT" sz="3600" b="1" i="1" dirty="0" smtClean="0">
                <a:latin typeface="Times New Roman" pitchFamily="18" charset="0"/>
                <a:cs typeface="Times New Roman" pitchFamily="18" charset="0"/>
              </a:rPr>
              <a:t>Sarto</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571472" y="1571612"/>
            <a:ext cx="4720608" cy="4194485"/>
          </a:xfrm>
        </p:spPr>
        <p:txBody>
          <a:bodyPr>
            <a:noAutofit/>
          </a:bodyPr>
          <a:lstStyle/>
          <a:p>
            <a:pPr marL="0" indent="0" algn="ctr">
              <a:buNone/>
            </a:pPr>
            <a:r>
              <a:rPr lang="it-IT" sz="1800" dirty="0" smtClean="0">
                <a:latin typeface="Times New Roman" pitchFamily="18" charset="0"/>
                <a:cs typeface="Times New Roman" pitchFamily="18" charset="0"/>
              </a:rPr>
              <a:t>E’ un uomo semplice, dal carattere aperto e gioviale. Assieme alla moglie assiste Lucia appena liberata dal Castello dell'Innominato, offrendo ospitalità a lei e alla madre.</a:t>
            </a:r>
            <a:br>
              <a:rPr lang="it-IT" sz="1800"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È anche un uomo generoso: incarica una delle figlie di  portare da mangiare ad una vedova e nell'anno della carestia lavora a credito per i suoi compaesani che non possono pagarlo. Si dimostra intelligente e, rispetto alla maggioranza dei suoi contemporanei, sa leggere e ha studiato alcuni libri. Si compiace di esibire la sua cultura e per questo soffre della sua incapacità di rispondere adeguatamente ai ringraziamenti del Cardinale Borromeo.</a:t>
            </a:r>
            <a:endParaRPr lang="it-IT" sz="1800" dirty="0"/>
          </a:p>
        </p:txBody>
      </p:sp>
      <p:pic>
        <p:nvPicPr>
          <p:cNvPr id="4098" name="Picture 2" descr="Immagine"/>
          <p:cNvPicPr>
            <a:picLocks noChangeAspect="1" noChangeArrowheads="1"/>
          </p:cNvPicPr>
          <p:nvPr/>
        </p:nvPicPr>
        <p:blipFill>
          <a:blip r:embed="rId2" cstate="print"/>
          <a:srcRect/>
          <a:stretch>
            <a:fillRect/>
          </a:stretch>
        </p:blipFill>
        <p:spPr bwMode="auto">
          <a:xfrm>
            <a:off x="5643570" y="1857364"/>
            <a:ext cx="2786082" cy="390873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additive="base">
                                        <p:cTn id="20" dur="500" fill="hold"/>
                                        <p:tgtEl>
                                          <p:spTgt spid="4098"/>
                                        </p:tgtEl>
                                        <p:attrNameLst>
                                          <p:attrName>ppt_x</p:attrName>
                                        </p:attrNameLst>
                                      </p:cBhvr>
                                      <p:tavLst>
                                        <p:tav tm="0">
                                          <p:val>
                                            <p:strVal val="#ppt_x"/>
                                          </p:val>
                                        </p:tav>
                                        <p:tav tm="100000">
                                          <p:val>
                                            <p:strVal val="#ppt_x"/>
                                          </p:val>
                                        </p:tav>
                                      </p:tavLst>
                                    </p:anim>
                                    <p:anim calcmode="lin" valueType="num">
                                      <p:cBhvr additive="base">
                                        <p:cTn id="21"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8794" y="357166"/>
            <a:ext cx="5500726" cy="785818"/>
          </a:xfrm>
        </p:spPr>
        <p:txBody>
          <a:bodyPr>
            <a:normAutofit/>
          </a:bodyPr>
          <a:lstStyle/>
          <a:p>
            <a:r>
              <a:rPr lang="it-IT" sz="3600" b="1" i="1" dirty="0" smtClean="0">
                <a:latin typeface="Times New Roman" pitchFamily="18" charset="0"/>
                <a:cs typeface="Times New Roman" pitchFamily="18" charset="0"/>
              </a:rPr>
              <a:t>Donna Prassede</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427984" y="1178703"/>
            <a:ext cx="3714206" cy="5072098"/>
          </a:xfrm>
        </p:spPr>
        <p:txBody>
          <a:bodyPr>
            <a:noAutofit/>
          </a:bodyPr>
          <a:lstStyle/>
          <a:p>
            <a:pPr indent="17463" algn="ctr">
              <a:buNone/>
            </a:pPr>
            <a:r>
              <a:rPr lang="it-IT" sz="1800" dirty="0" smtClean="0">
                <a:latin typeface="Times New Roman" pitchFamily="18" charset="0"/>
                <a:cs typeface="Times New Roman" pitchFamily="18" charset="0"/>
              </a:rPr>
              <a:t>E’ una persona estremamente bigotta, convinta di dover fare del bene al prossimo per puntiglio personale ma senza una vera inclinazione caritatevole.</a:t>
            </a:r>
          </a:p>
          <a:p>
            <a:pPr indent="17463" algn="ctr">
              <a:buNone/>
            </a:pPr>
            <a:r>
              <a:rPr lang="it-IT" sz="1800" dirty="0" smtClean="0">
                <a:latin typeface="Times New Roman" pitchFamily="18" charset="0"/>
                <a:cs typeface="Times New Roman" pitchFamily="18" charset="0"/>
              </a:rPr>
              <a:t>Intervenire nelle faccende di tutti, usa mezzi che non sono opportuni e talvolta impone le sue decisioni a persone che non lo richiedono. </a:t>
            </a:r>
          </a:p>
          <a:p>
            <a:pPr indent="17463" algn="ctr">
              <a:buNone/>
            </a:pPr>
            <a:r>
              <a:rPr lang="it-IT" sz="1800" dirty="0" smtClean="0">
                <a:latin typeface="Times New Roman" pitchFamily="18" charset="0"/>
                <a:cs typeface="Times New Roman" pitchFamily="18" charset="0"/>
              </a:rPr>
              <a:t>Tenta di aiutare Lucia a superare il trauma della prigionia da lei patita presso il castello dell’Innominato e, convinta che Renzo sia un poco di buono per via degli ordini di cattura che lo riguardano, è  risoluta a far sì che Lucia lo dimentichi offendendolo.</a:t>
            </a:r>
            <a:br>
              <a:rPr lang="it-IT" sz="1800" dirty="0" smtClean="0">
                <a:latin typeface="Times New Roman" pitchFamily="18" charset="0"/>
                <a:cs typeface="Times New Roman" pitchFamily="18" charset="0"/>
              </a:rPr>
            </a:br>
            <a:r>
              <a:rPr lang="it-IT" sz="1800" dirty="0" smtClean="0"/>
              <a:t/>
            </a:r>
            <a:br>
              <a:rPr lang="it-IT" sz="1800" dirty="0" smtClean="0"/>
            </a:br>
            <a:endParaRPr lang="it-IT" sz="1800" dirty="0"/>
          </a:p>
        </p:txBody>
      </p:sp>
      <p:sp>
        <p:nvSpPr>
          <p:cNvPr id="3074" name="AutoShape 2" descr="Immagine correlata"/>
          <p:cNvSpPr>
            <a:spLocks noChangeAspect="1" noChangeArrowheads="1"/>
          </p:cNvSpPr>
          <p:nvPr/>
        </p:nvSpPr>
        <p:spPr bwMode="auto">
          <a:xfrm>
            <a:off x="155575" y="-1203325"/>
            <a:ext cx="3143250" cy="2514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Immagine correlata"/>
          <p:cNvSpPr>
            <a:spLocks noChangeAspect="1" noChangeArrowheads="1"/>
          </p:cNvSpPr>
          <p:nvPr/>
        </p:nvSpPr>
        <p:spPr bwMode="auto">
          <a:xfrm>
            <a:off x="155575" y="-1203325"/>
            <a:ext cx="3143250" cy="2514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8" name="Picture 6" descr="Immagine correlata"/>
          <p:cNvPicPr>
            <a:picLocks noChangeAspect="1" noChangeArrowheads="1"/>
          </p:cNvPicPr>
          <p:nvPr/>
        </p:nvPicPr>
        <p:blipFill>
          <a:blip r:embed="rId2" cstate="print"/>
          <a:srcRect/>
          <a:stretch>
            <a:fillRect/>
          </a:stretch>
        </p:blipFill>
        <p:spPr bwMode="auto">
          <a:xfrm>
            <a:off x="1115616" y="2056087"/>
            <a:ext cx="3143272" cy="328614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1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1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1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1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1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078"/>
                                        </p:tgtEl>
                                        <p:attrNameLst>
                                          <p:attrName>style.visibility</p:attrName>
                                        </p:attrNameLst>
                                      </p:cBhvr>
                                      <p:to>
                                        <p:strVal val="visible"/>
                                      </p:to>
                                    </p:set>
                                    <p:anim calcmode="lin" valueType="num">
                                      <p:cBhvr additive="base">
                                        <p:cTn id="41" dur="500" fill="hold"/>
                                        <p:tgtEl>
                                          <p:spTgt spid="3078"/>
                                        </p:tgtEl>
                                        <p:attrNameLst>
                                          <p:attrName>ppt_x</p:attrName>
                                        </p:attrNameLst>
                                      </p:cBhvr>
                                      <p:tavLst>
                                        <p:tav tm="0">
                                          <p:val>
                                            <p:strVal val="1+#ppt_w/2"/>
                                          </p:val>
                                        </p:tav>
                                        <p:tav tm="100000">
                                          <p:val>
                                            <p:strVal val="#ppt_x"/>
                                          </p:val>
                                        </p:tav>
                                      </p:tavLst>
                                    </p:anim>
                                    <p:anim calcmode="lin" valueType="num">
                                      <p:cBhvr additive="base">
                                        <p:cTn id="42"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71604" y="428604"/>
            <a:ext cx="6072230" cy="857256"/>
          </a:xfrm>
        </p:spPr>
        <p:txBody>
          <a:bodyPr>
            <a:normAutofit/>
          </a:bodyPr>
          <a:lstStyle/>
          <a:p>
            <a:r>
              <a:rPr lang="it-IT" sz="3600" b="1" i="1" dirty="0" smtClean="0">
                <a:latin typeface="Times New Roman" pitchFamily="18" charset="0"/>
                <a:cs typeface="Times New Roman" pitchFamily="18" charset="0"/>
              </a:rPr>
              <a:t>Don Ferrante</a:t>
            </a:r>
            <a:endParaRPr lang="it-IT" sz="3600" b="1" i="1" dirty="0">
              <a:latin typeface="Times New Roman" pitchFamily="18" charset="0"/>
              <a:cs typeface="Times New Roman" pitchFamily="18" charset="0"/>
            </a:endParaRPr>
          </a:p>
        </p:txBody>
      </p:sp>
      <p:sp>
        <p:nvSpPr>
          <p:cNvPr id="3" name="Segnaposto contenuto 2"/>
          <p:cNvSpPr>
            <a:spLocks noGrp="1"/>
          </p:cNvSpPr>
          <p:nvPr>
            <p:ph idx="1"/>
          </p:nvPr>
        </p:nvSpPr>
        <p:spPr>
          <a:xfrm>
            <a:off x="1000100" y="1428736"/>
            <a:ext cx="4219972" cy="4500593"/>
          </a:xfrm>
        </p:spPr>
        <p:txBody>
          <a:bodyPr>
            <a:normAutofit fontScale="25000" lnSpcReduction="20000"/>
          </a:bodyPr>
          <a:lstStyle/>
          <a:p>
            <a:pPr marL="0" indent="0" algn="ctr">
              <a:buNone/>
            </a:pPr>
            <a:endParaRPr lang="it-IT" sz="5600" dirty="0" smtClean="0">
              <a:latin typeface="Times New Roman" pitchFamily="18" charset="0"/>
              <a:cs typeface="Times New Roman" pitchFamily="18" charset="0"/>
            </a:endParaRPr>
          </a:p>
          <a:p>
            <a:pPr marL="0" indent="0" algn="ctr">
              <a:buNone/>
            </a:pPr>
            <a:endParaRPr lang="it-IT" sz="3400" dirty="0" smtClean="0">
              <a:latin typeface="Times New Roman" pitchFamily="18" charset="0"/>
              <a:cs typeface="Times New Roman" pitchFamily="18" charset="0"/>
            </a:endParaRPr>
          </a:p>
          <a:p>
            <a:pPr marL="0" indent="0" algn="ctr">
              <a:buNone/>
            </a:pPr>
            <a:r>
              <a:rPr lang="it-IT" sz="7200" dirty="0" smtClean="0">
                <a:latin typeface="Times New Roman" pitchFamily="18" charset="0"/>
                <a:cs typeface="Times New Roman" pitchFamily="18" charset="0"/>
              </a:rPr>
              <a:t>È un nobiluomo milanese che accoglie  nella sua casa Lucia dopo la sua liberazione dal castello dell’Innominato. </a:t>
            </a:r>
          </a:p>
          <a:p>
            <a:pPr marL="0" indent="0" algn="ctr">
              <a:buNone/>
            </a:pPr>
            <a:r>
              <a:rPr lang="it-IT" sz="7200" dirty="0" smtClean="0">
                <a:latin typeface="Times New Roman" pitchFamily="18" charset="0"/>
                <a:cs typeface="Times New Roman" pitchFamily="18" charset="0"/>
              </a:rPr>
              <a:t>E’un uomo erudito la cui conoscenza  spazia   dalla storia alla scienza, dalla medicina alla filosofia, ma le sue passioni sono la cavalleria e l’astrologia. </a:t>
            </a:r>
          </a:p>
          <a:p>
            <a:pPr marL="0" indent="0" algn="ctr">
              <a:buNone/>
            </a:pPr>
            <a:r>
              <a:rPr lang="it-IT" sz="7200" dirty="0" smtClean="0">
                <a:latin typeface="Times New Roman" pitchFamily="18" charset="0"/>
                <a:cs typeface="Times New Roman" pitchFamily="18" charset="0"/>
              </a:rPr>
              <a:t>Egli pensa che tutti gli eventi sul mondo terreno siano causati dall'influenza degli  astri e, quando si scatena il contagio della peste, nega risolutamente che essa possa propagarsi da un corpo all’altro ritenendo inutile prendere qualsiasi precauzione. Morirà a causa della peste maledicendo le stelle</a:t>
            </a:r>
            <a:r>
              <a:rPr lang="it-IT" sz="6400" dirty="0" smtClean="0">
                <a:latin typeface="Times New Roman" pitchFamily="18" charset="0"/>
                <a:cs typeface="Times New Roman" pitchFamily="18" charset="0"/>
              </a:rPr>
              <a:t>. </a:t>
            </a:r>
            <a:endParaRPr lang="it-IT" sz="6400" dirty="0">
              <a:latin typeface="Times New Roman" pitchFamily="18" charset="0"/>
              <a:cs typeface="Times New Roman" pitchFamily="18" charset="0"/>
            </a:endParaRPr>
          </a:p>
        </p:txBody>
      </p:sp>
      <p:sp>
        <p:nvSpPr>
          <p:cNvPr id="2050" name="AutoShape 2" descr="Risultati immagini per immagine don ferrante promessi sposi"/>
          <p:cNvSpPr>
            <a:spLocks noChangeAspect="1" noChangeArrowheads="1"/>
          </p:cNvSpPr>
          <p:nvPr/>
        </p:nvSpPr>
        <p:spPr bwMode="auto">
          <a:xfrm>
            <a:off x="155575" y="-1303338"/>
            <a:ext cx="2857500" cy="27146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Risultati immagini per immagine don ferrante promessi sposi"/>
          <p:cNvSpPr>
            <a:spLocks noChangeAspect="1" noChangeArrowheads="1"/>
          </p:cNvSpPr>
          <p:nvPr/>
        </p:nvSpPr>
        <p:spPr bwMode="auto">
          <a:xfrm>
            <a:off x="155575" y="-1303338"/>
            <a:ext cx="2857500" cy="27146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4" name="Picture 6" descr="Risultati immagini per immagine don ferrante promessi sposi"/>
          <p:cNvPicPr>
            <a:picLocks noChangeAspect="1" noChangeArrowheads="1"/>
          </p:cNvPicPr>
          <p:nvPr/>
        </p:nvPicPr>
        <p:blipFill>
          <a:blip r:embed="rId2" cstate="print"/>
          <a:srcRect/>
          <a:stretch>
            <a:fillRect/>
          </a:stretch>
        </p:blipFill>
        <p:spPr bwMode="auto">
          <a:xfrm>
            <a:off x="5500694" y="1844824"/>
            <a:ext cx="2682760" cy="365587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additive="base">
                                        <p:cTn id="35" dur="500" fill="hold"/>
                                        <p:tgtEl>
                                          <p:spTgt spid="2054"/>
                                        </p:tgtEl>
                                        <p:attrNameLst>
                                          <p:attrName>ppt_x</p:attrName>
                                        </p:attrNameLst>
                                      </p:cBhvr>
                                      <p:tavLst>
                                        <p:tav tm="0">
                                          <p:val>
                                            <p:strVal val="#ppt_x"/>
                                          </p:val>
                                        </p:tav>
                                        <p:tav tm="100000">
                                          <p:val>
                                            <p:strVal val="#ppt_x"/>
                                          </p:val>
                                        </p:tav>
                                      </p:tavLst>
                                    </p:anim>
                                    <p:anim calcmode="lin" valueType="num">
                                      <p:cBhvr additive="base">
                                        <p:cTn id="3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normAutofit/>
          </a:bodyPr>
          <a:lstStyle/>
          <a:p>
            <a:pPr algn="just">
              <a:buNone/>
            </a:pPr>
            <a:r>
              <a:rPr lang="it-IT" sz="2000" b="1" dirty="0" smtClean="0">
                <a:latin typeface="Times New Roman" pitchFamily="18" charset="0"/>
                <a:cs typeface="Times New Roman" pitchFamily="18" charset="0"/>
              </a:rPr>
              <a:t>1808  </a:t>
            </a:r>
            <a:r>
              <a:rPr lang="it-IT" sz="2000" dirty="0" smtClean="0">
                <a:latin typeface="Times New Roman" pitchFamily="18" charset="0"/>
                <a:cs typeface="Times New Roman" pitchFamily="18" charset="0"/>
              </a:rPr>
              <a:t>Sposa a Milano </a:t>
            </a:r>
            <a:r>
              <a:rPr lang="it-IT" sz="2000" dirty="0" err="1" smtClean="0">
                <a:latin typeface="Times New Roman" pitchFamily="18" charset="0"/>
                <a:cs typeface="Times New Roman" pitchFamily="18" charset="0"/>
              </a:rPr>
              <a:t>Enrichetta</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Blondel</a:t>
            </a:r>
            <a:r>
              <a:rPr lang="it-IT" sz="2000" dirty="0" smtClean="0">
                <a:latin typeface="Times New Roman" pitchFamily="18" charset="0"/>
                <a:cs typeface="Times New Roman" pitchFamily="18" charset="0"/>
              </a:rPr>
              <a:t>, con rito calvinista, secondo la fede religiosa della moglie. Dal matrimonio nasceranno dieci figli.</a:t>
            </a:r>
          </a:p>
          <a:p>
            <a:pPr algn="just"/>
            <a:endParaRPr lang="it-IT" sz="2000" b="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1808-1810 </a:t>
            </a:r>
            <a:r>
              <a:rPr lang="it-IT" sz="2000" dirty="0" smtClean="0">
                <a:latin typeface="Times New Roman" pitchFamily="18" charset="0"/>
                <a:cs typeface="Times New Roman" pitchFamily="18" charset="0"/>
              </a:rPr>
              <a:t>Ritorna a Parigi dove compone il poemetto </a:t>
            </a:r>
            <a:r>
              <a:rPr lang="it-IT" sz="2000" i="1" dirty="0" smtClean="0">
                <a:latin typeface="Times New Roman" pitchFamily="18" charset="0"/>
                <a:cs typeface="Times New Roman" pitchFamily="18" charset="0"/>
              </a:rPr>
              <a:t>Urania </a:t>
            </a:r>
            <a:r>
              <a:rPr lang="it-IT" sz="2000" dirty="0" smtClean="0">
                <a:latin typeface="Times New Roman" pitchFamily="18" charset="0"/>
                <a:cs typeface="Times New Roman" pitchFamily="18" charset="0"/>
              </a:rPr>
              <a:t> ed entra in contatto con l’ambiente ecclesiastico e con l’abate </a:t>
            </a:r>
            <a:r>
              <a:rPr lang="it-IT" sz="2000" dirty="0" err="1" smtClean="0">
                <a:latin typeface="Times New Roman" pitchFamily="18" charset="0"/>
                <a:cs typeface="Times New Roman" pitchFamily="18" charset="0"/>
              </a:rPr>
              <a:t>Eustachio</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Degola</a:t>
            </a:r>
            <a:r>
              <a:rPr lang="it-IT" sz="2000" dirty="0" smtClean="0">
                <a:latin typeface="Times New Roman" pitchFamily="18" charset="0"/>
                <a:cs typeface="Times New Roman" pitchFamily="18" charset="0"/>
              </a:rPr>
              <a:t>, guida spirituale della moglie  che abbandona il calvinismo.  Fra l’agosto e il dicembre del 1810, Manzoni accede ai sacramenti e si risposa con rito cattolico.</a:t>
            </a:r>
          </a:p>
          <a:p>
            <a:pPr algn="just">
              <a:buNone/>
            </a:pPr>
            <a:endParaRPr lang="it-IT" sz="2000" b="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1812-1824  </a:t>
            </a:r>
            <a:r>
              <a:rPr lang="it-IT" sz="2000" dirty="0" smtClean="0">
                <a:latin typeface="Times New Roman" pitchFamily="18" charset="0"/>
                <a:cs typeface="Times New Roman" pitchFamily="18" charset="0"/>
              </a:rPr>
              <a:t>La conversione di Manzoni si riflette anche sulla sua produzione letteraria. In questo periodo compone gli </a:t>
            </a:r>
            <a:r>
              <a:rPr lang="it-IT" sz="2000" i="1" dirty="0" smtClean="0">
                <a:latin typeface="Times New Roman" pitchFamily="18" charset="0"/>
                <a:cs typeface="Times New Roman" pitchFamily="18" charset="0"/>
              </a:rPr>
              <a:t>Inni sacri: La Risurrezione, Il nome di Maria, Il Natale, La Passione e La Pentecoste.</a:t>
            </a:r>
          </a:p>
          <a:p>
            <a:pPr algn="just">
              <a:buNone/>
            </a:pPr>
            <a:endParaRPr lang="it-IT" sz="2000" b="1" i="1" dirty="0" smtClean="0">
              <a:latin typeface="Times New Roman" pitchFamily="18" charset="0"/>
              <a:cs typeface="Times New Roman" pitchFamily="18" charset="0"/>
            </a:endParaRPr>
          </a:p>
          <a:p>
            <a:pPr algn="just">
              <a:buNone/>
            </a:pPr>
            <a:r>
              <a:rPr lang="it-IT" sz="2000" b="1" dirty="0" smtClean="0">
                <a:latin typeface="Times New Roman" pitchFamily="18" charset="0"/>
                <a:cs typeface="Times New Roman" pitchFamily="18" charset="0"/>
              </a:rPr>
              <a:t>1816-1822  </a:t>
            </a:r>
            <a:r>
              <a:rPr lang="it-IT" sz="2000" dirty="0" smtClean="0">
                <a:latin typeface="Times New Roman" pitchFamily="18" charset="0"/>
                <a:cs typeface="Times New Roman" pitchFamily="18" charset="0"/>
              </a:rPr>
              <a:t>Nel 1818 scrive il trattato </a:t>
            </a:r>
            <a:r>
              <a:rPr lang="it-IT" sz="2000" i="1" dirty="0" smtClean="0">
                <a:latin typeface="Times New Roman" pitchFamily="18" charset="0"/>
                <a:cs typeface="Times New Roman" pitchFamily="18" charset="0"/>
              </a:rPr>
              <a:t>Osservazioni sulla morale cattolica. </a:t>
            </a:r>
            <a:r>
              <a:rPr lang="it-IT" sz="2000" dirty="0" smtClean="0">
                <a:latin typeface="Times New Roman" pitchFamily="18" charset="0"/>
                <a:cs typeface="Times New Roman" pitchFamily="18" charset="0"/>
              </a:rPr>
              <a:t>Nel 1819 compone la tragedia  </a:t>
            </a:r>
            <a:r>
              <a:rPr lang="it-IT" sz="2000" i="1" dirty="0" smtClean="0">
                <a:latin typeface="Times New Roman" pitchFamily="18" charset="0"/>
                <a:cs typeface="Times New Roman" pitchFamily="18" charset="0"/>
              </a:rPr>
              <a:t>Il conte di Carmagnola </a:t>
            </a:r>
            <a:r>
              <a:rPr lang="it-IT" sz="2000" dirty="0" smtClean="0">
                <a:latin typeface="Times New Roman" pitchFamily="18" charset="0"/>
                <a:cs typeface="Times New Roman" pitchFamily="18" charset="0"/>
              </a:rPr>
              <a:t>e nel 1822 la seconda tragedia,  l’</a:t>
            </a:r>
            <a:r>
              <a:rPr lang="it-IT" sz="2000" i="1" dirty="0" err="1" smtClean="0">
                <a:latin typeface="Times New Roman" pitchFamily="18" charset="0"/>
                <a:cs typeface="Times New Roman" pitchFamily="18" charset="0"/>
              </a:rPr>
              <a:t>Adelchi</a:t>
            </a:r>
            <a:r>
              <a:rPr lang="it-IT" sz="2000" i="1" dirty="0" smtClean="0">
                <a:latin typeface="Times New Roman" pitchFamily="18" charset="0"/>
                <a:cs typeface="Times New Roman" pitchFamily="18" charset="0"/>
              </a:rPr>
              <a:t>.</a:t>
            </a:r>
            <a:endParaRPr lang="it-IT" sz="2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7328</Words>
  <Application>Microsoft Office PowerPoint</Application>
  <PresentationFormat>Presentazione su schermo (4:3)</PresentationFormat>
  <Paragraphs>337</Paragraphs>
  <Slides>84</Slides>
  <Notes>0</Notes>
  <HiddenSlides>0</HiddenSlides>
  <MMClips>0</MMClips>
  <ScaleCrop>false</ScaleCrop>
  <HeadingPairs>
    <vt:vector size="4" baseType="variant">
      <vt:variant>
        <vt:lpstr>Tema</vt:lpstr>
      </vt:variant>
      <vt:variant>
        <vt:i4>1</vt:i4>
      </vt:variant>
      <vt:variant>
        <vt:lpstr>Titoli diapositive</vt:lpstr>
      </vt:variant>
      <vt:variant>
        <vt:i4>84</vt:i4>
      </vt:variant>
    </vt:vector>
  </HeadingPairs>
  <TitlesOfParts>
    <vt:vector size="85" baseType="lpstr">
      <vt:lpstr>Tema di Office</vt:lpstr>
      <vt:lpstr>Il romanzo storico    Lavoro realizzato dagli  alunni della  III D Prof.ssa  Costanza Teodosia Potenza</vt:lpstr>
      <vt:lpstr>Diapositiva 2</vt:lpstr>
      <vt:lpstr>Diapositiva 3</vt:lpstr>
      <vt:lpstr>Diapositiva 4</vt:lpstr>
      <vt:lpstr>Diapositiva 5</vt:lpstr>
      <vt:lpstr>Diapositiva 6</vt:lpstr>
      <vt:lpstr>  I promessi sposi  Alessandro Manzoni</vt:lpstr>
      <vt:lpstr>La vita e le opere</vt:lpstr>
      <vt:lpstr>Diapositiva 9</vt:lpstr>
      <vt:lpstr>Diapositiva 10</vt:lpstr>
      <vt:lpstr>Diapositiva 11</vt:lpstr>
      <vt:lpstr>Le vicende storiche</vt:lpstr>
      <vt:lpstr>Diapositiva 13</vt:lpstr>
      <vt:lpstr>Diapositiva 14</vt:lpstr>
      <vt:lpstr>Il Romanticismo del Manzoni</vt:lpstr>
      <vt:lpstr>Diapositiva 16</vt:lpstr>
      <vt:lpstr>Diapositiva 17</vt:lpstr>
      <vt:lpstr>Diapositiva 18</vt:lpstr>
      <vt:lpstr>La genesi spirituale del romanzo</vt:lpstr>
      <vt:lpstr>La stesura e la scelta della lingua</vt:lpstr>
      <vt:lpstr>Il tempo della storia: il Seicento</vt:lpstr>
      <vt:lpstr>I luoghi</vt:lpstr>
      <vt:lpstr>Il tempo del racconto</vt:lpstr>
      <vt:lpstr>La finzione della scoperta del manoscritto secentesco</vt:lpstr>
      <vt:lpstr>La trama</vt:lpstr>
      <vt:lpstr>Diapositiva 26</vt:lpstr>
      <vt:lpstr>Diapositiva 27</vt:lpstr>
      <vt:lpstr>Diapositiva 28</vt:lpstr>
      <vt:lpstr>L’intreccio</vt:lpstr>
      <vt:lpstr>Le tecniche narrative</vt:lpstr>
      <vt:lpstr> Voce del narratore</vt:lpstr>
      <vt:lpstr>I personaggi</vt:lpstr>
      <vt:lpstr>I personaggi principali</vt:lpstr>
      <vt:lpstr>Renzo  Tramaglino</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Don Rodrigo</vt:lpstr>
      <vt:lpstr>Diapositiva 49</vt:lpstr>
      <vt:lpstr>Diapositiva 50</vt:lpstr>
      <vt:lpstr>Don Abbondio</vt:lpstr>
      <vt:lpstr>Diapositiva 52</vt:lpstr>
      <vt:lpstr>Diapositiva 53</vt:lpstr>
      <vt:lpstr>Padre  Cristoforo</vt:lpstr>
      <vt:lpstr>Diapositiva 55</vt:lpstr>
      <vt:lpstr>Diapositiva 56</vt:lpstr>
      <vt:lpstr>Gertrude</vt:lpstr>
      <vt:lpstr>Il personaggio è ispirato alla figura storica di Marianna de Leyva (1575-1650), figlia di Martino conte di Monza e costretta dal padre a farsi monaca  contro la sua volontà. Entrata in convento tra le umiliate col nome di suor Virginia Maria (1591), esercitò in seguito l'autorità feudale come contessa di Monza e fu perciò chiamata la "Signora“. Intrecciò una relazione con Gian Paolo Osio (l’Egidio del romanzo), un giovane scapestrato già colpevole di assassinio dal quale ebbe due figli (nel 1602 e 1603). Per tenere segreta la relazione l'Osio si macchiò di tre nuovi delitti, ma venne arrestato e ciò permise al cardinal Borromeo di scoprire la tresca, che fu confermata dalla stessa De Leyva. L'Osio fu condannato a morte in contumacia (1608) e venne poi ucciso in casa di un presunto amico che lo tradì, mentre la donna subì un processo canonico (1607) e venne rinchiusa nella casa delle penitenti in Santa Valeria a Milano, dove visse gli ultimi anni espiando le sue colpe e auto-infliggendosi crudeli penitenze, fino a morire in odore di santità.</vt:lpstr>
      <vt:lpstr>Diapositiva 59</vt:lpstr>
      <vt:lpstr>Diapositiva 60</vt:lpstr>
      <vt:lpstr>Diapositiva 61</vt:lpstr>
      <vt:lpstr>L’Innominato</vt:lpstr>
      <vt:lpstr>Diapositiva 63</vt:lpstr>
      <vt:lpstr>Diapositiva 64</vt:lpstr>
      <vt:lpstr>Cardinale Federigo Borromeo</vt:lpstr>
      <vt:lpstr>Diapositiva 66</vt:lpstr>
      <vt:lpstr>I personaggi secondari</vt:lpstr>
      <vt:lpstr>Perpetua</vt:lpstr>
      <vt:lpstr>Fra Galdino</vt:lpstr>
      <vt:lpstr>Azzecca-garbugli</vt:lpstr>
      <vt:lpstr>Diapositiva 71</vt:lpstr>
      <vt:lpstr>Diapositiva 72</vt:lpstr>
      <vt:lpstr>Tonio</vt:lpstr>
      <vt:lpstr>Gervaso</vt:lpstr>
      <vt:lpstr>Griso</vt:lpstr>
      <vt:lpstr>Egidio</vt:lpstr>
      <vt:lpstr>Attilio</vt:lpstr>
      <vt:lpstr>Conte zio</vt:lpstr>
      <vt:lpstr>Bortolo</vt:lpstr>
      <vt:lpstr>Nibbio</vt:lpstr>
      <vt:lpstr>Oste</vt:lpstr>
      <vt:lpstr>Sarto</vt:lpstr>
      <vt:lpstr>Donna Prassede</vt:lpstr>
      <vt:lpstr>Don Ferrante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PERSONAGGI</dc:title>
  <dc:creator>Utente</dc:creator>
  <cp:lastModifiedBy>zuzno</cp:lastModifiedBy>
  <cp:revision>295</cp:revision>
  <dcterms:created xsi:type="dcterms:W3CDTF">2016-11-26T11:02:07Z</dcterms:created>
  <dcterms:modified xsi:type="dcterms:W3CDTF">2017-03-02T23:33:23Z</dcterms:modified>
</cp:coreProperties>
</file>