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8" r:id="rId2"/>
    <p:sldId id="256" r:id="rId3"/>
    <p:sldId id="259" r:id="rId4"/>
    <p:sldId id="260" r:id="rId5"/>
    <p:sldId id="261" r:id="rId6"/>
    <p:sldId id="262" r:id="rId7"/>
    <p:sldId id="263" r:id="rId8"/>
    <p:sldId id="264" r:id="rId9"/>
    <p:sldId id="266" r:id="rId10"/>
    <p:sldId id="267" r:id="rId11"/>
    <p:sldId id="268" r:id="rId12"/>
    <p:sldId id="269" r:id="rId13"/>
    <p:sldId id="270" r:id="rId14"/>
    <p:sldId id="271" r:id="rId15"/>
    <p:sldId id="283" r:id="rId16"/>
    <p:sldId id="273" r:id="rId17"/>
    <p:sldId id="274" r:id="rId18"/>
    <p:sldId id="275" r:id="rId19"/>
    <p:sldId id="374" r:id="rId20"/>
    <p:sldId id="277" r:id="rId21"/>
    <p:sldId id="373" r:id="rId22"/>
    <p:sldId id="278" r:id="rId23"/>
    <p:sldId id="279" r:id="rId24"/>
    <p:sldId id="280" r:id="rId25"/>
    <p:sldId id="281" r:id="rId26"/>
    <p:sldId id="282" r:id="rId27"/>
    <p:sldId id="284" r:id="rId28"/>
    <p:sldId id="286" r:id="rId29"/>
    <p:sldId id="287" r:id="rId30"/>
    <p:sldId id="285" r:id="rId31"/>
    <p:sldId id="289" r:id="rId32"/>
    <p:sldId id="290" r:id="rId33"/>
    <p:sldId id="291" r:id="rId34"/>
    <p:sldId id="292" r:id="rId35"/>
    <p:sldId id="293" r:id="rId36"/>
    <p:sldId id="294" r:id="rId37"/>
    <p:sldId id="296" r:id="rId38"/>
    <p:sldId id="295"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3" r:id="rId54"/>
    <p:sldId id="311" r:id="rId55"/>
    <p:sldId id="312" r:id="rId56"/>
    <p:sldId id="314" r:id="rId57"/>
    <p:sldId id="316" r:id="rId58"/>
    <p:sldId id="375" r:id="rId59"/>
    <p:sldId id="317" r:id="rId60"/>
    <p:sldId id="318" r:id="rId61"/>
    <p:sldId id="319" r:id="rId62"/>
    <p:sldId id="322" r:id="rId63"/>
    <p:sldId id="320" r:id="rId64"/>
    <p:sldId id="328" r:id="rId65"/>
    <p:sldId id="329" r:id="rId66"/>
    <p:sldId id="331" r:id="rId67"/>
    <p:sldId id="332" r:id="rId68"/>
    <p:sldId id="376" r:id="rId69"/>
    <p:sldId id="335" r:id="rId70"/>
    <p:sldId id="336" r:id="rId71"/>
    <p:sldId id="334" r:id="rId72"/>
    <p:sldId id="337" r:id="rId73"/>
    <p:sldId id="338" r:id="rId74"/>
    <p:sldId id="339" r:id="rId75"/>
    <p:sldId id="377" r:id="rId76"/>
    <p:sldId id="342" r:id="rId77"/>
    <p:sldId id="340" r:id="rId78"/>
    <p:sldId id="343" r:id="rId79"/>
    <p:sldId id="350" r:id="rId80"/>
    <p:sldId id="351" r:id="rId81"/>
    <p:sldId id="352" r:id="rId82"/>
    <p:sldId id="345" r:id="rId83"/>
    <p:sldId id="346" r:id="rId84"/>
    <p:sldId id="367" r:id="rId85"/>
    <p:sldId id="368" r:id="rId86"/>
    <p:sldId id="369" r:id="rId87"/>
    <p:sldId id="356" r:id="rId88"/>
    <p:sldId id="357" r:id="rId89"/>
    <p:sldId id="358" r:id="rId90"/>
    <p:sldId id="359" r:id="rId91"/>
    <p:sldId id="360" r:id="rId92"/>
    <p:sldId id="361" r:id="rId93"/>
    <p:sldId id="362" r:id="rId94"/>
    <p:sldId id="363" r:id="rId95"/>
    <p:sldId id="364" r:id="rId96"/>
    <p:sldId id="365" r:id="rId97"/>
    <p:sldId id="366" r:id="rId98"/>
    <p:sldId id="370" r:id="rId99"/>
    <p:sldId id="371" r:id="rId100"/>
    <p:sldId id="379" r:id="rId101"/>
    <p:sldId id="380" r:id="rId102"/>
    <p:sldId id="372" r:id="rId103"/>
    <p:sldId id="378" r:id="rId10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141" autoAdjust="0"/>
    <p:restoredTop sz="96057" autoAdjust="0"/>
  </p:normalViewPr>
  <p:slideViewPr>
    <p:cSldViewPr>
      <p:cViewPr varScale="1">
        <p:scale>
          <a:sx n="70" d="100"/>
          <a:sy n="70" d="100"/>
        </p:scale>
        <p:origin x="-1524" y="-102"/>
      </p:cViewPr>
      <p:guideLst>
        <p:guide orient="horz" pos="2160"/>
        <p:guide pos="2880"/>
      </p:guideLst>
    </p:cSldViewPr>
  </p:slideViewPr>
  <p:outlineViewPr>
    <p:cViewPr>
      <p:scale>
        <a:sx n="33" d="100"/>
        <a:sy n="33" d="100"/>
      </p:scale>
      <p:origin x="72" y="10811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1812"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9027C1-3823-4296-AEC2-F23DD4D6EEC7}" type="datetimeFigureOut">
              <a:rPr lang="it-IT" smtClean="0"/>
              <a:pPr/>
              <a:t>05/03/2017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9882C1-E2EC-4EB6-A27B-E3D9DF204018}" type="slidenum">
              <a:rPr lang="it-IT" smtClean="0"/>
              <a:pPr/>
              <a:t>‹N›</a:t>
            </a:fld>
            <a:endParaRPr lang="it-IT"/>
          </a:p>
        </p:txBody>
      </p:sp>
    </p:spTree>
    <p:extLst>
      <p:ext uri="{BB962C8B-B14F-4D97-AF65-F5344CB8AC3E}">
        <p14:creationId xmlns:p14="http://schemas.microsoft.com/office/powerpoint/2010/main" xmlns="" val="403009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F9882C1-E2EC-4EB6-A27B-E3D9DF204018}" type="slidenum">
              <a:rPr lang="it-IT" smtClean="0"/>
              <a:pPr/>
              <a:t>1</a:t>
            </a:fld>
            <a:endParaRPr lang="it-IT" dirty="0"/>
          </a:p>
        </p:txBody>
      </p:sp>
    </p:spTree>
    <p:extLst>
      <p:ext uri="{BB962C8B-B14F-4D97-AF65-F5344CB8AC3E}">
        <p14:creationId xmlns:p14="http://schemas.microsoft.com/office/powerpoint/2010/main" xmlns="" val="715198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3"/>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1032481011"/>
      </p:ext>
    </p:extLst>
  </p:cSld>
  <p:clrMapOvr>
    <a:masterClrMapping/>
  </p:clrMapOvr>
  <p:transition>
    <p:wipe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705539974"/>
      </p:ext>
    </p:extLst>
  </p:cSld>
  <p:clrMapOvr>
    <a:masterClrMapping/>
  </p:clrMapOvr>
  <p:transition>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6"/>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46"/>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1819582042"/>
      </p:ext>
    </p:extLst>
  </p:cSld>
  <p:clrMapOvr>
    <a:masterClrMapping/>
  </p:clrMapOvr>
  <p:transition>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40863514"/>
      </p:ext>
    </p:extLst>
  </p:cSld>
  <p:clrMapOvr>
    <a:masterClrMapping/>
  </p:clrMapOvr>
  <p:transition>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8"/>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3328813279"/>
      </p:ext>
    </p:extLst>
  </p:cSld>
  <p:clrMapOvr>
    <a:masterClrMapping/>
  </p:clrMapOvr>
  <p:transition>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2708413999"/>
      </p:ext>
    </p:extLst>
  </p:cSld>
  <p:clrMapOvr>
    <a:masterClrMapping/>
  </p:clrMapOvr>
  <p:transition>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211878764"/>
      </p:ext>
    </p:extLst>
  </p:cSld>
  <p:clrMapOvr>
    <a:masterClrMapping/>
  </p:clrMapOvr>
  <p:transition>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2494257446"/>
      </p:ext>
    </p:extLst>
  </p:cSld>
  <p:clrMapOvr>
    <a:masterClrMapping/>
  </p:clrMapOvr>
  <p:transition>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3760228679"/>
      </p:ext>
    </p:extLst>
  </p:cSld>
  <p:clrMapOvr>
    <a:masterClrMapping/>
  </p:clrMapOvr>
  <p:transition>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164217175"/>
      </p:ext>
    </p:extLst>
  </p:cSld>
  <p:clrMapOvr>
    <a:masterClrMapping/>
  </p:clrMapOvr>
  <p:transition>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B053CC0-FE32-46A7-897E-5A385535CE8F}" type="datetimeFigureOut">
              <a:rPr lang="it-IT" smtClean="0"/>
              <a:pPr/>
              <a:t>05/03/2017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2499508987"/>
      </p:ext>
    </p:extLst>
  </p:cSld>
  <p:clrMapOvr>
    <a:masterClrMapping/>
  </p:clrMapOvr>
  <p:transition>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53CC0-FE32-46A7-897E-5A385535CE8F}" type="datetimeFigureOut">
              <a:rPr lang="it-IT" smtClean="0"/>
              <a:pPr/>
              <a:t>05/03/2017</a:t>
            </a:fld>
            <a:endParaRPr lang="it-IT"/>
          </a:p>
        </p:txBody>
      </p:sp>
      <p:sp>
        <p:nvSpPr>
          <p:cNvPr id="5" name="Segnaposto piè di pagina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1AA82-854E-4129-A3F2-F83300E1FE69}" type="slidenum">
              <a:rPr lang="it-IT" smtClean="0"/>
              <a:pPr/>
              <a:t>‹N›</a:t>
            </a:fld>
            <a:endParaRPr lang="it-IT"/>
          </a:p>
        </p:txBody>
      </p:sp>
    </p:spTree>
    <p:extLst>
      <p:ext uri="{BB962C8B-B14F-4D97-AF65-F5344CB8AC3E}">
        <p14:creationId xmlns:p14="http://schemas.microsoft.com/office/powerpoint/2010/main" xmlns="" val="5948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7.jpeg"/><Relationship Id="rId7" Type="http://schemas.openxmlformats.org/officeDocument/2006/relationships/image" Target="../media/image109.jpeg"/><Relationship Id="rId2" Type="http://schemas.openxmlformats.org/officeDocument/2006/relationships/hyperlink" Target="https://www.google.it/url?sa=i&amp;rct=j&amp;q=&amp;esrc=s&amp;source=images&amp;cd=&amp;cad=rja&amp;uact=8&amp;ved=0ahUKEwjgvIyFpbrRAhXFPhQKHUZmBiIQjRwIBw&amp;url=https://sites.google.com/site/volpiiiia/g&amp;psig=AFQjCNGaq73uhk8RmKD15HVlfldNWFXTAg&amp;ust=1484230872177870" TargetMode="External"/><Relationship Id="rId1" Type="http://schemas.openxmlformats.org/officeDocument/2006/relationships/slideLayout" Target="../slideLayouts/slideLayout7.xml"/><Relationship Id="rId6" Type="http://schemas.openxmlformats.org/officeDocument/2006/relationships/hyperlink" Target="https://www.google.it/url?sa=i&amp;rct=j&amp;q=&amp;esrc=s&amp;source=images&amp;cd=&amp;cad=rja&amp;uact=8&amp;ved=0ahUKEwiNwc-7pbrRAhXBbRQKHe8jACAQjRwIBw&amp;url=http://missioniafricane.rossiwebdesign.it/articoli/355__In_Etiopia_il_prezzo_del_caffe_e_deciso_dagli_agricoltori/&amp;bvm=bv.143423383,d.d24&amp;psig=AFQjCNHkufSxZJZWBy2mFVcVJkLrQrmb-A&amp;ust=1484230913877300" TargetMode="External"/><Relationship Id="rId5" Type="http://schemas.openxmlformats.org/officeDocument/2006/relationships/image" Target="../media/image108.jpeg"/><Relationship Id="rId4" Type="http://schemas.openxmlformats.org/officeDocument/2006/relationships/hyperlink" Target="https://www.google.it/url?sa=i&amp;rct=j&amp;q=&amp;esrc=s&amp;source=images&amp;cd=&amp;cad=rja&amp;uact=8&amp;ved=0ahUKEwijvticpbrRAhXEVhQKHZ6DDBwQjRwIBw&amp;url=https://areeweb.polito.it/didattica/polymath/htmlS/info/Numeri/Gen10/Gen10.htm&amp;bvm=bv.143423383,d.d24&amp;psig=AFQjCNHkufSxZJZWBy2mFVcVJkLrQrmb-A&amp;ust=1484230913877300"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1.jpeg"/><Relationship Id="rId7" Type="http://schemas.openxmlformats.org/officeDocument/2006/relationships/hyperlink" Target="https://www.google.it/url?sa=i&amp;rct=j&amp;q=&amp;esrc=s&amp;source=images&amp;cd=&amp;cad=rja&amp;uact=8&amp;ved=0ahUKEwj1zayip7rRAhXIWhQKHdBVBxwQjRwIBw&amp;url=http://www.sancara.org/2011/02/carbone-pubblico-in-sud-africa.html&amp;psig=AFQjCNFHXsfHtR0jnGxv7399jiEJM4P73Q&amp;ust=1484231401057480" TargetMode="External"/><Relationship Id="rId2" Type="http://schemas.openxmlformats.org/officeDocument/2006/relationships/hyperlink" Target="https://it.wikipedia.org/wiki/File:Wonchi_Lake_of_Ethiopia.jpg" TargetMode="Externa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hyperlink" Target="https://www.google.it/url?sa=i&amp;rct=j&amp;q=&amp;esrc=s&amp;source=images&amp;cd=&amp;cad=rja&amp;uact=8&amp;ved=0ahUKEwiro7qAp7rRAhVE0RQKHdFgCBMQjRwIBw&amp;url=https://walkingearth.wordpress.com/tag/africa/&amp;psig=AFQjCNFHXsfHtR0jnGxv7399jiEJM4P73Q&amp;ust=1484231401057480" TargetMode="External"/><Relationship Id="rId10" Type="http://schemas.openxmlformats.org/officeDocument/2006/relationships/image" Target="../media/image115.jpeg"/><Relationship Id="rId4" Type="http://schemas.openxmlformats.org/officeDocument/2006/relationships/image" Target="../media/image112.png"/><Relationship Id="rId9" Type="http://schemas.openxmlformats.org/officeDocument/2006/relationships/hyperlink" Target="https://www.google.it/url?sa=i&amp;rct=j&amp;q=&amp;esrc=s&amp;source=images&amp;cd=&amp;cad=rja&amp;uact=8&amp;ved=0ahUKEwjImc-6p7rRAhXIVhQKHdrNAxcQjRwIBw&amp;url=http://www.taufiorito.info/etiopia.html&amp;psig=AFQjCNEHOtps8zW0tV9Uk6nypm7-mqtkuw&amp;ust=1484231521993256"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www.google.it/url?sa=i&amp;rct=j&amp;q=&amp;esrc=s&amp;source=images&amp;cd=&amp;cad=rja&amp;uact=8&amp;ved=0ahUKEwi96rDmp7rRAhVNkRQKHXJnDxQQjRwIBw&amp;url=http://www.sancara.org/2010/09/lafrica-e-il-petrolio-una-storia.html&amp;psig=AFQjCNH4PqL9DakS-W-ZII_AEqM72MGWyQ&amp;ust=1484231607949257" TargetMode="Externa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hyperlink" Target="https://www.google.it/url?sa=i&amp;rct=j&amp;q=&amp;esrc=s&amp;source=images&amp;cd=&amp;cad=rja&amp;uact=8&amp;ved=0ahUKEwi1obixqLrRAhUDbhQKHVKDBRcQjRwIBw&amp;url=http://www.slowfood.it/etiopia-la-piu-grande-centrale-idroelettrica-dafrica/&amp;psig=AFQjCNGXUuJpcUuKknmer6xCJ0ed6OFE_Q&amp;ust=1484231773176549" TargetMode="External"/><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9491" y="2505220"/>
            <a:ext cx="8229600" cy="1143000"/>
          </a:xfrm>
        </p:spPr>
        <p:txBody>
          <a:bodyPr>
            <a:noAutofit/>
          </a:bodyPr>
          <a:lstStyle/>
          <a:p>
            <a:r>
              <a:rPr lang="it-IT" b="1" i="1" dirty="0" smtClean="0">
                <a:latin typeface="Times New Roman" pitchFamily="18" charset="0"/>
                <a:cs typeface="Times New Roman" pitchFamily="18" charset="0"/>
              </a:rPr>
              <a:t>L’Ottocento</a:t>
            </a:r>
            <a:endParaRPr lang="it-IT" b="1" i="1" dirty="0">
              <a:latin typeface="Times New Roman" pitchFamily="18" charset="0"/>
              <a:cs typeface="Times New Roman" pitchFamily="18" charset="0"/>
            </a:endParaRPr>
          </a:p>
        </p:txBody>
      </p:sp>
      <p:sp>
        <p:nvSpPr>
          <p:cNvPr id="3" name="CasellaDiTesto 2"/>
          <p:cNvSpPr txBox="1"/>
          <p:nvPr/>
        </p:nvSpPr>
        <p:spPr>
          <a:xfrm>
            <a:off x="357158" y="5715016"/>
            <a:ext cx="5072098" cy="369332"/>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Ipertesto alunni   III  D</a:t>
            </a:r>
            <a:endParaRPr lang="it-IT"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xmlns="" val="207261268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24" y="274638"/>
            <a:ext cx="7500990" cy="796908"/>
          </a:xfrm>
        </p:spPr>
        <p:txBody>
          <a:bodyPr>
            <a:normAutofit/>
          </a:bodyPr>
          <a:lstStyle/>
          <a:p>
            <a:r>
              <a:rPr lang="it-IT" sz="3600" b="1" i="1" dirty="0" smtClean="0">
                <a:latin typeface="Times New Roman" panose="02020603050405020304" pitchFamily="18" charset="0"/>
                <a:cs typeface="Times New Roman" panose="02020603050405020304" pitchFamily="18" charset="0"/>
              </a:rPr>
              <a:t>La tragicità e l’opera Buffa </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285720" y="928670"/>
            <a:ext cx="4714908" cy="5596674"/>
          </a:xfrm>
        </p:spPr>
        <p:txBody>
          <a:bodyPr>
            <a:noAutofit/>
          </a:bodyPr>
          <a:lstStyle/>
          <a:p>
            <a:pPr marL="0" indent="0" algn="ctr">
              <a:buNone/>
            </a:pPr>
            <a:r>
              <a:rPr lang="it-IT" sz="1600" dirty="0" smtClean="0">
                <a:latin typeface="Times New Roman" panose="02020603050405020304" pitchFamily="18" charset="0"/>
                <a:cs typeface="Times New Roman" panose="02020603050405020304" pitchFamily="18" charset="0"/>
              </a:rPr>
              <a:t>Mentre la carriera di Bellini veniva bruscamente interrotta dalla morte, arriva al successo anche il bergamasco Gaetano Donizetti (Bergamo 1797 – 1848), autore di opere quali Anna </a:t>
            </a:r>
            <a:r>
              <a:rPr lang="it-IT" sz="1600" dirty="0" err="1" smtClean="0">
                <a:latin typeface="Times New Roman" panose="02020603050405020304" pitchFamily="18" charset="0"/>
                <a:cs typeface="Times New Roman" panose="02020603050405020304" pitchFamily="18" charset="0"/>
              </a:rPr>
              <a:t>Bolena</a:t>
            </a:r>
            <a:r>
              <a:rPr lang="it-IT" sz="1600" dirty="0" smtClean="0">
                <a:latin typeface="Times New Roman" panose="02020603050405020304" pitchFamily="18" charset="0"/>
                <a:cs typeface="Times New Roman" panose="02020603050405020304" pitchFamily="18" charset="0"/>
              </a:rPr>
              <a:t>, Lucia di Lammermoor, La Favorita.</a:t>
            </a:r>
          </a:p>
          <a:p>
            <a:pPr marL="0" indent="0" algn="ctr">
              <a:buNone/>
            </a:pPr>
            <a:r>
              <a:rPr lang="it-IT" sz="1600" dirty="0" smtClean="0">
                <a:latin typeface="Times New Roman" panose="02020603050405020304" pitchFamily="18" charset="0"/>
                <a:cs typeface="Times New Roman" panose="02020603050405020304" pitchFamily="18" charset="0"/>
              </a:rPr>
              <a:t>Si tratta di opere estremamente drammatiche: il Romanticismo italiano voleva essere molto serio, molto tragico, e preferiva quindi vicende che si concludevano con la morte dei protagonisti, con trame ambientate in tetri castelli medievali o in antichi palazzi nobiliari.</a:t>
            </a:r>
          </a:p>
          <a:p>
            <a:pPr marL="0" indent="0" algn="ctr">
              <a:buNone/>
            </a:pPr>
            <a:r>
              <a:rPr lang="it-IT" sz="1600" dirty="0" smtClean="0">
                <a:latin typeface="Times New Roman" panose="02020603050405020304" pitchFamily="18" charset="0"/>
                <a:cs typeface="Times New Roman" panose="02020603050405020304" pitchFamily="18" charset="0"/>
              </a:rPr>
              <a:t>Quasi sempre le storie ruotavano attorno a un amore impossibile, complicato anche da questioni politiche, dalla lotta fra due partiti o fazioni avverse.</a:t>
            </a:r>
          </a:p>
          <a:p>
            <a:pPr marL="0" indent="0" algn="ctr">
              <a:buNone/>
            </a:pPr>
            <a:r>
              <a:rPr lang="it-IT" sz="1600" dirty="0" smtClean="0">
                <a:latin typeface="Times New Roman" panose="02020603050405020304" pitchFamily="18" charset="0"/>
                <a:cs typeface="Times New Roman" panose="02020603050405020304" pitchFamily="18" charset="0"/>
              </a:rPr>
              <a:t>Naturalmente l’opera buffa non era scomparsa del tutto, anche se la sua importanza era ormai ridotta rispetto al secolo precedente. Donizetti scrisse due opere buffe a lieto fine, L’elisir d’amore e Don Pasquale, con molte scene decisamente comiche, ma nelle quali il compositore, da bravo romantico, inserì anche molte scene patetiche e sentimentali.</a:t>
            </a:r>
            <a:endParaRPr lang="it-IT" sz="1600"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14943" y="1500178"/>
            <a:ext cx="3528392" cy="45387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1456584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5" dur="500"/>
                                        <p:tgtEl>
                                          <p:spTgt spid="3">
                                            <p:txEl>
                                              <p:pRg st="0" end="0"/>
                                            </p:txEl>
                                          </p:spTgt>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0"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21" dur="500"/>
                                        <p:tgtEl>
                                          <p:spTgt spid="3">
                                            <p:txEl>
                                              <p:pRg st="1" end="1"/>
                                            </p:txEl>
                                          </p:spTgt>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6"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7" dur="500"/>
                                        <p:tgtEl>
                                          <p:spTgt spid="3">
                                            <p:txEl>
                                              <p:pRg st="2" end="2"/>
                                            </p:tx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2"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barn(inVertical)">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214546" y="274638"/>
            <a:ext cx="4857784" cy="939784"/>
          </a:xfrm>
        </p:spPr>
        <p:txBody>
          <a:bodyPr>
            <a:normAutofit/>
          </a:bodyPr>
          <a:lstStyle/>
          <a:p>
            <a:r>
              <a:rPr lang="it-IT" sz="3200" b="1" i="1" dirty="0" smtClean="0">
                <a:latin typeface="Times New Roman" pitchFamily="18" charset="0"/>
                <a:cs typeface="Times New Roman" pitchFamily="18" charset="0"/>
              </a:rPr>
              <a:t>Le case</a:t>
            </a:r>
            <a:endParaRPr lang="it-IT" sz="3200" b="1" i="1" dirty="0">
              <a:latin typeface="Times New Roman" pitchFamily="18" charset="0"/>
              <a:cs typeface="Times New Roman" pitchFamily="18" charset="0"/>
            </a:endParaRPr>
          </a:p>
        </p:txBody>
      </p:sp>
      <p:sp>
        <p:nvSpPr>
          <p:cNvPr id="5" name="Segnaposto contenuto 4"/>
          <p:cNvSpPr>
            <a:spLocks noGrp="1"/>
          </p:cNvSpPr>
          <p:nvPr>
            <p:ph idx="1"/>
          </p:nvPr>
        </p:nvSpPr>
        <p:spPr>
          <a:xfrm>
            <a:off x="755576" y="1214422"/>
            <a:ext cx="7715304" cy="2286016"/>
          </a:xfrm>
        </p:spPr>
        <p:txBody>
          <a:bodyPr>
            <a:normAutofit/>
          </a:bodyPr>
          <a:lstStyle/>
          <a:p>
            <a:pPr>
              <a:buNone/>
            </a:pPr>
            <a:r>
              <a:rPr lang="it-IT" sz="1800" dirty="0" smtClean="0">
                <a:latin typeface="Times New Roman" pitchFamily="18" charset="0"/>
                <a:cs typeface="Times New Roman" pitchFamily="18" charset="0"/>
              </a:rPr>
              <a:t>Le case etiopi sono quasi tutte di tronchi di albero ricoperti di fango. Il tetto può essere di paglia o di lamiera ondulata. La forma delle abitazioni solitamente è a forma di cupola o di basso pagliaio: i </a:t>
            </a:r>
            <a:r>
              <a:rPr lang="it-IT" sz="1800" b="1" i="1" dirty="0" err="1" smtClean="0">
                <a:latin typeface="Times New Roman" pitchFamily="18" charset="0"/>
                <a:cs typeface="Times New Roman" pitchFamily="18" charset="0"/>
              </a:rPr>
              <a:t>tukul</a:t>
            </a:r>
            <a:r>
              <a:rPr lang="it-IT" sz="1800" b="1" i="1" dirty="0" smtClean="0">
                <a:latin typeface="Times New Roman" pitchFamily="18" charset="0"/>
                <a:cs typeface="Times New Roman" pitchFamily="18" charset="0"/>
              </a:rPr>
              <a:t>.</a:t>
            </a:r>
          </a:p>
          <a:p>
            <a:pPr>
              <a:buNone/>
            </a:pPr>
            <a:r>
              <a:rPr lang="it-IT" sz="1800" dirty="0" smtClean="0">
                <a:latin typeface="Times New Roman" pitchFamily="18" charset="0"/>
                <a:cs typeface="Times New Roman" pitchFamily="18" charset="0"/>
              </a:rPr>
              <a:t>Il pavimento è costituito da un soffice strato di è polvere oppure dagli escrementi di mulo essiccati.</a:t>
            </a:r>
          </a:p>
          <a:p>
            <a:pPr>
              <a:buNone/>
            </a:pPr>
            <a:r>
              <a:rPr lang="it-IT" sz="1800" dirty="0" smtClean="0">
                <a:latin typeface="Times New Roman" pitchFamily="18" charset="0"/>
                <a:cs typeface="Times New Roman" pitchFamily="18" charset="0"/>
              </a:rPr>
              <a:t>L’arredamento è umile e dotato da semplici accessori in legno.</a:t>
            </a:r>
          </a:p>
          <a:p>
            <a:pPr>
              <a:buNone/>
            </a:pPr>
            <a:r>
              <a:rPr lang="it-IT" sz="1800" dirty="0" smtClean="0">
                <a:latin typeface="Times New Roman" pitchFamily="18" charset="0"/>
                <a:cs typeface="Times New Roman" pitchFamily="18" charset="0"/>
              </a:rPr>
              <a:t>I muri possono essere rivestiti da ritagli di vecchie riviste.</a:t>
            </a:r>
            <a:endParaRPr lang="it-IT" sz="1800" dirty="0">
              <a:latin typeface="Times New Roman" pitchFamily="18" charset="0"/>
              <a:cs typeface="Times New Roman" pitchFamily="18" charset="0"/>
            </a:endParaRPr>
          </a:p>
        </p:txBody>
      </p:sp>
      <p:pic>
        <p:nvPicPr>
          <p:cNvPr id="119812" name="Picture 4" descr="Risultati immagini per immagini case etiope"/>
          <p:cNvPicPr>
            <a:picLocks noChangeAspect="1" noChangeArrowheads="1"/>
          </p:cNvPicPr>
          <p:nvPr/>
        </p:nvPicPr>
        <p:blipFill>
          <a:blip r:embed="rId2"/>
          <a:srcRect/>
          <a:stretch>
            <a:fillRect/>
          </a:stretch>
        </p:blipFill>
        <p:spPr bwMode="auto">
          <a:xfrm>
            <a:off x="500034" y="3786190"/>
            <a:ext cx="4214842" cy="2500330"/>
          </a:xfrm>
          <a:prstGeom prst="rect">
            <a:avLst/>
          </a:prstGeom>
          <a:noFill/>
        </p:spPr>
      </p:pic>
      <p:pic>
        <p:nvPicPr>
          <p:cNvPr id="119814" name="Picture 6" descr="Risultati immagini per immagini arredamento case etiopiche"/>
          <p:cNvPicPr>
            <a:picLocks noChangeAspect="1" noChangeArrowheads="1"/>
          </p:cNvPicPr>
          <p:nvPr/>
        </p:nvPicPr>
        <p:blipFill>
          <a:blip r:embed="rId3"/>
          <a:srcRect/>
          <a:stretch>
            <a:fillRect/>
          </a:stretch>
        </p:blipFill>
        <p:spPr bwMode="auto">
          <a:xfrm>
            <a:off x="5143504" y="4000504"/>
            <a:ext cx="3143272" cy="2333628"/>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19812"/>
                                        </p:tgtEl>
                                        <p:attrNameLst>
                                          <p:attrName>style.visibility</p:attrName>
                                        </p:attrNameLst>
                                      </p:cBhvr>
                                      <p:to>
                                        <p:strVal val="visible"/>
                                      </p:to>
                                    </p:set>
                                    <p:animEffect transition="in" filter="circle(in)">
                                      <p:cBhvr>
                                        <p:cTn id="34" dur="2000"/>
                                        <p:tgtEl>
                                          <p:spTgt spid="119812"/>
                                        </p:tgtEl>
                                      </p:cBhvr>
                                    </p:animEffect>
                                  </p:childTnLst>
                                </p:cTn>
                              </p:par>
                              <p:par>
                                <p:cTn id="35" presetID="6" presetClass="entr" presetSubtype="16" fill="hold" nodeType="withEffect">
                                  <p:stCondLst>
                                    <p:cond delay="0"/>
                                  </p:stCondLst>
                                  <p:childTnLst>
                                    <p:set>
                                      <p:cBhvr>
                                        <p:cTn id="36" dur="1" fill="hold">
                                          <p:stCondLst>
                                            <p:cond delay="0"/>
                                          </p:stCondLst>
                                        </p:cTn>
                                        <p:tgtEl>
                                          <p:spTgt spid="119814"/>
                                        </p:tgtEl>
                                        <p:attrNameLst>
                                          <p:attrName>style.visibility</p:attrName>
                                        </p:attrNameLst>
                                      </p:cBhvr>
                                      <p:to>
                                        <p:strVal val="visible"/>
                                      </p:to>
                                    </p:set>
                                    <p:animEffect transition="in" filter="circle(in)">
                                      <p:cBhvr>
                                        <p:cTn id="37" dur="20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3108" y="357166"/>
            <a:ext cx="5286412" cy="714380"/>
          </a:xfrm>
        </p:spPr>
        <p:txBody>
          <a:bodyPr>
            <a:normAutofit/>
          </a:bodyPr>
          <a:lstStyle/>
          <a:p>
            <a:r>
              <a:rPr lang="it-IT" sz="3200" b="1" i="1" dirty="0" smtClean="0">
                <a:latin typeface="Times New Roman" pitchFamily="18" charset="0"/>
                <a:cs typeface="Times New Roman" pitchFamily="18" charset="0"/>
              </a:rPr>
              <a:t>Gli anziani</a:t>
            </a:r>
            <a:endParaRPr lang="it-IT" sz="3200" b="1" i="1" dirty="0">
              <a:latin typeface="Times New Roman" pitchFamily="18" charset="0"/>
              <a:cs typeface="Times New Roman" pitchFamily="18" charset="0"/>
            </a:endParaRPr>
          </a:p>
        </p:txBody>
      </p:sp>
      <p:sp>
        <p:nvSpPr>
          <p:cNvPr id="3" name="Segnaposto contenuto 2"/>
          <p:cNvSpPr>
            <a:spLocks noGrp="1"/>
          </p:cNvSpPr>
          <p:nvPr>
            <p:ph idx="1"/>
          </p:nvPr>
        </p:nvSpPr>
        <p:spPr>
          <a:xfrm>
            <a:off x="714348" y="1071547"/>
            <a:ext cx="7786742" cy="2143140"/>
          </a:xfrm>
        </p:spPr>
        <p:txBody>
          <a:bodyPr>
            <a:normAutofit/>
          </a:bodyPr>
          <a:lstStyle/>
          <a:p>
            <a:pPr algn="ctr">
              <a:buNone/>
            </a:pPr>
            <a:r>
              <a:rPr lang="it-IT" sz="1800" dirty="0" smtClean="0">
                <a:latin typeface="Times New Roman" pitchFamily="18" charset="0"/>
                <a:cs typeface="Times New Roman" pitchFamily="18" charset="0"/>
              </a:rPr>
              <a:t>Essere anziano per la comunità etiope significa essere saggio.</a:t>
            </a:r>
          </a:p>
          <a:p>
            <a:pPr algn="ctr">
              <a:buNone/>
            </a:pPr>
            <a:r>
              <a:rPr lang="it-IT" sz="1800" dirty="0" smtClean="0">
                <a:latin typeface="Times New Roman" pitchFamily="18" charset="0"/>
                <a:cs typeface="Times New Roman" pitchFamily="18" charset="0"/>
              </a:rPr>
              <a:t>Gli anziani hanno una funzione rilevante per il popolo. Ogni gruppo elegge un consiglio di anziani che governa le attività ordinarie e rende giustizia, quando serve, nelle controversie. Questi consigli vengono chiamati </a:t>
            </a:r>
            <a:r>
              <a:rPr lang="it-IT" sz="1800" b="1" i="1" dirty="0" err="1" smtClean="0">
                <a:latin typeface="Times New Roman" pitchFamily="18" charset="0"/>
                <a:cs typeface="Times New Roman" pitchFamily="18" charset="0"/>
              </a:rPr>
              <a:t>Kebelè</a:t>
            </a:r>
            <a:r>
              <a:rPr lang="it-IT" sz="1800" b="1" i="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sono sempre formati da anziani e a volte svolgono altre funzioni più importanti.</a:t>
            </a:r>
            <a:endParaRPr lang="it-IT" sz="1800" dirty="0">
              <a:latin typeface="Times New Roman" pitchFamily="18" charset="0"/>
              <a:cs typeface="Times New Roman" pitchFamily="18" charset="0"/>
            </a:endParaRPr>
          </a:p>
        </p:txBody>
      </p:sp>
      <p:pic>
        <p:nvPicPr>
          <p:cNvPr id="118786" name="Picture 2" descr="Risultati immagini per anziani etiopi"/>
          <p:cNvPicPr>
            <a:picLocks noChangeAspect="1" noChangeArrowheads="1"/>
          </p:cNvPicPr>
          <p:nvPr/>
        </p:nvPicPr>
        <p:blipFill>
          <a:blip r:embed="rId2"/>
          <a:srcRect/>
          <a:stretch>
            <a:fillRect/>
          </a:stretch>
        </p:blipFill>
        <p:spPr bwMode="auto">
          <a:xfrm>
            <a:off x="2428860" y="3286124"/>
            <a:ext cx="4714876" cy="2946798"/>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118786"/>
                                        </p:tgtEl>
                                        <p:attrNameLst>
                                          <p:attrName>style.visibility</p:attrName>
                                        </p:attrNameLst>
                                      </p:cBhvr>
                                      <p:to>
                                        <p:strVal val="visible"/>
                                      </p:to>
                                    </p:set>
                                    <p:animEffect transition="in" filter="fade">
                                      <p:cBhvr>
                                        <p:cTn id="20" dur="2000"/>
                                        <p:tgtEl>
                                          <p:spTgt spid="118786"/>
                                        </p:tgtEl>
                                      </p:cBhvr>
                                    </p:animEffect>
                                    <p:anim calcmode="lin" valueType="num">
                                      <p:cBhvr>
                                        <p:cTn id="21" dur="2000" fill="hold"/>
                                        <p:tgtEl>
                                          <p:spTgt spid="118786"/>
                                        </p:tgtEl>
                                        <p:attrNameLst>
                                          <p:attrName>ppt_w</p:attrName>
                                        </p:attrNameLst>
                                      </p:cBhvr>
                                      <p:tavLst>
                                        <p:tav tm="0" fmla="#ppt_w*sin(2.5*pi*$)">
                                          <p:val>
                                            <p:fltVal val="0"/>
                                          </p:val>
                                        </p:tav>
                                        <p:tav tm="100000">
                                          <p:val>
                                            <p:fltVal val="1"/>
                                          </p:val>
                                        </p:tav>
                                      </p:tavLst>
                                    </p:anim>
                                    <p:anim calcmode="lin" valueType="num">
                                      <p:cBhvr>
                                        <p:cTn id="22" dur="2000" fill="hold"/>
                                        <p:tgtEl>
                                          <p:spTgt spid="1187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1538" y="285728"/>
            <a:ext cx="7072362" cy="928694"/>
          </a:xfrm>
        </p:spPr>
        <p:txBody>
          <a:bodyPr>
            <a:normAutofit/>
          </a:bodyPr>
          <a:lstStyle/>
          <a:p>
            <a:r>
              <a:rPr lang="it-IT" sz="3200" b="1" i="1" dirty="0" smtClean="0">
                <a:latin typeface="Times New Roman" panose="02020603050405020304" pitchFamily="18" charset="0"/>
                <a:cs typeface="Times New Roman" panose="02020603050405020304" pitchFamily="18" charset="0"/>
              </a:rPr>
              <a:t>Il calendario etiope</a:t>
            </a:r>
            <a:endParaRPr lang="it-IT" sz="32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1071537" y="1000108"/>
            <a:ext cx="7604919" cy="5381220"/>
          </a:xfrm>
        </p:spPr>
        <p:txBody>
          <a:bodyPr>
            <a:noAutofit/>
          </a:bodyPr>
          <a:lstStyle/>
          <a:p>
            <a:pPr marL="0" indent="0" algn="just">
              <a:buNone/>
            </a:pPr>
            <a:r>
              <a:rPr lang="it-IT" sz="1600" dirty="0" smtClean="0">
                <a:latin typeface="Times New Roman" pitchFamily="18" charset="0"/>
                <a:cs typeface="Times New Roman" pitchFamily="18" charset="0"/>
              </a:rPr>
              <a:t>Il calendario etiope è costituito da 13 mesi, di cui i primi 12 di 30 giorni ed il 13° di 5 (di 6 negli anni bisestili) e ha inizio l'11 settembre (il 12 settembre per gli anni successivi ai bisestili). Sono bisestili gli anni la cui cifra divisa per 4 dà per resto 3; gli anni sono distinti dal popolo coi nomi degli evangelisti</a:t>
            </a:r>
            <a:r>
              <a:rPr lang="it-IT" sz="1600" dirty="0" smtClean="0"/>
              <a:t>, </a:t>
            </a:r>
            <a:r>
              <a:rPr lang="it-IT" sz="1600" b="1" i="1" dirty="0" err="1" smtClean="0">
                <a:latin typeface="Times New Roman" pitchFamily="18" charset="0"/>
                <a:cs typeface="Times New Roman" pitchFamily="18" charset="0"/>
              </a:rPr>
              <a:t>Lucàs</a:t>
            </a:r>
            <a:r>
              <a:rPr lang="it-IT" sz="1600" b="1" dirty="0" smtClean="0">
                <a:latin typeface="Times New Roman" pitchFamily="18" charset="0"/>
                <a:cs typeface="Times New Roman" pitchFamily="18" charset="0"/>
              </a:rPr>
              <a:t> </a:t>
            </a:r>
            <a:r>
              <a:rPr lang="it-IT" sz="1600" dirty="0" smtClean="0">
                <a:latin typeface="Times New Roman" pitchFamily="18" charset="0"/>
                <a:cs typeface="Times New Roman" pitchFamily="18" charset="0"/>
              </a:rPr>
              <a:t>l'anno bisestile, e successivamente gli  </a:t>
            </a:r>
            <a:r>
              <a:rPr lang="it-IT" sz="1600" b="1" dirty="0" smtClean="0">
                <a:latin typeface="Times New Roman" pitchFamily="18" charset="0"/>
                <a:cs typeface="Times New Roman" pitchFamily="18" charset="0"/>
              </a:rPr>
              <a:t> </a:t>
            </a:r>
            <a:r>
              <a:rPr lang="it-IT" sz="1600" b="1" i="1" dirty="0" err="1" smtClean="0">
                <a:latin typeface="Times New Roman" pitchFamily="18" charset="0"/>
                <a:cs typeface="Times New Roman" pitchFamily="18" charset="0"/>
              </a:rPr>
              <a:t>Iohannès</a:t>
            </a:r>
            <a:r>
              <a:rPr lang="it-IT" sz="1600" b="1" i="1" dirty="0" smtClean="0">
                <a:latin typeface="Times New Roman" pitchFamily="18" charset="0"/>
                <a:cs typeface="Times New Roman" pitchFamily="18" charset="0"/>
              </a:rPr>
              <a:t>, </a:t>
            </a:r>
            <a:r>
              <a:rPr lang="it-IT" sz="1600" b="1" i="1" dirty="0" err="1" smtClean="0">
                <a:latin typeface="Times New Roman" pitchFamily="18" charset="0"/>
                <a:cs typeface="Times New Roman" pitchFamily="18" charset="0"/>
              </a:rPr>
              <a:t>Mattieuòs</a:t>
            </a:r>
            <a:r>
              <a:rPr lang="it-IT" sz="1600" b="1" i="1" dirty="0" smtClean="0">
                <a:latin typeface="Times New Roman" pitchFamily="18" charset="0"/>
                <a:cs typeface="Times New Roman" pitchFamily="18" charset="0"/>
              </a:rPr>
              <a:t>, </a:t>
            </a:r>
            <a:r>
              <a:rPr lang="it-IT" sz="1600" b="1" i="1" dirty="0" err="1" smtClean="0">
                <a:latin typeface="Times New Roman" pitchFamily="18" charset="0"/>
                <a:cs typeface="Times New Roman" pitchFamily="18" charset="0"/>
              </a:rPr>
              <a:t>Marcòs</a:t>
            </a:r>
            <a:r>
              <a:rPr lang="it-IT" sz="1600" dirty="0" smtClean="0">
                <a:latin typeface="Times New Roman" pitchFamily="18" charset="0"/>
                <a:cs typeface="Times New Roman" pitchFamily="18" charset="0"/>
              </a:rPr>
              <a:t>.</a:t>
            </a:r>
          </a:p>
          <a:p>
            <a:pPr marL="0" indent="0" algn="just">
              <a:buNone/>
            </a:pPr>
            <a:r>
              <a:rPr lang="it-IT" sz="1600" dirty="0" smtClean="0">
                <a:latin typeface="Times New Roman" pitchFamily="18" charset="0"/>
                <a:cs typeface="Times New Roman" pitchFamily="18" charset="0"/>
              </a:rPr>
              <a:t>Ogni quattro anni, durante l'anno bisestile, viene aggiunto un giorno supplementare nell'ultimo periodo. Quindi l'anno è mediamente composto da 365,25 giorni. </a:t>
            </a:r>
          </a:p>
          <a:p>
            <a:pPr marL="0" indent="0" algn="just">
              <a:buNone/>
            </a:pPr>
            <a:endParaRPr lang="it-IT" sz="1600" dirty="0" smtClean="0">
              <a:latin typeface="Times New Roman" pitchFamily="18" charset="0"/>
              <a:cs typeface="Times New Roman" pitchFamily="18" charset="0"/>
            </a:endParaRPr>
          </a:p>
        </p:txBody>
      </p:sp>
      <p:sp>
        <p:nvSpPr>
          <p:cNvPr id="3074" name="AutoShape 2" descr="Immagine correla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76" name="AutoShape 4" descr="Immagine correlat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78" name="Picture 6" descr="http://2.bp.blogspot.com/-BuiOXykzxuQ/UFdJ21yZDeI/AAAAAAAAANA/LAwyOyaF6OE/s320/postal_del_calendario_de_etiopia_2011_tarjeta_postal-p239060372032473673envli_400.jpg"/>
          <p:cNvPicPr>
            <a:picLocks noChangeAspect="1" noChangeArrowheads="1"/>
          </p:cNvPicPr>
          <p:nvPr/>
        </p:nvPicPr>
        <p:blipFill>
          <a:blip r:embed="rId2"/>
          <a:srcRect/>
          <a:stretch>
            <a:fillRect/>
          </a:stretch>
        </p:blipFill>
        <p:spPr bwMode="auto">
          <a:xfrm>
            <a:off x="2143108" y="3143248"/>
            <a:ext cx="4786346" cy="3333753"/>
          </a:xfrm>
          <a:prstGeom prst="rect">
            <a:avLst/>
          </a:prstGeom>
          <a:noFill/>
        </p:spPr>
      </p:pic>
    </p:spTree>
    <p:extLst>
      <p:ext uri="{BB962C8B-B14F-4D97-AF65-F5344CB8AC3E}">
        <p14:creationId xmlns:p14="http://schemas.microsoft.com/office/powerpoint/2010/main" xmlns="" val="228243537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8"/>
                                        </p:tgtEl>
                                        <p:attrNameLst>
                                          <p:attrName>style.visibility</p:attrName>
                                        </p:attrNameLst>
                                      </p:cBhvr>
                                      <p:to>
                                        <p:strVal val="visible"/>
                                      </p:to>
                                    </p:set>
                                    <p:animEffect transition="in" filter="wipe(down)">
                                      <p:cBhvr>
                                        <p:cTn id="2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42918"/>
            <a:ext cx="4972056" cy="5483251"/>
          </a:xfrm>
        </p:spPr>
        <p:txBody>
          <a:bodyPr>
            <a:normAutofit fontScale="92500" lnSpcReduction="20000"/>
          </a:bodyPr>
          <a:lstStyle/>
          <a:p>
            <a:pPr marL="0" indent="0">
              <a:buNone/>
            </a:pPr>
            <a:endParaRPr lang="it-IT" sz="1800" dirty="0" smtClean="0">
              <a:latin typeface="Times New Roman" pitchFamily="18" charset="0"/>
              <a:cs typeface="Times New Roman" pitchFamily="18" charset="0"/>
            </a:endParaRPr>
          </a:p>
          <a:p>
            <a:pPr marL="0" indent="0" algn="just">
              <a:buNone/>
            </a:pPr>
            <a:r>
              <a:rPr lang="it-IT" sz="1800" dirty="0" smtClean="0">
                <a:latin typeface="Times New Roman" pitchFamily="18" charset="0"/>
                <a:cs typeface="Times New Roman" pitchFamily="18" charset="0"/>
              </a:rPr>
              <a:t>I mesi sono: </a:t>
            </a:r>
          </a:p>
          <a:p>
            <a:pPr marL="0" indent="0" algn="just">
              <a:buNone/>
            </a:pPr>
            <a:r>
              <a:rPr lang="it-IT" sz="1800" b="1" dirty="0" err="1" smtClean="0">
                <a:latin typeface="Times New Roman" pitchFamily="18" charset="0"/>
                <a:cs typeface="Times New Roman" pitchFamily="18" charset="0"/>
              </a:rPr>
              <a:t>Meskerem</a:t>
            </a:r>
            <a:r>
              <a:rPr lang="it-IT" sz="1800" dirty="0" smtClean="0">
                <a:latin typeface="Times New Roman" pitchFamily="18" charset="0"/>
                <a:cs typeface="Times New Roman" pitchFamily="18" charset="0"/>
              </a:rPr>
              <a:t> (Settembre/Ottobre</a:t>
            </a:r>
            <a:r>
              <a:rPr lang="it-IT" sz="1800" b="1" dirty="0" smtClean="0">
                <a:latin typeface="Times New Roman" pitchFamily="18" charset="0"/>
                <a:cs typeface="Times New Roman" pitchFamily="18" charset="0"/>
              </a:rPr>
              <a:t>)</a:t>
            </a:r>
          </a:p>
          <a:p>
            <a:pPr marL="0" indent="0" algn="just">
              <a:buNone/>
            </a:pPr>
            <a:r>
              <a:rPr lang="it-IT" sz="1800" b="1" dirty="0" err="1" smtClean="0">
                <a:latin typeface="Times New Roman" pitchFamily="18" charset="0"/>
                <a:cs typeface="Times New Roman" pitchFamily="18" charset="0"/>
              </a:rPr>
              <a:t>Tikemt</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(Ottobre/Novembre)</a:t>
            </a:r>
          </a:p>
          <a:p>
            <a:pPr marL="0" indent="0" algn="just">
              <a:buNone/>
            </a:pPr>
            <a:r>
              <a:rPr lang="it-IT" sz="1800" b="1" dirty="0" err="1" smtClean="0">
                <a:latin typeface="Times New Roman" pitchFamily="18" charset="0"/>
                <a:cs typeface="Times New Roman" pitchFamily="18" charset="0"/>
              </a:rPr>
              <a:t>Hedar</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(Novembre/Dicembre) </a:t>
            </a:r>
          </a:p>
          <a:p>
            <a:pPr marL="0" indent="0" algn="just">
              <a:buNone/>
            </a:pPr>
            <a:r>
              <a:rPr lang="it-IT" sz="1800" b="1" dirty="0" err="1" smtClean="0">
                <a:latin typeface="Times New Roman" pitchFamily="18" charset="0"/>
                <a:cs typeface="Times New Roman" pitchFamily="18" charset="0"/>
              </a:rPr>
              <a:t>Tahsas</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Dicembre/Gennaio) </a:t>
            </a:r>
          </a:p>
          <a:p>
            <a:pPr marL="0" indent="0" algn="just">
              <a:buNone/>
            </a:pPr>
            <a:r>
              <a:rPr lang="it-IT" sz="1800" b="1" dirty="0" err="1" smtClean="0">
                <a:latin typeface="Times New Roman" pitchFamily="18" charset="0"/>
                <a:cs typeface="Times New Roman" pitchFamily="18" charset="0"/>
              </a:rPr>
              <a:t>Ter</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(Gennaio/Febbraio)</a:t>
            </a:r>
          </a:p>
          <a:p>
            <a:pPr marL="0" indent="0" algn="just">
              <a:buNone/>
            </a:pPr>
            <a:r>
              <a:rPr lang="it-IT" sz="1800" b="1" dirty="0" err="1" smtClean="0">
                <a:latin typeface="Times New Roman" pitchFamily="18" charset="0"/>
                <a:cs typeface="Times New Roman" pitchFamily="18" charset="0"/>
              </a:rPr>
              <a:t>Yekatit</a:t>
            </a:r>
            <a:r>
              <a:rPr lang="it-IT" sz="1800" dirty="0" smtClean="0">
                <a:latin typeface="Times New Roman" pitchFamily="18" charset="0"/>
                <a:cs typeface="Times New Roman" pitchFamily="18" charset="0"/>
              </a:rPr>
              <a:t> (Febbraio/Marzo) </a:t>
            </a:r>
          </a:p>
          <a:p>
            <a:pPr marL="0" indent="0" algn="just">
              <a:buNone/>
            </a:pPr>
            <a:r>
              <a:rPr lang="it-IT" sz="1800" b="1" dirty="0" smtClean="0">
                <a:latin typeface="Times New Roman" pitchFamily="18" charset="0"/>
                <a:cs typeface="Times New Roman" pitchFamily="18" charset="0"/>
              </a:rPr>
              <a:t>Megabit (</a:t>
            </a:r>
            <a:r>
              <a:rPr lang="it-IT" sz="1800" dirty="0" smtClean="0">
                <a:latin typeface="Times New Roman" pitchFamily="18" charset="0"/>
                <a:cs typeface="Times New Roman" pitchFamily="18" charset="0"/>
              </a:rPr>
              <a:t>Marzo/Aprile)</a:t>
            </a:r>
          </a:p>
          <a:p>
            <a:pPr marL="0" indent="0" algn="just">
              <a:buNone/>
            </a:pPr>
            <a:r>
              <a:rPr lang="it-IT" sz="1800" b="1" dirty="0" err="1" smtClean="0">
                <a:latin typeface="Times New Roman" pitchFamily="18" charset="0"/>
                <a:cs typeface="Times New Roman" pitchFamily="18" charset="0"/>
              </a:rPr>
              <a:t>Meyazeya</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(Aprile/Maggio) </a:t>
            </a:r>
          </a:p>
          <a:p>
            <a:pPr marL="0" indent="0" algn="just">
              <a:buNone/>
            </a:pPr>
            <a:r>
              <a:rPr lang="it-IT" sz="1800" b="1" dirty="0" err="1" smtClean="0">
                <a:latin typeface="Times New Roman" pitchFamily="18" charset="0"/>
                <a:cs typeface="Times New Roman" pitchFamily="18" charset="0"/>
              </a:rPr>
              <a:t>Genbot</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(Maggio/Giugno)</a:t>
            </a:r>
          </a:p>
          <a:p>
            <a:pPr marL="0" indent="0" algn="just">
              <a:buNone/>
            </a:pPr>
            <a:r>
              <a:rPr lang="it-IT" sz="1800" b="1" dirty="0" err="1" smtClean="0">
                <a:latin typeface="Times New Roman" pitchFamily="18" charset="0"/>
                <a:cs typeface="Times New Roman" pitchFamily="18" charset="0"/>
              </a:rPr>
              <a:t>Senay</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(Giugno/Luglio)</a:t>
            </a:r>
          </a:p>
          <a:p>
            <a:pPr marL="0" indent="0" algn="just">
              <a:buNone/>
            </a:pPr>
            <a:r>
              <a:rPr lang="it-IT" sz="1800" b="1" dirty="0" err="1" smtClean="0">
                <a:latin typeface="Times New Roman" pitchFamily="18" charset="0"/>
                <a:cs typeface="Times New Roman" pitchFamily="18" charset="0"/>
              </a:rPr>
              <a:t>Hamlay</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(Luglio/Agosto) </a:t>
            </a:r>
          </a:p>
          <a:p>
            <a:pPr marL="0" indent="0" algn="just">
              <a:buNone/>
            </a:pPr>
            <a:r>
              <a:rPr lang="it-IT" sz="1800" b="1" dirty="0" err="1" smtClean="0">
                <a:latin typeface="Times New Roman" pitchFamily="18" charset="0"/>
                <a:cs typeface="Times New Roman" pitchFamily="18" charset="0"/>
              </a:rPr>
              <a:t>Nehasay</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(Agosto/Settembre)</a:t>
            </a:r>
            <a:r>
              <a:rPr lang="it-IT" sz="1800" b="1" dirty="0" smtClean="0">
                <a:latin typeface="Times New Roman" pitchFamily="18" charset="0"/>
                <a:cs typeface="Times New Roman" pitchFamily="18" charset="0"/>
              </a:rPr>
              <a:t> </a:t>
            </a:r>
          </a:p>
          <a:p>
            <a:pPr marL="0" indent="0" algn="just">
              <a:buNone/>
            </a:pPr>
            <a:r>
              <a:rPr lang="it-IT" sz="1800" b="1" dirty="0" err="1" smtClean="0">
                <a:latin typeface="Times New Roman" pitchFamily="18" charset="0"/>
                <a:cs typeface="Times New Roman" pitchFamily="18" charset="0"/>
              </a:rPr>
              <a:t>Pagume</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(Settembre)</a:t>
            </a:r>
          </a:p>
          <a:p>
            <a:pPr marL="0" indent="0">
              <a:buNone/>
            </a:pPr>
            <a:endParaRPr lang="it-IT" sz="1800" dirty="0" smtClean="0">
              <a:latin typeface="Times New Roman" pitchFamily="18" charset="0"/>
              <a:cs typeface="Times New Roman" pitchFamily="18" charset="0"/>
            </a:endParaRPr>
          </a:p>
          <a:p>
            <a:pPr marL="0" indent="0">
              <a:buNone/>
            </a:pPr>
            <a:endParaRPr lang="it-IT" sz="1800" dirty="0" smtClean="0">
              <a:latin typeface="Times New Roman" pitchFamily="18" charset="0"/>
              <a:cs typeface="Times New Roman" pitchFamily="18" charset="0"/>
            </a:endParaRPr>
          </a:p>
          <a:p>
            <a:pPr marL="0" indent="0">
              <a:buNone/>
            </a:pPr>
            <a:r>
              <a:rPr lang="it-IT" sz="1800" dirty="0" smtClean="0">
                <a:latin typeface="Times New Roman" pitchFamily="18" charset="0"/>
                <a:cs typeface="Times New Roman" pitchFamily="18" charset="0"/>
              </a:rPr>
              <a:t>Per quanto riguarda la misurazione del tempo durante la giornata, l'ora viene calcolata dall'alba e non dalla mezzanotte come avviene da noi. </a:t>
            </a:r>
          </a:p>
          <a:p>
            <a:endParaRPr lang="it-IT" sz="1800" dirty="0">
              <a:latin typeface="Times New Roman" pitchFamily="18" charset="0"/>
              <a:cs typeface="Times New Roman" pitchFamily="18" charset="0"/>
            </a:endParaRPr>
          </a:p>
        </p:txBody>
      </p:sp>
      <p:pic>
        <p:nvPicPr>
          <p:cNvPr id="1026" name="Picture 2" descr="Immagine correlata"/>
          <p:cNvPicPr>
            <a:picLocks noChangeAspect="1" noChangeArrowheads="1"/>
          </p:cNvPicPr>
          <p:nvPr/>
        </p:nvPicPr>
        <p:blipFill>
          <a:blip r:embed="rId2"/>
          <a:srcRect/>
          <a:stretch>
            <a:fillRect/>
          </a:stretch>
        </p:blipFill>
        <p:spPr bwMode="auto">
          <a:xfrm>
            <a:off x="5786446" y="1071546"/>
            <a:ext cx="2776540" cy="5000660"/>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additive="base">
                                        <p:cTn id="2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additive="base">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additive="base">
                                        <p:cTn id="4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 calcmode="lin" valueType="num">
                                      <p:cBhvr additive="base">
                                        <p:cTn id="52"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 calcmode="lin" valueType="num">
                                      <p:cBhvr additive="base">
                                        <p:cTn id="5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 calcmode="lin" valueType="num">
                                      <p:cBhvr additive="base">
                                        <p:cTn id="62"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 calcmode="lin" valueType="num">
                                      <p:cBhvr additive="base">
                                        <p:cTn id="6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 calcmode="lin" valueType="num">
                                      <p:cBhvr additive="base">
                                        <p:cTn id="72"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3">
                                            <p:txEl>
                                              <p:pRg st="17" end="17"/>
                                            </p:txEl>
                                          </p:spTgt>
                                        </p:tgtEl>
                                        <p:attrNameLst>
                                          <p:attrName>style.visibility</p:attrName>
                                        </p:attrNameLst>
                                      </p:cBhvr>
                                      <p:to>
                                        <p:strVal val="visible"/>
                                      </p:to>
                                    </p:set>
                                    <p:anim calcmode="lin" valueType="num">
                                      <p:cBhvr additive="base">
                                        <p:cTn id="77"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nodeType="clickEffect">
                                  <p:stCondLst>
                                    <p:cond delay="0"/>
                                  </p:stCondLst>
                                  <p:childTnLst>
                                    <p:set>
                                      <p:cBhvr>
                                        <p:cTn id="82" dur="1" fill="hold">
                                          <p:stCondLst>
                                            <p:cond delay="0"/>
                                          </p:stCondLst>
                                        </p:cTn>
                                        <p:tgtEl>
                                          <p:spTgt spid="1026"/>
                                        </p:tgtEl>
                                        <p:attrNameLst>
                                          <p:attrName>style.visibility</p:attrName>
                                        </p:attrNameLst>
                                      </p:cBhvr>
                                      <p:to>
                                        <p:strVal val="visible"/>
                                      </p:to>
                                    </p:set>
                                    <p:animEffect transition="in" filter="circle(in)">
                                      <p:cBhvr>
                                        <p:cTn id="8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00168" y="357166"/>
            <a:ext cx="5715040" cy="714380"/>
          </a:xfrm>
        </p:spPr>
        <p:txBody>
          <a:bodyPr>
            <a:normAutofit/>
          </a:bodyPr>
          <a:lstStyle/>
          <a:p>
            <a:r>
              <a:rPr lang="it-IT" sz="3600" b="1" i="1" dirty="0" smtClean="0">
                <a:latin typeface="Times New Roman" panose="02020603050405020304" pitchFamily="18" charset="0"/>
                <a:cs typeface="Times New Roman" panose="02020603050405020304" pitchFamily="18" charset="0"/>
              </a:rPr>
              <a:t>Le prime opere di Verdi</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714348" y="1214422"/>
            <a:ext cx="3785644" cy="5072098"/>
          </a:xfrm>
        </p:spPr>
        <p:txBody>
          <a:bodyPr>
            <a:normAutofit fontScale="62500" lnSpcReduction="20000"/>
          </a:bodyPr>
          <a:lstStyle/>
          <a:p>
            <a:pPr marL="0" indent="0" algn="ctr">
              <a:buNone/>
            </a:pPr>
            <a:r>
              <a:rPr lang="it-IT" dirty="0" smtClean="0">
                <a:latin typeface="Times New Roman" panose="02020603050405020304" pitchFamily="18" charset="0"/>
                <a:cs typeface="Times New Roman" panose="02020603050405020304" pitchFamily="18" charset="0"/>
              </a:rPr>
              <a:t>Giuseppe Verdi (Roncole di Busseto, Parma, 1813 – Milano 1901) incominciò la sua carriera imitando Bellini e Donizetti, ma manifestando fin dalle prime opere una personalità decisamente originale. La sua produzione musicale può essere suddivisa in tre fasi nettamente distinte.</a:t>
            </a:r>
          </a:p>
          <a:p>
            <a:pPr marL="0" indent="0" algn="ctr">
              <a:buNone/>
            </a:pPr>
            <a:r>
              <a:rPr lang="it-IT" dirty="0" smtClean="0">
                <a:latin typeface="Times New Roman" panose="02020603050405020304" pitchFamily="18" charset="0"/>
                <a:cs typeface="Times New Roman" panose="02020603050405020304" pitchFamily="18" charset="0"/>
              </a:rPr>
              <a:t>Nelle prime opere, come Nabucco o I lombardi alla prima crociata, abbandonano le scene corali, di massa. I cori tratti da queste opere diventarono subito famosi, perché interpretavano i sentimenti politici anti-austriaci prevalenti a quell'epoca. Verdi diventò così un simbolo, il compositore più amato dai liberali italiani.</a:t>
            </a:r>
          </a:p>
          <a:p>
            <a:pPr marL="0" indent="0" algn="ctr">
              <a:buNone/>
            </a:pPr>
            <a:endParaRPr lang="it-IT"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32044" y="1268760"/>
            <a:ext cx="3497611" cy="47320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7018698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anim calcmode="lin" valueType="num">
                                      <p:cBhvr>
                                        <p:cTn id="13"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ppt_w</p:attrName>
                                        </p:attrNameLst>
                                      </p:cBhvr>
                                      <p:tavLst>
                                        <p:tav tm="0">
                                          <p:val>
                                            <p:fltVal val="0"/>
                                          </p:val>
                                        </p:tav>
                                        <p:tav tm="100000">
                                          <p:val>
                                            <p:strVal val="#ppt_w"/>
                                          </p:val>
                                        </p:tav>
                                      </p:tavLst>
                                    </p:anim>
                                  </p:childTnLst>
                                </p:cTn>
                              </p:par>
                              <p:par>
                                <p:cTn id="16" presetID="35"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anim calcmode="lin" valueType="num">
                                      <p:cBhvr>
                                        <p:cTn id="19"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8794" y="274638"/>
            <a:ext cx="5357850" cy="868346"/>
          </a:xfrm>
        </p:spPr>
        <p:txBody>
          <a:bodyPr>
            <a:normAutofit/>
          </a:bodyPr>
          <a:lstStyle/>
          <a:p>
            <a:r>
              <a:rPr lang="it-IT" sz="3600" b="1" i="1" dirty="0" smtClean="0">
                <a:latin typeface="Times New Roman" panose="02020603050405020304" pitchFamily="18" charset="0"/>
                <a:cs typeface="Times New Roman" panose="02020603050405020304" pitchFamily="18" charset="0"/>
              </a:rPr>
              <a:t>La trilogia popolare</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500034" y="1071546"/>
            <a:ext cx="4071966" cy="5286412"/>
          </a:xfrm>
        </p:spPr>
        <p:txBody>
          <a:bodyPr>
            <a:normAutofit lnSpcReduction="10000"/>
          </a:bodyPr>
          <a:lstStyle/>
          <a:p>
            <a:pPr marL="0" indent="0" algn="ctr">
              <a:buNone/>
            </a:pPr>
            <a:r>
              <a:rPr lang="it-IT" sz="1800" dirty="0" smtClean="0">
                <a:latin typeface="Times New Roman" panose="02020603050405020304" pitchFamily="18" charset="0"/>
                <a:cs typeface="Times New Roman" panose="02020603050405020304" pitchFamily="18" charset="0"/>
              </a:rPr>
              <a:t>Nelle opere successive, soprattutto Rigoletto, Il trovatore e La traviata (che costituiscono la cosiddetta “trilogia popolare”) egli approfondì la psicologia dei personaggi, concentrando la sua attenzione sui protagonisti e modificando la struttura tradizionale del melodramma  a seconda delle esigenze. Per esempio, in Rigoletto l’aria con cui di solito il cantante si presentava al pubblico manca del tutto, ed è sostituita da un recitativo, che si presta alla descrizione del protagonista. Inoltre quest’ultimo è un baritono, mentre di solito nel melodramma il protagonista è un tenore.</a:t>
            </a:r>
          </a:p>
          <a:p>
            <a:pPr marL="0" indent="0" algn="ctr">
              <a:buNone/>
            </a:pPr>
            <a:r>
              <a:rPr lang="it-IT" sz="1800" dirty="0" smtClean="0">
                <a:latin typeface="Times New Roman" panose="02020603050405020304" pitchFamily="18" charset="0"/>
                <a:cs typeface="Times New Roman" panose="02020603050405020304" pitchFamily="18" charset="0"/>
              </a:rPr>
              <a:t>Nella Traviata, una delle prime opere di ambiente contemporaneo, la protagonista, Violetta, canta la sua prima aria solo alla fine del primo atto.</a:t>
            </a:r>
            <a:endParaRPr lang="it-IT" sz="1800"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3439" y="1071546"/>
            <a:ext cx="2088232" cy="28239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04250" y="857232"/>
            <a:ext cx="1982594" cy="51606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6315" y="4000511"/>
            <a:ext cx="2016794" cy="24288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6372970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0" end="0"/>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218"/>
                                        </p:tgtEl>
                                        <p:attrNameLst>
                                          <p:attrName>style.visibility</p:attrName>
                                        </p:attrNameLst>
                                      </p:cBhvr>
                                      <p:to>
                                        <p:strVal val="visible"/>
                                      </p:to>
                                    </p:set>
                                    <p:animEffect transition="in" filter="circle(in)">
                                      <p:cBhvr>
                                        <p:cTn id="29" dur="2000"/>
                                        <p:tgtEl>
                                          <p:spTgt spid="92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219"/>
                                        </p:tgtEl>
                                        <p:attrNameLst>
                                          <p:attrName>style.visibility</p:attrName>
                                        </p:attrNameLst>
                                      </p:cBhvr>
                                      <p:to>
                                        <p:strVal val="visible"/>
                                      </p:to>
                                    </p:set>
                                    <p:animEffect transition="in" filter="wipe(down)">
                                      <p:cBhvr>
                                        <p:cTn id="34" dur="500"/>
                                        <p:tgtEl>
                                          <p:spTgt spid="921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220"/>
                                        </p:tgtEl>
                                        <p:attrNameLst>
                                          <p:attrName>style.visibility</p:attrName>
                                        </p:attrNameLst>
                                      </p:cBhvr>
                                      <p:to>
                                        <p:strVal val="visible"/>
                                      </p:to>
                                    </p:set>
                                    <p:animEffect transition="in" filter="fade">
                                      <p:cBhvr>
                                        <p:cTn id="39" dur="1000"/>
                                        <p:tgtEl>
                                          <p:spTgt spid="9220"/>
                                        </p:tgtEl>
                                      </p:cBhvr>
                                    </p:animEffect>
                                    <p:anim calcmode="lin" valueType="num">
                                      <p:cBhvr>
                                        <p:cTn id="40" dur="1000" fill="hold"/>
                                        <p:tgtEl>
                                          <p:spTgt spid="9220"/>
                                        </p:tgtEl>
                                        <p:attrNameLst>
                                          <p:attrName>ppt_x</p:attrName>
                                        </p:attrNameLst>
                                      </p:cBhvr>
                                      <p:tavLst>
                                        <p:tav tm="0">
                                          <p:val>
                                            <p:strVal val="#ppt_x"/>
                                          </p:val>
                                        </p:tav>
                                        <p:tav tm="100000">
                                          <p:val>
                                            <p:strVal val="#ppt_x"/>
                                          </p:val>
                                        </p:tav>
                                      </p:tavLst>
                                    </p:anim>
                                    <p:anim calcmode="lin" valueType="num">
                                      <p:cBhvr>
                                        <p:cTn id="4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86052" y="357166"/>
            <a:ext cx="4000528" cy="714380"/>
          </a:xfrm>
        </p:spPr>
        <p:txBody>
          <a:bodyPr>
            <a:normAutofit/>
          </a:bodyPr>
          <a:lstStyle/>
          <a:p>
            <a:r>
              <a:rPr lang="it-IT" sz="3600" b="1" i="1" dirty="0" smtClean="0">
                <a:latin typeface="Times New Roman" panose="02020603050405020304" pitchFamily="18" charset="0"/>
                <a:cs typeface="Times New Roman" panose="02020603050405020304" pitchFamily="18" charset="0"/>
              </a:rPr>
              <a:t>Le ultime opere</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857224" y="1428736"/>
            <a:ext cx="3643338" cy="4572032"/>
          </a:xfrm>
        </p:spPr>
        <p:txBody>
          <a:bodyPr>
            <a:normAutofit fontScale="62500" lnSpcReduction="20000"/>
          </a:bodyPr>
          <a:lstStyle/>
          <a:p>
            <a:pPr marL="0" indent="0" algn="ctr">
              <a:buNone/>
            </a:pPr>
            <a:r>
              <a:rPr lang="it-IT" dirty="0" smtClean="0">
                <a:latin typeface="Times New Roman" panose="02020603050405020304" pitchFamily="18" charset="0"/>
                <a:cs typeface="Times New Roman" panose="02020603050405020304" pitchFamily="18" charset="0"/>
              </a:rPr>
              <a:t>Mentre in Germania Wagner stava rivoluzionando il melodramma, Verdi decise di portare avanti una sua riforma personale, che culminò nella composizione delle ultime tre opere, Aida, Otello e Falstaff. In esse Verdi elimina la distinzione tradizionale tra arie (cioè momenti lirici, melodici, cantabili) e recitativi (cioè momenti d’azione, in cui la linea musicale si avvicina molto al parlato). Le melodie diventano  meno facili e orecchiabili rispetto a quelle delle opere precedenti, ma forse più ricche e varie.</a:t>
            </a:r>
            <a:endParaRPr lang="it-IT"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6314" y="2214554"/>
            <a:ext cx="3657268" cy="3044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610172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0242"/>
                                        </p:tgtEl>
                                        <p:attrNameLst>
                                          <p:attrName>style.visibility</p:attrName>
                                        </p:attrNameLst>
                                      </p:cBhvr>
                                      <p:to>
                                        <p:strVal val="visible"/>
                                      </p:to>
                                    </p:set>
                                    <p:animEffect transition="in" filter="box(in)">
                                      <p:cBhvr>
                                        <p:cTn id="24"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8794" y="357166"/>
            <a:ext cx="5857916" cy="714380"/>
          </a:xfrm>
        </p:spPr>
        <p:txBody>
          <a:bodyPr>
            <a:normAutofit/>
          </a:bodyPr>
          <a:lstStyle/>
          <a:p>
            <a:r>
              <a:rPr lang="it-IT" sz="3600" b="1" i="1" dirty="0" smtClean="0">
                <a:latin typeface="Times New Roman" panose="02020603050405020304" pitchFamily="18" charset="0"/>
                <a:cs typeface="Times New Roman" panose="02020603050405020304" pitchFamily="18" charset="0"/>
              </a:rPr>
              <a:t>Wagner rinnova la musica</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642910" y="1071546"/>
            <a:ext cx="4071966" cy="5453798"/>
          </a:xfrm>
        </p:spPr>
        <p:txBody>
          <a:bodyPr>
            <a:normAutofit fontScale="47500" lnSpcReduction="20000"/>
          </a:bodyPr>
          <a:lstStyle/>
          <a:p>
            <a:pPr marL="0" indent="0" algn="ctr">
              <a:buNone/>
            </a:pPr>
            <a:r>
              <a:rPr lang="it-IT" dirty="0" smtClean="0">
                <a:latin typeface="Times New Roman" panose="02020603050405020304" pitchFamily="18" charset="0"/>
                <a:cs typeface="Times New Roman" panose="02020603050405020304" pitchFamily="18" charset="0"/>
              </a:rPr>
              <a:t>L’ideale di Wagner era quello di creare l’opera d’arte totale, cioè un’opera in cui fossero presenti tutte le arti: la musica, la poesia, il teatro. Wagner scriveva quindi i propri libretti, li musicava e si occupava della messa in scena, come un moderno regista.</a:t>
            </a:r>
          </a:p>
          <a:p>
            <a:pPr marL="0" indent="0" algn="ctr">
              <a:buNone/>
            </a:pPr>
            <a:r>
              <a:rPr lang="it-IT" dirty="0" smtClean="0">
                <a:latin typeface="Times New Roman" panose="02020603050405020304" pitchFamily="18" charset="0"/>
                <a:cs typeface="Times New Roman" panose="02020603050405020304" pitchFamily="18" charset="0"/>
              </a:rPr>
              <a:t>Le innovazioni teatrali di Wagner riguardano la disposizione dell’orchestra e il comportamento del pubblico.</a:t>
            </a:r>
          </a:p>
          <a:p>
            <a:pPr marL="0" indent="0" algn="ctr">
              <a:buNone/>
            </a:pPr>
            <a:r>
              <a:rPr lang="it-IT" dirty="0" smtClean="0">
                <a:latin typeface="Times New Roman" panose="02020603050405020304" pitchFamily="18" charset="0"/>
                <a:cs typeface="Times New Roman" panose="02020603050405020304" pitchFamily="18" charset="0"/>
              </a:rPr>
              <a:t>Per questo scopo Wagner si fece costruire un teatro apposito, a Bayreuth, diverso da tutti gli altri. Egli fu il primo a nascondere l’orchestra, sistemandola sotto il palcoscenico (nel cosiddetto golfo mistico) poiché trovava insopportabile che, accanto a un cantante in abiti antichi, vi fosse un violinista o un direttore d’orchestra in abiti moderni.</a:t>
            </a:r>
          </a:p>
          <a:p>
            <a:pPr marL="0" indent="0" algn="ctr">
              <a:buNone/>
            </a:pPr>
            <a:r>
              <a:rPr lang="it-IT" dirty="0" smtClean="0">
                <a:latin typeface="Times New Roman" panose="02020603050405020304" pitchFamily="18" charset="0"/>
                <a:cs typeface="Times New Roman" panose="02020603050405020304" pitchFamily="18" charset="0"/>
              </a:rPr>
              <a:t>Inoltre fu il primo a pretendere che in sala, durante l’esecuzione, vi fosse assoluto silenzio. Tradizionalmente infatti nei teatri si andava anche per chiacchierare, per incontrare gli amici, e durante la rappresentazione era normale girare tra i palchi, parlare ad alta voce, addirittura mangiare. Per Wagner tutto questo era assolutamente inconcepibile: il pubblico doveva partecipare alla rappresentazione, concentrarsi sul palcoscenico (per questo venivano spente le luci in sala), rimanere in silenzio come di fronte a un rito.</a:t>
            </a:r>
            <a:endParaRPr lang="it-IT" dirty="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43508" y="1571612"/>
            <a:ext cx="3454033" cy="40005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1931208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
                                        <p:tgtEl>
                                          <p:spTgt spid="3">
                                            <p:txEl>
                                              <p:pRg st="0" end="0"/>
                                            </p:txEl>
                                          </p:spTgt>
                                        </p:tgtEl>
                                      </p:cBhvr>
                                    </p:animEffect>
                                    <p:anim calcmode="lin" valueType="num">
                                      <p:cBhvr>
                                        <p:cTn id="26"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
                                        <p:tgtEl>
                                          <p:spTgt spid="3">
                                            <p:txEl>
                                              <p:pRg st="1" end="1"/>
                                            </p:txEl>
                                          </p:spTgt>
                                        </p:tgtEl>
                                      </p:cBhvr>
                                    </p:animEffect>
                                    <p:anim calcmode="lin" valueType="num">
                                      <p:cBhvr>
                                        <p:cTn id="35"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100"/>
                                        <p:tgtEl>
                                          <p:spTgt spid="3">
                                            <p:txEl>
                                              <p:pRg st="2" end="2"/>
                                            </p:txEl>
                                          </p:spTgt>
                                        </p:tgtEl>
                                      </p:cBhvr>
                                    </p:animEffect>
                                    <p:anim calcmode="lin" valueType="num">
                                      <p:cBhvr>
                                        <p:cTn id="44"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5"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100"/>
                                        <p:tgtEl>
                                          <p:spTgt spid="3">
                                            <p:txEl>
                                              <p:pRg st="3" end="3"/>
                                            </p:txEl>
                                          </p:spTgt>
                                        </p:tgtEl>
                                      </p:cBhvr>
                                    </p:animEffect>
                                    <p:anim calcmode="lin" valueType="num">
                                      <p:cBhvr>
                                        <p:cTn id="53"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4"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3" presetClass="entr" presetSubtype="16" fill="hold" nodeType="clickEffect">
                                  <p:stCondLst>
                                    <p:cond delay="0"/>
                                  </p:stCondLst>
                                  <p:childTnLst>
                                    <p:set>
                                      <p:cBhvr>
                                        <p:cTn id="60" dur="1" fill="hold">
                                          <p:stCondLst>
                                            <p:cond delay="0"/>
                                          </p:stCondLst>
                                        </p:cTn>
                                        <p:tgtEl>
                                          <p:spTgt spid="11266"/>
                                        </p:tgtEl>
                                        <p:attrNameLst>
                                          <p:attrName>style.visibility</p:attrName>
                                        </p:attrNameLst>
                                      </p:cBhvr>
                                      <p:to>
                                        <p:strVal val="visible"/>
                                      </p:to>
                                    </p:set>
                                    <p:animEffect transition="in" filter="plus(in)">
                                      <p:cBhvr>
                                        <p:cTn id="61"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1143000"/>
          </a:xfrm>
        </p:spPr>
        <p:txBody>
          <a:bodyPr/>
          <a:lstStyle/>
          <a:p>
            <a:r>
              <a:rPr lang="it-IT" b="1" i="1" dirty="0" smtClean="0">
                <a:latin typeface="Times New Roman" pitchFamily="18" charset="0"/>
                <a:cs typeface="Times New Roman" pitchFamily="18" charset="0"/>
              </a:rPr>
              <a:t>Lei-emotive e melodie infinite</a:t>
            </a:r>
            <a:endParaRPr lang="it-IT" b="1" i="1" dirty="0">
              <a:latin typeface="Times New Roman" pitchFamily="18" charset="0"/>
              <a:cs typeface="Times New Roman" pitchFamily="18" charset="0"/>
            </a:endParaRPr>
          </a:p>
        </p:txBody>
      </p:sp>
      <p:sp>
        <p:nvSpPr>
          <p:cNvPr id="3" name="Segnaposto contenuto 2"/>
          <p:cNvSpPr>
            <a:spLocks noGrp="1"/>
          </p:cNvSpPr>
          <p:nvPr>
            <p:ph idx="1"/>
          </p:nvPr>
        </p:nvSpPr>
        <p:spPr>
          <a:xfrm>
            <a:off x="302453" y="1340768"/>
            <a:ext cx="4752528" cy="5328592"/>
          </a:xfrm>
        </p:spPr>
        <p:txBody>
          <a:bodyPr>
            <a:normAutofit fontScale="55000" lnSpcReduction="20000"/>
          </a:bodyPr>
          <a:lstStyle/>
          <a:p>
            <a:pPr marL="0" indent="0" algn="ctr">
              <a:buNone/>
            </a:pPr>
            <a:r>
              <a:rPr lang="it-IT" dirty="0" smtClean="0">
                <a:latin typeface="Times New Roman" panose="02020603050405020304" pitchFamily="18" charset="0"/>
                <a:cs typeface="Times New Roman" panose="02020603050405020304" pitchFamily="18" charset="0"/>
              </a:rPr>
              <a:t>Wagner apportò grandi cambiamenti anche alla struttura musicale dell’opera. Vediamo brevemente i principali.</a:t>
            </a:r>
          </a:p>
          <a:p>
            <a:pPr marL="0" indent="0" algn="ctr">
              <a:buNone/>
            </a:pPr>
            <a:r>
              <a:rPr lang="it-IT" dirty="0" smtClean="0">
                <a:latin typeface="Times New Roman" panose="02020603050405020304" pitchFamily="18" charset="0"/>
                <a:cs typeface="Times New Roman" panose="02020603050405020304" pitchFamily="18" charset="0"/>
              </a:rPr>
              <a:t>Il melodramma tradizionale si basava su episodi separati l’uno dall'altro  prima un’aria, poi un recitativo, poi un’altra aria.</a:t>
            </a:r>
          </a:p>
          <a:p>
            <a:pPr marL="0" indent="0" algn="ctr">
              <a:buNone/>
            </a:pPr>
            <a:r>
              <a:rPr lang="it-IT" dirty="0" smtClean="0">
                <a:latin typeface="Times New Roman" panose="02020603050405020304" pitchFamily="18" charset="0"/>
                <a:cs typeface="Times New Roman" panose="02020603050405020304" pitchFamily="18" charset="0"/>
              </a:rPr>
              <a:t>Wagner decise invece di creare delle melodie infinite, cioè aperte a continui sviluppi, senza interruzioni tra un episodio e l’altro.</a:t>
            </a:r>
          </a:p>
          <a:p>
            <a:pPr marL="0" indent="0" algn="ctr">
              <a:buNone/>
            </a:pPr>
            <a:r>
              <a:rPr lang="it-IT" dirty="0" smtClean="0">
                <a:latin typeface="Times New Roman" panose="02020603050405020304" pitchFamily="18" charset="0"/>
                <a:cs typeface="Times New Roman" panose="02020603050405020304" pitchFamily="18" charset="0"/>
              </a:rPr>
              <a:t>Wagner arricchì di molti strumenti l’orchestra e le attribuì particolare importanza: essa non doveva più semplicemente accompagnare i cantanti, dato che la voce era considerata solo uno strumento fra i tanti, per quanto importante.</a:t>
            </a:r>
          </a:p>
          <a:p>
            <a:pPr marL="0" indent="0" algn="ctr">
              <a:buNone/>
            </a:pPr>
            <a:r>
              <a:rPr lang="it-IT" dirty="0" smtClean="0">
                <a:latin typeface="Times New Roman" panose="02020603050405020304" pitchFamily="18" charset="0"/>
                <a:cs typeface="Times New Roman" panose="02020603050405020304" pitchFamily="18" charset="0"/>
              </a:rPr>
              <a:t>Wagner inserì poi nelle sue opere i cosiddetti Lei-motive:  cioè melodie abbinate a un personaggio, a un tema o a una situazione, che ritornano ogni volta che compare quel personaggio, quel tema o quella situazione. </a:t>
            </a:r>
            <a:endParaRPr lang="it-IT"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51486" y="1571613"/>
            <a:ext cx="3521043" cy="41434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6315606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8" presetClass="entr" presetSubtype="0" accel="100000" fill="hold" nodeType="clickEffect">
                                  <p:stCondLst>
                                    <p:cond delay="0"/>
                                  </p:stCondLst>
                                  <p:childTnLst>
                                    <p:set>
                                      <p:cBhvr>
                                        <p:cTn id="43" dur="1" fill="hold">
                                          <p:stCondLst>
                                            <p:cond delay="0"/>
                                          </p:stCondLst>
                                        </p:cTn>
                                        <p:tgtEl>
                                          <p:spTgt spid="12290"/>
                                        </p:tgtEl>
                                        <p:attrNameLst>
                                          <p:attrName>style.visibility</p:attrName>
                                        </p:attrNameLst>
                                      </p:cBhvr>
                                      <p:to>
                                        <p:strVal val="visible"/>
                                      </p:to>
                                    </p:set>
                                    <p:anim calcmode="lin" valueType="num">
                                      <p:cBhvr>
                                        <p:cTn id="44" dur="500" fill="hold"/>
                                        <p:tgtEl>
                                          <p:spTgt spid="12290"/>
                                        </p:tgtEl>
                                        <p:attrNameLst>
                                          <p:attrName>ppt_w</p:attrName>
                                        </p:attrNameLst>
                                      </p:cBhvr>
                                      <p:tavLst>
                                        <p:tav tm="0">
                                          <p:val>
                                            <p:strVal val="#ppt_w*2.5"/>
                                          </p:val>
                                        </p:tav>
                                        <p:tav tm="100000">
                                          <p:val>
                                            <p:strVal val="#ppt_w"/>
                                          </p:val>
                                        </p:tav>
                                      </p:tavLst>
                                    </p:anim>
                                    <p:anim calcmode="lin" valueType="num">
                                      <p:cBhvr>
                                        <p:cTn id="45" dur="500" fill="hold"/>
                                        <p:tgtEl>
                                          <p:spTgt spid="12290"/>
                                        </p:tgtEl>
                                        <p:attrNameLst>
                                          <p:attrName>ppt_h</p:attrName>
                                        </p:attrNameLst>
                                      </p:cBhvr>
                                      <p:tavLst>
                                        <p:tav tm="0">
                                          <p:val>
                                            <p:strVal val="#ppt_h*0.01"/>
                                          </p:val>
                                        </p:tav>
                                        <p:tav tm="100000">
                                          <p:val>
                                            <p:strVal val="#ppt_h"/>
                                          </p:val>
                                        </p:tav>
                                      </p:tavLst>
                                    </p:anim>
                                    <p:anim calcmode="lin" valueType="num">
                                      <p:cBhvr>
                                        <p:cTn id="46" dur="500" fill="hold"/>
                                        <p:tgtEl>
                                          <p:spTgt spid="12290"/>
                                        </p:tgtEl>
                                        <p:attrNameLst>
                                          <p:attrName>ppt_x</p:attrName>
                                        </p:attrNameLst>
                                      </p:cBhvr>
                                      <p:tavLst>
                                        <p:tav tm="0">
                                          <p:val>
                                            <p:strVal val="#ppt_x"/>
                                          </p:val>
                                        </p:tav>
                                        <p:tav tm="100000">
                                          <p:val>
                                            <p:strVal val="#ppt_x"/>
                                          </p:val>
                                        </p:tav>
                                      </p:tavLst>
                                    </p:anim>
                                    <p:anim calcmode="lin" valueType="num">
                                      <p:cBhvr>
                                        <p:cTn id="47" dur="500" fill="hold"/>
                                        <p:tgtEl>
                                          <p:spTgt spid="12290"/>
                                        </p:tgtEl>
                                        <p:attrNameLst>
                                          <p:attrName>ppt_y</p:attrName>
                                        </p:attrNameLst>
                                      </p:cBhvr>
                                      <p:tavLst>
                                        <p:tav tm="0">
                                          <p:val>
                                            <p:strVal val="#ppt_h+1"/>
                                          </p:val>
                                        </p:tav>
                                        <p:tav tm="100000">
                                          <p:val>
                                            <p:strVal val="#ppt_y"/>
                                          </p:val>
                                        </p:tav>
                                      </p:tavLst>
                                    </p:anim>
                                    <p:animEffect transition="in" filter="fade">
                                      <p:cBhvr>
                                        <p:cTn id="48"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28662" y="2357437"/>
            <a:ext cx="7215238" cy="1500199"/>
          </a:xfrm>
        </p:spPr>
        <p:txBody>
          <a:bodyPr>
            <a:normAutofit/>
          </a:bodyPr>
          <a:lstStyle/>
          <a:p>
            <a:pPr algn="ctr">
              <a:buNone/>
            </a:pPr>
            <a:r>
              <a:rPr lang="it-IT" sz="4400" b="1" i="1" dirty="0" smtClean="0">
                <a:latin typeface="Times New Roman" pitchFamily="18" charset="0"/>
                <a:cs typeface="Times New Roman" pitchFamily="18" charset="0"/>
              </a:rPr>
              <a:t>L’Ottocento in arte</a:t>
            </a:r>
          </a:p>
          <a:p>
            <a:pPr algn="ctr">
              <a:buNone/>
            </a:pPr>
            <a:r>
              <a:rPr lang="it-IT" sz="2800" b="1" i="1" dirty="0" smtClean="0">
                <a:latin typeface="Times New Roman" pitchFamily="18" charset="0"/>
                <a:cs typeface="Times New Roman" pitchFamily="18" charset="0"/>
              </a:rPr>
              <a:t>Prof.ssa Laura Greco</a:t>
            </a:r>
          </a:p>
          <a:p>
            <a:pPr algn="ctr">
              <a:buNone/>
            </a:pPr>
            <a:endParaRPr lang="it-IT" sz="4400" b="1" i="1"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729" y="245660"/>
            <a:ext cx="6357982" cy="897324"/>
          </a:xfrm>
        </p:spPr>
        <p:txBody>
          <a:bodyPr>
            <a:normAutofit/>
          </a:bodyPr>
          <a:lstStyle/>
          <a:p>
            <a:pPr algn="ctr"/>
            <a:r>
              <a:rPr lang="it-IT" sz="3600" b="1" i="1" dirty="0" smtClean="0">
                <a:latin typeface="Times New Roman" panose="02020603050405020304" pitchFamily="18" charset="0"/>
                <a:cs typeface="Times New Roman" panose="02020603050405020304" pitchFamily="18" charset="0"/>
              </a:rPr>
              <a:t>Il Romanticismo in arte</a:t>
            </a:r>
            <a:endParaRPr lang="it-IT" sz="3600" b="1" i="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28596" y="1000115"/>
            <a:ext cx="4429156" cy="5632311"/>
          </a:xfrm>
          <a:prstGeom prst="rect">
            <a:avLst/>
          </a:prstGeom>
          <a:noFill/>
        </p:spPr>
        <p:txBody>
          <a:bodyPr wrap="square" rtlCol="0">
            <a:spAutoFit/>
          </a:bodyPr>
          <a:lstStyle/>
          <a:p>
            <a:pPr algn="ctr"/>
            <a:r>
              <a:rPr lang="it-IT" dirty="0" smtClean="0">
                <a:latin typeface="Times New Roman" pitchFamily="18" charset="0"/>
                <a:cs typeface="Times New Roman" pitchFamily="18" charset="0"/>
              </a:rPr>
              <a:t>Il Romanticismo è stato un movimento artistico, musicale, culturale e letterario sviluppatosi al termine del XVIII secolo in Germania (</a:t>
            </a:r>
            <a:r>
              <a:rPr lang="it-IT" dirty="0" err="1" smtClean="0">
                <a:latin typeface="Times New Roman" pitchFamily="18" charset="0"/>
                <a:cs typeface="Times New Roman" pitchFamily="18" charset="0"/>
              </a:rPr>
              <a:t>Romantik</a:t>
            </a:r>
            <a:r>
              <a:rPr lang="it-IT" dirty="0" smtClean="0">
                <a:latin typeface="Times New Roman" pitchFamily="18" charset="0"/>
                <a:cs typeface="Times New Roman" pitchFamily="18" charset="0"/>
              </a:rPr>
              <a:t>). Preannunciato in alcuni dei suoi temi dal movimento preromantico dello Sturm und Drang, si diffuse poi in tutta Europa nel XIX secolo. Il termine "Romanticismo" deriva dall'inglese </a:t>
            </a:r>
            <a:r>
              <a:rPr lang="it-IT" dirty="0" err="1" smtClean="0">
                <a:latin typeface="Times New Roman" pitchFamily="18" charset="0"/>
                <a:cs typeface="Times New Roman" pitchFamily="18" charset="0"/>
              </a:rPr>
              <a:t>romantic</a:t>
            </a:r>
            <a:r>
              <a:rPr lang="it-IT" dirty="0" smtClean="0">
                <a:latin typeface="Times New Roman" pitchFamily="18" charset="0"/>
                <a:cs typeface="Times New Roman" pitchFamily="18" charset="0"/>
              </a:rPr>
              <a:t> (da romance, traducibile in italiano come «romanzesco», nel senso di «non reale»), che nella metà del XVII secolo indicava quei generi letterari, come i romanzi cavallereschi, che rappresentavano vicende fantastiche all'interno di un'ambientazione storica più o meno accurata. Accanto a questo primo significato si sviluppò e alla fine prevalse nel XVIII secolo quello di "pittoresco", riferito non solo a quanto veniva artisticamente raffigurato, ma soprattutto al sentimento che ne veniva suscitato.</a:t>
            </a:r>
            <a:endParaRPr lang="it-IT" dirty="0">
              <a:latin typeface="Times New Roman" pitchFamily="18" charset="0"/>
              <a:cs typeface="Times New Roman" pitchFamily="18" charset="0"/>
            </a:endParaRPr>
          </a:p>
        </p:txBody>
      </p:sp>
      <p:sp>
        <p:nvSpPr>
          <p:cNvPr id="82948" name="AutoShape 4" descr="Risultati immagini per romanticismo in ar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2950" name="AutoShape 6" descr="Risultati immagini per romanticismo in ar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2952" name="AutoShape 8" descr="Risultati immagini per romanticismo in ar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2954" name="AutoShape 10" descr="Risultati immagini per romanticismo in ar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2956" name="AutoShape 12" descr="Risultati immagini per romanticismo in art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2958" name="Picture 14" descr="Immagine correlata"/>
          <p:cNvPicPr>
            <a:picLocks noChangeAspect="1" noChangeArrowheads="1"/>
          </p:cNvPicPr>
          <p:nvPr/>
        </p:nvPicPr>
        <p:blipFill>
          <a:blip r:embed="rId2"/>
          <a:srcRect/>
          <a:stretch>
            <a:fillRect/>
          </a:stretch>
        </p:blipFill>
        <p:spPr bwMode="auto">
          <a:xfrm>
            <a:off x="5072066" y="2500306"/>
            <a:ext cx="3714776" cy="2534304"/>
          </a:xfrm>
          <a:prstGeom prst="rect">
            <a:avLst/>
          </a:prstGeom>
          <a:noFill/>
        </p:spPr>
      </p:pic>
    </p:spTree>
    <p:extLst>
      <p:ext uri="{BB962C8B-B14F-4D97-AF65-F5344CB8AC3E}">
        <p14:creationId xmlns:p14="http://schemas.microsoft.com/office/powerpoint/2010/main" xmlns="" val="37561466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82958"/>
                                        </p:tgtEl>
                                        <p:attrNameLst>
                                          <p:attrName>style.visibility</p:attrName>
                                        </p:attrNameLst>
                                      </p:cBhvr>
                                      <p:to>
                                        <p:strVal val="visible"/>
                                      </p:to>
                                    </p:set>
                                    <p:anim calcmode="lin" valueType="num">
                                      <p:cBhvr>
                                        <p:cTn id="17" dur="500" fill="hold"/>
                                        <p:tgtEl>
                                          <p:spTgt spid="82958"/>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82958"/>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82958"/>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829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500035" y="1000108"/>
            <a:ext cx="4102976" cy="5600704"/>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algn="ctr"/>
            <a:r>
              <a:rPr lang="it-IT" sz="1600" dirty="0" smtClean="0">
                <a:solidFill>
                  <a:schemeClr val="tx1"/>
                </a:solidFill>
                <a:latin typeface="Times New Roman" panose="02020603050405020304" pitchFamily="18" charset="0"/>
                <a:cs typeface="Times New Roman" panose="02020603050405020304" pitchFamily="18" charset="0"/>
              </a:rPr>
              <a:t>Nel 1819 viene definita romantica la scuola che mira alla rappresentazione fedele di profonde e toccanti emozioni, mentre nel 1829 l'attributo romantico viene esteso a molti fenomeni collaterali delle arti visive, entrando nel gergo delle sarte, delle modiste e persino dei pasticcieri, romantico è tutto ciò che ha un'aria di inverosimile, irreale e fantastico, tutto quello che si contrappone all'arte accademica definita forzata, artificiale dogmatica e priva di fantasia. Charles Baudelaire a commento del </a:t>
            </a:r>
            <a:r>
              <a:rPr lang="it-IT" sz="1600" dirty="0" err="1" smtClean="0">
                <a:solidFill>
                  <a:schemeClr val="tx1"/>
                </a:solidFill>
                <a:latin typeface="Times New Roman" panose="02020603050405020304" pitchFamily="18" charset="0"/>
                <a:cs typeface="Times New Roman" panose="02020603050405020304" pitchFamily="18" charset="0"/>
              </a:rPr>
              <a:t>Salon</a:t>
            </a:r>
            <a:r>
              <a:rPr lang="it-IT" sz="1600" dirty="0" smtClean="0">
                <a:solidFill>
                  <a:schemeClr val="tx1"/>
                </a:solidFill>
                <a:latin typeface="Times New Roman" panose="02020603050405020304" pitchFamily="18" charset="0"/>
                <a:cs typeface="Times New Roman" panose="02020603050405020304" pitchFamily="18" charset="0"/>
              </a:rPr>
              <a:t> del 1846 scrisse il saggio. Un dipinto romantico è facilmente riconoscibile perché fa largo uso di panorami naturali sterminati e violenti, definiti sublimi. Dipinti come L'onda, di Gustave Courbet, riflettono quel senso di vuoto e di mancanza di punti di riferimento dell'uomo romantico. </a:t>
            </a:r>
          </a:p>
          <a:p>
            <a:pPr algn="ctr"/>
            <a:r>
              <a:rPr lang="it-IT" sz="1600" dirty="0" smtClean="0">
                <a:solidFill>
                  <a:schemeClr val="tx1"/>
                </a:solidFill>
                <a:latin typeface="Times New Roman" panose="02020603050405020304" pitchFamily="18" charset="0"/>
                <a:cs typeface="Times New Roman" panose="02020603050405020304" pitchFamily="18" charset="0"/>
              </a:rPr>
              <a:t>Autori tipici del Romanticismo sono anche Goya, </a:t>
            </a:r>
            <a:r>
              <a:rPr lang="it-IT" sz="1600" dirty="0" err="1" smtClean="0">
                <a:solidFill>
                  <a:schemeClr val="tx1"/>
                </a:solidFill>
                <a:latin typeface="Times New Roman" panose="02020603050405020304" pitchFamily="18" charset="0"/>
                <a:cs typeface="Times New Roman" panose="02020603050405020304" pitchFamily="18" charset="0"/>
              </a:rPr>
              <a:t>Delacroix</a:t>
            </a:r>
            <a:r>
              <a:rPr lang="it-IT" sz="1600" dirty="0" smtClean="0">
                <a:solidFill>
                  <a:schemeClr val="tx1"/>
                </a:solidFill>
                <a:latin typeface="Times New Roman" panose="02020603050405020304" pitchFamily="18" charset="0"/>
                <a:cs typeface="Times New Roman" panose="02020603050405020304" pitchFamily="18" charset="0"/>
              </a:rPr>
              <a:t>, </a:t>
            </a:r>
            <a:r>
              <a:rPr lang="it-IT" sz="1600" dirty="0" err="1" smtClean="0">
                <a:solidFill>
                  <a:schemeClr val="tx1"/>
                </a:solidFill>
                <a:latin typeface="Times New Roman" panose="02020603050405020304" pitchFamily="18" charset="0"/>
                <a:cs typeface="Times New Roman" panose="02020603050405020304" pitchFamily="18" charset="0"/>
              </a:rPr>
              <a:t>Gericault</a:t>
            </a:r>
            <a:r>
              <a:rPr lang="it-IT" sz="1600" dirty="0" smtClean="0">
                <a:solidFill>
                  <a:schemeClr val="tx1"/>
                </a:solidFill>
                <a:latin typeface="Times New Roman" panose="02020603050405020304" pitchFamily="18" charset="0"/>
                <a:cs typeface="Times New Roman" panose="02020603050405020304" pitchFamily="18" charset="0"/>
              </a:rPr>
              <a:t>, Turner, </a:t>
            </a:r>
            <a:r>
              <a:rPr lang="it-IT" sz="1600" dirty="0" err="1" smtClean="0">
                <a:solidFill>
                  <a:schemeClr val="tx1"/>
                </a:solidFill>
                <a:latin typeface="Times New Roman" panose="02020603050405020304" pitchFamily="18" charset="0"/>
                <a:cs typeface="Times New Roman" panose="02020603050405020304" pitchFamily="18" charset="0"/>
              </a:rPr>
              <a:t>Caspar</a:t>
            </a:r>
            <a:r>
              <a:rPr lang="it-IT" sz="1600" dirty="0" smtClean="0">
                <a:solidFill>
                  <a:schemeClr val="tx1"/>
                </a:solidFill>
                <a:latin typeface="Times New Roman" panose="02020603050405020304" pitchFamily="18" charset="0"/>
                <a:cs typeface="Times New Roman" panose="02020603050405020304" pitchFamily="18" charset="0"/>
              </a:rPr>
              <a:t> David Friedrich .</a:t>
            </a:r>
          </a:p>
          <a:p>
            <a:endParaRPr lang="it-IT" sz="1600" dirty="0" smtClean="0">
              <a:solidFill>
                <a:schemeClr val="tx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4929192" y="1571613"/>
            <a:ext cx="3786214" cy="4275138"/>
          </a:xfrm>
          <a:prstGeom prst="rect">
            <a:avLst/>
          </a:prstGeom>
        </p:spPr>
      </p:pic>
    </p:spTree>
    <p:extLst>
      <p:ext uri="{BB962C8B-B14F-4D97-AF65-F5344CB8AC3E}">
        <p14:creationId xmlns:p14="http://schemas.microsoft.com/office/powerpoint/2010/main" xmlns="" val="349355731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57422" y="214290"/>
            <a:ext cx="4714908" cy="428628"/>
          </a:xfrm>
        </p:spPr>
        <p:txBody>
          <a:bodyPr>
            <a:normAutofit fontScale="90000"/>
          </a:bodyPr>
          <a:lstStyle/>
          <a:p>
            <a:r>
              <a:rPr lang="it-IT" sz="3200" b="1" i="1" dirty="0" smtClean="0">
                <a:latin typeface="Times New Roman" pitchFamily="18" charset="0"/>
                <a:cs typeface="Times New Roman" pitchFamily="18" charset="0"/>
              </a:rPr>
              <a:t>Il Realismo</a:t>
            </a:r>
            <a:endParaRPr lang="it-IT" sz="3200" dirty="0">
              <a:latin typeface="Times New Roman" pitchFamily="18" charset="0"/>
              <a:cs typeface="Times New Roman" pitchFamily="18" charset="0"/>
            </a:endParaRPr>
          </a:p>
        </p:txBody>
      </p:sp>
      <p:sp>
        <p:nvSpPr>
          <p:cNvPr id="3" name="Rettangolo 2"/>
          <p:cNvSpPr/>
          <p:nvPr/>
        </p:nvSpPr>
        <p:spPr>
          <a:xfrm>
            <a:off x="500034" y="642918"/>
            <a:ext cx="5429288" cy="5909310"/>
          </a:xfrm>
          <a:prstGeom prst="rect">
            <a:avLst/>
          </a:prstGeom>
        </p:spPr>
        <p:txBody>
          <a:bodyPr wrap="square">
            <a:spAutoFit/>
          </a:bodyPr>
          <a:lstStyle/>
          <a:p>
            <a:pPr algn="ctr"/>
            <a:r>
              <a:rPr lang="it-IT" dirty="0" smtClean="0">
                <a:latin typeface="Times New Roman" pitchFamily="18" charset="0"/>
                <a:cs typeface="Times New Roman" pitchFamily="18" charset="0"/>
              </a:rPr>
              <a:t>Intorno alla metà dell'800 nasce in Francia il realismo, un movimento pittorico e letterario che trova le sue radici nel positivismo, un pensiero filosofico che studia la realtà in modo scientifico. Il Realismo tentava di cogliere la realtà sociale; si voleva rappresentare una realtà nuda e cruda con meno allegorie e più attenzione verso i dati di fatto. La parola "Realismo" generalmente indica la traduzione fedele delle qualità del mondo reale nella rappresentazione artistica. Il Realismo trova la sua esplicita affermazione nel 1855, anno in cui il pittore Courbet definisce i suoi ideali artistici in un opuscolo scritto in occasione dell'Esposizione Universale di Parigi. La poetica realista traduceva in pittura il dilatarsi dell'interesse degli storici verso i problemi della società moderna. Tale movimento si diffuse velocemente in Europa. </a:t>
            </a:r>
          </a:p>
          <a:p>
            <a:pPr algn="ctr"/>
            <a:r>
              <a:rPr lang="it-IT" dirty="0" smtClean="0">
                <a:latin typeface="Times New Roman" pitchFamily="18" charset="0"/>
                <a:cs typeface="Times New Roman" pitchFamily="18" charset="0"/>
              </a:rPr>
              <a:t>In Italia i temi realisti vennero ripresi da Gioacchino Toma, Antonio Rotta e da Giuseppe </a:t>
            </a:r>
            <a:r>
              <a:rPr lang="it-IT" dirty="0" err="1" smtClean="0">
                <a:latin typeface="Times New Roman" pitchFamily="18" charset="0"/>
                <a:cs typeface="Times New Roman" pitchFamily="18" charset="0"/>
              </a:rPr>
              <a:t>Pellizza</a:t>
            </a:r>
            <a:r>
              <a:rPr lang="it-IT" dirty="0" smtClean="0">
                <a:latin typeface="Times New Roman" pitchFamily="18" charset="0"/>
                <a:cs typeface="Times New Roman" pitchFamily="18" charset="0"/>
              </a:rPr>
              <a:t> da </a:t>
            </a:r>
            <a:r>
              <a:rPr lang="it-IT" dirty="0" err="1" smtClean="0">
                <a:latin typeface="Times New Roman" pitchFamily="18" charset="0"/>
                <a:cs typeface="Times New Roman" pitchFamily="18" charset="0"/>
              </a:rPr>
              <a:t>Volpedo</a:t>
            </a:r>
            <a:r>
              <a:rPr lang="it-IT" dirty="0" smtClean="0">
                <a:latin typeface="Times New Roman" pitchFamily="18" charset="0"/>
                <a:cs typeface="Times New Roman" pitchFamily="18" charset="0"/>
              </a:rPr>
              <a:t>. </a:t>
            </a:r>
          </a:p>
          <a:p>
            <a:pPr algn="ctr"/>
            <a:r>
              <a:rPr lang="it-IT" dirty="0" smtClean="0">
                <a:latin typeface="Times New Roman" pitchFamily="18" charset="0"/>
                <a:cs typeface="Times New Roman" pitchFamily="18" charset="0"/>
              </a:rPr>
              <a:t>In Germania si distinsero come pittori realisti </a:t>
            </a:r>
            <a:r>
              <a:rPr lang="it-IT" dirty="0" err="1" smtClean="0">
                <a:latin typeface="Times New Roman" pitchFamily="18" charset="0"/>
                <a:cs typeface="Times New Roman" pitchFamily="18" charset="0"/>
              </a:rPr>
              <a:t>Adolph</a:t>
            </a:r>
            <a:r>
              <a:rPr lang="it-IT" dirty="0" smtClean="0">
                <a:latin typeface="Times New Roman" pitchFamily="18" charset="0"/>
                <a:cs typeface="Times New Roman" pitchFamily="18" charset="0"/>
              </a:rPr>
              <a:t> von </a:t>
            </a:r>
            <a:r>
              <a:rPr lang="it-IT" dirty="0" err="1" smtClean="0">
                <a:latin typeface="Times New Roman" pitchFamily="18" charset="0"/>
                <a:cs typeface="Times New Roman" pitchFamily="18" charset="0"/>
              </a:rPr>
              <a:t>Menzel</a:t>
            </a:r>
            <a:r>
              <a:rPr lang="it-IT" dirty="0" smtClean="0">
                <a:latin typeface="Times New Roman" pitchFamily="18" charset="0"/>
                <a:cs typeface="Times New Roman" pitchFamily="18" charset="0"/>
              </a:rPr>
              <a:t> e Wilhelm </a:t>
            </a:r>
            <a:r>
              <a:rPr lang="it-IT" dirty="0" err="1" smtClean="0">
                <a:latin typeface="Times New Roman" pitchFamily="18" charset="0"/>
                <a:cs typeface="Times New Roman" pitchFamily="18" charset="0"/>
              </a:rPr>
              <a:t>Leibl</a:t>
            </a:r>
            <a:r>
              <a:rPr lang="it-IT" dirty="0" smtClean="0">
                <a:latin typeface="Times New Roman" pitchFamily="18" charset="0"/>
                <a:cs typeface="Times New Roman" pitchFamily="18" charset="0"/>
              </a:rPr>
              <a:t>; in Belgio </a:t>
            </a:r>
            <a:r>
              <a:rPr lang="it-IT" dirty="0" err="1" smtClean="0">
                <a:latin typeface="Times New Roman" pitchFamily="18" charset="0"/>
                <a:cs typeface="Times New Roman" pitchFamily="18" charset="0"/>
              </a:rPr>
              <a:t>Constantin</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Meunier</a:t>
            </a:r>
            <a:r>
              <a:rPr lang="it-IT" dirty="0" smtClean="0">
                <a:latin typeface="Times New Roman" pitchFamily="18" charset="0"/>
                <a:cs typeface="Times New Roman" pitchFamily="18" charset="0"/>
              </a:rPr>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72198" y="714356"/>
            <a:ext cx="2734866" cy="298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2198" y="4429132"/>
            <a:ext cx="2649341" cy="20939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800" decel="100000"/>
                                        <p:tgtEl>
                                          <p:spTgt spid="4"/>
                                        </p:tgtEl>
                                      </p:cBhvr>
                                    </p:animEffect>
                                    <p:anim calcmode="lin" valueType="num">
                                      <p:cBhvr>
                                        <p:cTn id="25" dur="800" decel="100000" fill="hold"/>
                                        <p:tgtEl>
                                          <p:spTgt spid="4"/>
                                        </p:tgtEl>
                                        <p:attrNameLst>
                                          <p:attrName>style.rotation</p:attrName>
                                        </p:attrNameLst>
                                      </p:cBhvr>
                                      <p:tavLst>
                                        <p:tav tm="0">
                                          <p:val>
                                            <p:fltVal val="-90"/>
                                          </p:val>
                                        </p:tav>
                                        <p:tav tm="100000">
                                          <p:val>
                                            <p:fltVal val="0"/>
                                          </p:val>
                                        </p:tav>
                                      </p:tavLst>
                                    </p:anim>
                                    <p:anim calcmode="lin" valueType="num">
                                      <p:cBhvr>
                                        <p:cTn id="26" dur="800" decel="100000" fill="hold"/>
                                        <p:tgtEl>
                                          <p:spTgt spid="4"/>
                                        </p:tgtEl>
                                        <p:attrNameLst>
                                          <p:attrName>ppt_x</p:attrName>
                                        </p:attrNameLst>
                                      </p:cBhvr>
                                      <p:tavLst>
                                        <p:tav tm="0">
                                          <p:val>
                                            <p:strVal val="#ppt_x+0.4"/>
                                          </p:val>
                                        </p:tav>
                                        <p:tav tm="100000">
                                          <p:val>
                                            <p:strVal val="#ppt_x-0.05"/>
                                          </p:val>
                                        </p:tav>
                                      </p:tavLst>
                                    </p:anim>
                                    <p:anim calcmode="lin" valueType="num">
                                      <p:cBhvr>
                                        <p:cTn id="27" dur="800" decel="100000" fill="hold"/>
                                        <p:tgtEl>
                                          <p:spTgt spid="4"/>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800" decel="100000"/>
                                        <p:tgtEl>
                                          <p:spTgt spid="5"/>
                                        </p:tgtEl>
                                      </p:cBhvr>
                                    </p:animEffect>
                                    <p:anim calcmode="lin" valueType="num">
                                      <p:cBhvr>
                                        <p:cTn id="35" dur="800" decel="100000" fill="hold"/>
                                        <p:tgtEl>
                                          <p:spTgt spid="5"/>
                                        </p:tgtEl>
                                        <p:attrNameLst>
                                          <p:attrName>style.rotation</p:attrName>
                                        </p:attrNameLst>
                                      </p:cBhvr>
                                      <p:tavLst>
                                        <p:tav tm="0">
                                          <p:val>
                                            <p:fltVal val="-90"/>
                                          </p:val>
                                        </p:tav>
                                        <p:tav tm="100000">
                                          <p:val>
                                            <p:fltVal val="0"/>
                                          </p:val>
                                        </p:tav>
                                      </p:tavLst>
                                    </p:anim>
                                    <p:anim calcmode="lin" valueType="num">
                                      <p:cBhvr>
                                        <p:cTn id="36" dur="800" decel="100000" fill="hold"/>
                                        <p:tgtEl>
                                          <p:spTgt spid="5"/>
                                        </p:tgtEl>
                                        <p:attrNameLst>
                                          <p:attrName>ppt_x</p:attrName>
                                        </p:attrNameLst>
                                      </p:cBhvr>
                                      <p:tavLst>
                                        <p:tav tm="0">
                                          <p:val>
                                            <p:strVal val="#ppt_x+0.4"/>
                                          </p:val>
                                        </p:tav>
                                        <p:tav tm="100000">
                                          <p:val>
                                            <p:strVal val="#ppt_x-0.05"/>
                                          </p:val>
                                        </p:tav>
                                      </p:tavLst>
                                    </p:anim>
                                    <p:anim calcmode="lin" valueType="num">
                                      <p:cBhvr>
                                        <p:cTn id="37" dur="800" decel="100000" fill="hold"/>
                                        <p:tgtEl>
                                          <p:spTgt spid="5"/>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31640" y="692699"/>
            <a:ext cx="6408712" cy="2246769"/>
          </a:xfrm>
          <a:prstGeom prst="rect">
            <a:avLst/>
          </a:prstGeom>
          <a:noFill/>
        </p:spPr>
        <p:txBody>
          <a:bodyPr wrap="square" rtlCol="0">
            <a:spAutoFit/>
          </a:bodyPr>
          <a:lstStyle/>
          <a:p>
            <a:pPr algn="ctr"/>
            <a:r>
              <a:rPr lang="it-IT" sz="2000" dirty="0" smtClean="0">
                <a:latin typeface="Times New Roman" pitchFamily="18" charset="0"/>
                <a:cs typeface="Times New Roman" pitchFamily="18" charset="0"/>
              </a:rPr>
              <a:t>L’Ottocento è un </a:t>
            </a:r>
            <a:r>
              <a:rPr lang="it-IT" sz="2000" dirty="0">
                <a:latin typeface="Times New Roman" pitchFamily="18" charset="0"/>
                <a:cs typeface="Times New Roman" pitchFamily="18" charset="0"/>
              </a:rPr>
              <a:t>secolo di grandi trasformazioni sociali, politiche, culturali ed economiche </a:t>
            </a:r>
            <a:r>
              <a:rPr lang="it-IT" sz="2000" dirty="0" smtClean="0">
                <a:latin typeface="Times New Roman" pitchFamily="18" charset="0"/>
                <a:cs typeface="Times New Roman" pitchFamily="18" charset="0"/>
              </a:rPr>
              <a:t>che iniziano </a:t>
            </a:r>
            <a:r>
              <a:rPr lang="it-IT" sz="2000" dirty="0">
                <a:latin typeface="Times New Roman" pitchFamily="18" charset="0"/>
                <a:cs typeface="Times New Roman" pitchFamily="18" charset="0"/>
              </a:rPr>
              <a:t>dalla caduta di Napoleone Bonaparte </a:t>
            </a:r>
            <a:r>
              <a:rPr lang="it-IT" sz="2000" dirty="0" smtClean="0">
                <a:latin typeface="Times New Roman" pitchFamily="18" charset="0"/>
                <a:cs typeface="Times New Roman" pitchFamily="18" charset="0"/>
              </a:rPr>
              <a:t>e terminano con il periodo della </a:t>
            </a:r>
            <a:r>
              <a:rPr lang="it-IT" sz="2000" dirty="0">
                <a:latin typeface="Times New Roman" pitchFamily="18" charset="0"/>
                <a:cs typeface="Times New Roman" pitchFamily="18" charset="0"/>
              </a:rPr>
              <a:t>Belle </a:t>
            </a:r>
            <a:r>
              <a:rPr lang="it-IT" sz="2000" dirty="0" smtClean="0">
                <a:latin typeface="Times New Roman" pitchFamily="18" charset="0"/>
                <a:cs typeface="Times New Roman" pitchFamily="18" charset="0"/>
              </a:rPr>
              <a:t>Époque. E’ il secolo della </a:t>
            </a:r>
            <a:r>
              <a:rPr lang="it-IT" sz="2000" dirty="0">
                <a:latin typeface="Times New Roman" pitchFamily="18" charset="0"/>
                <a:cs typeface="Times New Roman" pitchFamily="18" charset="0"/>
              </a:rPr>
              <a:t>Restaurazione, </a:t>
            </a:r>
            <a:r>
              <a:rPr lang="it-IT" sz="2000" dirty="0" smtClean="0">
                <a:latin typeface="Times New Roman" pitchFamily="18" charset="0"/>
                <a:cs typeface="Times New Roman" pitchFamily="18" charset="0"/>
              </a:rPr>
              <a:t>dei </a:t>
            </a:r>
            <a:r>
              <a:rPr lang="it-IT" sz="2000" dirty="0">
                <a:latin typeface="Times New Roman" pitchFamily="18" charset="0"/>
                <a:cs typeface="Times New Roman" pitchFamily="18" charset="0"/>
              </a:rPr>
              <a:t>moti rivoluzionari, </a:t>
            </a:r>
            <a:r>
              <a:rPr lang="it-IT" sz="2000" dirty="0" smtClean="0">
                <a:latin typeface="Times New Roman" pitchFamily="18" charset="0"/>
                <a:cs typeface="Times New Roman" pitchFamily="18" charset="0"/>
              </a:rPr>
              <a:t>della </a:t>
            </a:r>
            <a:r>
              <a:rPr lang="it-IT" sz="2000" dirty="0">
                <a:latin typeface="Times New Roman" pitchFamily="18" charset="0"/>
                <a:cs typeface="Times New Roman" pitchFamily="18" charset="0"/>
              </a:rPr>
              <a:t>costituzione di molti stati moderni tra cui il Regno </a:t>
            </a:r>
            <a:r>
              <a:rPr lang="it-IT" sz="2000" dirty="0" smtClean="0">
                <a:latin typeface="Times New Roman" pitchFamily="18" charset="0"/>
                <a:cs typeface="Times New Roman" pitchFamily="18" charset="0"/>
              </a:rPr>
              <a:t>d’Italia</a:t>
            </a:r>
            <a:r>
              <a:rPr lang="it-IT" sz="2000" dirty="0">
                <a:latin typeface="Times New Roman" pitchFamily="18" charset="0"/>
                <a:cs typeface="Times New Roman" pitchFamily="18" charset="0"/>
              </a:rPr>
              <a:t>, </a:t>
            </a:r>
            <a:r>
              <a:rPr lang="it-IT" sz="2000" dirty="0" smtClean="0">
                <a:latin typeface="Times New Roman" pitchFamily="18" charset="0"/>
                <a:cs typeface="Times New Roman" pitchFamily="18" charset="0"/>
              </a:rPr>
              <a:t>della </a:t>
            </a:r>
            <a:r>
              <a:rPr lang="it-IT" sz="2000" dirty="0">
                <a:latin typeface="Times New Roman" pitchFamily="18" charset="0"/>
                <a:cs typeface="Times New Roman" pitchFamily="18" charset="0"/>
              </a:rPr>
              <a:t>seconda rivoluzione </a:t>
            </a:r>
            <a:r>
              <a:rPr lang="it-IT" sz="2000" dirty="0" smtClean="0">
                <a:latin typeface="Times New Roman" pitchFamily="18" charset="0"/>
                <a:cs typeface="Times New Roman" pitchFamily="18" charset="0"/>
              </a:rPr>
              <a:t>industriale, del colonialismo.</a:t>
            </a:r>
            <a:endParaRPr lang="it-IT" sz="20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584" y="3454978"/>
            <a:ext cx="2438400" cy="285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70310" y="3394364"/>
            <a:ext cx="4346106" cy="2892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3033446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98283" y="196947"/>
            <a:ext cx="5450929" cy="713808"/>
          </a:xfrm>
        </p:spPr>
        <p:txBody>
          <a:bodyPr>
            <a:normAutofit/>
          </a:bodyPr>
          <a:lstStyle/>
          <a:p>
            <a:pPr algn="ctr"/>
            <a:r>
              <a:rPr lang="it-IT" sz="3600" i="1" cap="none" dirty="0" smtClean="0">
                <a:latin typeface="Times New Roman" pitchFamily="18" charset="0"/>
                <a:cs typeface="Times New Roman" pitchFamily="18" charset="0"/>
              </a:rPr>
              <a:t>La pittura dell’arte </a:t>
            </a:r>
            <a:endParaRPr lang="it-IT" sz="3600" i="1" cap="none" dirty="0">
              <a:latin typeface="Times New Roman" pitchFamily="18" charset="0"/>
              <a:cs typeface="Times New Roman" pitchFamily="18" charset="0"/>
            </a:endParaRPr>
          </a:p>
        </p:txBody>
      </p:sp>
      <p:sp>
        <p:nvSpPr>
          <p:cNvPr id="3" name="Segnaposto testo 2"/>
          <p:cNvSpPr>
            <a:spLocks noGrp="1"/>
          </p:cNvSpPr>
          <p:nvPr>
            <p:ph type="body" idx="1"/>
          </p:nvPr>
        </p:nvSpPr>
        <p:spPr>
          <a:xfrm>
            <a:off x="496614" y="928670"/>
            <a:ext cx="7933038" cy="3214710"/>
          </a:xfrm>
        </p:spPr>
        <p:txBody>
          <a:bodyPr>
            <a:noAutofit/>
          </a:bodyPr>
          <a:lstStyle/>
          <a:p>
            <a:pPr algn="just"/>
            <a:r>
              <a:rPr lang="it-IT" sz="1600" dirty="0" smtClean="0">
                <a:solidFill>
                  <a:schemeClr val="tx1"/>
                </a:solidFill>
                <a:latin typeface="Times New Roman" panose="02020603050405020304" pitchFamily="18" charset="0"/>
                <a:cs typeface="Times New Roman" panose="02020603050405020304" pitchFamily="18" charset="0"/>
              </a:rPr>
              <a:t>Al Caffè Michelangelo a Firenze, attorno al critico Diego Martelli, un gruppo di pittori dà vita al movimento dei </a:t>
            </a:r>
            <a:r>
              <a:rPr lang="it-IT" sz="1600" b="1" i="1" dirty="0" smtClean="0">
                <a:solidFill>
                  <a:schemeClr val="tx1"/>
                </a:solidFill>
                <a:latin typeface="Times New Roman" panose="02020603050405020304" pitchFamily="18" charset="0"/>
                <a:cs typeface="Times New Roman" panose="02020603050405020304" pitchFamily="18" charset="0"/>
              </a:rPr>
              <a:t>Macchiaioli.</a:t>
            </a:r>
            <a:r>
              <a:rPr lang="it-IT" sz="1600" dirty="0" smtClean="0">
                <a:solidFill>
                  <a:schemeClr val="tx1"/>
                </a:solidFill>
                <a:latin typeface="Times New Roman" panose="02020603050405020304" pitchFamily="18" charset="0"/>
                <a:cs typeface="Times New Roman" panose="02020603050405020304" pitchFamily="18" charset="0"/>
              </a:rPr>
              <a:t> Questo movimento vorrebbe rinnovare la cultura pittorica nazionale. La poetica macchiaiola è verista e si oppone al Romanticismo, al Neoclassicismo e al Purismo accademico sostenendo che l'immagine del vero è un contrasto di macchie di colore e di chiaroscuro, ottenuti tramite una tecnica chiamata dello specchio nero, utilizzando uno specchio annerito con il fumo permettendo di esaltare i contrasti chiaroscurali all'interno del dipinto. L'arte di questi pittori consisteva "nel rendere le impressioni che ricevevano dal vero per mezzo di macchie di colori di chiari e di scuri". I principali esponenti di questa corrente pittorica furono:</a:t>
            </a:r>
          </a:p>
          <a:p>
            <a:pPr marL="342900" indent="-342900" algn="just">
              <a:buFont typeface="Wingdings" panose="05000000000000000000" pitchFamily="2" charset="2"/>
              <a:buChar char="§"/>
            </a:pPr>
            <a:r>
              <a:rPr lang="it-IT" sz="1600" dirty="0" smtClean="0">
                <a:solidFill>
                  <a:schemeClr val="tx1"/>
                </a:solidFill>
                <a:latin typeface="Times New Roman" panose="02020603050405020304" pitchFamily="18" charset="0"/>
                <a:cs typeface="Times New Roman" panose="02020603050405020304" pitchFamily="18" charset="0"/>
              </a:rPr>
              <a:t>Raffaello </a:t>
            </a:r>
            <a:r>
              <a:rPr lang="it-IT" sz="1600" dirty="0" err="1" smtClean="0">
                <a:solidFill>
                  <a:schemeClr val="tx1"/>
                </a:solidFill>
                <a:latin typeface="Times New Roman" panose="02020603050405020304" pitchFamily="18" charset="0"/>
                <a:cs typeface="Times New Roman" panose="02020603050405020304" pitchFamily="18" charset="0"/>
              </a:rPr>
              <a:t>Sernesi</a:t>
            </a:r>
            <a:endParaRPr lang="it-IT" sz="1600" dirty="0" smtClean="0">
              <a:solidFill>
                <a:schemeClr val="tx1"/>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it-IT" sz="1600" dirty="0" smtClean="0">
                <a:solidFill>
                  <a:schemeClr val="tx1"/>
                </a:solidFill>
                <a:latin typeface="Times New Roman" panose="02020603050405020304" pitchFamily="18" charset="0"/>
                <a:cs typeface="Times New Roman" panose="02020603050405020304" pitchFamily="18" charset="0"/>
              </a:rPr>
              <a:t>Giovanni Fattori</a:t>
            </a:r>
          </a:p>
          <a:p>
            <a:pPr marL="342900" indent="-342900" algn="just">
              <a:buFont typeface="Wingdings" panose="05000000000000000000" pitchFamily="2" charset="2"/>
              <a:buChar char="§"/>
            </a:pPr>
            <a:r>
              <a:rPr lang="it-IT" sz="1600" dirty="0" smtClean="0">
                <a:solidFill>
                  <a:schemeClr val="tx1"/>
                </a:solidFill>
                <a:latin typeface="Times New Roman" panose="02020603050405020304" pitchFamily="18" charset="0"/>
                <a:cs typeface="Times New Roman" panose="02020603050405020304" pitchFamily="18" charset="0"/>
              </a:rPr>
              <a:t>Silvestro Lega</a:t>
            </a:r>
          </a:p>
        </p:txBody>
      </p:sp>
      <p:pic>
        <p:nvPicPr>
          <p:cNvPr id="79874" name="Picture 2" descr="Risultati immagini per macchiaioli"/>
          <p:cNvPicPr>
            <a:picLocks noChangeAspect="1" noChangeArrowheads="1"/>
          </p:cNvPicPr>
          <p:nvPr/>
        </p:nvPicPr>
        <p:blipFill>
          <a:blip r:embed="rId2"/>
          <a:srcRect/>
          <a:stretch>
            <a:fillRect/>
          </a:stretch>
        </p:blipFill>
        <p:spPr bwMode="auto">
          <a:xfrm>
            <a:off x="3643306" y="3143248"/>
            <a:ext cx="4452922" cy="3524170"/>
          </a:xfrm>
          <a:prstGeom prst="rect">
            <a:avLst/>
          </a:prstGeom>
          <a:noFill/>
        </p:spPr>
      </p:pic>
    </p:spTree>
    <p:extLst>
      <p:ext uri="{BB962C8B-B14F-4D97-AF65-F5344CB8AC3E}">
        <p14:creationId xmlns:p14="http://schemas.microsoft.com/office/powerpoint/2010/main" xmlns="" val="31355423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3" presetClass="entr" presetSubtype="16" fill="hold" nodeType="clickEffect">
                                  <p:stCondLst>
                                    <p:cond delay="0"/>
                                  </p:stCondLst>
                                  <p:childTnLst>
                                    <p:set>
                                      <p:cBhvr>
                                        <p:cTn id="44" dur="1" fill="hold">
                                          <p:stCondLst>
                                            <p:cond delay="0"/>
                                          </p:stCondLst>
                                        </p:cTn>
                                        <p:tgtEl>
                                          <p:spTgt spid="79874"/>
                                        </p:tgtEl>
                                        <p:attrNameLst>
                                          <p:attrName>style.visibility</p:attrName>
                                        </p:attrNameLst>
                                      </p:cBhvr>
                                      <p:to>
                                        <p:strVal val="visible"/>
                                      </p:to>
                                    </p:set>
                                    <p:animEffect transition="in" filter="plus(in)">
                                      <p:cBhvr>
                                        <p:cTn id="45" dur="2000"/>
                                        <p:tgtEl>
                                          <p:spTgt spid="79874"/>
                                        </p:tgtEl>
                                      </p:cBhvr>
                                    </p:animEffect>
                                  </p:childTnLst>
                                </p:cTn>
                              </p:par>
                            </p:childTnLst>
                          </p:cTn>
                        </p:par>
                      </p:childTnLst>
                    </p:cTn>
                  </p:par>
                  <p:par>
                    <p:cTn id="46" fill="hold">
                      <p:stCondLst>
                        <p:cond delay="indefinite"/>
                      </p:stCondLst>
                      <p:childTnLst>
                        <p:par>
                          <p:cTn id="47" fill="hold">
                            <p:stCondLst>
                              <p:cond delay="0"/>
                            </p:stCondLst>
                            <p:childTnLst>
                              <p:par>
                                <p:cTn id="48" presetID="24" presetClass="entr" presetSubtype="0" fill="hold" nodeType="clickEffect">
                                  <p:stCondLst>
                                    <p:cond delay="0"/>
                                  </p:stCondLst>
                                  <p:childTnLst>
                                    <p:set>
                                      <p:cBhvr>
                                        <p:cTn id="49" dur="1" fill="hold">
                                          <p:stCondLst>
                                            <p:cond delay="0"/>
                                          </p:stCondLst>
                                        </p:cTn>
                                        <p:tgtEl>
                                          <p:spTgt spid="79874"/>
                                        </p:tgtEl>
                                        <p:attrNameLst>
                                          <p:attrName>style.visibility</p:attrName>
                                        </p:attrNameLst>
                                      </p:cBhvr>
                                      <p:to>
                                        <p:strVal val="visible"/>
                                      </p:to>
                                    </p:set>
                                    <p:anim to="" calcmode="lin" valueType="num">
                                      <p:cBhvr>
                                        <p:cTn id="50" dur="1" fill="hold"/>
                                        <p:tgtEl>
                                          <p:spTgt spid="798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714348" y="500042"/>
            <a:ext cx="7772400" cy="3478230"/>
          </a:xfrm>
        </p:spPr>
        <p:txBody>
          <a:bodyPr>
            <a:noAutofit/>
          </a:bodyPr>
          <a:lstStyle/>
          <a:p>
            <a:pPr algn="just"/>
            <a:r>
              <a:rPr lang="it-IT" sz="1800" dirty="0" smtClean="0">
                <a:solidFill>
                  <a:schemeClr val="tx1"/>
                </a:solidFill>
                <a:latin typeface="Times New Roman" panose="02020603050405020304" pitchFamily="18" charset="0"/>
                <a:cs typeface="Times New Roman" panose="02020603050405020304" pitchFamily="18" charset="0"/>
              </a:rPr>
              <a:t>Il nome </a:t>
            </a:r>
            <a:r>
              <a:rPr lang="it-IT" sz="1800" b="1" i="1" dirty="0" smtClean="0">
                <a:solidFill>
                  <a:schemeClr val="tx1"/>
                </a:solidFill>
                <a:latin typeface="Times New Roman" panose="02020603050405020304" pitchFamily="18" charset="0"/>
                <a:cs typeface="Times New Roman" panose="02020603050405020304" pitchFamily="18" charset="0"/>
              </a:rPr>
              <a:t>“Macchiaioli” </a:t>
            </a:r>
            <a:r>
              <a:rPr lang="it-IT" sz="1800" dirty="0" smtClean="0">
                <a:solidFill>
                  <a:schemeClr val="tx1"/>
                </a:solidFill>
                <a:latin typeface="Times New Roman" panose="02020603050405020304" pitchFamily="18" charset="0"/>
                <a:cs typeface="Times New Roman" panose="02020603050405020304" pitchFamily="18" charset="0"/>
              </a:rPr>
              <a:t>fu utilizzato da un giornalista per la prima volta nel 1862 in occasione di un'esposizione fiorentina. In realtà l'espressione fu coniata dal giornalista in senso piuttosto dispregiativo, ma i pittori oggetto della definizione decisero di adottare tale termine come identificativo del loro gruppo. Il contenuto paesaggistico tipico del movimento dei Macchiaioli viene più volte ripreso per coerenza dell'opposizione verso gli ideali del Purismo, tra cui il sublime teorizzato da Edmund Burke, un sublime simbolico e non percepito nella realtà dei partigiani. Il sublime dell'arte italiana invece è molto simile a quello della </a:t>
            </a:r>
            <a:r>
              <a:rPr lang="it-IT" sz="1800" dirty="0" err="1" smtClean="0">
                <a:solidFill>
                  <a:schemeClr val="tx1"/>
                </a:solidFill>
                <a:latin typeface="Times New Roman" panose="02020603050405020304" pitchFamily="18" charset="0"/>
                <a:cs typeface="Times New Roman" panose="02020603050405020304" pitchFamily="18" charset="0"/>
              </a:rPr>
              <a:t>Vastitas</a:t>
            </a:r>
            <a:r>
              <a:rPr lang="it-IT" sz="1800" dirty="0" smtClean="0">
                <a:solidFill>
                  <a:schemeClr val="tx1"/>
                </a:solidFill>
                <a:latin typeface="Times New Roman" panose="02020603050405020304" pitchFamily="18" charset="0"/>
                <a:cs typeface="Times New Roman" panose="02020603050405020304" pitchFamily="18" charset="0"/>
              </a:rPr>
              <a:t>, apprezzato nei paesaggi a campo aperto dagli stessi partigiani, tra cui Giovanni Fattori. Il nome fa riferimento al fatto che questi pittori eliminavano totalmente la linea ed il punto geometrico, in quanto non esistenti nella realtà, usando vere e proprie macchie di colore.</a:t>
            </a:r>
            <a:endParaRPr lang="it-IT" sz="1800" dirty="0">
              <a:solidFill>
                <a:schemeClr val="tx1"/>
              </a:solidFill>
              <a:latin typeface="Times New Roman" panose="02020603050405020304" pitchFamily="18" charset="0"/>
              <a:cs typeface="Times New Roman" panose="02020603050405020304" pitchFamily="18" charset="0"/>
            </a:endParaRPr>
          </a:p>
        </p:txBody>
      </p:sp>
      <p:pic>
        <p:nvPicPr>
          <p:cNvPr id="114690" name="Picture 2" descr="Risultati immagini per macchiaioli"/>
          <p:cNvPicPr>
            <a:picLocks noChangeAspect="1" noChangeArrowheads="1"/>
          </p:cNvPicPr>
          <p:nvPr/>
        </p:nvPicPr>
        <p:blipFill>
          <a:blip r:embed="rId2"/>
          <a:srcRect/>
          <a:stretch>
            <a:fillRect/>
          </a:stretch>
        </p:blipFill>
        <p:spPr bwMode="auto">
          <a:xfrm>
            <a:off x="3786182" y="4000504"/>
            <a:ext cx="4324352" cy="2500330"/>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14690"/>
                                        </p:tgtEl>
                                        <p:attrNameLst>
                                          <p:attrName>style.visibility</p:attrName>
                                        </p:attrNameLst>
                                      </p:cBhvr>
                                      <p:to>
                                        <p:strVal val="visible"/>
                                      </p:to>
                                    </p:set>
                                    <p:anim to="" calcmode="lin" valueType="num">
                                      <p:cBhvr>
                                        <p:cTn id="19" dur="1" fill="hold"/>
                                        <p:tgtEl>
                                          <p:spTgt spid="11469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2001" y="68240"/>
            <a:ext cx="7886700" cy="846161"/>
          </a:xfrm>
        </p:spPr>
        <p:txBody>
          <a:bodyPr>
            <a:normAutofit/>
          </a:bodyPr>
          <a:lstStyle/>
          <a:p>
            <a:pPr algn="ctr"/>
            <a:r>
              <a:rPr lang="it-IT" sz="3600" i="1" cap="none" dirty="0" smtClean="0">
                <a:latin typeface="Times New Roman" panose="02020603050405020304" pitchFamily="18" charset="0"/>
                <a:cs typeface="Times New Roman" panose="02020603050405020304" pitchFamily="18" charset="0"/>
              </a:rPr>
              <a:t>L</a:t>
            </a:r>
            <a:r>
              <a:rPr lang="it-IT" sz="3600" b="1" i="1" cap="none" dirty="0" smtClean="0">
                <a:latin typeface="Times New Roman" panose="02020603050405020304" pitchFamily="18" charset="0"/>
                <a:cs typeface="Times New Roman" panose="02020603050405020304" pitchFamily="18" charset="0"/>
              </a:rPr>
              <a:t>’Impressionismo</a:t>
            </a:r>
            <a:endParaRPr lang="it-IT" sz="3600" b="1" i="1" cap="none" dirty="0">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a:xfrm>
            <a:off x="857224" y="2071678"/>
            <a:ext cx="7886700" cy="2214578"/>
          </a:xfrm>
          <a:noFill/>
          <a:ln>
            <a:noFill/>
          </a:ln>
        </p:spPr>
        <p:txBody>
          <a:bodyPr>
            <a:noAutofit/>
          </a:bodyPr>
          <a:lstStyle/>
          <a:p>
            <a:pPr algn="ctr"/>
            <a:r>
              <a:rPr lang="it-IT" sz="1800" dirty="0" smtClean="0">
                <a:solidFill>
                  <a:schemeClr val="tx1"/>
                </a:solidFill>
                <a:latin typeface="Times New Roman" panose="02020603050405020304" pitchFamily="18" charset="0"/>
                <a:cs typeface="Times New Roman" panose="02020603050405020304" pitchFamily="18" charset="0"/>
              </a:rPr>
              <a:t>L'Impressionismo è una corrente artistica nata in Francia, a Parigi, nella seconda metà dell'Ottocento, precisamente tra il 1860 e il 1870 e diffusa fino ai primi anni del Novecento. Gli impressionisti dipingevano "all'aria aperta", con una tecnica rapida che permetteva di completare l'opera in poche ore. Essi volevano riprodurre sulla tela le sensazioni e le percezioni visive che il paesaggio comunicava loro nelle varie ore del giorno e in particolari condizioni di luce, lo studio dal vero del cielo, dell'atmosfera, delle acque, eliminò il lavoro al chiuso, nell'atelier, lo studio nel quale venivano completati i quadri più grandi o eseguiti i ritratti; molti ritratti erano però anche realizzati all'aperto. Lo sfondo, il paesaggio, non è qualcosa di aggiunto, ma avvolge le figure. Oggetti e persone sono trattati con la stessa pennellata ampia e decisa.  Gli artisti più importanti dell'impressionismo sono: Claude Monet, Edgar Degas, Pierre-Auguste Renoir, Alfred Sisley, Federico </a:t>
            </a:r>
            <a:r>
              <a:rPr lang="it-IT" sz="1800" dirty="0" err="1" smtClean="0">
                <a:solidFill>
                  <a:schemeClr val="tx1"/>
                </a:solidFill>
                <a:latin typeface="Times New Roman" panose="02020603050405020304" pitchFamily="18" charset="0"/>
                <a:cs typeface="Times New Roman" panose="02020603050405020304" pitchFamily="18" charset="0"/>
              </a:rPr>
              <a:t>Zandomeneghi</a:t>
            </a:r>
            <a:r>
              <a:rPr lang="it-IT" sz="1800" dirty="0" smtClean="0">
                <a:solidFill>
                  <a:schemeClr val="tx1"/>
                </a:solidFill>
                <a:latin typeface="Times New Roman" panose="02020603050405020304" pitchFamily="18" charset="0"/>
                <a:cs typeface="Times New Roman" panose="02020603050405020304" pitchFamily="18" charset="0"/>
              </a:rPr>
              <a:t>, </a:t>
            </a:r>
            <a:r>
              <a:rPr lang="it-IT" sz="1800" dirty="0" err="1" smtClean="0">
                <a:solidFill>
                  <a:schemeClr val="tx1"/>
                </a:solidFill>
                <a:latin typeface="Times New Roman" panose="02020603050405020304" pitchFamily="18" charset="0"/>
                <a:cs typeface="Times New Roman" panose="02020603050405020304" pitchFamily="18" charset="0"/>
              </a:rPr>
              <a:t>Camille</a:t>
            </a:r>
            <a:r>
              <a:rPr lang="it-IT" sz="1800" dirty="0" smtClean="0">
                <a:solidFill>
                  <a:schemeClr val="tx1"/>
                </a:solidFill>
                <a:latin typeface="Times New Roman" panose="02020603050405020304" pitchFamily="18" charset="0"/>
                <a:cs typeface="Times New Roman" panose="02020603050405020304" pitchFamily="18" charset="0"/>
              </a:rPr>
              <a:t> </a:t>
            </a:r>
            <a:r>
              <a:rPr lang="it-IT" sz="1800" dirty="0" err="1" smtClean="0">
                <a:solidFill>
                  <a:schemeClr val="tx1"/>
                </a:solidFill>
                <a:latin typeface="Times New Roman" panose="02020603050405020304" pitchFamily="18" charset="0"/>
                <a:cs typeface="Times New Roman" panose="02020603050405020304" pitchFamily="18" charset="0"/>
              </a:rPr>
              <a:t>Pissarro</a:t>
            </a:r>
            <a:r>
              <a:rPr lang="it-IT" sz="1800" dirty="0" smtClean="0">
                <a:solidFill>
                  <a:schemeClr val="tx1"/>
                </a:solidFill>
                <a:latin typeface="Times New Roman" panose="02020603050405020304" pitchFamily="18" charset="0"/>
                <a:cs typeface="Times New Roman" panose="02020603050405020304" pitchFamily="18" charset="0"/>
              </a:rPr>
              <a:t> e </a:t>
            </a:r>
            <a:r>
              <a:rPr lang="it-IT" sz="1800" dirty="0" err="1" smtClean="0">
                <a:solidFill>
                  <a:schemeClr val="tx1"/>
                </a:solidFill>
                <a:latin typeface="Times New Roman" panose="02020603050405020304" pitchFamily="18" charset="0"/>
                <a:cs typeface="Times New Roman" panose="02020603050405020304" pitchFamily="18" charset="0"/>
              </a:rPr>
              <a:t>Jean-Frédéric</a:t>
            </a:r>
            <a:r>
              <a:rPr lang="it-IT" sz="1800" dirty="0" smtClean="0">
                <a:solidFill>
                  <a:schemeClr val="tx1"/>
                </a:solidFill>
                <a:latin typeface="Times New Roman" panose="02020603050405020304" pitchFamily="18" charset="0"/>
                <a:cs typeface="Times New Roman" panose="02020603050405020304" pitchFamily="18" charset="0"/>
              </a:rPr>
              <a:t> </a:t>
            </a:r>
            <a:r>
              <a:rPr lang="it-IT" sz="1800" dirty="0" err="1" smtClean="0">
                <a:solidFill>
                  <a:schemeClr val="tx1"/>
                </a:solidFill>
                <a:latin typeface="Times New Roman" panose="02020603050405020304" pitchFamily="18" charset="0"/>
                <a:cs typeface="Times New Roman" panose="02020603050405020304" pitchFamily="18" charset="0"/>
              </a:rPr>
              <a:t>Bazille</a:t>
            </a:r>
            <a:r>
              <a:rPr lang="it-IT" sz="1800" dirty="0" smtClean="0">
                <a:solidFill>
                  <a:schemeClr val="tx1"/>
                </a:solidFill>
                <a:latin typeface="Times New Roman" panose="02020603050405020304" pitchFamily="18" charset="0"/>
                <a:cs typeface="Times New Roman" panose="02020603050405020304" pitchFamily="18" charset="0"/>
              </a:rPr>
              <a:t>. </a:t>
            </a:r>
            <a:endParaRPr lang="it-IT" sz="1800" dirty="0">
              <a:solidFill>
                <a:schemeClr val="tx1"/>
              </a:solidFill>
              <a:latin typeface="Times New Roman" panose="02020603050405020304" pitchFamily="18" charset="0"/>
              <a:cs typeface="Times New Roman" panose="02020603050405020304" pitchFamily="18" charset="0"/>
            </a:endParaRPr>
          </a:p>
        </p:txBody>
      </p:sp>
      <p:pic>
        <p:nvPicPr>
          <p:cNvPr id="78850" name="Picture 2" descr="Risultati immagini per impressionismo"/>
          <p:cNvPicPr>
            <a:picLocks noChangeAspect="1" noChangeArrowheads="1"/>
          </p:cNvPicPr>
          <p:nvPr/>
        </p:nvPicPr>
        <p:blipFill>
          <a:blip r:embed="rId2" cstate="print"/>
          <a:srcRect/>
          <a:stretch>
            <a:fillRect/>
          </a:stretch>
        </p:blipFill>
        <p:spPr bwMode="auto">
          <a:xfrm>
            <a:off x="3214678" y="4429132"/>
            <a:ext cx="3357586" cy="2098471"/>
          </a:xfrm>
          <a:prstGeom prst="rect">
            <a:avLst/>
          </a:prstGeom>
          <a:noFill/>
        </p:spPr>
      </p:pic>
    </p:spTree>
    <p:extLst>
      <p:ext uri="{BB962C8B-B14F-4D97-AF65-F5344CB8AC3E}">
        <p14:creationId xmlns:p14="http://schemas.microsoft.com/office/powerpoint/2010/main" xmlns="" val="56185297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78850"/>
                                        </p:tgtEl>
                                        <p:attrNameLst>
                                          <p:attrName>style.visibility</p:attrName>
                                        </p:attrNameLst>
                                      </p:cBhvr>
                                      <p:to>
                                        <p:strVal val="visible"/>
                                      </p:to>
                                    </p:set>
                                    <p:anim to="" calcmode="lin" valueType="num">
                                      <p:cBhvr>
                                        <p:cTn id="21" dur="1" fill="hold"/>
                                        <p:tgtEl>
                                          <p:spTgt spid="788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57357" y="141893"/>
            <a:ext cx="5500726" cy="715341"/>
          </a:xfrm>
        </p:spPr>
        <p:txBody>
          <a:bodyPr>
            <a:normAutofit fontScale="90000"/>
          </a:bodyPr>
          <a:lstStyle/>
          <a:p>
            <a:pPr algn="ctr"/>
            <a:r>
              <a:rPr lang="it-IT" sz="3600" i="1" cap="none" dirty="0" smtClean="0">
                <a:latin typeface="Times New Roman" panose="02020603050405020304" pitchFamily="18" charset="0"/>
                <a:cs typeface="Times New Roman" panose="02020603050405020304" pitchFamily="18" charset="0"/>
              </a:rPr>
              <a:t>L</a:t>
            </a:r>
            <a:r>
              <a:rPr lang="it-IT" sz="3600" b="1" i="1" cap="none" dirty="0" smtClean="0">
                <a:latin typeface="Times New Roman" panose="02020603050405020304" pitchFamily="18" charset="0"/>
                <a:cs typeface="Times New Roman" panose="02020603050405020304" pitchFamily="18" charset="0"/>
              </a:rPr>
              <a:t>a storia dell’ Impressionismo</a:t>
            </a:r>
            <a:endParaRPr lang="it-IT" sz="3600" b="1" i="1" cap="none" dirty="0">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a:xfrm>
            <a:off x="390201" y="1024760"/>
            <a:ext cx="4682359" cy="5423338"/>
          </a:xfrm>
        </p:spPr>
        <p:txBody>
          <a:bodyPr>
            <a:normAutofit fontScale="85000" lnSpcReduction="10000"/>
          </a:bodyPr>
          <a:lstStyle/>
          <a:p>
            <a:pPr algn="ctr"/>
            <a:r>
              <a:rPr lang="it-IT" sz="1900" dirty="0">
                <a:solidFill>
                  <a:schemeClr val="tx1"/>
                </a:solidFill>
                <a:latin typeface="Times New Roman" panose="02020603050405020304" pitchFamily="18" charset="0"/>
                <a:cs typeface="Times New Roman" panose="02020603050405020304" pitchFamily="18" charset="0"/>
              </a:rPr>
              <a:t>La storia </a:t>
            </a:r>
            <a:r>
              <a:rPr lang="it-IT" sz="1900" dirty="0" smtClean="0">
                <a:solidFill>
                  <a:schemeClr val="tx1"/>
                </a:solidFill>
                <a:latin typeface="Times New Roman" panose="02020603050405020304" pitchFamily="18" charset="0"/>
                <a:cs typeface="Times New Roman" panose="02020603050405020304" pitchFamily="18" charset="0"/>
              </a:rPr>
              <a:t>dell’Impressionismo </a:t>
            </a:r>
            <a:r>
              <a:rPr lang="it-IT" sz="1900" dirty="0">
                <a:solidFill>
                  <a:schemeClr val="tx1"/>
                </a:solidFill>
                <a:latin typeface="Times New Roman" panose="02020603050405020304" pitchFamily="18" charset="0"/>
                <a:cs typeface="Times New Roman" panose="02020603050405020304" pitchFamily="18" charset="0"/>
              </a:rPr>
              <a:t>nasce ancora prima che si possa parlare di un vero e proprio </a:t>
            </a:r>
            <a:r>
              <a:rPr lang="it-IT" sz="1900" dirty="0" smtClean="0">
                <a:solidFill>
                  <a:schemeClr val="tx1"/>
                </a:solidFill>
                <a:latin typeface="Times New Roman" panose="02020603050405020304" pitchFamily="18" charset="0"/>
                <a:cs typeface="Times New Roman" panose="02020603050405020304" pitchFamily="18" charset="0"/>
              </a:rPr>
              <a:t>movimento. Nel </a:t>
            </a:r>
            <a:r>
              <a:rPr lang="it-IT" sz="1900" dirty="0">
                <a:solidFill>
                  <a:schemeClr val="tx1"/>
                </a:solidFill>
                <a:latin typeface="Times New Roman" panose="02020603050405020304" pitchFamily="18" charset="0"/>
                <a:cs typeface="Times New Roman" panose="02020603050405020304" pitchFamily="18" charset="0"/>
              </a:rPr>
              <a:t>1863 Napoleone III inaugurò il </a:t>
            </a:r>
            <a:r>
              <a:rPr lang="it-IT" sz="1900" dirty="0" err="1">
                <a:solidFill>
                  <a:schemeClr val="tx1"/>
                </a:solidFill>
                <a:latin typeface="Times New Roman" panose="02020603050405020304" pitchFamily="18" charset="0"/>
                <a:cs typeface="Times New Roman" panose="02020603050405020304" pitchFamily="18" charset="0"/>
              </a:rPr>
              <a:t>Salon</a:t>
            </a:r>
            <a:r>
              <a:rPr lang="it-IT" sz="1900" dirty="0">
                <a:solidFill>
                  <a:schemeClr val="tx1"/>
                </a:solidFill>
                <a:latin typeface="Times New Roman" panose="02020603050405020304" pitchFamily="18" charset="0"/>
                <a:cs typeface="Times New Roman" panose="02020603050405020304" pitchFamily="18" charset="0"/>
              </a:rPr>
              <a:t> </a:t>
            </a:r>
            <a:r>
              <a:rPr lang="it-IT" sz="1900" dirty="0" err="1">
                <a:solidFill>
                  <a:schemeClr val="tx1"/>
                </a:solidFill>
                <a:latin typeface="Times New Roman" panose="02020603050405020304" pitchFamily="18" charset="0"/>
                <a:cs typeface="Times New Roman" panose="02020603050405020304" pitchFamily="18" charset="0"/>
              </a:rPr>
              <a:t>des</a:t>
            </a:r>
            <a:r>
              <a:rPr lang="it-IT" sz="1900" dirty="0">
                <a:solidFill>
                  <a:schemeClr val="tx1"/>
                </a:solidFill>
                <a:latin typeface="Times New Roman" panose="02020603050405020304" pitchFamily="18" charset="0"/>
                <a:cs typeface="Times New Roman" panose="02020603050405020304" pitchFamily="18" charset="0"/>
              </a:rPr>
              <a:t> </a:t>
            </a:r>
            <a:r>
              <a:rPr lang="it-IT" sz="1900" dirty="0" err="1">
                <a:solidFill>
                  <a:schemeClr val="tx1"/>
                </a:solidFill>
                <a:latin typeface="Times New Roman" panose="02020603050405020304" pitchFamily="18" charset="0"/>
                <a:cs typeface="Times New Roman" panose="02020603050405020304" pitchFamily="18" charset="0"/>
              </a:rPr>
              <a:t>Refusés</a:t>
            </a:r>
            <a:r>
              <a:rPr lang="it-IT" sz="1900" dirty="0">
                <a:solidFill>
                  <a:schemeClr val="tx1"/>
                </a:solidFill>
                <a:latin typeface="Times New Roman" panose="02020603050405020304" pitchFamily="18" charset="0"/>
                <a:cs typeface="Times New Roman" panose="02020603050405020304" pitchFamily="18" charset="0"/>
              </a:rPr>
              <a:t>, per ospitare quelle opere escluse dal </a:t>
            </a:r>
            <a:r>
              <a:rPr lang="it-IT" sz="1900" dirty="0" err="1">
                <a:solidFill>
                  <a:schemeClr val="tx1"/>
                </a:solidFill>
                <a:latin typeface="Times New Roman" panose="02020603050405020304" pitchFamily="18" charset="0"/>
                <a:cs typeface="Times New Roman" panose="02020603050405020304" pitchFamily="18" charset="0"/>
              </a:rPr>
              <a:t>Salon</a:t>
            </a:r>
            <a:r>
              <a:rPr lang="it-IT" sz="1900" dirty="0">
                <a:solidFill>
                  <a:schemeClr val="tx1"/>
                </a:solidFill>
                <a:latin typeface="Times New Roman" panose="02020603050405020304" pitchFamily="18" charset="0"/>
                <a:cs typeface="Times New Roman" panose="02020603050405020304" pitchFamily="18" charset="0"/>
              </a:rPr>
              <a:t> ufficiale. Vi </a:t>
            </a:r>
            <a:r>
              <a:rPr lang="it-IT" sz="1900" dirty="0" smtClean="0">
                <a:solidFill>
                  <a:schemeClr val="tx1"/>
                </a:solidFill>
                <a:latin typeface="Times New Roman" panose="02020603050405020304" pitchFamily="18" charset="0"/>
                <a:cs typeface="Times New Roman" panose="02020603050405020304" pitchFamily="18" charset="0"/>
              </a:rPr>
              <a:t>partecipò anche </a:t>
            </a:r>
            <a:r>
              <a:rPr lang="it-IT" sz="1900" dirty="0" err="1">
                <a:solidFill>
                  <a:schemeClr val="tx1"/>
                </a:solidFill>
                <a:latin typeface="Times New Roman" panose="02020603050405020304" pitchFamily="18" charset="0"/>
                <a:cs typeface="Times New Roman" panose="02020603050405020304" pitchFamily="18" charset="0"/>
              </a:rPr>
              <a:t>Édouard</a:t>
            </a:r>
            <a:r>
              <a:rPr lang="it-IT" sz="1900" dirty="0">
                <a:solidFill>
                  <a:schemeClr val="tx1"/>
                </a:solidFill>
                <a:latin typeface="Times New Roman" panose="02020603050405020304" pitchFamily="18" charset="0"/>
                <a:cs typeface="Times New Roman" panose="02020603050405020304" pitchFamily="18" charset="0"/>
              </a:rPr>
              <a:t> Manet con Le </a:t>
            </a:r>
            <a:r>
              <a:rPr lang="it-IT" sz="1900" dirty="0" err="1">
                <a:solidFill>
                  <a:schemeClr val="tx1"/>
                </a:solidFill>
                <a:latin typeface="Times New Roman" panose="02020603050405020304" pitchFamily="18" charset="0"/>
                <a:cs typeface="Times New Roman" panose="02020603050405020304" pitchFamily="18" charset="0"/>
              </a:rPr>
              <a:t>déjeuner</a:t>
            </a:r>
            <a:r>
              <a:rPr lang="it-IT" sz="1900" dirty="0">
                <a:solidFill>
                  <a:schemeClr val="tx1"/>
                </a:solidFill>
                <a:latin typeface="Times New Roman" panose="02020603050405020304" pitchFamily="18" charset="0"/>
                <a:cs typeface="Times New Roman" panose="02020603050405020304" pitchFamily="18" charset="0"/>
              </a:rPr>
              <a:t> </a:t>
            </a:r>
            <a:r>
              <a:rPr lang="it-IT" sz="1900" dirty="0" err="1">
                <a:solidFill>
                  <a:schemeClr val="tx1"/>
                </a:solidFill>
                <a:latin typeface="Times New Roman" panose="02020603050405020304" pitchFamily="18" charset="0"/>
                <a:cs typeface="Times New Roman" panose="02020603050405020304" pitchFamily="18" charset="0"/>
              </a:rPr>
              <a:t>sur</a:t>
            </a:r>
            <a:r>
              <a:rPr lang="it-IT" sz="1900" dirty="0">
                <a:solidFill>
                  <a:schemeClr val="tx1"/>
                </a:solidFill>
                <a:latin typeface="Times New Roman" panose="02020603050405020304" pitchFamily="18" charset="0"/>
                <a:cs typeface="Times New Roman" panose="02020603050405020304" pitchFamily="18" charset="0"/>
              </a:rPr>
              <a:t> l'</a:t>
            </a:r>
            <a:r>
              <a:rPr lang="it-IT" sz="1900" dirty="0" err="1">
                <a:solidFill>
                  <a:schemeClr val="tx1"/>
                </a:solidFill>
                <a:latin typeface="Times New Roman" panose="02020603050405020304" pitchFamily="18" charset="0"/>
                <a:cs typeface="Times New Roman" panose="02020603050405020304" pitchFamily="18" charset="0"/>
              </a:rPr>
              <a:t>herbe</a:t>
            </a:r>
            <a:r>
              <a:rPr lang="it-IT" sz="1900" dirty="0">
                <a:solidFill>
                  <a:schemeClr val="tx1"/>
                </a:solidFill>
                <a:latin typeface="Times New Roman" panose="02020603050405020304" pitchFamily="18" charset="0"/>
                <a:cs typeface="Times New Roman" panose="02020603050405020304" pitchFamily="18" charset="0"/>
              </a:rPr>
              <a:t>, che provocò un notevole scandalo e </a:t>
            </a:r>
            <a:r>
              <a:rPr lang="it-IT" sz="1900" dirty="0" smtClean="0">
                <a:solidFill>
                  <a:schemeClr val="tx1"/>
                </a:solidFill>
                <a:latin typeface="Times New Roman" panose="02020603050405020304" pitchFamily="18" charset="0"/>
                <a:cs typeface="Times New Roman" panose="02020603050405020304" pitchFamily="18" charset="0"/>
              </a:rPr>
              <a:t>fu </a:t>
            </a:r>
            <a:r>
              <a:rPr lang="it-IT" sz="1900" dirty="0">
                <a:solidFill>
                  <a:schemeClr val="tx1"/>
                </a:solidFill>
                <a:latin typeface="Times New Roman" panose="02020603050405020304" pitchFamily="18" charset="0"/>
                <a:cs typeface="Times New Roman" panose="02020603050405020304" pitchFamily="18" charset="0"/>
              </a:rPr>
              <a:t>definito immorale. Due anni più tardi, lo stesso Manet scandalizzò nuovamente l'opinione pubblica con Olympia. La prima manifestazione ufficiale della nuova pittura si tenne il 15 aprile 1874, presso lo studio del fotografo Felix </a:t>
            </a:r>
            <a:r>
              <a:rPr lang="it-IT" sz="1900" dirty="0" err="1">
                <a:solidFill>
                  <a:schemeClr val="tx1"/>
                </a:solidFill>
                <a:latin typeface="Times New Roman" panose="02020603050405020304" pitchFamily="18" charset="0"/>
                <a:cs typeface="Times New Roman" panose="02020603050405020304" pitchFamily="18" charset="0"/>
              </a:rPr>
              <a:t>Nadar</a:t>
            </a:r>
            <a:r>
              <a:rPr lang="it-IT" sz="1900" dirty="0">
                <a:solidFill>
                  <a:schemeClr val="tx1"/>
                </a:solidFill>
                <a:latin typeface="Times New Roman" panose="02020603050405020304" pitchFamily="18" charset="0"/>
                <a:cs typeface="Times New Roman" panose="02020603050405020304" pitchFamily="18" charset="0"/>
              </a:rPr>
              <a:t>, alla quale parteciparono Claude Monet, Edgar Degas, Alfred Sisley, Pierre-Auguste Renoir. </a:t>
            </a:r>
            <a:r>
              <a:rPr lang="it-IT" sz="1900" dirty="0" smtClean="0">
                <a:solidFill>
                  <a:schemeClr val="tx1"/>
                </a:solidFill>
                <a:latin typeface="Times New Roman" panose="02020603050405020304" pitchFamily="18" charset="0"/>
                <a:cs typeface="Times New Roman" panose="02020603050405020304" pitchFamily="18" charset="0"/>
              </a:rPr>
              <a:t>Il </a:t>
            </a:r>
            <a:r>
              <a:rPr lang="it-IT" sz="1900" dirty="0">
                <a:solidFill>
                  <a:schemeClr val="tx1"/>
                </a:solidFill>
                <a:latin typeface="Times New Roman" panose="02020603050405020304" pitchFamily="18" charset="0"/>
                <a:cs typeface="Times New Roman" panose="02020603050405020304" pitchFamily="18" charset="0"/>
              </a:rPr>
              <a:t>nome di battesimo del nuovo movimento si deve ai critici d'arte dell'epoca, che definirono la mostra Exposition Impressioniste, prendendo spunto dal titolo di un quadro di Monet, Impression, soleil </a:t>
            </a:r>
            <a:r>
              <a:rPr lang="it-IT" sz="1900" dirty="0" err="1">
                <a:solidFill>
                  <a:schemeClr val="tx1"/>
                </a:solidFill>
                <a:latin typeface="Times New Roman" panose="02020603050405020304" pitchFamily="18" charset="0"/>
                <a:cs typeface="Times New Roman" panose="02020603050405020304" pitchFamily="18" charset="0"/>
              </a:rPr>
              <a:t>levant</a:t>
            </a:r>
            <a:r>
              <a:rPr lang="it-IT" sz="1900" dirty="0">
                <a:solidFill>
                  <a:schemeClr val="tx1"/>
                </a:solidFill>
                <a:latin typeface="Times New Roman" panose="02020603050405020304" pitchFamily="18" charset="0"/>
                <a:cs typeface="Times New Roman" panose="02020603050405020304" pitchFamily="18" charset="0"/>
              </a:rPr>
              <a:t>. Inizialmente questa definizione aveva un'accezione negativa, che indicava l'apparente incompletezza delle opere, ma poi divenne una vera bandiera del movimento. Caratteristiche della pittura impressionista erano i contrasti di luci e ombre, i colori forti, vividi, che avrebbero fissato sulla tela le sensazioni del pittore di fronte alla natura.</a:t>
            </a:r>
          </a:p>
          <a:p>
            <a:pPr algn="ctr"/>
            <a:endParaRPr lang="it-IT"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02545" y="1008993"/>
            <a:ext cx="2476205" cy="25382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33699" y="3896057"/>
            <a:ext cx="3113690" cy="24889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7947851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1000"/>
                                        <p:tgtEl>
                                          <p:spTgt spid="3075"/>
                                        </p:tgtEl>
                                      </p:cBhvr>
                                    </p:animEffect>
                                    <p:anim calcmode="lin" valueType="num">
                                      <p:cBhvr>
                                        <p:cTn id="20" dur="1000" fill="hold"/>
                                        <p:tgtEl>
                                          <p:spTgt spid="3075"/>
                                        </p:tgtEl>
                                        <p:attrNameLst>
                                          <p:attrName>ppt_x</p:attrName>
                                        </p:attrNameLst>
                                      </p:cBhvr>
                                      <p:tavLst>
                                        <p:tav tm="0">
                                          <p:val>
                                            <p:strVal val="#ppt_x"/>
                                          </p:val>
                                        </p:tav>
                                        <p:tav tm="100000">
                                          <p:val>
                                            <p:strVal val="#ppt_x"/>
                                          </p:val>
                                        </p:tav>
                                      </p:tavLst>
                                    </p:anim>
                                    <p:anim calcmode="lin" valueType="num">
                                      <p:cBhvr>
                                        <p:cTn id="21"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3"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100"/>
                                        <p:tgtEl>
                                          <p:spTgt spid="3074"/>
                                        </p:tgtEl>
                                      </p:cBhvr>
                                    </p:animEffect>
                                    <p:anim calcmode="lin" valueType="num">
                                      <p:cBhvr>
                                        <p:cTn id="27" dur="400" fill="hold"/>
                                        <p:tgtEl>
                                          <p:spTgt spid="3074"/>
                                        </p:tgtEl>
                                        <p:attrNameLst>
                                          <p:attrName>ppt_x</p:attrName>
                                        </p:attrNameLst>
                                      </p:cBhvr>
                                      <p:tavLst>
                                        <p:tav tm="0">
                                          <p:val>
                                            <p:strVal val="#ppt_x"/>
                                          </p:val>
                                        </p:tav>
                                        <p:tav tm="100000">
                                          <p:val>
                                            <p:strVal val="#ppt_x"/>
                                          </p:val>
                                        </p:tav>
                                      </p:tavLst>
                                    </p:anim>
                                    <p:anim calcmode="lin" valueType="num">
                                      <p:cBhvr>
                                        <p:cTn id="28" dur="400" fill="hold"/>
                                        <p:tgtEl>
                                          <p:spTgt spid="3074"/>
                                        </p:tgtEl>
                                        <p:attrNameLst>
                                          <p:attrName>ppt_y</p:attrName>
                                        </p:attrNameLst>
                                      </p:cBhvr>
                                      <p:tavLst>
                                        <p:tav tm="0">
                                          <p:val>
                                            <p:strVal val="#ppt_y+0.31"/>
                                          </p:val>
                                        </p:tav>
                                        <p:tav tm="100000">
                                          <p:val>
                                            <p:strVal val="#ppt_y+0.31"/>
                                          </p:val>
                                        </p:tav>
                                      </p:tavLst>
                                    </p:anim>
                                    <p:anim calcmode="lin" valueType="num">
                                      <p:cBhvr>
                                        <p:cTn id="29" dur="600" decel="50000" fill="hold">
                                          <p:stCondLst>
                                            <p:cond delay="400"/>
                                          </p:stCondLst>
                                        </p:cTn>
                                        <p:tgtEl>
                                          <p:spTgt spid="30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0" dur="600" decel="50000" fill="hold">
                                          <p:stCondLst>
                                            <p:cond delay="400"/>
                                          </p:stCondLst>
                                        </p:cTn>
                                        <p:tgtEl>
                                          <p:spTgt spid="30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390196" y="583327"/>
            <a:ext cx="4528646" cy="5912069"/>
          </a:xfrm>
        </p:spPr>
        <p:txBody>
          <a:bodyPr>
            <a:noAutofit/>
          </a:bodyPr>
          <a:lstStyle/>
          <a:p>
            <a:pPr algn="ctr"/>
            <a:r>
              <a:rPr lang="it-IT" sz="1400" dirty="0" smtClean="0">
                <a:solidFill>
                  <a:schemeClr val="tx1"/>
                </a:solidFill>
                <a:latin typeface="Times New Roman" panose="02020603050405020304" pitchFamily="18" charset="0"/>
                <a:cs typeface="Times New Roman" panose="02020603050405020304" pitchFamily="18" charset="0"/>
              </a:rPr>
              <a:t>Il colore era usato in modo rivoluzionario: i toni chiari contrastano con le ombre complementari, gli alberi prendono tinte insolite, come l'azzurro, il nero viene quasi escluso, preferendo le sfumature del blu più scuro o del marrone. Fondamentale era dipingere en plein air, ovvero al di fuori delle pareti di uno studio, a contatto con il mondo. Questo portò a scegliere un formato delle tele più facile da trasportare: risale a questo periodo anche l'invenzione dei tubetti per i colori a olio e il cavalletto da campagna, facile da trasportare. Il pittore cerca di fissare sulla tela anche lo scorrere del tempo, dato dal cambiamento della luce e dal passare delle stagioni. Si ricordano a questo proposito le numerose versioni della Cattedrale di Rouen, riprodotta da Claude Monet verso la fine del 1890 nelle diverse ore del giorno e in diverse condizioni climatiche. Monet si interessò principalmente alla rappresentazione di paesaggi naturali, arrivando, negli ultimi anni della sua vita, a ritrarre moltissime volte lo stesso soggetto in momenti diversi, per studiarne i cambiamenti nel tempo. Altri, come Renoir o Degas, si interessarono invece alla figura umana in movimento. Molti sono gli artisti che non si possono definire del tutto impressionisti, ma che dell'Impressionismo sono evidenti precursori, molti quelli che, nati in seno all'Impressionismo, se ne distaccheranno per intraprendere nuove strade</a:t>
            </a:r>
            <a:r>
              <a:rPr lang="it-IT" sz="1800" dirty="0" smtClean="0">
                <a:solidFill>
                  <a:schemeClr val="tx1"/>
                </a:solidFill>
                <a:latin typeface="Times New Roman" panose="02020603050405020304" pitchFamily="18" charset="0"/>
                <a:cs typeface="Times New Roman" panose="02020603050405020304" pitchFamily="18" charset="0"/>
              </a:rPr>
              <a:t>. </a:t>
            </a:r>
            <a:endParaRPr lang="it-IT" sz="18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44821" y="1560788"/>
            <a:ext cx="3605042" cy="40517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182166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03687" y="299554"/>
            <a:ext cx="5782004" cy="908001"/>
          </a:xfrm>
        </p:spPr>
        <p:txBody>
          <a:bodyPr>
            <a:normAutofit/>
          </a:bodyPr>
          <a:lstStyle/>
          <a:p>
            <a:pPr algn="ctr"/>
            <a:r>
              <a:rPr lang="it-IT" sz="3600" i="1" cap="none" dirty="0" smtClean="0">
                <a:latin typeface="Times New Roman" panose="02020603050405020304" pitchFamily="18" charset="0"/>
                <a:cs typeface="Times New Roman" panose="02020603050405020304" pitchFamily="18" charset="0"/>
              </a:rPr>
              <a:t>I</a:t>
            </a:r>
            <a:r>
              <a:rPr lang="it-IT" sz="3600" b="1" i="1" cap="none" dirty="0" smtClean="0">
                <a:latin typeface="Times New Roman" panose="02020603050405020304" pitchFamily="18" charset="0"/>
                <a:cs typeface="Times New Roman" panose="02020603050405020304" pitchFamily="18" charset="0"/>
              </a:rPr>
              <a:t>l Pointillisme</a:t>
            </a:r>
            <a:endParaRPr lang="it-IT" sz="3600" b="1" i="1" cap="none" dirty="0">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a:xfrm>
            <a:off x="285720" y="1071547"/>
            <a:ext cx="8358246" cy="2428892"/>
          </a:xfrm>
          <a:noFill/>
        </p:spPr>
        <p:txBody>
          <a:bodyPr>
            <a:noAutofit/>
          </a:bodyPr>
          <a:lstStyle/>
          <a:p>
            <a:pPr algn="ctr"/>
            <a:r>
              <a:rPr lang="it-IT" sz="1800" dirty="0" smtClean="0">
                <a:solidFill>
                  <a:schemeClr val="tx1"/>
                </a:solidFill>
                <a:latin typeface="Times New Roman" panose="02020603050405020304" pitchFamily="18" charset="0"/>
                <a:cs typeface="Times New Roman" panose="02020603050405020304" pitchFamily="18" charset="0"/>
              </a:rPr>
              <a:t>Il puntinismo, noto anche col termine francese pointillisme e così denominato dal critico </a:t>
            </a:r>
            <a:r>
              <a:rPr lang="it-IT" sz="1800" dirty="0" err="1" smtClean="0">
                <a:solidFill>
                  <a:schemeClr val="tx1"/>
                </a:solidFill>
                <a:latin typeface="Times New Roman" panose="02020603050405020304" pitchFamily="18" charset="0"/>
                <a:cs typeface="Times New Roman" panose="02020603050405020304" pitchFamily="18" charset="0"/>
              </a:rPr>
              <a:t>Félix</a:t>
            </a:r>
            <a:r>
              <a:rPr lang="it-IT" sz="1800" dirty="0" smtClean="0">
                <a:solidFill>
                  <a:schemeClr val="tx1"/>
                </a:solidFill>
                <a:latin typeface="Times New Roman" panose="02020603050405020304" pitchFamily="18" charset="0"/>
                <a:cs typeface="Times New Roman" panose="02020603050405020304" pitchFamily="18" charset="0"/>
              </a:rPr>
              <a:t> </a:t>
            </a:r>
            <a:r>
              <a:rPr lang="it-IT" sz="1800" dirty="0" err="1" smtClean="0">
                <a:solidFill>
                  <a:schemeClr val="tx1"/>
                </a:solidFill>
                <a:latin typeface="Times New Roman" panose="02020603050405020304" pitchFamily="18" charset="0"/>
                <a:cs typeface="Times New Roman" panose="02020603050405020304" pitchFamily="18" charset="0"/>
              </a:rPr>
              <a:t>Fénéon</a:t>
            </a:r>
            <a:r>
              <a:rPr lang="it-IT" sz="1800" dirty="0" smtClean="0">
                <a:solidFill>
                  <a:schemeClr val="tx1"/>
                </a:solidFill>
                <a:latin typeface="Times New Roman" panose="02020603050405020304" pitchFamily="18" charset="0"/>
                <a:cs typeface="Times New Roman" panose="02020603050405020304" pitchFamily="18" charset="0"/>
              </a:rPr>
              <a:t>, è un movimento pittorico sviluppatosi in Francia verso il 1885 caratterizzato dalla scomposizione dei colori in piccoli punti. Esso si basa sulla constatazione che ciascun colore è influenzato dal colore che è posto accanto e quindi i colori non dovranno essere mescolati ma accostati, soprattutto i colori complementari così da dare forma alle pennellate e sottolineare la divisione del colore.  </a:t>
            </a:r>
            <a:r>
              <a:rPr lang="it-IT" sz="1800" dirty="0" err="1" smtClean="0">
                <a:solidFill>
                  <a:schemeClr val="tx1"/>
                </a:solidFill>
                <a:latin typeface="Times New Roman" panose="02020603050405020304" pitchFamily="18" charset="0"/>
                <a:cs typeface="Times New Roman" panose="02020603050405020304" pitchFamily="18" charset="0"/>
              </a:rPr>
              <a:t>Seurat</a:t>
            </a:r>
            <a:r>
              <a:rPr lang="it-IT" sz="1800" dirty="0" smtClean="0">
                <a:solidFill>
                  <a:schemeClr val="tx1"/>
                </a:solidFill>
                <a:latin typeface="Times New Roman" panose="02020603050405020304" pitchFamily="18" charset="0"/>
                <a:cs typeface="Times New Roman" panose="02020603050405020304" pitchFamily="18" charset="0"/>
              </a:rPr>
              <a:t> e </a:t>
            </a:r>
            <a:r>
              <a:rPr lang="it-IT" sz="1800" dirty="0" err="1" smtClean="0">
                <a:solidFill>
                  <a:schemeClr val="tx1"/>
                </a:solidFill>
                <a:latin typeface="Times New Roman" panose="02020603050405020304" pitchFamily="18" charset="0"/>
                <a:cs typeface="Times New Roman" panose="02020603050405020304" pitchFamily="18" charset="0"/>
              </a:rPr>
              <a:t>Signac</a:t>
            </a:r>
            <a:r>
              <a:rPr lang="it-IT" sz="1800" dirty="0" smtClean="0">
                <a:solidFill>
                  <a:schemeClr val="tx1"/>
                </a:solidFill>
                <a:latin typeface="Times New Roman" panose="02020603050405020304" pitchFamily="18" charset="0"/>
                <a:cs typeface="Times New Roman" panose="02020603050405020304" pitchFamily="18" charset="0"/>
              </a:rPr>
              <a:t> lavorano insieme, orientando la loro ricerca sulla conservazione del romanticismo, e riproponendolo in termini scientifici. Nasce il neo-impressionismo, che pone l’attenzione al rapporto tra scienza e arte. </a:t>
            </a:r>
            <a:endParaRPr lang="it-IT" sz="1800" dirty="0">
              <a:solidFill>
                <a:schemeClr val="tx1"/>
              </a:solidFill>
              <a:latin typeface="Times New Roman" panose="02020603050405020304" pitchFamily="18" charset="0"/>
              <a:cs typeface="Times New Roman" panose="02020603050405020304" pitchFamily="18" charset="0"/>
            </a:endParaRPr>
          </a:p>
        </p:txBody>
      </p:sp>
      <p:pic>
        <p:nvPicPr>
          <p:cNvPr id="75778" name="Picture 2" descr="Risultati immagini per pointillisme"/>
          <p:cNvPicPr>
            <a:picLocks noChangeAspect="1" noChangeArrowheads="1"/>
          </p:cNvPicPr>
          <p:nvPr/>
        </p:nvPicPr>
        <p:blipFill>
          <a:blip r:embed="rId2"/>
          <a:srcRect/>
          <a:stretch>
            <a:fillRect/>
          </a:stretch>
        </p:blipFill>
        <p:spPr bwMode="auto">
          <a:xfrm>
            <a:off x="2571736" y="3571876"/>
            <a:ext cx="4012269" cy="2928958"/>
          </a:xfrm>
          <a:prstGeom prst="rect">
            <a:avLst/>
          </a:prstGeom>
          <a:noFill/>
        </p:spPr>
      </p:pic>
    </p:spTree>
    <p:extLst>
      <p:ext uri="{BB962C8B-B14F-4D97-AF65-F5344CB8AC3E}">
        <p14:creationId xmlns:p14="http://schemas.microsoft.com/office/powerpoint/2010/main" xmlns="" val="11522627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75778"/>
                                        </p:tgtEl>
                                        <p:attrNameLst>
                                          <p:attrName>style.visibility</p:attrName>
                                        </p:attrNameLst>
                                      </p:cBhvr>
                                      <p:to>
                                        <p:strVal val="visible"/>
                                      </p:to>
                                    </p:set>
                                    <p:animEffect transition="in" filter="fade">
                                      <p:cBhvr>
                                        <p:cTn id="17" dur="1000"/>
                                        <p:tgtEl>
                                          <p:spTgt spid="75778"/>
                                        </p:tgtEl>
                                      </p:cBhvr>
                                    </p:animEffect>
                                    <p:anim calcmode="lin" valueType="num">
                                      <p:cBhvr>
                                        <p:cTn id="18" dur="1000" fill="hold"/>
                                        <p:tgtEl>
                                          <p:spTgt spid="75778"/>
                                        </p:tgtEl>
                                        <p:attrNameLst>
                                          <p:attrName>ppt_x</p:attrName>
                                        </p:attrNameLst>
                                      </p:cBhvr>
                                      <p:tavLst>
                                        <p:tav tm="0">
                                          <p:val>
                                            <p:strVal val="#ppt_x"/>
                                          </p:val>
                                        </p:tav>
                                        <p:tav tm="100000">
                                          <p:val>
                                            <p:strVal val="#ppt_x"/>
                                          </p:val>
                                        </p:tav>
                                      </p:tavLst>
                                    </p:anim>
                                    <p:anim calcmode="lin" valueType="num">
                                      <p:cBhvr>
                                        <p:cTn id="19" dur="1000" fill="hold"/>
                                        <p:tgtEl>
                                          <p:spTgt spid="757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99292" y="268023"/>
            <a:ext cx="4564118" cy="599089"/>
          </a:xfrm>
        </p:spPr>
        <p:txBody>
          <a:bodyPr>
            <a:normAutofit fontScale="90000"/>
          </a:bodyPr>
          <a:lstStyle/>
          <a:p>
            <a:pPr algn="ctr"/>
            <a:r>
              <a:rPr lang="it-IT" sz="4400" i="1" cap="none" dirty="0" smtClean="0">
                <a:latin typeface="Times New Roman" panose="02020603050405020304" pitchFamily="18" charset="0"/>
                <a:cs typeface="Times New Roman" panose="02020603050405020304" pitchFamily="18" charset="0"/>
              </a:rPr>
              <a:t>D</a:t>
            </a:r>
            <a:r>
              <a:rPr lang="it-IT" sz="4400" b="1" i="1" cap="none" dirty="0" smtClean="0">
                <a:latin typeface="Times New Roman" panose="02020603050405020304" pitchFamily="18" charset="0"/>
                <a:cs typeface="Times New Roman" panose="02020603050405020304" pitchFamily="18" charset="0"/>
              </a:rPr>
              <a:t>ivisionismo</a:t>
            </a:r>
            <a:endParaRPr lang="it-IT" sz="4400" b="1" i="1" cap="none" dirty="0">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a:xfrm>
            <a:off x="214282" y="1000108"/>
            <a:ext cx="8643998" cy="3071834"/>
          </a:xfrm>
        </p:spPr>
        <p:txBody>
          <a:bodyPr>
            <a:normAutofit fontScale="92500" lnSpcReduction="20000"/>
          </a:bodyPr>
          <a:lstStyle/>
          <a:p>
            <a:pPr algn="ctr"/>
            <a:r>
              <a:rPr lang="it-IT" dirty="0">
                <a:solidFill>
                  <a:schemeClr val="tx1"/>
                </a:solidFill>
                <a:latin typeface="Times New Roman" panose="02020603050405020304" pitchFamily="18" charset="0"/>
                <a:cs typeface="Times New Roman" panose="02020603050405020304" pitchFamily="18" charset="0"/>
              </a:rPr>
              <a:t>Il divisionismo è un fenomeno artistico Italiano derivato dal Neo-Impressionismo e caratterizzato dalla separazione dei colori in singoli punti o linee che interagiscono fra di loro in senso ottico; per tali motivi può essere definito come una variante specifica del Puntinismo. Il divisionismo non può essere definito un movimento pittorico perché gli artisti che usarono questa tecnica pittorica non scrissero mai un manifesto artistico. In Italia si sviluppò a partire dall'ultimo decennio del XIX secolo e </a:t>
            </a:r>
            <a:r>
              <a:rPr lang="it-IT" dirty="0" smtClean="0">
                <a:solidFill>
                  <a:schemeClr val="tx1"/>
                </a:solidFill>
                <a:latin typeface="Times New Roman" panose="02020603050405020304" pitchFamily="18" charset="0"/>
                <a:cs typeface="Times New Roman" panose="02020603050405020304" pitchFamily="18" charset="0"/>
              </a:rPr>
              <a:t>si evolse </a:t>
            </a:r>
            <a:r>
              <a:rPr lang="it-IT" dirty="0">
                <a:solidFill>
                  <a:schemeClr val="tx1"/>
                </a:solidFill>
                <a:latin typeface="Times New Roman" panose="02020603050405020304" pitchFamily="18" charset="0"/>
                <a:cs typeface="Times New Roman" panose="02020603050405020304" pitchFamily="18" charset="0"/>
              </a:rPr>
              <a:t>per un periodo piuttosto lungo. Secondo alcuni studiosi trovò il suo esponente principale in </a:t>
            </a:r>
            <a:r>
              <a:rPr lang="it-IT" dirty="0" err="1">
                <a:solidFill>
                  <a:schemeClr val="tx1"/>
                </a:solidFill>
                <a:latin typeface="Times New Roman" panose="02020603050405020304" pitchFamily="18" charset="0"/>
                <a:cs typeface="Times New Roman" panose="02020603050405020304" pitchFamily="18" charset="0"/>
              </a:rPr>
              <a:t>Pellizza</a:t>
            </a:r>
            <a:r>
              <a:rPr lang="it-IT" dirty="0">
                <a:solidFill>
                  <a:schemeClr val="tx1"/>
                </a:solidFill>
                <a:latin typeface="Times New Roman" panose="02020603050405020304" pitchFamily="18" charset="0"/>
                <a:cs typeface="Times New Roman" panose="02020603050405020304" pitchFamily="18" charset="0"/>
              </a:rPr>
              <a:t> da Volpedo, secondo altri in Giovanni Segantini. I principi che ne codificarono le direttive furono delineati da Gaetano </a:t>
            </a:r>
            <a:r>
              <a:rPr lang="it-IT" dirty="0" err="1">
                <a:solidFill>
                  <a:schemeClr val="tx1"/>
                </a:solidFill>
                <a:latin typeface="Times New Roman" panose="02020603050405020304" pitchFamily="18" charset="0"/>
                <a:cs typeface="Times New Roman" panose="02020603050405020304" pitchFamily="18" charset="0"/>
              </a:rPr>
              <a:t>Previati</a:t>
            </a:r>
            <a:r>
              <a:rPr lang="it-IT" dirty="0">
                <a:solidFill>
                  <a:schemeClr val="tx1"/>
                </a:solidFill>
                <a:latin typeface="Times New Roman" panose="02020603050405020304" pitchFamily="18" charset="0"/>
                <a:cs typeface="Times New Roman" panose="02020603050405020304" pitchFamily="18" charset="0"/>
              </a:rPr>
              <a:t>, che ne sviluppò le linee influendo sia sul territorio ligure che su quello </a:t>
            </a:r>
            <a:r>
              <a:rPr lang="it-IT" dirty="0" smtClean="0">
                <a:solidFill>
                  <a:schemeClr val="tx1"/>
                </a:solidFill>
                <a:latin typeface="Times New Roman" panose="02020603050405020304" pitchFamily="18" charset="0"/>
                <a:cs typeface="Times New Roman" panose="02020603050405020304" pitchFamily="18" charset="0"/>
              </a:rPr>
              <a:t>lombardo. L'atto </a:t>
            </a:r>
            <a:r>
              <a:rPr lang="it-IT" dirty="0">
                <a:solidFill>
                  <a:schemeClr val="tx1"/>
                </a:solidFill>
                <a:latin typeface="Times New Roman" panose="02020603050405020304" pitchFamily="18" charset="0"/>
                <a:cs typeface="Times New Roman" panose="02020603050405020304" pitchFamily="18" charset="0"/>
              </a:rPr>
              <a:t>ufficiale che sancisce la nascita del divisionismo è alla Triennale di Milano dove, nel 1891 viene esposto il quadro "Le due madri" di Giovanni Segantini. </a:t>
            </a:r>
          </a:p>
        </p:txBody>
      </p:sp>
      <p:pic>
        <p:nvPicPr>
          <p:cNvPr id="74754" name="Picture 2" descr="Risultati immagini per divisionismo italiano"/>
          <p:cNvPicPr>
            <a:picLocks noChangeAspect="1" noChangeArrowheads="1"/>
          </p:cNvPicPr>
          <p:nvPr/>
        </p:nvPicPr>
        <p:blipFill>
          <a:blip r:embed="rId2"/>
          <a:srcRect/>
          <a:stretch>
            <a:fillRect/>
          </a:stretch>
        </p:blipFill>
        <p:spPr bwMode="auto">
          <a:xfrm>
            <a:off x="2428860" y="4143380"/>
            <a:ext cx="4643470" cy="2571744"/>
          </a:xfrm>
          <a:prstGeom prst="rect">
            <a:avLst/>
          </a:prstGeom>
          <a:noFill/>
        </p:spPr>
      </p:pic>
    </p:spTree>
    <p:extLst>
      <p:ext uri="{BB962C8B-B14F-4D97-AF65-F5344CB8AC3E}">
        <p14:creationId xmlns:p14="http://schemas.microsoft.com/office/powerpoint/2010/main" xmlns="" val="92928220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74754"/>
                                        </p:tgtEl>
                                        <p:attrNameLst>
                                          <p:attrName>style.visibility</p:attrName>
                                        </p:attrNameLst>
                                      </p:cBhvr>
                                      <p:to>
                                        <p:strVal val="visible"/>
                                      </p:to>
                                    </p:set>
                                    <p:anim calcmode="lin" valueType="num">
                                      <p:cBhvr>
                                        <p:cTn id="23" dur="1000" fill="hold"/>
                                        <p:tgtEl>
                                          <p:spTgt spid="74754"/>
                                        </p:tgtEl>
                                        <p:attrNameLst>
                                          <p:attrName>ppt_w</p:attrName>
                                        </p:attrNameLst>
                                      </p:cBhvr>
                                      <p:tavLst>
                                        <p:tav tm="0">
                                          <p:val>
                                            <p:fltVal val="0"/>
                                          </p:val>
                                        </p:tav>
                                        <p:tav tm="100000">
                                          <p:val>
                                            <p:strVal val="#ppt_w"/>
                                          </p:val>
                                        </p:tav>
                                      </p:tavLst>
                                    </p:anim>
                                    <p:anim calcmode="lin" valueType="num">
                                      <p:cBhvr>
                                        <p:cTn id="24" dur="1000" fill="hold"/>
                                        <p:tgtEl>
                                          <p:spTgt spid="74754"/>
                                        </p:tgtEl>
                                        <p:attrNameLst>
                                          <p:attrName>ppt_h</p:attrName>
                                        </p:attrNameLst>
                                      </p:cBhvr>
                                      <p:tavLst>
                                        <p:tav tm="0">
                                          <p:val>
                                            <p:fltVal val="0"/>
                                          </p:val>
                                        </p:tav>
                                        <p:tav tm="100000">
                                          <p:val>
                                            <p:strVal val="#ppt_h"/>
                                          </p:val>
                                        </p:tav>
                                      </p:tavLst>
                                    </p:anim>
                                    <p:anim calcmode="lin" valueType="num">
                                      <p:cBhvr>
                                        <p:cTn id="25" dur="1000" fill="hold"/>
                                        <p:tgtEl>
                                          <p:spTgt spid="74754"/>
                                        </p:tgtEl>
                                        <p:attrNameLst>
                                          <p:attrName>style.rotation</p:attrName>
                                        </p:attrNameLst>
                                      </p:cBhvr>
                                      <p:tavLst>
                                        <p:tav tm="0">
                                          <p:val>
                                            <p:fltVal val="90"/>
                                          </p:val>
                                        </p:tav>
                                        <p:tav tm="100000">
                                          <p:val>
                                            <p:fltVal val="0"/>
                                          </p:val>
                                        </p:tav>
                                      </p:tavLst>
                                    </p:anim>
                                    <p:animEffect transition="in" filter="fade">
                                      <p:cBhvr>
                                        <p:cTn id="26" dur="10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85720" y="2143124"/>
            <a:ext cx="8286808" cy="2428893"/>
          </a:xfrm>
        </p:spPr>
        <p:txBody>
          <a:bodyPr>
            <a:normAutofit/>
          </a:bodyPr>
          <a:lstStyle/>
          <a:p>
            <a:pPr algn="ctr">
              <a:buNone/>
            </a:pPr>
            <a:r>
              <a:rPr lang="it-IT" sz="3600" b="1" i="1" dirty="0" smtClean="0">
                <a:latin typeface="Times New Roman" pitchFamily="18" charset="0"/>
                <a:cs typeface="Times New Roman" pitchFamily="18" charset="0"/>
              </a:rPr>
              <a:t>L’Ottocento: uno sguardo alla cultura</a:t>
            </a:r>
          </a:p>
          <a:p>
            <a:pPr algn="ctr">
              <a:buNone/>
            </a:pPr>
            <a:endParaRPr lang="it-IT" sz="4400" b="1" i="1" dirty="0" smtClean="0">
              <a:latin typeface="Times New Roman" pitchFamily="18" charset="0"/>
              <a:cs typeface="Times New Roman" pitchFamily="18" charset="0"/>
            </a:endParaRPr>
          </a:p>
          <a:p>
            <a:pPr algn="ctr">
              <a:buNone/>
            </a:pPr>
            <a:r>
              <a:rPr lang="it-IT" sz="2800" b="1" i="1" dirty="0" smtClean="0">
                <a:latin typeface="Times New Roman" pitchFamily="18" charset="0"/>
                <a:cs typeface="Times New Roman" pitchFamily="18" charset="0"/>
              </a:rPr>
              <a:t>Prof.ssa Costanza </a:t>
            </a:r>
            <a:r>
              <a:rPr lang="it-IT" sz="2800" b="1" i="1" dirty="0" err="1" smtClean="0">
                <a:latin typeface="Times New Roman" pitchFamily="18" charset="0"/>
                <a:cs typeface="Times New Roman" pitchFamily="18" charset="0"/>
              </a:rPr>
              <a:t>Teodosia</a:t>
            </a:r>
            <a:r>
              <a:rPr lang="it-IT" sz="2800" b="1" i="1" dirty="0" smtClean="0">
                <a:latin typeface="Times New Roman" pitchFamily="18" charset="0"/>
                <a:cs typeface="Times New Roman" pitchFamily="18" charset="0"/>
              </a:rPr>
              <a:t> Potenza</a:t>
            </a:r>
          </a:p>
          <a:p>
            <a:pPr algn="ctr">
              <a:buNone/>
            </a:pPr>
            <a:endParaRPr lang="it-IT" sz="4400" b="1" i="1"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14"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2143108" y="357166"/>
            <a:ext cx="5429288" cy="796908"/>
          </a:xfrm>
        </p:spPr>
        <p:txBody>
          <a:bodyPr>
            <a:normAutofit/>
          </a:bodyPr>
          <a:lstStyle/>
          <a:p>
            <a:r>
              <a:rPr lang="it-IT" b="1" i="1" dirty="0" smtClean="0">
                <a:latin typeface="Times New Roman" pitchFamily="18" charset="0"/>
                <a:cs typeface="Times New Roman" pitchFamily="18" charset="0"/>
              </a:rPr>
              <a:t>Neoclassicismo</a:t>
            </a:r>
            <a:endParaRPr lang="it-IT" b="1" i="1" dirty="0">
              <a:latin typeface="Times New Roman" pitchFamily="18" charset="0"/>
              <a:cs typeface="Times New Roman" pitchFamily="18" charset="0"/>
            </a:endParaRPr>
          </a:p>
        </p:txBody>
      </p:sp>
      <p:sp>
        <p:nvSpPr>
          <p:cNvPr id="3" name="Segnaposto contenuto 2"/>
          <p:cNvSpPr>
            <a:spLocks noGrp="1"/>
          </p:cNvSpPr>
          <p:nvPr>
            <p:ph idx="1"/>
          </p:nvPr>
        </p:nvSpPr>
        <p:spPr>
          <a:xfrm>
            <a:off x="1000100" y="1071552"/>
            <a:ext cx="7358114" cy="5054617"/>
          </a:xfrm>
        </p:spPr>
        <p:txBody>
          <a:bodyPr>
            <a:normAutofit/>
          </a:bodyPr>
          <a:lstStyle/>
          <a:p>
            <a:pPr algn="ctr">
              <a:buNone/>
            </a:pPr>
            <a:endParaRPr lang="it-IT" sz="1800" b="1" i="1" dirty="0" smtClean="0">
              <a:latin typeface="Times New Roman" pitchFamily="18" charset="0"/>
              <a:cs typeface="Times New Roman" pitchFamily="18" charset="0"/>
            </a:endParaRPr>
          </a:p>
          <a:p>
            <a:pPr algn="ctr">
              <a:buNone/>
            </a:pPr>
            <a:r>
              <a:rPr lang="it-IT" sz="1800" dirty="0" smtClean="0">
                <a:latin typeface="Times New Roman" pitchFamily="18" charset="0"/>
                <a:cs typeface="Times New Roman" pitchFamily="18" charset="0"/>
              </a:rPr>
              <a:t>Tra  la fine del Settecento e il primo decennio dell’Ottocento si afferma in Europa, e in Italia in particolare,  il </a:t>
            </a:r>
            <a:r>
              <a:rPr lang="it-IT" sz="1800" b="1" i="1" dirty="0" smtClean="0">
                <a:latin typeface="Times New Roman" pitchFamily="18" charset="0"/>
                <a:cs typeface="Times New Roman" pitchFamily="18" charset="0"/>
              </a:rPr>
              <a:t>Neoclassicismo, </a:t>
            </a:r>
            <a:r>
              <a:rPr lang="it-IT" sz="1800" dirty="0" smtClean="0">
                <a:latin typeface="Times New Roman" pitchFamily="18" charset="0"/>
                <a:cs typeface="Times New Roman" pitchFamily="18" charset="0"/>
              </a:rPr>
              <a:t>un movimento culturale che si esprime nella poesia e nelle arti figurative.</a:t>
            </a:r>
          </a:p>
          <a:p>
            <a:pPr algn="ctr">
              <a:buNone/>
            </a:pPr>
            <a:r>
              <a:rPr lang="it-IT" sz="1800" dirty="0" smtClean="0">
                <a:latin typeface="Times New Roman" pitchFamily="18" charset="0"/>
                <a:cs typeface="Times New Roman" pitchFamily="18" charset="0"/>
              </a:rPr>
              <a:t>Come indica il nome, esso trae ispirazione dai modelli della classicità greco-romana e tende alla </a:t>
            </a:r>
            <a:r>
              <a:rPr lang="it-IT" sz="1800" b="1" i="1" dirty="0" smtClean="0">
                <a:latin typeface="Times New Roman" pitchFamily="18" charset="0"/>
                <a:cs typeface="Times New Roman" pitchFamily="18" charset="0"/>
              </a:rPr>
              <a:t>ricerca del bello e della perfezione.</a:t>
            </a:r>
            <a:endParaRPr lang="it-IT" sz="1800" dirty="0" smtClean="0">
              <a:latin typeface="Times New Roman" pitchFamily="18" charset="0"/>
              <a:cs typeface="Times New Roman" pitchFamily="18" charset="0"/>
            </a:endParaRPr>
          </a:p>
          <a:p>
            <a:pPr algn="ctr">
              <a:buNone/>
            </a:pPr>
            <a:r>
              <a:rPr lang="it-IT" sz="1800" dirty="0" smtClean="0">
                <a:latin typeface="Times New Roman" pitchFamily="18" charset="0"/>
                <a:cs typeface="Times New Roman" pitchFamily="18" charset="0"/>
              </a:rPr>
              <a:t>Gli artisti neoclassici rifiutano l’eccessivo razionalismo dell’Illuminismo e mirano a riprodurre nelle proprie opere le forme artistiche dell’antichità classica.</a:t>
            </a:r>
          </a:p>
          <a:p>
            <a:pPr algn="ctr">
              <a:buNone/>
            </a:pPr>
            <a:r>
              <a:rPr lang="it-IT" sz="1800" dirty="0" smtClean="0">
                <a:latin typeface="Times New Roman" pitchFamily="18" charset="0"/>
                <a:cs typeface="Times New Roman" pitchFamily="18" charset="0"/>
              </a:rPr>
              <a:t>Il Neoclassicismo ebbe breve durata: oltre al culto del bello si avverte ben presto l’esigenza di riflettere sulla realtà e su quei valori che nobilitano il pensiero e la vita dell’uomo, quali l’aspirazione alla libertà e l’amor di patria, che saranno tipici del Romanticismo. Per questo gli scrittori neoclassici sono considerati anticipatori del Romanticismo.</a:t>
            </a:r>
          </a:p>
          <a:p>
            <a:pPr algn="ctr">
              <a:buNone/>
            </a:pPr>
            <a:r>
              <a:rPr lang="it-IT" sz="1800" dirty="0" smtClean="0">
                <a:latin typeface="Times New Roman" pitchFamily="18" charset="0"/>
                <a:cs typeface="Times New Roman" pitchFamily="18" charset="0"/>
              </a:rPr>
              <a:t>Il massimo esponente del Neoclassicismo fu Ugo Foscolo.</a:t>
            </a:r>
          </a:p>
          <a:p>
            <a:pPr algn="ctr">
              <a:buNone/>
            </a:pPr>
            <a:endParaRPr lang="it-IT" sz="1800"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linds(horizontal)">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714480" y="274638"/>
            <a:ext cx="5429288" cy="796908"/>
          </a:xfrm>
        </p:spPr>
        <p:txBody>
          <a:bodyPr>
            <a:normAutofit/>
          </a:bodyPr>
          <a:lstStyle/>
          <a:p>
            <a:r>
              <a:rPr lang="it-IT" b="1" i="1" dirty="0" smtClean="0">
                <a:latin typeface="Times New Roman" pitchFamily="18" charset="0"/>
                <a:cs typeface="Times New Roman" pitchFamily="18" charset="0"/>
              </a:rPr>
              <a:t>Ugo Foscolo</a:t>
            </a:r>
            <a:endParaRPr lang="it-IT" b="1" i="1" dirty="0">
              <a:latin typeface="Times New Roman" pitchFamily="18" charset="0"/>
              <a:cs typeface="Times New Roman" pitchFamily="18" charset="0"/>
            </a:endParaRPr>
          </a:p>
        </p:txBody>
      </p:sp>
      <p:sp>
        <p:nvSpPr>
          <p:cNvPr id="3" name="Segnaposto contenuto 2"/>
          <p:cNvSpPr>
            <a:spLocks noGrp="1"/>
          </p:cNvSpPr>
          <p:nvPr>
            <p:ph idx="1"/>
          </p:nvPr>
        </p:nvSpPr>
        <p:spPr>
          <a:xfrm>
            <a:off x="642910" y="1000116"/>
            <a:ext cx="5143536" cy="5126055"/>
          </a:xfrm>
        </p:spPr>
        <p:txBody>
          <a:bodyPr>
            <a:normAutofit lnSpcReduction="10000"/>
          </a:bodyPr>
          <a:lstStyle/>
          <a:p>
            <a:pPr algn="ctr">
              <a:buNone/>
            </a:pPr>
            <a:endParaRPr lang="it-IT" sz="1800" b="1" i="1" dirty="0" smtClean="0">
              <a:latin typeface="Times New Roman" pitchFamily="18" charset="0"/>
              <a:cs typeface="Times New Roman" pitchFamily="18" charset="0"/>
            </a:endParaRPr>
          </a:p>
          <a:p>
            <a:pPr algn="ctr">
              <a:buNone/>
            </a:pPr>
            <a:r>
              <a:rPr lang="it-IT" sz="1800" dirty="0" smtClean="0">
                <a:latin typeface="Times New Roman" pitchFamily="18" charset="0"/>
                <a:cs typeface="Times New Roman" pitchFamily="18" charset="0"/>
              </a:rPr>
              <a:t>In Foscolo coesistono elementi tipici del Neoclassicismo e del Romanticismo: da un lato egli avverte un amore profondo per l’ideale di bellezza e di armonia, dall’altro il suo animo è in continuo conflitto tra sentimento e ragione.</a:t>
            </a:r>
          </a:p>
          <a:p>
            <a:pPr algn="ctr">
              <a:buNone/>
            </a:pPr>
            <a:r>
              <a:rPr lang="it-IT" sz="1800" dirty="0" smtClean="0">
                <a:latin typeface="Times New Roman" pitchFamily="18" charset="0"/>
                <a:cs typeface="Times New Roman" pitchFamily="18" charset="0"/>
              </a:rPr>
              <a:t>Questo suo continuo dibattersi determina lo stato di </a:t>
            </a:r>
            <a:r>
              <a:rPr lang="it-IT" sz="1800" b="1" dirty="0" smtClean="0">
                <a:latin typeface="Times New Roman" pitchFamily="18" charset="0"/>
                <a:cs typeface="Times New Roman" pitchFamily="18" charset="0"/>
              </a:rPr>
              <a:t>inquietudine</a:t>
            </a:r>
            <a:r>
              <a:rPr lang="it-IT" sz="1800" dirty="0" smtClean="0">
                <a:latin typeface="Times New Roman" pitchFamily="18" charset="0"/>
                <a:cs typeface="Times New Roman" pitchFamily="18" charset="0"/>
              </a:rPr>
              <a:t> e di </a:t>
            </a:r>
            <a:r>
              <a:rPr lang="it-IT" sz="1800" b="1" dirty="0" smtClean="0">
                <a:latin typeface="Times New Roman" pitchFamily="18" charset="0"/>
                <a:cs typeface="Times New Roman" pitchFamily="18" charset="0"/>
              </a:rPr>
              <a:t>ansia </a:t>
            </a:r>
            <a:r>
              <a:rPr lang="it-IT" sz="1800" dirty="0" smtClean="0">
                <a:latin typeface="Times New Roman" pitchFamily="18" charset="0"/>
                <a:cs typeface="Times New Roman" pitchFamily="18" charset="0"/>
              </a:rPr>
              <a:t>che caratterizza tutta la sua vita.</a:t>
            </a:r>
          </a:p>
          <a:p>
            <a:pPr algn="ctr">
              <a:buNone/>
            </a:pPr>
            <a:r>
              <a:rPr lang="it-IT" sz="1800" dirty="0" smtClean="0">
                <a:latin typeface="Times New Roman" pitchFamily="18" charset="0"/>
                <a:cs typeface="Times New Roman" pitchFamily="18" charset="0"/>
              </a:rPr>
              <a:t>Per Foscolo i grandi ideali di bellezza, amore, libertà, eroismo, giustizia sono solo delle </a:t>
            </a:r>
            <a:r>
              <a:rPr lang="it-IT" sz="1800" b="1" dirty="0" smtClean="0">
                <a:latin typeface="Times New Roman" pitchFamily="18" charset="0"/>
                <a:cs typeface="Times New Roman" pitchFamily="18" charset="0"/>
              </a:rPr>
              <a:t>“illusioni”</a:t>
            </a:r>
            <a:r>
              <a:rPr lang="it-IT" sz="1800" dirty="0" smtClean="0">
                <a:latin typeface="Times New Roman" pitchFamily="18" charset="0"/>
                <a:cs typeface="Times New Roman" pitchFamily="18" charset="0"/>
              </a:rPr>
              <a:t>,</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ma indispensabili agli uomini se vogliono dare un senso alla propria vita. </a:t>
            </a:r>
          </a:p>
          <a:p>
            <a:pPr algn="ctr">
              <a:buNone/>
            </a:pPr>
            <a:r>
              <a:rPr lang="it-IT" sz="1800" dirty="0" smtClean="0">
                <a:latin typeface="Times New Roman" pitchFamily="18" charset="0"/>
                <a:cs typeface="Times New Roman" pitchFamily="18" charset="0"/>
              </a:rPr>
              <a:t>Soltanto la poesia non è illusione, è il solo momento in cui possono realizzarsi i nostri ideali sebbene nella creazione della fantasia.</a:t>
            </a:r>
          </a:p>
          <a:p>
            <a:pPr algn="ctr">
              <a:buNone/>
            </a:pPr>
            <a:r>
              <a:rPr lang="it-IT" sz="1800" dirty="0" smtClean="0">
                <a:latin typeface="Times New Roman" pitchFamily="18" charset="0"/>
                <a:cs typeface="Times New Roman" pitchFamily="18" charset="0"/>
              </a:rPr>
              <a:t>La poesia per Foscolo ha una </a:t>
            </a:r>
            <a:r>
              <a:rPr lang="it-IT" sz="1800" b="1" dirty="0" smtClean="0">
                <a:latin typeface="Times New Roman" pitchFamily="18" charset="0"/>
                <a:cs typeface="Times New Roman" pitchFamily="18" charset="0"/>
              </a:rPr>
              <a:t>missione eroica ed </a:t>
            </a:r>
            <a:r>
              <a:rPr lang="it-IT" sz="1800" b="1" dirty="0" err="1" smtClean="0">
                <a:latin typeface="Times New Roman" pitchFamily="18" charset="0"/>
                <a:cs typeface="Times New Roman" pitchFamily="18" charset="0"/>
              </a:rPr>
              <a:t>eternatrice</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diventa liberazione e consolazione, messaggio e illuminazione, sapienza e virtù.</a:t>
            </a:r>
            <a:endParaRPr lang="it-IT" sz="1800" dirty="0">
              <a:latin typeface="Times New Roman" pitchFamily="18" charset="0"/>
              <a:cs typeface="Times New Roman" pitchFamily="18" charset="0"/>
            </a:endParaRPr>
          </a:p>
        </p:txBody>
      </p:sp>
      <p:sp>
        <p:nvSpPr>
          <p:cNvPr id="1026" name="AutoShape 2" descr="Risultati immagini per immagini fosco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28" name="AutoShape 4" descr="Risultati immagini per immagini fosco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0" name="AutoShape 6" descr="Risultati immagini per immagini fosco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2" name="AutoShape 8" descr="Risultati immagini per immagini fosco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034" name="AutoShape 10" descr="Risultati immagini per immagini fosco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6" name="Picture 12" descr="Risultati immagini per immagini foscolo"/>
          <p:cNvPicPr>
            <a:picLocks noChangeAspect="1" noChangeArrowheads="1"/>
          </p:cNvPicPr>
          <p:nvPr/>
        </p:nvPicPr>
        <p:blipFill>
          <a:blip r:embed="rId2"/>
          <a:srcRect/>
          <a:stretch>
            <a:fillRect/>
          </a:stretch>
        </p:blipFill>
        <p:spPr bwMode="auto">
          <a:xfrm>
            <a:off x="5857884" y="2143116"/>
            <a:ext cx="2571768" cy="3357586"/>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Effect transition="in" filter="fade">
                                      <p:cBhvr>
                                        <p:cTn id="37" dur="1000"/>
                                        <p:tgtEl>
                                          <p:spTgt spid="1036"/>
                                        </p:tgtEl>
                                      </p:cBhvr>
                                    </p:animEffect>
                                    <p:anim calcmode="lin" valueType="num">
                                      <p:cBhvr>
                                        <p:cTn id="38" dur="1000" fill="hold"/>
                                        <p:tgtEl>
                                          <p:spTgt spid="1036"/>
                                        </p:tgtEl>
                                        <p:attrNameLst>
                                          <p:attrName>ppt_x</p:attrName>
                                        </p:attrNameLst>
                                      </p:cBhvr>
                                      <p:tavLst>
                                        <p:tav tm="0">
                                          <p:val>
                                            <p:strVal val="#ppt_x"/>
                                          </p:val>
                                        </p:tav>
                                        <p:tav tm="100000">
                                          <p:val>
                                            <p:strVal val="#ppt_x"/>
                                          </p:val>
                                        </p:tav>
                                      </p:tavLst>
                                    </p:anim>
                                    <p:anim calcmode="lin" valueType="num">
                                      <p:cBhvr>
                                        <p:cTn id="39"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00101" y="2786065"/>
            <a:ext cx="7686700" cy="1857389"/>
          </a:xfrm>
        </p:spPr>
        <p:txBody>
          <a:bodyPr>
            <a:normAutofit/>
          </a:bodyPr>
          <a:lstStyle/>
          <a:p>
            <a:pPr algn="ctr">
              <a:buNone/>
            </a:pPr>
            <a:r>
              <a:rPr lang="it-IT" sz="4400" b="1" i="1" dirty="0" smtClean="0">
                <a:latin typeface="Times New Roman" pitchFamily="18" charset="0"/>
                <a:cs typeface="Times New Roman" pitchFamily="18" charset="0"/>
              </a:rPr>
              <a:t>L’Ottocento in musica</a:t>
            </a:r>
          </a:p>
          <a:p>
            <a:pPr algn="ctr">
              <a:buNone/>
            </a:pPr>
            <a:r>
              <a:rPr lang="it-IT" sz="2800" b="1" i="1" dirty="0" smtClean="0">
                <a:latin typeface="Times New Roman" pitchFamily="18" charset="0"/>
                <a:cs typeface="Times New Roman" pitchFamily="18" charset="0"/>
              </a:rPr>
              <a:t>Prof.re Carmine </a:t>
            </a:r>
            <a:r>
              <a:rPr lang="it-IT" sz="2800" b="1" i="1" dirty="0" err="1" smtClean="0">
                <a:latin typeface="Times New Roman" pitchFamily="18" charset="0"/>
                <a:cs typeface="Times New Roman" pitchFamily="18" charset="0"/>
              </a:rPr>
              <a:t>Cardaropoli</a:t>
            </a:r>
            <a:endParaRPr lang="it-IT" sz="2800" b="1" i="1" dirty="0" smtClean="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88649"/>
            <a:ext cx="7772400" cy="936103"/>
          </a:xfrm>
        </p:spPr>
        <p:txBody>
          <a:bodyPr/>
          <a:lstStyle/>
          <a:p>
            <a:r>
              <a:rPr lang="it-IT" b="1" i="1" dirty="0" smtClean="0">
                <a:latin typeface="Times New Roman" pitchFamily="18" charset="0"/>
                <a:cs typeface="Times New Roman" pitchFamily="18" charset="0"/>
              </a:rPr>
              <a:t>Romanticismo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4314796" y="1866012"/>
            <a:ext cx="4143404" cy="4304520"/>
          </a:xfrm>
        </p:spPr>
        <p:txBody>
          <a:bodyPr>
            <a:noAutofit/>
          </a:bodyPr>
          <a:lstStyle/>
          <a:p>
            <a:r>
              <a:rPr lang="it-IT" sz="1800" dirty="0" smtClean="0">
                <a:solidFill>
                  <a:schemeClr val="tx1"/>
                </a:solidFill>
                <a:latin typeface="Times New Roman" pitchFamily="18" charset="0"/>
                <a:cs typeface="Times New Roman" pitchFamily="18" charset="0"/>
              </a:rPr>
              <a:t>Tra la fine del Settecento e la prima metà dell’Ottocento  si diffonde in Europa il </a:t>
            </a:r>
            <a:r>
              <a:rPr lang="it-IT" sz="1800" b="1" i="1" dirty="0" smtClean="0">
                <a:solidFill>
                  <a:schemeClr val="tx1"/>
                </a:solidFill>
                <a:latin typeface="Times New Roman" pitchFamily="18" charset="0"/>
                <a:cs typeface="Times New Roman" pitchFamily="18" charset="0"/>
              </a:rPr>
              <a:t>Romanticismo.  </a:t>
            </a:r>
            <a:r>
              <a:rPr lang="it-IT" sz="1800" dirty="0" smtClean="0">
                <a:solidFill>
                  <a:schemeClr val="tx1"/>
                </a:solidFill>
                <a:latin typeface="Times New Roman" pitchFamily="18" charset="0"/>
                <a:cs typeface="Times New Roman" pitchFamily="18" charset="0"/>
              </a:rPr>
              <a:t>Le idee romantiche nascono in Germania dal movimento dello </a:t>
            </a:r>
            <a:r>
              <a:rPr lang="it-IT" sz="1800" b="1" dirty="0" smtClean="0">
                <a:solidFill>
                  <a:schemeClr val="tx1"/>
                </a:solidFill>
                <a:latin typeface="Times New Roman" pitchFamily="18" charset="0"/>
                <a:cs typeface="Times New Roman" pitchFamily="18" charset="0"/>
              </a:rPr>
              <a:t>Sturm und Drang </a:t>
            </a:r>
            <a:r>
              <a:rPr lang="it-IT" sz="1800" dirty="0" smtClean="0">
                <a:solidFill>
                  <a:schemeClr val="tx1"/>
                </a:solidFill>
                <a:latin typeface="Times New Roman" pitchFamily="18" charset="0"/>
                <a:cs typeface="Times New Roman" pitchFamily="18" charset="0"/>
              </a:rPr>
              <a:t>(impeto e assalto) e, diffuse dalla rivista “Athenaeum”, trovano adesioni in tutta Europa, particolarmente in Inghilterra e in Francia. In opposizione agli illuministi, che esaltavano la ragione come principio di uguaglianza fra gli uomini, </a:t>
            </a:r>
            <a:r>
              <a:rPr lang="it-IT" sz="1800" b="1" dirty="0" smtClean="0">
                <a:solidFill>
                  <a:schemeClr val="tx1"/>
                </a:solidFill>
                <a:latin typeface="Times New Roman" pitchFamily="18" charset="0"/>
                <a:cs typeface="Times New Roman" pitchFamily="18" charset="0"/>
              </a:rPr>
              <a:t>i romantici rivalutano la fantasia, il sentimento, la passione, la libertà d’azione e di pensiero del singolo individuo, i sentimenti nazionali e patriottici.</a:t>
            </a:r>
            <a:endParaRPr lang="it-IT" sz="1800" dirty="0" smtClean="0">
              <a:solidFill>
                <a:schemeClr val="tx1"/>
              </a:solidFill>
              <a:latin typeface="Times New Roman" pitchFamily="18" charset="0"/>
              <a:cs typeface="Times New Roman" pitchFamily="18" charset="0"/>
            </a:endParaRPr>
          </a:p>
        </p:txBody>
      </p:sp>
      <p:pic>
        <p:nvPicPr>
          <p:cNvPr id="1026" name="Picture 2" descr="Risultati immagini per letteratura nell 80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0035" y="1500174"/>
            <a:ext cx="3714776" cy="46434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339600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80">
                                          <p:stCondLst>
                                            <p:cond delay="0"/>
                                          </p:stCondLst>
                                        </p:cTn>
                                        <p:tgtEl>
                                          <p:spTgt spid="1026"/>
                                        </p:tgtEl>
                                      </p:cBhvr>
                                    </p:animEffect>
                                    <p:anim calcmode="lin" valueType="num">
                                      <p:cBhvr>
                                        <p:cTn id="1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23" dur="26">
                                          <p:stCondLst>
                                            <p:cond delay="650"/>
                                          </p:stCondLst>
                                        </p:cTn>
                                        <p:tgtEl>
                                          <p:spTgt spid="1026"/>
                                        </p:tgtEl>
                                      </p:cBhvr>
                                      <p:to x="100000" y="60000"/>
                                    </p:animScale>
                                    <p:animScale>
                                      <p:cBhvr>
                                        <p:cTn id="24" dur="166" decel="50000">
                                          <p:stCondLst>
                                            <p:cond delay="676"/>
                                          </p:stCondLst>
                                        </p:cTn>
                                        <p:tgtEl>
                                          <p:spTgt spid="1026"/>
                                        </p:tgtEl>
                                      </p:cBhvr>
                                      <p:to x="100000" y="100000"/>
                                    </p:animScale>
                                    <p:animScale>
                                      <p:cBhvr>
                                        <p:cTn id="25" dur="26">
                                          <p:stCondLst>
                                            <p:cond delay="1312"/>
                                          </p:stCondLst>
                                        </p:cTn>
                                        <p:tgtEl>
                                          <p:spTgt spid="1026"/>
                                        </p:tgtEl>
                                      </p:cBhvr>
                                      <p:to x="100000" y="80000"/>
                                    </p:animScale>
                                    <p:animScale>
                                      <p:cBhvr>
                                        <p:cTn id="26" dur="166" decel="50000">
                                          <p:stCondLst>
                                            <p:cond delay="1338"/>
                                          </p:stCondLst>
                                        </p:cTn>
                                        <p:tgtEl>
                                          <p:spTgt spid="1026"/>
                                        </p:tgtEl>
                                      </p:cBhvr>
                                      <p:to x="100000" y="100000"/>
                                    </p:animScale>
                                    <p:animScale>
                                      <p:cBhvr>
                                        <p:cTn id="27" dur="26">
                                          <p:stCondLst>
                                            <p:cond delay="1642"/>
                                          </p:stCondLst>
                                        </p:cTn>
                                        <p:tgtEl>
                                          <p:spTgt spid="1026"/>
                                        </p:tgtEl>
                                      </p:cBhvr>
                                      <p:to x="100000" y="90000"/>
                                    </p:animScale>
                                    <p:animScale>
                                      <p:cBhvr>
                                        <p:cTn id="28" dur="166" decel="50000">
                                          <p:stCondLst>
                                            <p:cond delay="1668"/>
                                          </p:stCondLst>
                                        </p:cTn>
                                        <p:tgtEl>
                                          <p:spTgt spid="1026"/>
                                        </p:tgtEl>
                                      </p:cBhvr>
                                      <p:to x="100000" y="100000"/>
                                    </p:animScale>
                                    <p:animScale>
                                      <p:cBhvr>
                                        <p:cTn id="29" dur="26">
                                          <p:stCondLst>
                                            <p:cond delay="1808"/>
                                          </p:stCondLst>
                                        </p:cTn>
                                        <p:tgtEl>
                                          <p:spTgt spid="1026"/>
                                        </p:tgtEl>
                                      </p:cBhvr>
                                      <p:to x="100000" y="95000"/>
                                    </p:animScale>
                                    <p:animScale>
                                      <p:cBhvr>
                                        <p:cTn id="3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85786" y="642918"/>
            <a:ext cx="7286676" cy="5786478"/>
          </a:xfrm>
        </p:spPr>
        <p:txBody>
          <a:bodyPr>
            <a:noAutofit/>
          </a:bodyPr>
          <a:lstStyle/>
          <a:p>
            <a:pPr algn="just"/>
            <a:r>
              <a:rPr lang="it-IT" sz="1800" dirty="0" smtClean="0">
                <a:solidFill>
                  <a:schemeClr val="tx1"/>
                </a:solidFill>
                <a:latin typeface="Times New Roman" pitchFamily="18" charset="0"/>
                <a:cs typeface="Times New Roman" pitchFamily="18" charset="0"/>
              </a:rPr>
              <a:t>Il fallimento degli ideali illuministici produce nei romantici una profonda inquietudine: alla fede cieca nelle forze dell’uomo si sostituisce il senso della propria miseria e impotenza.</a:t>
            </a:r>
          </a:p>
          <a:p>
            <a:r>
              <a:rPr lang="it-IT" sz="1800" b="1" dirty="0" smtClean="0">
                <a:solidFill>
                  <a:schemeClr val="tx1"/>
                </a:solidFill>
                <a:latin typeface="Times New Roman" pitchFamily="18" charset="0"/>
                <a:cs typeface="Times New Roman" pitchFamily="18" charset="0"/>
              </a:rPr>
              <a:t>L’uomo romantico si sente limitato, riavverte il bisogno di Dio, sente le sue forze sproporzionate ai propri ideali.</a:t>
            </a:r>
            <a:endParaRPr lang="it-IT" sz="1800" dirty="0" smtClean="0">
              <a:solidFill>
                <a:schemeClr val="tx1"/>
              </a:solidFill>
              <a:latin typeface="Times New Roman" pitchFamily="18" charset="0"/>
              <a:cs typeface="Times New Roman" pitchFamily="18" charset="0"/>
            </a:endParaRPr>
          </a:p>
          <a:p>
            <a:pPr algn="just"/>
            <a:r>
              <a:rPr lang="it-IT" sz="1800" dirty="0" smtClean="0">
                <a:solidFill>
                  <a:schemeClr val="tx1"/>
                </a:solidFill>
                <a:latin typeface="Times New Roman" pitchFamily="18" charset="0"/>
                <a:cs typeface="Times New Roman" pitchFamily="18" charset="0"/>
              </a:rPr>
              <a:t>Da ciò si affermano atteggiamenti, manifestazioni e sentimenti tipici della sensibilità romantica: </a:t>
            </a: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 il pessimismo, </a:t>
            </a: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 il vittimismo, </a:t>
            </a:r>
            <a:r>
              <a:rPr lang="it-IT" sz="1800" dirty="0" smtClean="0">
                <a:solidFill>
                  <a:schemeClr val="tx1"/>
                </a:solidFill>
                <a:latin typeface="Times New Roman" pitchFamily="18" charset="0"/>
                <a:cs typeface="Times New Roman" pitchFamily="18" charset="0"/>
              </a:rPr>
              <a:t>ossia il fatto di sentirsi destinati ad una vita di dolore e di        sofferenza,</a:t>
            </a: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 il ribellismo, </a:t>
            </a:r>
            <a:r>
              <a:rPr lang="it-IT" sz="1800" dirty="0" smtClean="0">
                <a:solidFill>
                  <a:schemeClr val="tx1"/>
                </a:solidFill>
                <a:latin typeface="Times New Roman" pitchFamily="18" charset="0"/>
                <a:cs typeface="Times New Roman" pitchFamily="18" charset="0"/>
              </a:rPr>
              <a:t>ossia il desiderio di ribellarsi ad ogni vincolo o costrizione spirituale o materiale,</a:t>
            </a: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 l’esaltazione della natura </a:t>
            </a:r>
            <a:r>
              <a:rPr lang="it-IT" sz="1800" dirty="0" smtClean="0">
                <a:solidFill>
                  <a:schemeClr val="tx1"/>
                </a:solidFill>
                <a:latin typeface="Times New Roman" pitchFamily="18" charset="0"/>
                <a:cs typeface="Times New Roman" pitchFamily="18" charset="0"/>
              </a:rPr>
              <a:t>nella quale l’uomo si rispecchia e ritrova se stesso, le confida dolori e ansie e ne riceve comprensione e conforto.</a:t>
            </a:r>
          </a:p>
          <a:p>
            <a:pPr algn="just"/>
            <a:r>
              <a:rPr lang="it-IT" sz="1800" b="1" dirty="0" smtClean="0">
                <a:solidFill>
                  <a:schemeClr val="tx1"/>
                </a:solidFill>
                <a:latin typeface="Times New Roman" pitchFamily="18" charset="0"/>
                <a:cs typeface="Times New Roman" pitchFamily="18" charset="0"/>
              </a:rPr>
              <a:t>Gli esponenti più significativi del Romanticismo italiano sono Giacomo Leopardi per la tensione eroica del suo pessimismo e Alessandro Manzoni per il suo impegno morale e politico.</a:t>
            </a:r>
            <a:endParaRPr lang="it-IT" sz="1800" b="1" dirty="0">
              <a:solidFill>
                <a:schemeClr val="tx1"/>
              </a:solidFill>
              <a:latin typeface="Times New Roman" pitchFamily="18" charset="0"/>
              <a:cs typeface="Times New Roman" pitchFamily="18" charset="0"/>
            </a:endParaRPr>
          </a:p>
        </p:txBody>
      </p:sp>
      <p:sp>
        <p:nvSpPr>
          <p:cNvPr id="45058" name="AutoShape 2"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0" name="AutoShape 4"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2" name="AutoShape 6"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4" name="AutoShape 8"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xmlns="" val="36339600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785919" y="500042"/>
            <a:ext cx="5643602" cy="500066"/>
          </a:xfrm>
        </p:spPr>
        <p:txBody>
          <a:bodyPr>
            <a:noAutofit/>
          </a:bodyPr>
          <a:lstStyle/>
          <a:p>
            <a:r>
              <a:rPr lang="it-IT" b="1" i="1" dirty="0" smtClean="0">
                <a:latin typeface="Times New Roman" pitchFamily="18" charset="0"/>
                <a:cs typeface="Times New Roman" pitchFamily="18" charset="0"/>
              </a:rPr>
              <a:t>Giacomo Leopardi</a:t>
            </a:r>
            <a:endParaRPr lang="it-IT" b="1" i="1" dirty="0">
              <a:latin typeface="Times New Roman" pitchFamily="18" charset="0"/>
              <a:cs typeface="Times New Roman" pitchFamily="18" charset="0"/>
            </a:endParaRPr>
          </a:p>
        </p:txBody>
      </p:sp>
      <p:sp>
        <p:nvSpPr>
          <p:cNvPr id="8" name="Segnaposto contenuto 7"/>
          <p:cNvSpPr>
            <a:spLocks noGrp="1"/>
          </p:cNvSpPr>
          <p:nvPr>
            <p:ph idx="1"/>
          </p:nvPr>
        </p:nvSpPr>
        <p:spPr>
          <a:xfrm>
            <a:off x="857226" y="1142984"/>
            <a:ext cx="4857784" cy="5500726"/>
          </a:xfrm>
        </p:spPr>
        <p:txBody>
          <a:bodyPr>
            <a:normAutofit/>
          </a:bodyPr>
          <a:lstStyle/>
          <a:p>
            <a:pPr algn="ctr">
              <a:buNone/>
            </a:pPr>
            <a:r>
              <a:rPr lang="it-IT" sz="1800" dirty="0" smtClean="0">
                <a:latin typeface="Times New Roman" pitchFamily="18" charset="0"/>
                <a:cs typeface="Times New Roman" pitchFamily="18" charset="0"/>
              </a:rPr>
              <a:t>Nella poetica di Leopardi emerge la sua concezione pessimistica della vita, dominata dal dolore e dall’infelicità. Per il poeta la causa dell’infelicità è la </a:t>
            </a:r>
            <a:r>
              <a:rPr lang="it-IT" sz="1800" b="1" dirty="0" smtClean="0">
                <a:latin typeface="Times New Roman" pitchFamily="18" charset="0"/>
                <a:cs typeface="Times New Roman" pitchFamily="18" charset="0"/>
              </a:rPr>
              <a:t>Natura </a:t>
            </a:r>
            <a:r>
              <a:rPr lang="it-IT" sz="1800" dirty="0" smtClean="0">
                <a:latin typeface="Times New Roman" pitchFamily="18" charset="0"/>
                <a:cs typeface="Times New Roman" pitchFamily="18" charset="0"/>
              </a:rPr>
              <a:t>che, in un primo momento è considerata buona e benigna</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successivamente è vista come </a:t>
            </a:r>
            <a:r>
              <a:rPr lang="it-IT" sz="1800" b="1" dirty="0" smtClean="0">
                <a:latin typeface="Times New Roman" pitchFamily="18" charset="0"/>
                <a:cs typeface="Times New Roman" pitchFamily="18" charset="0"/>
              </a:rPr>
              <a:t>“matrigna”, </a:t>
            </a:r>
            <a:r>
              <a:rPr lang="it-IT" sz="1800" dirty="0" smtClean="0">
                <a:latin typeface="Times New Roman" pitchFamily="18" charset="0"/>
                <a:cs typeface="Times New Roman" pitchFamily="18" charset="0"/>
              </a:rPr>
              <a:t>malvagia e feroce perché suscita nell’uomo speranze e illusioni che poi delude sempre.  Così l’infelicità nasce dal desiderio di felicità che è in noi e dall’impossibilità di conseguirla.</a:t>
            </a:r>
          </a:p>
          <a:p>
            <a:pPr algn="ctr">
              <a:buNone/>
            </a:pPr>
            <a:r>
              <a:rPr lang="it-IT" sz="1800" dirty="0" smtClean="0">
                <a:latin typeface="Times New Roman" pitchFamily="18" charset="0"/>
                <a:cs typeface="Times New Roman" pitchFamily="18" charset="0"/>
              </a:rPr>
              <a:t>Il </a:t>
            </a:r>
            <a:r>
              <a:rPr lang="it-IT" sz="1800" b="1" dirty="0" smtClean="0">
                <a:latin typeface="Times New Roman" pitchFamily="18" charset="0"/>
                <a:cs typeface="Times New Roman" pitchFamily="18" charset="0"/>
              </a:rPr>
              <a:t>pessimismo </a:t>
            </a:r>
            <a:r>
              <a:rPr lang="it-IT" sz="1800" dirty="0" smtClean="0">
                <a:latin typeface="Times New Roman" pitchFamily="18" charset="0"/>
                <a:cs typeface="Times New Roman" pitchFamily="18" charset="0"/>
              </a:rPr>
              <a:t>di Leopardi da </a:t>
            </a:r>
            <a:r>
              <a:rPr lang="it-IT" sz="1800" b="1" dirty="0" smtClean="0">
                <a:latin typeface="Times New Roman" pitchFamily="18" charset="0"/>
                <a:cs typeface="Times New Roman" pitchFamily="18" charset="0"/>
              </a:rPr>
              <a:t>individuale </a:t>
            </a:r>
            <a:r>
              <a:rPr lang="it-IT" sz="1800" dirty="0" smtClean="0">
                <a:latin typeface="Times New Roman" pitchFamily="18" charset="0"/>
                <a:cs typeface="Times New Roman" pitchFamily="18" charset="0"/>
              </a:rPr>
              <a:t>diventa </a:t>
            </a:r>
            <a:r>
              <a:rPr lang="it-IT" sz="1800" b="1" dirty="0" smtClean="0">
                <a:latin typeface="Times New Roman" pitchFamily="18" charset="0"/>
                <a:cs typeface="Times New Roman" pitchFamily="18" charset="0"/>
              </a:rPr>
              <a:t>umano </a:t>
            </a:r>
            <a:r>
              <a:rPr lang="it-IT" sz="1800" dirty="0" smtClean="0">
                <a:latin typeface="Times New Roman" pitchFamily="18" charset="0"/>
                <a:cs typeface="Times New Roman" pitchFamily="18" charset="0"/>
              </a:rPr>
              <a:t>( nel senso che tutti gli uomini sono soggetti alla stessa legge di inganno da parte della Natura) e si allarga fino a diventare </a:t>
            </a:r>
            <a:r>
              <a:rPr lang="it-IT" sz="1800" b="1" dirty="0" smtClean="0">
                <a:latin typeface="Times New Roman" pitchFamily="18" charset="0"/>
                <a:cs typeface="Times New Roman" pitchFamily="18" charset="0"/>
              </a:rPr>
              <a:t>pessimismo cosmico: </a:t>
            </a:r>
            <a:r>
              <a:rPr lang="it-IT" sz="1800" dirty="0" smtClean="0">
                <a:latin typeface="Times New Roman" pitchFamily="18" charset="0"/>
                <a:cs typeface="Times New Roman" pitchFamily="18" charset="0"/>
              </a:rPr>
              <a:t>la Natura rende infelici gli uomini e tutte gli esseri del creato.</a:t>
            </a:r>
          </a:p>
          <a:p>
            <a:pPr algn="ctr">
              <a:buNone/>
            </a:pPr>
            <a:r>
              <a:rPr lang="it-IT" sz="1800" dirty="0" smtClean="0">
                <a:latin typeface="Times New Roman" pitchFamily="18" charset="0"/>
                <a:cs typeface="Times New Roman" pitchFamily="18" charset="0"/>
              </a:rPr>
              <a:t>Perciò la vita al poeta appare come sofferenza e dolore che lui riesce a sopportare rifugiandosi nella poesia.</a:t>
            </a:r>
            <a:endParaRPr lang="it-IT" sz="1800" dirty="0">
              <a:latin typeface="Times New Roman" pitchFamily="18" charset="0"/>
              <a:cs typeface="Times New Roman" pitchFamily="18" charset="0"/>
            </a:endParaRPr>
          </a:p>
        </p:txBody>
      </p:sp>
      <p:sp>
        <p:nvSpPr>
          <p:cNvPr id="45058" name="AutoShape 2"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0" name="AutoShape 4"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2" name="AutoShape 6"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4" name="AutoShape 8"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7106" name="Picture 2" descr="Risultati immagini per immagini romanticismo letteratura"/>
          <p:cNvPicPr>
            <a:picLocks noChangeAspect="1" noChangeArrowheads="1"/>
          </p:cNvPicPr>
          <p:nvPr/>
        </p:nvPicPr>
        <p:blipFill>
          <a:blip r:embed="rId2"/>
          <a:srcRect/>
          <a:stretch>
            <a:fillRect/>
          </a:stretch>
        </p:blipFill>
        <p:spPr bwMode="auto">
          <a:xfrm>
            <a:off x="5929323" y="2071683"/>
            <a:ext cx="2286016" cy="3111523"/>
          </a:xfrm>
          <a:prstGeom prst="rect">
            <a:avLst/>
          </a:prstGeom>
          <a:noFill/>
        </p:spPr>
      </p:pic>
    </p:spTree>
    <p:extLst>
      <p:ext uri="{BB962C8B-B14F-4D97-AF65-F5344CB8AC3E}">
        <p14:creationId xmlns:p14="http://schemas.microsoft.com/office/powerpoint/2010/main" xmlns="" val="36339600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to="" calcmode="lin" valueType="num">
                                      <p:cBhvr>
                                        <p:cTn id="14" dur="1" fill="hold"/>
                                        <p:tgtEl>
                                          <p:spTgt spid="8">
                                            <p:txEl>
                                              <p:pRg st="0" end="0"/>
                                            </p:txEl>
                                          </p:spTgt>
                                        </p:tgtEl>
                                        <p:attrNameLst>
                                          <p:attrName/>
                                        </p:attrNameLst>
                                      </p:cBhvr>
                                    </p:anim>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to="" calcmode="lin" valueType="num">
                                      <p:cBhvr>
                                        <p:cTn id="19" dur="1" fill="hold"/>
                                        <p:tgtEl>
                                          <p:spTgt spid="8">
                                            <p:txEl>
                                              <p:pRg st="1" end="1"/>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grpId="0"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to="" calcmode="lin" valueType="num">
                                      <p:cBhvr>
                                        <p:cTn id="24" dur="1" fill="hold"/>
                                        <p:tgtEl>
                                          <p:spTgt spid="8">
                                            <p:txEl>
                                              <p:pRg st="2" end="2"/>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nodeType="clickEffect">
                                  <p:stCondLst>
                                    <p:cond delay="0"/>
                                  </p:stCondLst>
                                  <p:childTnLst>
                                    <p:set>
                                      <p:cBhvr>
                                        <p:cTn id="28" dur="1" fill="hold">
                                          <p:stCondLst>
                                            <p:cond delay="0"/>
                                          </p:stCondLst>
                                        </p:cTn>
                                        <p:tgtEl>
                                          <p:spTgt spid="47106"/>
                                        </p:tgtEl>
                                        <p:attrNameLst>
                                          <p:attrName>style.visibility</p:attrName>
                                        </p:attrNameLst>
                                      </p:cBhvr>
                                      <p:to>
                                        <p:strVal val="visible"/>
                                      </p:to>
                                    </p:set>
                                    <p:anim calcmode="lin" valueType="num">
                                      <p:cBhvr>
                                        <p:cTn id="29" dur="1000" fill="hold"/>
                                        <p:tgtEl>
                                          <p:spTgt spid="47106"/>
                                        </p:tgtEl>
                                        <p:attrNameLst>
                                          <p:attrName>ppt_x</p:attrName>
                                        </p:attrNameLst>
                                      </p:cBhvr>
                                      <p:tavLst>
                                        <p:tav tm="0">
                                          <p:val>
                                            <p:strVal val="#ppt_x-.2"/>
                                          </p:val>
                                        </p:tav>
                                        <p:tav tm="100000">
                                          <p:val>
                                            <p:strVal val="#ppt_x"/>
                                          </p:val>
                                        </p:tav>
                                      </p:tavLst>
                                    </p:anim>
                                    <p:anim calcmode="lin" valueType="num">
                                      <p:cBhvr>
                                        <p:cTn id="30" dur="1000" fill="hold"/>
                                        <p:tgtEl>
                                          <p:spTgt spid="47106"/>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1785919" y="500042"/>
            <a:ext cx="5643602" cy="500066"/>
          </a:xfrm>
        </p:spPr>
        <p:txBody>
          <a:bodyPr>
            <a:noAutofit/>
          </a:bodyPr>
          <a:lstStyle/>
          <a:p>
            <a:r>
              <a:rPr lang="it-IT" b="1" i="1" dirty="0" smtClean="0">
                <a:latin typeface="Times New Roman" pitchFamily="18" charset="0"/>
                <a:cs typeface="Times New Roman" pitchFamily="18" charset="0"/>
              </a:rPr>
              <a:t>Alessandro Manzoni</a:t>
            </a:r>
            <a:endParaRPr lang="it-IT" b="1" i="1" dirty="0">
              <a:latin typeface="Times New Roman" pitchFamily="18" charset="0"/>
              <a:cs typeface="Times New Roman" pitchFamily="18" charset="0"/>
            </a:endParaRPr>
          </a:p>
        </p:txBody>
      </p:sp>
      <p:sp>
        <p:nvSpPr>
          <p:cNvPr id="8" name="Segnaposto contenuto 7"/>
          <p:cNvSpPr>
            <a:spLocks noGrp="1"/>
          </p:cNvSpPr>
          <p:nvPr>
            <p:ph idx="1"/>
          </p:nvPr>
        </p:nvSpPr>
        <p:spPr>
          <a:xfrm>
            <a:off x="3143241" y="1142984"/>
            <a:ext cx="5286412" cy="5500726"/>
          </a:xfrm>
        </p:spPr>
        <p:txBody>
          <a:bodyPr>
            <a:normAutofit/>
          </a:bodyPr>
          <a:lstStyle/>
          <a:p>
            <a:pPr algn="ctr">
              <a:buNone/>
            </a:pPr>
            <a:r>
              <a:rPr lang="it-IT" sz="1800" dirty="0" smtClean="0">
                <a:latin typeface="Times New Roman" pitchFamily="18" charset="0"/>
                <a:cs typeface="Times New Roman" pitchFamily="18" charset="0"/>
              </a:rPr>
              <a:t>Manzoni è il rappresentante più significativo del Romanticismo italiano. Egli, secondo i principi della poetica romantica che aveva proclamato la necessità di interrogare la natura, le credenze del popolo, l’animo umano che vive e che lotta,  ricerca i soggetti della sua poesia nella storia e nella </a:t>
            </a:r>
            <a:r>
              <a:rPr lang="it-IT" sz="1800" b="1" dirty="0" smtClean="0">
                <a:latin typeface="Times New Roman" pitchFamily="18" charset="0"/>
                <a:cs typeface="Times New Roman" pitchFamily="18" charset="0"/>
              </a:rPr>
              <a:t>realtà del suo tempo, </a:t>
            </a:r>
            <a:r>
              <a:rPr lang="it-IT" sz="1800" dirty="0" smtClean="0">
                <a:latin typeface="Times New Roman" pitchFamily="18" charset="0"/>
                <a:cs typeface="Times New Roman" pitchFamily="18" charset="0"/>
              </a:rPr>
              <a:t>nei sentimenti vivi degli uomini. Centro del mondo manzoniano è la </a:t>
            </a:r>
            <a:r>
              <a:rPr lang="it-IT" sz="1800" b="1" dirty="0" smtClean="0">
                <a:latin typeface="Times New Roman" pitchFamily="18" charset="0"/>
                <a:cs typeface="Times New Roman" pitchFamily="18" charset="0"/>
              </a:rPr>
              <a:t>divina Provvidenza: </a:t>
            </a:r>
            <a:r>
              <a:rPr lang="it-IT" sz="1800" dirty="0" smtClean="0">
                <a:latin typeface="Times New Roman" pitchFamily="18" charset="0"/>
                <a:cs typeface="Times New Roman" pitchFamily="18" charset="0"/>
              </a:rPr>
              <a:t>Dio è colui che guida la storia degli uomini secondo una logica che gli uomini non comprendono per cui i dolori, le sofferenze hanno un loro senso e una loro ragione. Da ciò deriva </a:t>
            </a:r>
            <a:r>
              <a:rPr lang="it-IT" sz="1800" b="1" dirty="0" smtClean="0">
                <a:latin typeface="Times New Roman" pitchFamily="18" charset="0"/>
                <a:cs typeface="Times New Roman" pitchFamily="18" charset="0"/>
              </a:rPr>
              <a:t>la necessità di affidarsi completamente alla Provvidenza perché solo in essa l’uomo può trovare serenità e pace.</a:t>
            </a:r>
          </a:p>
          <a:p>
            <a:pPr algn="ctr">
              <a:buNone/>
            </a:pPr>
            <a:r>
              <a:rPr lang="it-IT" sz="1800" dirty="0" smtClean="0">
                <a:latin typeface="Times New Roman" pitchFamily="18" charset="0"/>
                <a:cs typeface="Times New Roman" pitchFamily="18" charset="0"/>
              </a:rPr>
              <a:t>Egli sostenne anche la necessità di un’arte utile alla società, che ispirandosi alla realtà storica, utilizzasse una lingua vicina al parlato quotidiano, semplice e comprensibile a tutti.</a:t>
            </a:r>
            <a:endParaRPr lang="it-IT" sz="1800" dirty="0">
              <a:latin typeface="Times New Roman" pitchFamily="18" charset="0"/>
              <a:cs typeface="Times New Roman" pitchFamily="18" charset="0"/>
            </a:endParaRPr>
          </a:p>
        </p:txBody>
      </p:sp>
      <p:sp>
        <p:nvSpPr>
          <p:cNvPr id="45058" name="AutoShape 2"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0" name="AutoShape 4"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2" name="AutoShape 6"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4" name="AutoShape 8" descr="Risultati immagini per immagini romanticism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8132" name="Picture 4" descr="Immagine correlata"/>
          <p:cNvPicPr>
            <a:picLocks noChangeAspect="1" noChangeArrowheads="1"/>
          </p:cNvPicPr>
          <p:nvPr/>
        </p:nvPicPr>
        <p:blipFill>
          <a:blip r:embed="rId2"/>
          <a:srcRect/>
          <a:stretch>
            <a:fillRect/>
          </a:stretch>
        </p:blipFill>
        <p:spPr bwMode="auto">
          <a:xfrm>
            <a:off x="571472" y="1785926"/>
            <a:ext cx="2643206" cy="3571900"/>
          </a:xfrm>
          <a:prstGeom prst="rect">
            <a:avLst/>
          </a:prstGeom>
          <a:noFill/>
        </p:spPr>
      </p:pic>
    </p:spTree>
    <p:extLst>
      <p:ext uri="{BB962C8B-B14F-4D97-AF65-F5344CB8AC3E}">
        <p14:creationId xmlns:p14="http://schemas.microsoft.com/office/powerpoint/2010/main" xmlns="" val="36339600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48132"/>
                                        </p:tgtEl>
                                        <p:attrNameLst>
                                          <p:attrName>style.visibility</p:attrName>
                                        </p:attrNameLst>
                                      </p:cBhvr>
                                      <p:to>
                                        <p:strVal val="visible"/>
                                      </p:to>
                                    </p:set>
                                    <p:anim calcmode="lin" valueType="num">
                                      <p:cBhvr>
                                        <p:cTn id="14" dur="1000" fill="hold"/>
                                        <p:tgtEl>
                                          <p:spTgt spid="48132"/>
                                        </p:tgtEl>
                                        <p:attrNameLst>
                                          <p:attrName>ppt_w</p:attrName>
                                        </p:attrNameLst>
                                      </p:cBhvr>
                                      <p:tavLst>
                                        <p:tav tm="0">
                                          <p:val>
                                            <p:fltVal val="0"/>
                                          </p:val>
                                        </p:tav>
                                        <p:tav tm="100000">
                                          <p:val>
                                            <p:strVal val="#ppt_w"/>
                                          </p:val>
                                        </p:tav>
                                      </p:tavLst>
                                    </p:anim>
                                    <p:anim calcmode="lin" valueType="num">
                                      <p:cBhvr>
                                        <p:cTn id="15" dur="1000" fill="hold"/>
                                        <p:tgtEl>
                                          <p:spTgt spid="48132"/>
                                        </p:tgtEl>
                                        <p:attrNameLst>
                                          <p:attrName>ppt_h</p:attrName>
                                        </p:attrNameLst>
                                      </p:cBhvr>
                                      <p:tavLst>
                                        <p:tav tm="0">
                                          <p:val>
                                            <p:fltVal val="0"/>
                                          </p:val>
                                        </p:tav>
                                        <p:tav tm="100000">
                                          <p:val>
                                            <p:strVal val="#ppt_h"/>
                                          </p:val>
                                        </p:tav>
                                      </p:tavLst>
                                    </p:anim>
                                    <p:anim calcmode="lin" valueType="num">
                                      <p:cBhvr>
                                        <p:cTn id="16" dur="1000" fill="hold"/>
                                        <p:tgtEl>
                                          <p:spTgt spid="48132"/>
                                        </p:tgtEl>
                                        <p:attrNameLst>
                                          <p:attrName>style.rotation</p:attrName>
                                        </p:attrNameLst>
                                      </p:cBhvr>
                                      <p:tavLst>
                                        <p:tav tm="0">
                                          <p:val>
                                            <p:fltVal val="90"/>
                                          </p:val>
                                        </p:tav>
                                        <p:tav tm="100000">
                                          <p:val>
                                            <p:fltVal val="0"/>
                                          </p:val>
                                        </p:tav>
                                      </p:tavLst>
                                    </p:anim>
                                    <p:animEffect transition="in" filter="fade">
                                      <p:cBhvr>
                                        <p:cTn id="17" dur="1000"/>
                                        <p:tgtEl>
                                          <p:spTgt spid="48132"/>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8">
                                            <p:txEl>
                                              <p:pRg st="0" end="0"/>
                                            </p:txEl>
                                          </p:spTgt>
                                        </p:tgtEl>
                                        <p:attrNameLst>
                                          <p:attrName>ppt_y</p:attrName>
                                        </p:attrNameLst>
                                      </p:cBhvr>
                                      <p:tavLst>
                                        <p:tav tm="0">
                                          <p:val>
                                            <p:strVal val="1+#ppt_h/2"/>
                                          </p:val>
                                        </p:tav>
                                        <p:tav tm="100000">
                                          <p:val>
                                            <p:strVal val="#ppt_y"/>
                                          </p:val>
                                        </p:tav>
                                      </p:tavLst>
                                    </p:anim>
                                  </p:childTnLst>
                                </p:cTn>
                              </p:par>
                              <p:par>
                                <p:cTn id="24" presetID="7" presetClass="entr" presetSubtype="4" fill="hold" grpId="0"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calcmode="lin" valueType="num">
                                      <p:cBhvr additive="base">
                                        <p:cTn id="26" dur="5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7" dur="5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71670" y="357166"/>
            <a:ext cx="5214974" cy="785818"/>
          </a:xfrm>
        </p:spPr>
        <p:txBody>
          <a:bodyPr>
            <a:normAutofit/>
          </a:bodyPr>
          <a:lstStyle/>
          <a:p>
            <a:r>
              <a:rPr lang="it-IT" sz="3600" b="1" i="1" dirty="0" smtClean="0">
                <a:latin typeface="Times New Roman" pitchFamily="18" charset="0"/>
                <a:cs typeface="Times New Roman" pitchFamily="18" charset="0"/>
              </a:rPr>
              <a:t> </a:t>
            </a:r>
            <a:r>
              <a:rPr lang="it-IT" b="1" i="1" dirty="0" smtClean="0">
                <a:latin typeface="Times New Roman" pitchFamily="18" charset="0"/>
                <a:cs typeface="Times New Roman" pitchFamily="18" charset="0"/>
              </a:rPr>
              <a:t>Positivismo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357158" y="3500438"/>
            <a:ext cx="5786478" cy="3143272"/>
          </a:xfrm>
        </p:spPr>
        <p:txBody>
          <a:bodyPr>
            <a:noAutofit/>
          </a:bodyPr>
          <a:lstStyle/>
          <a:p>
            <a:r>
              <a:rPr lang="it-IT" sz="1600" dirty="0">
                <a:solidFill>
                  <a:schemeClr val="tx1"/>
                </a:solidFill>
                <a:latin typeface="Times New Roman" pitchFamily="18" charset="0"/>
                <a:cs typeface="Times New Roman" pitchFamily="18" charset="0"/>
              </a:rPr>
              <a:t>Il </a:t>
            </a:r>
            <a:r>
              <a:rPr lang="it-IT" sz="1600" b="1" i="1" dirty="0" smtClean="0">
                <a:solidFill>
                  <a:schemeClr val="tx1"/>
                </a:solidFill>
                <a:latin typeface="Times New Roman" pitchFamily="18" charset="0"/>
                <a:cs typeface="Times New Roman" pitchFamily="18" charset="0"/>
              </a:rPr>
              <a:t>Positivismo </a:t>
            </a:r>
            <a:r>
              <a:rPr lang="it-IT" sz="1600" dirty="0" smtClean="0">
                <a:solidFill>
                  <a:schemeClr val="tx1"/>
                </a:solidFill>
                <a:latin typeface="Times New Roman" pitchFamily="18" charset="0"/>
                <a:cs typeface="Times New Roman" pitchFamily="18" charset="0"/>
              </a:rPr>
              <a:t>è </a:t>
            </a:r>
            <a:r>
              <a:rPr lang="it-IT" sz="1600" dirty="0">
                <a:solidFill>
                  <a:schemeClr val="tx1"/>
                </a:solidFill>
                <a:latin typeface="Times New Roman" pitchFamily="18" charset="0"/>
                <a:cs typeface="Times New Roman" pitchFamily="18" charset="0"/>
              </a:rPr>
              <a:t>un movimento filosofico che si diffonde in Francia nella prima metà dell'Ottocento. E' caratterizzato dall'esaltazione della ragione e della scienza. </a:t>
            </a:r>
            <a:r>
              <a:rPr lang="it-IT" sz="1600" dirty="0" smtClean="0">
                <a:solidFill>
                  <a:schemeClr val="tx1"/>
                </a:solidFill>
                <a:latin typeface="Times New Roman" pitchFamily="18" charset="0"/>
                <a:cs typeface="Times New Roman" pitchFamily="18" charset="0"/>
              </a:rPr>
              <a:t>Nasce </a:t>
            </a:r>
            <a:r>
              <a:rPr lang="it-IT" sz="1600" dirty="0">
                <a:solidFill>
                  <a:schemeClr val="tx1"/>
                </a:solidFill>
                <a:latin typeface="Times New Roman" pitchFamily="18" charset="0"/>
                <a:cs typeface="Times New Roman" pitchFamily="18" charset="0"/>
              </a:rPr>
              <a:t>in contrapposizione </a:t>
            </a:r>
            <a:r>
              <a:rPr lang="it-IT" sz="1600" dirty="0" smtClean="0">
                <a:solidFill>
                  <a:schemeClr val="tx1"/>
                </a:solidFill>
                <a:latin typeface="Times New Roman" pitchFamily="18" charset="0"/>
                <a:cs typeface="Times New Roman" pitchFamily="18" charset="0"/>
              </a:rPr>
              <a:t>al </a:t>
            </a:r>
            <a:r>
              <a:rPr lang="it-IT" sz="1600" dirty="0">
                <a:solidFill>
                  <a:schemeClr val="tx1"/>
                </a:solidFill>
                <a:latin typeface="Times New Roman" pitchFamily="18" charset="0"/>
                <a:cs typeface="Times New Roman" pitchFamily="18" charset="0"/>
              </a:rPr>
              <a:t>movimento romantico, che aveva esaltato il sentimento dell'uomo. I positivisti si proponevano di studiare la realtà secondo i criteri della scienza, trascurando tutti gli aspetti più nascosti e misteriosi. Si basavano sul principio di causa ed effetto e ritenevano che anche l'uomo ed i suoi comportamenti potessero essere scientificamente studiati. Tutto questo nella maniera più </a:t>
            </a:r>
            <a:r>
              <a:rPr lang="it-IT" sz="1600" dirty="0" smtClean="0">
                <a:solidFill>
                  <a:schemeClr val="tx1"/>
                </a:solidFill>
                <a:latin typeface="Times New Roman" pitchFamily="18" charset="0"/>
                <a:cs typeface="Times New Roman" pitchFamily="18" charset="0"/>
              </a:rPr>
              <a:t>imparziale </a:t>
            </a:r>
            <a:r>
              <a:rPr lang="it-IT" sz="1600" dirty="0">
                <a:solidFill>
                  <a:schemeClr val="tx1"/>
                </a:solidFill>
                <a:latin typeface="Times New Roman" pitchFamily="18" charset="0"/>
                <a:cs typeface="Times New Roman" pitchFamily="18" charset="0"/>
              </a:rPr>
              <a:t>possibile. Nascevano in questo periodo i concetti di razza e momento storico. L'uomo deve essere studiato in rapporto alla famiglia, alla società in cui vive ed al momento storico in cui è </a:t>
            </a:r>
            <a:r>
              <a:rPr lang="it-IT" sz="1600" dirty="0" smtClean="0">
                <a:solidFill>
                  <a:schemeClr val="tx1"/>
                </a:solidFill>
                <a:latin typeface="Times New Roman" pitchFamily="18" charset="0"/>
                <a:cs typeface="Times New Roman" pitchFamily="18" charset="0"/>
              </a:rPr>
              <a:t>calato</a:t>
            </a:r>
            <a:r>
              <a:rPr lang="it-IT" sz="1600" dirty="0">
                <a:solidFill>
                  <a:schemeClr val="tx1"/>
                </a:solidFill>
                <a:latin typeface="Times New Roman" pitchFamily="18" charset="0"/>
                <a:cs typeface="Times New Roman" pitchFamily="18" charset="0"/>
              </a:rPr>
              <a:t>.</a:t>
            </a:r>
          </a:p>
          <a:p>
            <a:pPr algn="l"/>
            <a:endParaRPr lang="it-IT" sz="1600" dirty="0">
              <a:solidFill>
                <a:schemeClr val="tx1"/>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57952" y="1000108"/>
            <a:ext cx="2193032" cy="293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57228" y="1142992"/>
            <a:ext cx="3364235" cy="2232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57950" y="4286256"/>
            <a:ext cx="2357454" cy="19999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7326846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ox(in)">
                                      <p:cBhvr>
                                        <p:cTn id="16" dur="500"/>
                                        <p:tgtEl>
                                          <p:spTgt spid="3">
                                            <p:txEl>
                                              <p:pRg st="0" end="0"/>
                                            </p:txEl>
                                          </p:spTgt>
                                        </p:tgtEl>
                                      </p:cBhvr>
                                    </p:animEffect>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3075"/>
                                        </p:tgtEl>
                                        <p:attrNameLst>
                                          <p:attrName>style.visibility</p:attrName>
                                        </p:attrNameLst>
                                      </p:cBhvr>
                                      <p:to>
                                        <p:strVal val="visible"/>
                                      </p:to>
                                    </p:set>
                                    <p:anim calcmode="lin" valueType="num">
                                      <p:cBhvr>
                                        <p:cTn id="20" dur="500" fill="hold"/>
                                        <p:tgtEl>
                                          <p:spTgt spid="3075"/>
                                        </p:tgtEl>
                                        <p:attrNameLst>
                                          <p:attrName>ppt_w</p:attrName>
                                        </p:attrNameLst>
                                      </p:cBhvr>
                                      <p:tavLst>
                                        <p:tav tm="0">
                                          <p:val>
                                            <p:fltVal val="0"/>
                                          </p:val>
                                        </p:tav>
                                        <p:tav tm="100000">
                                          <p:val>
                                            <p:strVal val="#ppt_w"/>
                                          </p:val>
                                        </p:tav>
                                      </p:tavLst>
                                    </p:anim>
                                    <p:anim calcmode="lin" valueType="num">
                                      <p:cBhvr>
                                        <p:cTn id="21" dur="500" fill="hold"/>
                                        <p:tgtEl>
                                          <p:spTgt spid="3075"/>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3" presetClass="entr" presetSubtype="10" fill="hold" nodeType="after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blinds(horizontal)">
                                      <p:cBhvr>
                                        <p:cTn id="25" dur="500"/>
                                        <p:tgtEl>
                                          <p:spTgt spid="1027"/>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1000" fill="hold"/>
                                        <p:tgtEl>
                                          <p:spTgt spid="1026"/>
                                        </p:tgtEl>
                                        <p:attrNameLst>
                                          <p:attrName>ppt_w</p:attrName>
                                        </p:attrNameLst>
                                      </p:cBhvr>
                                      <p:tavLst>
                                        <p:tav tm="0">
                                          <p:val>
                                            <p:fltVal val="0"/>
                                          </p:val>
                                        </p:tav>
                                        <p:tav tm="100000">
                                          <p:val>
                                            <p:strVal val="#ppt_w"/>
                                          </p:val>
                                        </p:tav>
                                      </p:tavLst>
                                    </p:anim>
                                    <p:anim calcmode="lin" valueType="num">
                                      <p:cBhvr>
                                        <p:cTn id="30" dur="1000" fill="hold"/>
                                        <p:tgtEl>
                                          <p:spTgt spid="1026"/>
                                        </p:tgtEl>
                                        <p:attrNameLst>
                                          <p:attrName>ppt_h</p:attrName>
                                        </p:attrNameLst>
                                      </p:cBhvr>
                                      <p:tavLst>
                                        <p:tav tm="0">
                                          <p:val>
                                            <p:fltVal val="0"/>
                                          </p:val>
                                        </p:tav>
                                        <p:tav tm="100000">
                                          <p:val>
                                            <p:strVal val="#ppt_h"/>
                                          </p:val>
                                        </p:tav>
                                      </p:tavLst>
                                    </p:anim>
                                    <p:anim calcmode="lin" valueType="num">
                                      <p:cBhvr>
                                        <p:cTn id="31" dur="1000" fill="hold"/>
                                        <p:tgtEl>
                                          <p:spTgt spid="1026"/>
                                        </p:tgtEl>
                                        <p:attrNameLst>
                                          <p:attrName>style.rotation</p:attrName>
                                        </p:attrNameLst>
                                      </p:cBhvr>
                                      <p:tavLst>
                                        <p:tav tm="0">
                                          <p:val>
                                            <p:fltVal val="90"/>
                                          </p:val>
                                        </p:tav>
                                        <p:tav tm="100000">
                                          <p:val>
                                            <p:fltVal val="0"/>
                                          </p:val>
                                        </p:tav>
                                      </p:tavLst>
                                    </p:anim>
                                    <p:animEffect transition="in" filter="fade">
                                      <p:cBhvr>
                                        <p:cTn id="3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43042" y="142852"/>
            <a:ext cx="6215106" cy="785818"/>
          </a:xfrm>
        </p:spPr>
        <p:txBody>
          <a:bodyPr>
            <a:normAutofit/>
          </a:bodyPr>
          <a:lstStyle/>
          <a:p>
            <a:r>
              <a:rPr lang="it-IT" b="1" dirty="0" smtClean="0">
                <a:solidFill>
                  <a:schemeClr val="bg1"/>
                </a:solidFill>
                <a:latin typeface="Times New Roman" pitchFamily="18" charset="0"/>
                <a:cs typeface="Times New Roman" pitchFamily="18" charset="0"/>
              </a:rPr>
              <a:t> </a:t>
            </a:r>
            <a:r>
              <a:rPr lang="it-IT" b="1" i="1" dirty="0" smtClean="0">
                <a:latin typeface="Times New Roman" pitchFamily="18" charset="0"/>
                <a:cs typeface="Times New Roman" pitchFamily="18" charset="0"/>
              </a:rPr>
              <a:t>Naturalismo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4357686" y="1142984"/>
            <a:ext cx="4500594" cy="5500726"/>
          </a:xfrm>
        </p:spPr>
        <p:txBody>
          <a:bodyPr>
            <a:noAutofit/>
          </a:bodyPr>
          <a:lstStyle/>
          <a:p>
            <a:r>
              <a:rPr lang="it-IT" sz="1800" dirty="0" smtClean="0">
                <a:solidFill>
                  <a:schemeClr val="tx1"/>
                </a:solidFill>
                <a:latin typeface="Times New Roman" pitchFamily="18" charset="0"/>
                <a:cs typeface="Times New Roman" pitchFamily="18" charset="0"/>
              </a:rPr>
              <a:t>Dopo </a:t>
            </a:r>
            <a:r>
              <a:rPr lang="it-IT" sz="1800" dirty="0">
                <a:solidFill>
                  <a:schemeClr val="tx1"/>
                </a:solidFill>
                <a:latin typeface="Times New Roman" pitchFamily="18" charset="0"/>
                <a:cs typeface="Times New Roman" pitchFamily="18" charset="0"/>
              </a:rPr>
              <a:t>i moti del </a:t>
            </a:r>
            <a:r>
              <a:rPr lang="it-IT" sz="1800" dirty="0" smtClean="0">
                <a:solidFill>
                  <a:schemeClr val="tx1"/>
                </a:solidFill>
                <a:latin typeface="Times New Roman" pitchFamily="18" charset="0"/>
                <a:cs typeface="Times New Roman" pitchFamily="18" charset="0"/>
              </a:rPr>
              <a:t>1848 e, </a:t>
            </a:r>
            <a:r>
              <a:rPr lang="it-IT" sz="1800" dirty="0">
                <a:solidFill>
                  <a:schemeClr val="tx1"/>
                </a:solidFill>
                <a:latin typeface="Times New Roman" pitchFamily="18" charset="0"/>
                <a:cs typeface="Times New Roman" pitchFamily="18" charset="0"/>
              </a:rPr>
              <a:t>soprattutto dopo che in tutta l'Europa liberale era avvenuto il trionfo e l'istituzionalizzazione degli ideali di unità, indipendenza ed autogoverno, i “valori” </a:t>
            </a:r>
            <a:r>
              <a:rPr lang="it-IT" sz="1800" dirty="0" smtClean="0">
                <a:solidFill>
                  <a:schemeClr val="tx1"/>
                </a:solidFill>
                <a:latin typeface="Times New Roman" pitchFamily="18" charset="0"/>
                <a:cs typeface="Times New Roman" pitchFamily="18" charset="0"/>
              </a:rPr>
              <a:t>del  Romanticismo </a:t>
            </a:r>
            <a:r>
              <a:rPr lang="it-IT" sz="1800" dirty="0">
                <a:solidFill>
                  <a:schemeClr val="tx1"/>
                </a:solidFill>
                <a:latin typeface="Times New Roman" pitchFamily="18" charset="0"/>
                <a:cs typeface="Times New Roman" pitchFamily="18" charset="0"/>
              </a:rPr>
              <a:t>avevano esaurito le loro </a:t>
            </a:r>
            <a:r>
              <a:rPr lang="it-IT" sz="1800" dirty="0" smtClean="0">
                <a:solidFill>
                  <a:schemeClr val="tx1"/>
                </a:solidFill>
                <a:latin typeface="Times New Roman" pitchFamily="18" charset="0"/>
                <a:cs typeface="Times New Roman" pitchFamily="18" charset="0"/>
              </a:rPr>
              <a:t>funzioni. Si sentiva la </a:t>
            </a:r>
            <a:r>
              <a:rPr lang="it-IT" sz="1800" dirty="0">
                <a:solidFill>
                  <a:schemeClr val="tx1"/>
                </a:solidFill>
                <a:latin typeface="Times New Roman" pitchFamily="18" charset="0"/>
                <a:cs typeface="Times New Roman" pitchFamily="18" charset="0"/>
              </a:rPr>
              <a:t>necessità di rinunciare alle grandi visioni storiche e filosofiche e di spostare l'attenzione verso </a:t>
            </a:r>
            <a:r>
              <a:rPr lang="it-IT" sz="1800" dirty="0" smtClean="0">
                <a:solidFill>
                  <a:schemeClr val="tx1"/>
                </a:solidFill>
                <a:latin typeface="Times New Roman" pitchFamily="18" charset="0"/>
                <a:cs typeface="Times New Roman" pitchFamily="18" charset="0"/>
              </a:rPr>
              <a:t>i </a:t>
            </a:r>
            <a:r>
              <a:rPr lang="it-IT" sz="1800" dirty="0">
                <a:solidFill>
                  <a:schemeClr val="tx1"/>
                </a:solidFill>
                <a:latin typeface="Times New Roman" pitchFamily="18" charset="0"/>
                <a:cs typeface="Times New Roman" pitchFamily="18" charset="0"/>
              </a:rPr>
              <a:t>bisogni concreti delle masse e le </a:t>
            </a:r>
            <a:r>
              <a:rPr lang="it-IT" sz="1800" dirty="0" smtClean="0">
                <a:solidFill>
                  <a:schemeClr val="tx1"/>
                </a:solidFill>
                <a:latin typeface="Times New Roman" pitchFamily="18" charset="0"/>
                <a:cs typeface="Times New Roman" pitchFamily="18" charset="0"/>
              </a:rPr>
              <a:t>richieste del </a:t>
            </a:r>
            <a:r>
              <a:rPr lang="it-IT" sz="1800" dirty="0">
                <a:solidFill>
                  <a:schemeClr val="tx1"/>
                </a:solidFill>
                <a:latin typeface="Times New Roman" pitchFamily="18" charset="0"/>
                <a:cs typeface="Times New Roman" pitchFamily="18" charset="0"/>
              </a:rPr>
              <a:t>vivere quotidiano. </a:t>
            </a:r>
            <a:r>
              <a:rPr lang="it-IT" sz="1800" dirty="0" smtClean="0">
                <a:solidFill>
                  <a:schemeClr val="tx1"/>
                </a:solidFill>
                <a:latin typeface="Times New Roman" pitchFamily="18" charset="0"/>
                <a:cs typeface="Times New Roman" pitchFamily="18" charset="0"/>
              </a:rPr>
              <a:t>La </a:t>
            </a:r>
            <a:r>
              <a:rPr lang="it-IT" sz="1800" dirty="0">
                <a:solidFill>
                  <a:schemeClr val="tx1"/>
                </a:solidFill>
                <a:latin typeface="Times New Roman" pitchFamily="18" charset="0"/>
                <a:cs typeface="Times New Roman" pitchFamily="18" charset="0"/>
              </a:rPr>
              <a:t>prima tendenza realistica in campo letterario </a:t>
            </a:r>
            <a:r>
              <a:rPr lang="it-IT" sz="1800" dirty="0" smtClean="0">
                <a:solidFill>
                  <a:schemeClr val="tx1"/>
                </a:solidFill>
                <a:latin typeface="Times New Roman" pitchFamily="18" charset="0"/>
                <a:cs typeface="Times New Roman" pitchFamily="18" charset="0"/>
              </a:rPr>
              <a:t>si manifestò </a:t>
            </a:r>
            <a:r>
              <a:rPr lang="it-IT" sz="1800" dirty="0">
                <a:solidFill>
                  <a:schemeClr val="tx1"/>
                </a:solidFill>
                <a:latin typeface="Times New Roman" pitchFamily="18" charset="0"/>
                <a:cs typeface="Times New Roman" pitchFamily="18" charset="0"/>
              </a:rPr>
              <a:t>in </a:t>
            </a:r>
            <a:r>
              <a:rPr lang="it-IT" sz="1800" dirty="0" smtClean="0">
                <a:solidFill>
                  <a:schemeClr val="tx1"/>
                </a:solidFill>
                <a:latin typeface="Times New Roman" pitchFamily="18" charset="0"/>
                <a:cs typeface="Times New Roman" pitchFamily="18" charset="0"/>
              </a:rPr>
              <a:t>Francia </a:t>
            </a:r>
            <a:r>
              <a:rPr lang="it-IT" sz="1800" dirty="0">
                <a:solidFill>
                  <a:schemeClr val="tx1"/>
                </a:solidFill>
                <a:latin typeface="Times New Roman" pitchFamily="18" charset="0"/>
                <a:cs typeface="Times New Roman" pitchFamily="18" charset="0"/>
              </a:rPr>
              <a:t>dove </a:t>
            </a:r>
            <a:r>
              <a:rPr lang="it-IT" sz="1800" dirty="0" smtClean="0">
                <a:solidFill>
                  <a:schemeClr val="tx1"/>
                </a:solidFill>
                <a:latin typeface="Times New Roman" pitchFamily="18" charset="0"/>
                <a:cs typeface="Times New Roman" pitchFamily="18" charset="0"/>
              </a:rPr>
              <a:t>assunse </a:t>
            </a:r>
            <a:r>
              <a:rPr lang="it-IT" sz="1800" dirty="0">
                <a:solidFill>
                  <a:schemeClr val="tx1"/>
                </a:solidFill>
                <a:latin typeface="Times New Roman" pitchFamily="18" charset="0"/>
                <a:cs typeface="Times New Roman" pitchFamily="18" charset="0"/>
              </a:rPr>
              <a:t>il nome di </a:t>
            </a:r>
            <a:r>
              <a:rPr lang="it-IT" sz="1800" b="1" i="1" dirty="0" smtClean="0">
                <a:solidFill>
                  <a:schemeClr val="tx1"/>
                </a:solidFill>
                <a:latin typeface="Times New Roman" pitchFamily="18" charset="0"/>
                <a:cs typeface="Times New Roman" pitchFamily="18" charset="0"/>
              </a:rPr>
              <a:t>Naturalismo. </a:t>
            </a:r>
          </a:p>
          <a:p>
            <a:r>
              <a:rPr lang="it-IT" sz="1800" dirty="0" smtClean="0">
                <a:solidFill>
                  <a:schemeClr val="tx1"/>
                </a:solidFill>
                <a:latin typeface="Times New Roman" pitchFamily="18" charset="0"/>
                <a:cs typeface="Times New Roman" pitchFamily="18" charset="0"/>
              </a:rPr>
              <a:t>Il Naturalismo propugna il </a:t>
            </a:r>
            <a:r>
              <a:rPr lang="it-IT" sz="1800" b="1" dirty="0" smtClean="0">
                <a:solidFill>
                  <a:schemeClr val="tx1"/>
                </a:solidFill>
                <a:latin typeface="Times New Roman" pitchFamily="18" charset="0"/>
                <a:cs typeface="Times New Roman" pitchFamily="18" charset="0"/>
              </a:rPr>
              <a:t>“ritorno alla natura”</a:t>
            </a:r>
            <a:r>
              <a:rPr lang="it-IT" sz="1800" dirty="0" smtClean="0">
                <a:solidFill>
                  <a:schemeClr val="tx1"/>
                </a:solidFill>
                <a:latin typeface="Times New Roman" pitchFamily="18" charset="0"/>
                <a:cs typeface="Times New Roman" pitchFamily="18" charset="0"/>
              </a:rPr>
              <a:t> e si esprime attraverso la composizione di opere letterarie che hanno come argomento la </a:t>
            </a:r>
            <a:r>
              <a:rPr lang="it-IT" sz="1800" b="1" dirty="0" smtClean="0">
                <a:solidFill>
                  <a:schemeClr val="tx1"/>
                </a:solidFill>
                <a:latin typeface="Times New Roman" pitchFamily="18" charset="0"/>
                <a:cs typeface="Times New Roman" pitchFamily="18" charset="0"/>
              </a:rPr>
              <a:t>realtà umana e sociale </a:t>
            </a:r>
            <a:r>
              <a:rPr lang="it-IT" sz="1800" dirty="0" smtClean="0">
                <a:solidFill>
                  <a:schemeClr val="tx1"/>
                </a:solidFill>
                <a:latin typeface="Times New Roman" pitchFamily="18" charset="0"/>
                <a:cs typeface="Times New Roman" pitchFamily="18" charset="0"/>
              </a:rPr>
              <a:t>(anche quella più umile, penosa e sgradevole), rappresentata con </a:t>
            </a:r>
            <a:r>
              <a:rPr lang="it-IT" sz="1800" b="1" dirty="0" smtClean="0">
                <a:solidFill>
                  <a:schemeClr val="tx1"/>
                </a:solidFill>
                <a:latin typeface="Times New Roman" pitchFamily="18" charset="0"/>
                <a:cs typeface="Times New Roman" pitchFamily="18" charset="0"/>
              </a:rPr>
              <a:t>rigore scientifico, </a:t>
            </a:r>
            <a:r>
              <a:rPr lang="it-IT" sz="1800" dirty="0" smtClean="0">
                <a:solidFill>
                  <a:schemeClr val="tx1"/>
                </a:solidFill>
                <a:latin typeface="Times New Roman" pitchFamily="18" charset="0"/>
                <a:cs typeface="Times New Roman" pitchFamily="18" charset="0"/>
              </a:rPr>
              <a:t>cioè in modo oggettivo e distaccato.</a:t>
            </a:r>
            <a:endParaRPr lang="it-IT" sz="1800" dirty="0">
              <a:solidFill>
                <a:schemeClr val="bg1"/>
              </a:solidFill>
              <a:latin typeface="Times New Roman" pitchFamily="18" charset="0"/>
              <a:cs typeface="Times New Roman" pitchFamily="18" charset="0"/>
            </a:endParaRPr>
          </a:p>
          <a:p>
            <a:endParaRPr lang="it-IT" sz="1800" b="1" dirty="0" smtClean="0">
              <a:solidFill>
                <a:schemeClr val="bg1"/>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2910" y="1196752"/>
            <a:ext cx="3643338"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1542" y="3857628"/>
            <a:ext cx="2768399"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046809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55"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wheel(8)">
                                      <p:cBhvr>
                                        <p:cTn id="22" dur="20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 calcmode="lin" valueType="num">
                                      <p:cBhvr>
                                        <p:cTn id="27" dur="1000" fill="hold"/>
                                        <p:tgtEl>
                                          <p:spTgt spid="4099"/>
                                        </p:tgtEl>
                                        <p:attrNameLst>
                                          <p:attrName>ppt_w</p:attrName>
                                        </p:attrNameLst>
                                      </p:cBhvr>
                                      <p:tavLst>
                                        <p:tav tm="0">
                                          <p:val>
                                            <p:fltVal val="0"/>
                                          </p:val>
                                        </p:tav>
                                        <p:tav tm="100000">
                                          <p:val>
                                            <p:strVal val="#ppt_w"/>
                                          </p:val>
                                        </p:tav>
                                      </p:tavLst>
                                    </p:anim>
                                    <p:anim calcmode="lin" valueType="num">
                                      <p:cBhvr>
                                        <p:cTn id="28" dur="1000" fill="hold"/>
                                        <p:tgtEl>
                                          <p:spTgt spid="4099"/>
                                        </p:tgtEl>
                                        <p:attrNameLst>
                                          <p:attrName>ppt_h</p:attrName>
                                        </p:attrNameLst>
                                      </p:cBhvr>
                                      <p:tavLst>
                                        <p:tav tm="0">
                                          <p:val>
                                            <p:fltVal val="0"/>
                                          </p:val>
                                        </p:tav>
                                        <p:tav tm="100000">
                                          <p:val>
                                            <p:strVal val="#ppt_h"/>
                                          </p:val>
                                        </p:tav>
                                      </p:tavLst>
                                    </p:anim>
                                    <p:anim calcmode="lin" valueType="num">
                                      <p:cBhvr>
                                        <p:cTn id="29" dur="1000" fill="hold"/>
                                        <p:tgtEl>
                                          <p:spTgt spid="409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409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57357" y="214290"/>
            <a:ext cx="5715040" cy="813772"/>
          </a:xfrm>
        </p:spPr>
        <p:txBody>
          <a:bodyPr/>
          <a:lstStyle/>
          <a:p>
            <a:r>
              <a:rPr lang="it-IT" b="1" i="1" dirty="0" smtClean="0">
                <a:latin typeface="Times New Roman" pitchFamily="18" charset="0"/>
                <a:cs typeface="Times New Roman" pitchFamily="18" charset="0"/>
              </a:rPr>
              <a:t>Verismo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642910" y="1000115"/>
            <a:ext cx="4929222" cy="5424979"/>
          </a:xfrm>
        </p:spPr>
        <p:txBody>
          <a:bodyPr>
            <a:noAutofit/>
          </a:bodyPr>
          <a:lstStyle/>
          <a:p>
            <a:r>
              <a:rPr lang="it-IT" sz="1800" dirty="0" smtClean="0">
                <a:solidFill>
                  <a:schemeClr val="tx1"/>
                </a:solidFill>
                <a:latin typeface="Times New Roman" pitchFamily="18" charset="0"/>
                <a:cs typeface="Times New Roman" pitchFamily="18" charset="0"/>
              </a:rPr>
              <a:t>Il </a:t>
            </a:r>
            <a:r>
              <a:rPr lang="it-IT" sz="1800" b="1" i="1" dirty="0" smtClean="0">
                <a:solidFill>
                  <a:schemeClr val="tx1"/>
                </a:solidFill>
                <a:latin typeface="Times New Roman" pitchFamily="18" charset="0"/>
                <a:cs typeface="Times New Roman" pitchFamily="18" charset="0"/>
              </a:rPr>
              <a:t>Verismo</a:t>
            </a:r>
            <a:r>
              <a:rPr lang="it-IT" sz="1800" b="1" dirty="0" smtClean="0">
                <a:solidFill>
                  <a:schemeClr val="tx1"/>
                </a:solidFill>
                <a:latin typeface="Times New Roman" pitchFamily="18" charset="0"/>
                <a:cs typeface="Times New Roman" pitchFamily="18" charset="0"/>
              </a:rPr>
              <a:t> </a:t>
            </a:r>
            <a:r>
              <a:rPr lang="it-IT" sz="1800" dirty="0" smtClean="0">
                <a:solidFill>
                  <a:schemeClr val="tx1"/>
                </a:solidFill>
                <a:latin typeface="Times New Roman" pitchFamily="18" charset="0"/>
                <a:cs typeface="Times New Roman" pitchFamily="18" charset="0"/>
              </a:rPr>
              <a:t>o</a:t>
            </a:r>
            <a:r>
              <a:rPr lang="it-IT" sz="1800" b="1" dirty="0" smtClean="0">
                <a:solidFill>
                  <a:schemeClr val="tx1"/>
                </a:solidFill>
                <a:latin typeface="Times New Roman" pitchFamily="18" charset="0"/>
                <a:cs typeface="Times New Roman" pitchFamily="18" charset="0"/>
              </a:rPr>
              <a:t> </a:t>
            </a:r>
            <a:r>
              <a:rPr lang="it-IT" sz="1800" b="1" i="1" dirty="0" smtClean="0">
                <a:solidFill>
                  <a:schemeClr val="tx1"/>
                </a:solidFill>
                <a:latin typeface="Times New Roman" pitchFamily="18" charset="0"/>
                <a:cs typeface="Times New Roman" pitchFamily="18" charset="0"/>
              </a:rPr>
              <a:t>Realismo</a:t>
            </a:r>
            <a:r>
              <a:rPr lang="it-IT" sz="1800" b="1" dirty="0" smtClean="0">
                <a:solidFill>
                  <a:schemeClr val="tx1"/>
                </a:solidFill>
                <a:latin typeface="Times New Roman" pitchFamily="18" charset="0"/>
                <a:cs typeface="Times New Roman" pitchFamily="18" charset="0"/>
              </a:rPr>
              <a:t> </a:t>
            </a:r>
            <a:r>
              <a:rPr lang="it-IT" sz="1800" dirty="0" smtClean="0">
                <a:solidFill>
                  <a:schemeClr val="tx1"/>
                </a:solidFill>
                <a:latin typeface="Times New Roman" pitchFamily="18" charset="0"/>
                <a:cs typeface="Times New Roman" pitchFamily="18" charset="0"/>
              </a:rPr>
              <a:t>è un movimento  letterario che si diffonde in Italia nell’ultimo trentennio dell’Ottocento ad opera di un’ampia </a:t>
            </a:r>
            <a:r>
              <a:rPr lang="it-IT" sz="1800" dirty="0">
                <a:solidFill>
                  <a:schemeClr val="tx1"/>
                </a:solidFill>
                <a:latin typeface="Times New Roman" pitchFamily="18" charset="0"/>
                <a:cs typeface="Times New Roman" pitchFamily="18" charset="0"/>
              </a:rPr>
              <a:t>reazione realistica all'idealismo del tardo </a:t>
            </a:r>
            <a:r>
              <a:rPr lang="it-IT" sz="1800" dirty="0" smtClean="0">
                <a:solidFill>
                  <a:schemeClr val="tx1"/>
                </a:solidFill>
                <a:latin typeface="Times New Roman" pitchFamily="18" charset="0"/>
                <a:cs typeface="Times New Roman" pitchFamily="18" charset="0"/>
              </a:rPr>
              <a:t>romanticismo da parte del </a:t>
            </a:r>
            <a:r>
              <a:rPr lang="it-IT" sz="1800" dirty="0">
                <a:solidFill>
                  <a:schemeClr val="tx1"/>
                </a:solidFill>
                <a:latin typeface="Times New Roman" pitchFamily="18" charset="0"/>
                <a:cs typeface="Times New Roman" pitchFamily="18" charset="0"/>
              </a:rPr>
              <a:t>naturalismo francese di cui accolse, in via teorica, le istanze sociali e l'esigenza di una narrazione rigorosamente oggettiva</a:t>
            </a:r>
            <a:r>
              <a:rPr lang="it-IT" sz="1800" dirty="0" smtClean="0">
                <a:solidFill>
                  <a:schemeClr val="tx1"/>
                </a:solidFill>
                <a:latin typeface="Times New Roman" pitchFamily="18" charset="0"/>
                <a:cs typeface="Times New Roman" pitchFamily="18" charset="0"/>
              </a:rPr>
              <a:t>. I veristi italiani riprendono i principi del Naturalismo francese calandoli però in una situazione storica diversa. In Italia l’industrializzazione che ha investito l’Europa, in particolare l’Inghilterra e la Francia, è solo agli inizi, la nuova unità politica ha aggravato problemi già esistenti, come il divario tra regione e regione e la separazione tra il Nord e il Sud. </a:t>
            </a:r>
          </a:p>
          <a:p>
            <a:r>
              <a:rPr lang="it-IT" sz="1800" dirty="0" smtClean="0">
                <a:solidFill>
                  <a:schemeClr val="tx1"/>
                </a:solidFill>
                <a:latin typeface="Times New Roman" pitchFamily="18" charset="0"/>
                <a:cs typeface="Times New Roman" pitchFamily="18" charset="0"/>
              </a:rPr>
              <a:t>Il Verismo acquista un </a:t>
            </a:r>
            <a:r>
              <a:rPr lang="it-IT" sz="1800" b="1" dirty="0" smtClean="0">
                <a:solidFill>
                  <a:schemeClr val="tx1"/>
                </a:solidFill>
                <a:latin typeface="Times New Roman" pitchFamily="18" charset="0"/>
                <a:cs typeface="Times New Roman" pitchFamily="18" charset="0"/>
              </a:rPr>
              <a:t>carattere regionalistico </a:t>
            </a:r>
            <a:r>
              <a:rPr lang="it-IT" sz="1800" dirty="0" smtClean="0">
                <a:solidFill>
                  <a:schemeClr val="tx1"/>
                </a:solidFill>
                <a:latin typeface="Times New Roman" pitchFamily="18" charset="0"/>
                <a:cs typeface="Times New Roman" pitchFamily="18" charset="0"/>
              </a:rPr>
              <a:t>perché gli scrittori analizzano e descrivono nelle loro opere le proprie realtà regionali in tutta la loro crudezza e drammaticità.</a:t>
            </a:r>
            <a:endParaRPr lang="it-IT" sz="1800" dirty="0">
              <a:solidFill>
                <a:schemeClr val="bg1"/>
              </a:solidFill>
              <a:latin typeface="Times New Roman" pitchFamily="18" charset="0"/>
              <a:cs typeface="Times New Roman" pitchFamily="18" charset="0"/>
            </a:endParaRPr>
          </a:p>
        </p:txBody>
      </p:sp>
      <p:pic>
        <p:nvPicPr>
          <p:cNvPr id="51202" name="Picture 2" descr="Risultati immagini per immagini verismo"/>
          <p:cNvPicPr>
            <a:picLocks noChangeAspect="1" noChangeArrowheads="1"/>
          </p:cNvPicPr>
          <p:nvPr/>
        </p:nvPicPr>
        <p:blipFill>
          <a:blip r:embed="rId2"/>
          <a:srcRect/>
          <a:stretch>
            <a:fillRect/>
          </a:stretch>
        </p:blipFill>
        <p:spPr bwMode="auto">
          <a:xfrm>
            <a:off x="5643574" y="1428736"/>
            <a:ext cx="3000397" cy="4214842"/>
          </a:xfrm>
          <a:prstGeom prst="rect">
            <a:avLst/>
          </a:prstGeom>
          <a:noFill/>
        </p:spPr>
      </p:pic>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4" presetClass="entr" presetSubtype="0" accel="10000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7"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9" dur="500"/>
                                        <p:tgtEl>
                                          <p:spTgt spid="3">
                                            <p:txEl>
                                              <p:pRg st="0" end="0"/>
                                            </p:txEl>
                                          </p:spTgt>
                                        </p:tgtEl>
                                      </p:cBhvr>
                                    </p:animEffect>
                                  </p:childTnLst>
                                </p:cTn>
                              </p:par>
                              <p:par>
                                <p:cTn id="20" presetID="30" presetClass="entr" presetSubtype="0" fill="hold" nodeType="withEffect">
                                  <p:stCondLst>
                                    <p:cond delay="0"/>
                                  </p:stCondLst>
                                  <p:iterate type="lt">
                                    <p:tmPct val="0"/>
                                  </p:iterate>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800" decel="100000"/>
                                        <p:tgtEl>
                                          <p:spTgt spid="3">
                                            <p:txEl>
                                              <p:pRg st="1" end="1"/>
                                            </p:txEl>
                                          </p:spTgt>
                                        </p:tgtEl>
                                      </p:cBhvr>
                                    </p:animEffect>
                                    <p:anim calcmode="lin" valueType="num">
                                      <p:cBhvr>
                                        <p:cTn id="23"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1202"/>
                                        </p:tgtEl>
                                        <p:attrNameLst>
                                          <p:attrName>style.visibility</p:attrName>
                                        </p:attrNameLst>
                                      </p:cBhvr>
                                      <p:to>
                                        <p:strVal val="visible"/>
                                      </p:to>
                                    </p:set>
                                    <p:animEffect transition="in" filter="wipe(down)">
                                      <p:cBhvr>
                                        <p:cTn id="32" dur="580">
                                          <p:stCondLst>
                                            <p:cond delay="0"/>
                                          </p:stCondLst>
                                        </p:cTn>
                                        <p:tgtEl>
                                          <p:spTgt spid="51202"/>
                                        </p:tgtEl>
                                      </p:cBhvr>
                                    </p:animEffect>
                                    <p:anim calcmode="lin" valueType="num">
                                      <p:cBhvr>
                                        <p:cTn id="33" dur="1822" tmFilter="0,0; 0.14,0.36; 0.43,0.73; 0.71,0.91; 1.0,1.0">
                                          <p:stCondLst>
                                            <p:cond delay="0"/>
                                          </p:stCondLst>
                                        </p:cTn>
                                        <p:tgtEl>
                                          <p:spTgt spid="5120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120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120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120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1202"/>
                                        </p:tgtEl>
                                        <p:attrNameLst>
                                          <p:attrName>ppt_y</p:attrName>
                                        </p:attrNameLst>
                                      </p:cBhvr>
                                      <p:tavLst>
                                        <p:tav tm="0" fmla="#ppt_y-sin(pi*$)/81">
                                          <p:val>
                                            <p:fltVal val="0"/>
                                          </p:val>
                                        </p:tav>
                                        <p:tav tm="100000">
                                          <p:val>
                                            <p:fltVal val="1"/>
                                          </p:val>
                                        </p:tav>
                                      </p:tavLst>
                                    </p:anim>
                                    <p:animScale>
                                      <p:cBhvr>
                                        <p:cTn id="38" dur="26">
                                          <p:stCondLst>
                                            <p:cond delay="650"/>
                                          </p:stCondLst>
                                        </p:cTn>
                                        <p:tgtEl>
                                          <p:spTgt spid="51202"/>
                                        </p:tgtEl>
                                      </p:cBhvr>
                                      <p:to x="100000" y="60000"/>
                                    </p:animScale>
                                    <p:animScale>
                                      <p:cBhvr>
                                        <p:cTn id="39" dur="166" decel="50000">
                                          <p:stCondLst>
                                            <p:cond delay="676"/>
                                          </p:stCondLst>
                                        </p:cTn>
                                        <p:tgtEl>
                                          <p:spTgt spid="51202"/>
                                        </p:tgtEl>
                                      </p:cBhvr>
                                      <p:to x="100000" y="100000"/>
                                    </p:animScale>
                                    <p:animScale>
                                      <p:cBhvr>
                                        <p:cTn id="40" dur="26">
                                          <p:stCondLst>
                                            <p:cond delay="1312"/>
                                          </p:stCondLst>
                                        </p:cTn>
                                        <p:tgtEl>
                                          <p:spTgt spid="51202"/>
                                        </p:tgtEl>
                                      </p:cBhvr>
                                      <p:to x="100000" y="80000"/>
                                    </p:animScale>
                                    <p:animScale>
                                      <p:cBhvr>
                                        <p:cTn id="41" dur="166" decel="50000">
                                          <p:stCondLst>
                                            <p:cond delay="1338"/>
                                          </p:stCondLst>
                                        </p:cTn>
                                        <p:tgtEl>
                                          <p:spTgt spid="51202"/>
                                        </p:tgtEl>
                                      </p:cBhvr>
                                      <p:to x="100000" y="100000"/>
                                    </p:animScale>
                                    <p:animScale>
                                      <p:cBhvr>
                                        <p:cTn id="42" dur="26">
                                          <p:stCondLst>
                                            <p:cond delay="1642"/>
                                          </p:stCondLst>
                                        </p:cTn>
                                        <p:tgtEl>
                                          <p:spTgt spid="51202"/>
                                        </p:tgtEl>
                                      </p:cBhvr>
                                      <p:to x="100000" y="90000"/>
                                    </p:animScale>
                                    <p:animScale>
                                      <p:cBhvr>
                                        <p:cTn id="43" dur="166" decel="50000">
                                          <p:stCondLst>
                                            <p:cond delay="1668"/>
                                          </p:stCondLst>
                                        </p:cTn>
                                        <p:tgtEl>
                                          <p:spTgt spid="51202"/>
                                        </p:tgtEl>
                                      </p:cBhvr>
                                      <p:to x="100000" y="100000"/>
                                    </p:animScale>
                                    <p:animScale>
                                      <p:cBhvr>
                                        <p:cTn id="44" dur="26">
                                          <p:stCondLst>
                                            <p:cond delay="1808"/>
                                          </p:stCondLst>
                                        </p:cTn>
                                        <p:tgtEl>
                                          <p:spTgt spid="51202"/>
                                        </p:tgtEl>
                                      </p:cBhvr>
                                      <p:to x="100000" y="95000"/>
                                    </p:animScale>
                                    <p:animScale>
                                      <p:cBhvr>
                                        <p:cTn id="45" dur="166" decel="50000">
                                          <p:stCondLst>
                                            <p:cond delay="1834"/>
                                          </p:stCondLst>
                                        </p:cTn>
                                        <p:tgtEl>
                                          <p:spTgt spid="5120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42976" y="1214424"/>
            <a:ext cx="7286676" cy="5210665"/>
          </a:xfrm>
        </p:spPr>
        <p:txBody>
          <a:bodyPr>
            <a:noAutofit/>
          </a:bodyPr>
          <a:lstStyle/>
          <a:p>
            <a:pPr algn="just"/>
            <a:r>
              <a:rPr lang="it-IT" sz="1800" dirty="0" smtClean="0">
                <a:solidFill>
                  <a:schemeClr val="tx1"/>
                </a:solidFill>
                <a:latin typeface="Times New Roman" pitchFamily="18" charset="0"/>
                <a:cs typeface="Times New Roman" pitchFamily="18" charset="0"/>
              </a:rPr>
              <a:t>I caratteri fondamentali del verismo sono:</a:t>
            </a:r>
          </a:p>
          <a:p>
            <a:pPr algn="just">
              <a:buFont typeface="Wingdings" pitchFamily="2" charset="2"/>
              <a:buChar char="§"/>
            </a:pPr>
            <a:r>
              <a:rPr lang="it-IT" sz="1800" dirty="0" smtClean="0">
                <a:solidFill>
                  <a:schemeClr val="tx1"/>
                </a:solidFill>
                <a:latin typeface="Times New Roman" pitchFamily="18" charset="0"/>
                <a:cs typeface="Times New Roman" pitchFamily="18" charset="0"/>
              </a:rPr>
              <a:t> </a:t>
            </a:r>
            <a:r>
              <a:rPr lang="it-IT" sz="1800" b="1" dirty="0" smtClean="0">
                <a:solidFill>
                  <a:schemeClr val="tx1"/>
                </a:solidFill>
                <a:latin typeface="Times New Roman" pitchFamily="18" charset="0"/>
                <a:cs typeface="Times New Roman" pitchFamily="18" charset="0"/>
              </a:rPr>
              <a:t>rappresentazione in modo obiettivo, quasi fotografico, di una precisa realtà umana e sociale: </a:t>
            </a:r>
            <a:r>
              <a:rPr lang="it-IT" sz="1800" dirty="0" smtClean="0">
                <a:solidFill>
                  <a:schemeClr val="tx1"/>
                </a:solidFill>
                <a:latin typeface="Times New Roman" pitchFamily="18" charset="0"/>
                <a:cs typeface="Times New Roman" pitchFamily="18" charset="0"/>
              </a:rPr>
              <a:t>l’opera letteraria assume l’aspetto di un documento oggettivo;</a:t>
            </a:r>
          </a:p>
          <a:p>
            <a:pPr algn="just">
              <a:buFont typeface="Wingdings" pitchFamily="2" charset="2"/>
              <a:buChar char="§"/>
            </a:pPr>
            <a:endParaRPr lang="it-IT" sz="1800" b="1" dirty="0" smtClean="0">
              <a:solidFill>
                <a:schemeClr val="tx1"/>
              </a:solidFill>
              <a:latin typeface="Times New Roman" pitchFamily="18" charset="0"/>
              <a:cs typeface="Times New Roman" pitchFamily="18" charset="0"/>
            </a:endParaRP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 narrazione impersonale dei fatti,</a:t>
            </a:r>
            <a:r>
              <a:rPr lang="it-IT" sz="1800" dirty="0" smtClean="0">
                <a:solidFill>
                  <a:schemeClr val="tx1"/>
                </a:solidFill>
                <a:latin typeface="Times New Roman" pitchFamily="18" charset="0"/>
                <a:cs typeface="Times New Roman" pitchFamily="18" charset="0"/>
              </a:rPr>
              <a:t> senza considerazioni personali ed emotive da parte dell’autore che rimane estraneo alla vicenda;</a:t>
            </a:r>
          </a:p>
          <a:p>
            <a:pPr algn="just">
              <a:buFont typeface="Wingdings" pitchFamily="2" charset="2"/>
              <a:buChar char="§"/>
            </a:pPr>
            <a:endParaRPr lang="it-IT" sz="1800" b="1" dirty="0" smtClean="0">
              <a:solidFill>
                <a:schemeClr val="tx1"/>
              </a:solidFill>
              <a:latin typeface="Times New Roman" pitchFamily="18" charset="0"/>
              <a:cs typeface="Times New Roman" pitchFamily="18" charset="0"/>
            </a:endParaRP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uso di un linguaggio semplice e diretto  </a:t>
            </a:r>
            <a:r>
              <a:rPr lang="it-IT" sz="1800" dirty="0" smtClean="0">
                <a:solidFill>
                  <a:schemeClr val="tx1"/>
                </a:solidFill>
                <a:latin typeface="Times New Roman" pitchFamily="18" charset="0"/>
                <a:cs typeface="Times New Roman" pitchFamily="18" charset="0"/>
              </a:rPr>
              <a:t>che, dovendo riflettere il modo di parlare della gente umile, comprende anche espressioni tipiche delle parlate regionali.</a:t>
            </a:r>
          </a:p>
          <a:p>
            <a:pPr algn="just"/>
            <a:endParaRPr lang="it-IT" sz="1800" b="1" dirty="0" smtClean="0">
              <a:solidFill>
                <a:schemeClr val="tx1"/>
              </a:solidFill>
              <a:latin typeface="Times New Roman" pitchFamily="18" charset="0"/>
              <a:cs typeface="Times New Roman" pitchFamily="18" charset="0"/>
            </a:endParaRPr>
          </a:p>
          <a:p>
            <a:pPr algn="just"/>
            <a:r>
              <a:rPr lang="it-IT" sz="1800" dirty="0" smtClean="0">
                <a:solidFill>
                  <a:schemeClr val="tx1"/>
                </a:solidFill>
                <a:latin typeface="Times New Roman" pitchFamily="18" charset="0"/>
                <a:cs typeface="Times New Roman" pitchFamily="18" charset="0"/>
              </a:rPr>
              <a:t>Il maggior rappresentante del Verismo è Giovanni Verga mentre il poeta di maggior rilievo di questo periodo è Giosuè Carducci.</a:t>
            </a:r>
          </a:p>
          <a:p>
            <a:pPr algn="just">
              <a:buFont typeface="Wingdings" pitchFamily="2" charset="2"/>
              <a:buChar char="§"/>
            </a:pPr>
            <a:endParaRPr lang="it-IT" sz="1800" dirty="0" smtClean="0">
              <a:solidFill>
                <a:schemeClr val="tx1"/>
              </a:solidFill>
              <a:latin typeface="Times New Roman" pitchFamily="18" charset="0"/>
              <a:cs typeface="Times New Roman" pitchFamily="18" charset="0"/>
            </a:endParaRPr>
          </a:p>
          <a:p>
            <a:pPr algn="just">
              <a:buFont typeface="Wingdings" pitchFamily="2" charset="2"/>
              <a:buChar char="§"/>
            </a:pPr>
            <a:endParaRPr lang="it-IT" sz="1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1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5918" y="214290"/>
            <a:ext cx="5715040" cy="813772"/>
          </a:xfrm>
        </p:spPr>
        <p:txBody>
          <a:bodyPr/>
          <a:lstStyle/>
          <a:p>
            <a:r>
              <a:rPr lang="it-IT" b="1" i="1" dirty="0" smtClean="0">
                <a:latin typeface="Times New Roman" pitchFamily="18" charset="0"/>
                <a:cs typeface="Times New Roman" pitchFamily="18" charset="0"/>
              </a:rPr>
              <a:t>Giovanni Verga</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3428992" y="1214422"/>
            <a:ext cx="5000660" cy="5357849"/>
          </a:xfrm>
        </p:spPr>
        <p:txBody>
          <a:bodyPr>
            <a:noAutofit/>
          </a:bodyPr>
          <a:lstStyle/>
          <a:p>
            <a:r>
              <a:rPr lang="it-IT" sz="1800" dirty="0" smtClean="0">
                <a:solidFill>
                  <a:schemeClr val="tx1"/>
                </a:solidFill>
                <a:latin typeface="Times New Roman" pitchFamily="18" charset="0"/>
                <a:cs typeface="Times New Roman" pitchFamily="18" charset="0"/>
              </a:rPr>
              <a:t>Verga inizialmente scrive </a:t>
            </a:r>
            <a:r>
              <a:rPr lang="it-IT" sz="1800" dirty="0">
                <a:solidFill>
                  <a:schemeClr val="tx1"/>
                </a:solidFill>
                <a:latin typeface="Times New Roman" pitchFamily="18" charset="0"/>
                <a:cs typeface="Times New Roman" pitchFamily="18" charset="0"/>
              </a:rPr>
              <a:t>romanzi romantici, in cui l'amore è l'elemento </a:t>
            </a:r>
            <a:r>
              <a:rPr lang="it-IT" sz="1800" dirty="0" smtClean="0">
                <a:solidFill>
                  <a:schemeClr val="tx1"/>
                </a:solidFill>
                <a:latin typeface="Times New Roman" pitchFamily="18" charset="0"/>
                <a:cs typeface="Times New Roman" pitchFamily="18" charset="0"/>
              </a:rPr>
              <a:t>fondamentale poi passa a rappresentare la realtà sociale della Sicilia del suo tempo con occhio quasi scientifico,  secondo i principi del Verismo. </a:t>
            </a:r>
          </a:p>
          <a:p>
            <a:r>
              <a:rPr lang="it-IT" sz="1800" dirty="0" smtClean="0">
                <a:solidFill>
                  <a:schemeClr val="tx1"/>
                </a:solidFill>
                <a:latin typeface="Times New Roman" pitchFamily="18" charset="0"/>
                <a:cs typeface="Times New Roman" pitchFamily="18" charset="0"/>
              </a:rPr>
              <a:t>Protagonisti delle sue opere sono gli </a:t>
            </a:r>
            <a:r>
              <a:rPr lang="it-IT" sz="1800" b="1" dirty="0" smtClean="0">
                <a:solidFill>
                  <a:schemeClr val="tx1"/>
                </a:solidFill>
                <a:latin typeface="Times New Roman" pitchFamily="18" charset="0"/>
                <a:cs typeface="Times New Roman" pitchFamily="18" charset="0"/>
              </a:rPr>
              <a:t>umili, </a:t>
            </a:r>
            <a:r>
              <a:rPr lang="it-IT" sz="1800" dirty="0" smtClean="0">
                <a:solidFill>
                  <a:schemeClr val="tx1"/>
                </a:solidFill>
                <a:latin typeface="Times New Roman" pitchFamily="18" charset="0"/>
                <a:cs typeface="Times New Roman" pitchFamily="18" charset="0"/>
              </a:rPr>
              <a:t>gli </a:t>
            </a:r>
            <a:r>
              <a:rPr lang="it-IT" sz="1800" b="1" dirty="0" smtClean="0">
                <a:solidFill>
                  <a:schemeClr val="tx1"/>
                </a:solidFill>
                <a:latin typeface="Times New Roman" pitchFamily="18" charset="0"/>
                <a:cs typeface="Times New Roman" pitchFamily="18" charset="0"/>
              </a:rPr>
              <a:t>oppressi</a:t>
            </a:r>
            <a:r>
              <a:rPr lang="it-IT" sz="1800" dirty="0" smtClean="0">
                <a:solidFill>
                  <a:schemeClr val="tx1"/>
                </a:solidFill>
                <a:latin typeface="Times New Roman" pitchFamily="18" charset="0"/>
                <a:cs typeface="Times New Roman" pitchFamily="18" charset="0"/>
              </a:rPr>
              <a:t>, i </a:t>
            </a:r>
            <a:r>
              <a:rPr lang="it-IT" sz="1800" b="1" dirty="0" smtClean="0">
                <a:solidFill>
                  <a:schemeClr val="tx1"/>
                </a:solidFill>
                <a:latin typeface="Times New Roman" pitchFamily="18" charset="0"/>
                <a:cs typeface="Times New Roman" pitchFamily="18" charset="0"/>
              </a:rPr>
              <a:t>vinti </a:t>
            </a:r>
            <a:r>
              <a:rPr lang="it-IT" sz="1800" dirty="0" smtClean="0">
                <a:solidFill>
                  <a:schemeClr val="tx1"/>
                </a:solidFill>
                <a:latin typeface="Times New Roman" pitchFamily="18" charset="0"/>
                <a:cs typeface="Times New Roman" pitchFamily="18" charset="0"/>
              </a:rPr>
              <a:t>che lottano inutilmente contro un destino che li sovrasta.  Per questo motivo il mondo </a:t>
            </a:r>
            <a:r>
              <a:rPr lang="it-IT" sz="1800" dirty="0" err="1" smtClean="0">
                <a:solidFill>
                  <a:schemeClr val="tx1"/>
                </a:solidFill>
                <a:latin typeface="Times New Roman" pitchFamily="18" charset="0"/>
                <a:cs typeface="Times New Roman" pitchFamily="18" charset="0"/>
              </a:rPr>
              <a:t>verghiano</a:t>
            </a:r>
            <a:r>
              <a:rPr lang="it-IT" sz="1800" dirty="0" smtClean="0">
                <a:solidFill>
                  <a:schemeClr val="tx1"/>
                </a:solidFill>
                <a:latin typeface="Times New Roman" pitchFamily="18" charset="0"/>
                <a:cs typeface="Times New Roman" pitchFamily="18" charset="0"/>
              </a:rPr>
              <a:t> è caratterizzato da un netto pessimismo: la vita è una lotta nella quale, nonostante la forza di volontà e l’impegno, si è destinati alla sconfitta. Anche l’amore, la felicità, la conquista della ricchezza e della “roba” sono </a:t>
            </a:r>
            <a:r>
              <a:rPr lang="it-IT" sz="1800" b="1" dirty="0" smtClean="0">
                <a:solidFill>
                  <a:schemeClr val="tx1"/>
                </a:solidFill>
                <a:latin typeface="Times New Roman" pitchFamily="18" charset="0"/>
                <a:cs typeface="Times New Roman" pitchFamily="18" charset="0"/>
              </a:rPr>
              <a:t>pura illusione.</a:t>
            </a:r>
            <a:r>
              <a:rPr lang="it-IT" sz="1800" dirty="0" smtClean="0">
                <a:solidFill>
                  <a:schemeClr val="tx1"/>
                </a:solidFill>
                <a:latin typeface="Times New Roman" pitchFamily="18" charset="0"/>
                <a:cs typeface="Times New Roman" pitchFamily="18" charset="0"/>
              </a:rPr>
              <a:t> </a:t>
            </a:r>
          </a:p>
          <a:p>
            <a:r>
              <a:rPr lang="it-IT" sz="1800" dirty="0" smtClean="0">
                <a:solidFill>
                  <a:schemeClr val="tx1"/>
                </a:solidFill>
                <a:latin typeface="Times New Roman" pitchFamily="18" charset="0"/>
                <a:cs typeface="Times New Roman" pitchFamily="18" charset="0"/>
              </a:rPr>
              <a:t>E, nel raccontare le vicende dei suoi personaggi, l’autore non si lascia coinvolgere con interventi e commenti personali, ma agisce in modo obiettivo, </a:t>
            </a:r>
            <a:r>
              <a:rPr lang="it-IT" sz="1800" b="1" dirty="0" smtClean="0">
                <a:solidFill>
                  <a:schemeClr val="tx1"/>
                </a:solidFill>
                <a:latin typeface="Times New Roman" pitchFamily="18" charset="0"/>
                <a:cs typeface="Times New Roman" pitchFamily="18" charset="0"/>
              </a:rPr>
              <a:t>“impersonale”, </a:t>
            </a:r>
            <a:r>
              <a:rPr lang="it-IT" sz="1800" dirty="0" smtClean="0">
                <a:solidFill>
                  <a:schemeClr val="tx1"/>
                </a:solidFill>
                <a:latin typeface="Times New Roman" pitchFamily="18" charset="0"/>
                <a:cs typeface="Times New Roman" pitchFamily="18" charset="0"/>
              </a:rPr>
              <a:t>utilizzando una lingua che, pur non essendo dialetto, mantiene una forte impronta dialettale.</a:t>
            </a:r>
          </a:p>
          <a:p>
            <a:endParaRPr lang="it-IT" sz="1800" b="1" dirty="0">
              <a:solidFill>
                <a:schemeClr val="bg1"/>
              </a:solidFill>
              <a:latin typeface="Times New Roman" pitchFamily="18" charset="0"/>
              <a:cs typeface="Times New Roman" pitchFamily="18" charset="0"/>
            </a:endParaRPr>
          </a:p>
        </p:txBody>
      </p:sp>
      <p:sp>
        <p:nvSpPr>
          <p:cNvPr id="50178" name="AutoShape 2"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0" name="AutoShape 4"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2" name="AutoShape 6"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4" name="AutoShape 8"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6" name="AutoShape 10"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8" name="AutoShape 12"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0" name="AutoShape 14"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2" name="AutoShape 16"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0194" name="Picture 18" descr="https://encrypted-tbn2.gstatic.com/images?q=tbn:ANd9GcSSvlno3eJyshhraaGHDfdpe22wJqoR3NqqcmwD_kaoH6f1p_1YUpA0QSY7"/>
          <p:cNvPicPr>
            <a:picLocks noChangeAspect="1" noChangeArrowheads="1"/>
          </p:cNvPicPr>
          <p:nvPr/>
        </p:nvPicPr>
        <p:blipFill>
          <a:blip r:embed="rId2"/>
          <a:srcRect/>
          <a:stretch>
            <a:fillRect/>
          </a:stretch>
        </p:blipFill>
        <p:spPr bwMode="auto">
          <a:xfrm>
            <a:off x="928662" y="2143116"/>
            <a:ext cx="2143140" cy="2857520"/>
          </a:xfrm>
          <a:prstGeom prst="rect">
            <a:avLst/>
          </a:prstGeom>
          <a:noFill/>
        </p:spPr>
      </p:pic>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800" decel="100000"/>
                                        <p:tgtEl>
                                          <p:spTgt spid="3">
                                            <p:txEl>
                                              <p:pRg st="1" end="1"/>
                                            </p:txEl>
                                          </p:spTgt>
                                        </p:tgtEl>
                                      </p:cBhvr>
                                    </p:animEffect>
                                    <p:anim calcmode="lin" valueType="num">
                                      <p:cBhvr>
                                        <p:cTn id="16"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800" decel="100000"/>
                                        <p:tgtEl>
                                          <p:spTgt spid="3">
                                            <p:txEl>
                                              <p:pRg st="0" end="0"/>
                                            </p:txEl>
                                          </p:spTgt>
                                        </p:tgtEl>
                                      </p:cBhvr>
                                    </p:animEffect>
                                    <p:anim calcmode="lin" valueType="num">
                                      <p:cBhvr>
                                        <p:cTn id="24"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25"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6"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800" decel="100000"/>
                                        <p:tgtEl>
                                          <p:spTgt spid="3">
                                            <p:txEl>
                                              <p:pRg st="2" end="2"/>
                                            </p:txEl>
                                          </p:spTgt>
                                        </p:tgtEl>
                                      </p:cBhvr>
                                    </p:animEffect>
                                    <p:anim calcmode="lin" valueType="num">
                                      <p:cBhvr>
                                        <p:cTn id="32"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3"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4"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50194"/>
                                        </p:tgtEl>
                                        <p:attrNameLst>
                                          <p:attrName>style.visibility</p:attrName>
                                        </p:attrNameLst>
                                      </p:cBhvr>
                                      <p:to>
                                        <p:strVal val="visible"/>
                                      </p:to>
                                    </p:set>
                                    <p:animEffect transition="in" filter="fade">
                                      <p:cBhvr>
                                        <p:cTn id="41" dur="1000"/>
                                        <p:tgtEl>
                                          <p:spTgt spid="50194"/>
                                        </p:tgtEl>
                                      </p:cBhvr>
                                    </p:animEffect>
                                    <p:anim calcmode="lin" valueType="num">
                                      <p:cBhvr>
                                        <p:cTn id="42" dur="1000" fill="hold"/>
                                        <p:tgtEl>
                                          <p:spTgt spid="50194"/>
                                        </p:tgtEl>
                                        <p:attrNameLst>
                                          <p:attrName>ppt_x</p:attrName>
                                        </p:attrNameLst>
                                      </p:cBhvr>
                                      <p:tavLst>
                                        <p:tav tm="0">
                                          <p:val>
                                            <p:strVal val="#ppt_x"/>
                                          </p:val>
                                        </p:tav>
                                        <p:tav tm="100000">
                                          <p:val>
                                            <p:strVal val="#ppt_x"/>
                                          </p:val>
                                        </p:tav>
                                      </p:tavLst>
                                    </p:anim>
                                    <p:anim calcmode="lin" valueType="num">
                                      <p:cBhvr>
                                        <p:cTn id="43" dur="900" decel="100000" fill="hold"/>
                                        <p:tgtEl>
                                          <p:spTgt spid="5019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501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5918" y="214290"/>
            <a:ext cx="5715040" cy="813772"/>
          </a:xfrm>
        </p:spPr>
        <p:txBody>
          <a:bodyPr/>
          <a:lstStyle/>
          <a:p>
            <a:r>
              <a:rPr lang="it-IT" b="1" i="1" dirty="0" smtClean="0">
                <a:latin typeface="Times New Roman" pitchFamily="18" charset="0"/>
                <a:cs typeface="Times New Roman" pitchFamily="18" charset="0"/>
              </a:rPr>
              <a:t>Giosuè Carducci</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500034" y="1214423"/>
            <a:ext cx="4500594" cy="5210664"/>
          </a:xfrm>
        </p:spPr>
        <p:txBody>
          <a:bodyPr>
            <a:noAutofit/>
          </a:bodyPr>
          <a:lstStyle/>
          <a:p>
            <a:r>
              <a:rPr lang="it-IT" sz="1800" dirty="0" smtClean="0">
                <a:solidFill>
                  <a:schemeClr val="tx1"/>
                </a:solidFill>
                <a:latin typeface="Times New Roman" pitchFamily="18" charset="0"/>
                <a:cs typeface="Times New Roman" pitchFamily="18" charset="0"/>
              </a:rPr>
              <a:t>Carducci sogna un </a:t>
            </a:r>
            <a:r>
              <a:rPr lang="it-IT" sz="1800" b="1" dirty="0" smtClean="0">
                <a:solidFill>
                  <a:schemeClr val="tx1"/>
                </a:solidFill>
                <a:latin typeface="Times New Roman" pitchFamily="18" charset="0"/>
                <a:cs typeface="Times New Roman" pitchFamily="18" charset="0"/>
              </a:rPr>
              <a:t>rinnovamento della coscienza italiana </a:t>
            </a:r>
            <a:r>
              <a:rPr lang="it-IT" sz="1800" dirty="0" smtClean="0">
                <a:solidFill>
                  <a:schemeClr val="tx1"/>
                </a:solidFill>
                <a:latin typeface="Times New Roman" pitchFamily="18" charset="0"/>
                <a:cs typeface="Times New Roman" pitchFamily="18" charset="0"/>
              </a:rPr>
              <a:t>e si ispira </a:t>
            </a:r>
            <a:r>
              <a:rPr lang="it-IT" sz="1800" b="1" dirty="0" smtClean="0">
                <a:solidFill>
                  <a:schemeClr val="tx1"/>
                </a:solidFill>
                <a:latin typeface="Times New Roman" pitchFamily="18" charset="0"/>
                <a:cs typeface="Times New Roman" pitchFamily="18" charset="0"/>
              </a:rPr>
              <a:t>al mondo classico,</a:t>
            </a:r>
            <a:r>
              <a:rPr lang="it-IT" sz="1800" dirty="0" smtClean="0">
                <a:solidFill>
                  <a:schemeClr val="tx1"/>
                </a:solidFill>
                <a:latin typeface="Times New Roman" pitchFamily="18" charset="0"/>
                <a:cs typeface="Times New Roman" pitchFamily="18" charset="0"/>
              </a:rPr>
              <a:t> perché trova nell’antica Roma un senso della vita più alto e dignitoso.</a:t>
            </a:r>
          </a:p>
          <a:p>
            <a:r>
              <a:rPr lang="it-IT" sz="1800" dirty="0" smtClean="0">
                <a:solidFill>
                  <a:schemeClr val="tx1"/>
                </a:solidFill>
                <a:latin typeface="Times New Roman" pitchFamily="18" charset="0"/>
                <a:cs typeface="Times New Roman" pitchFamily="18" charset="0"/>
              </a:rPr>
              <a:t>Per questo suo ruolo di formatore della coscienza civile e morale dei suoi concittadini è considerato il </a:t>
            </a:r>
            <a:r>
              <a:rPr lang="it-IT" sz="1800" b="1" dirty="0" smtClean="0">
                <a:solidFill>
                  <a:schemeClr val="tx1"/>
                </a:solidFill>
                <a:latin typeface="Times New Roman" pitchFamily="18" charset="0"/>
                <a:cs typeface="Times New Roman" pitchFamily="18" charset="0"/>
              </a:rPr>
              <a:t>poeta vate</a:t>
            </a:r>
            <a:r>
              <a:rPr lang="it-IT" sz="1800" dirty="0" smtClean="0">
                <a:solidFill>
                  <a:schemeClr val="tx1"/>
                </a:solidFill>
                <a:latin typeface="Times New Roman" pitchFamily="18" charset="0"/>
                <a:cs typeface="Times New Roman" pitchFamily="18" charset="0"/>
              </a:rPr>
              <a:t>,  ossia il poeta simbolo della nazione italiana.</a:t>
            </a:r>
          </a:p>
          <a:p>
            <a:r>
              <a:rPr lang="it-IT" sz="1800" dirty="0" smtClean="0">
                <a:solidFill>
                  <a:schemeClr val="tx1"/>
                </a:solidFill>
                <a:latin typeface="Times New Roman" pitchFamily="18" charset="0"/>
                <a:cs typeface="Times New Roman" pitchFamily="18" charset="0"/>
              </a:rPr>
              <a:t>Egli reagisce al Romanticismo languido e sentimentale del secondo Ottocento, riproponendo il valore dei modelli classici di cui apprezza la nitidezza e la precisione della lingua, tuttavia le liriche più belle sono quelle in cui affronta i </a:t>
            </a:r>
            <a:r>
              <a:rPr lang="it-IT" sz="1800" b="1" dirty="0" smtClean="0">
                <a:solidFill>
                  <a:schemeClr val="tx1"/>
                </a:solidFill>
                <a:latin typeface="Times New Roman" pitchFamily="18" charset="0"/>
                <a:cs typeface="Times New Roman" pitchFamily="18" charset="0"/>
              </a:rPr>
              <a:t>temi più intimi dell’uomo </a:t>
            </a:r>
            <a:r>
              <a:rPr lang="it-IT" sz="1800" dirty="0" smtClean="0">
                <a:solidFill>
                  <a:schemeClr val="tx1"/>
                </a:solidFill>
                <a:latin typeface="Times New Roman" pitchFamily="18" charset="0"/>
                <a:cs typeface="Times New Roman" pitchFamily="18" charset="0"/>
              </a:rPr>
              <a:t>(il dolore, gli affetti, la morte), gli aspetti della natura e della realtà che suscitano sentimenti, ricordi, sogni, riflessioni sulla vita e sul destino umano.</a:t>
            </a:r>
            <a:endParaRPr lang="it-IT" sz="1800" dirty="0">
              <a:solidFill>
                <a:schemeClr val="tx1"/>
              </a:solidFill>
              <a:latin typeface="Times New Roman" pitchFamily="18" charset="0"/>
              <a:cs typeface="Times New Roman" pitchFamily="18" charset="0"/>
            </a:endParaRPr>
          </a:p>
        </p:txBody>
      </p:sp>
      <p:sp>
        <p:nvSpPr>
          <p:cNvPr id="50178" name="AutoShape 2"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0" name="AutoShape 4"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2" name="AutoShape 6"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4" name="AutoShape 8"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6" name="AutoShape 10"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8" name="AutoShape 12"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0" name="AutoShape 14"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2" name="AutoShape 16"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4276" name="Picture 4" descr="Risultati immagini per immagini giosuè carducci"/>
          <p:cNvPicPr>
            <a:picLocks noChangeAspect="1" noChangeArrowheads="1"/>
          </p:cNvPicPr>
          <p:nvPr/>
        </p:nvPicPr>
        <p:blipFill>
          <a:blip r:embed="rId2"/>
          <a:srcRect/>
          <a:stretch>
            <a:fillRect/>
          </a:stretch>
        </p:blipFill>
        <p:spPr bwMode="auto">
          <a:xfrm>
            <a:off x="5857885" y="1928802"/>
            <a:ext cx="2643206" cy="3500462"/>
          </a:xfrm>
          <a:prstGeom prst="rect">
            <a:avLst/>
          </a:prstGeom>
          <a:noFill/>
        </p:spPr>
      </p:pic>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6"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7"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9" dur="500"/>
                                        <p:tgtEl>
                                          <p:spTgt spid="3">
                                            <p:txEl>
                                              <p:pRg st="0" end="0"/>
                                            </p:txEl>
                                          </p:spTgt>
                                        </p:tgtEl>
                                      </p:cBhvr>
                                    </p:animEffect>
                                  </p:childTnLst>
                                </p:cTn>
                              </p:par>
                              <p:par>
                                <p:cTn id="20" presetID="54" presetClass="entr" presetSubtype="0" accel="10000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23"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4"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5"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6" dur="500"/>
                                        <p:tgtEl>
                                          <p:spTgt spid="3">
                                            <p:txEl>
                                              <p:pRg st="1" end="1"/>
                                            </p:txEl>
                                          </p:spTgt>
                                        </p:tgtEl>
                                      </p:cBhvr>
                                    </p:animEffect>
                                  </p:childTnLst>
                                </p:cTn>
                              </p:par>
                              <p:par>
                                <p:cTn id="27" presetID="54" presetClass="entr" presetSubtype="0" accel="10000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30"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1"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2"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54276"/>
                                        </p:tgtEl>
                                        <p:attrNameLst>
                                          <p:attrName>style.visibility</p:attrName>
                                        </p:attrNameLst>
                                      </p:cBhvr>
                                      <p:to>
                                        <p:strVal val="visible"/>
                                      </p:to>
                                    </p:set>
                                    <p:animEffect transition="in" filter="fade">
                                      <p:cBhvr>
                                        <p:cTn id="38" dur="1000"/>
                                        <p:tgtEl>
                                          <p:spTgt spid="54276"/>
                                        </p:tgtEl>
                                      </p:cBhvr>
                                    </p:animEffect>
                                    <p:anim calcmode="lin" valueType="num">
                                      <p:cBhvr>
                                        <p:cTn id="39" dur="1000" fill="hold"/>
                                        <p:tgtEl>
                                          <p:spTgt spid="54276"/>
                                        </p:tgtEl>
                                        <p:attrNameLst>
                                          <p:attrName>ppt_x</p:attrName>
                                        </p:attrNameLst>
                                      </p:cBhvr>
                                      <p:tavLst>
                                        <p:tav tm="0">
                                          <p:val>
                                            <p:strVal val="#ppt_x"/>
                                          </p:val>
                                        </p:tav>
                                        <p:tav tm="100000">
                                          <p:val>
                                            <p:strVal val="#ppt_x"/>
                                          </p:val>
                                        </p:tav>
                                      </p:tavLst>
                                    </p:anim>
                                    <p:anim calcmode="lin" valueType="num">
                                      <p:cBhvr>
                                        <p:cTn id="40" dur="900" decel="100000" fill="hold"/>
                                        <p:tgtEl>
                                          <p:spTgt spid="5427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5427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00034" y="857232"/>
            <a:ext cx="4432006" cy="5429288"/>
          </a:xfrm>
        </p:spPr>
        <p:txBody>
          <a:bodyPr>
            <a:normAutofit fontScale="77500" lnSpcReduction="20000"/>
          </a:bodyPr>
          <a:lstStyle/>
          <a:p>
            <a:r>
              <a:rPr lang="it-IT" dirty="0" smtClean="0">
                <a:solidFill>
                  <a:schemeClr val="bg1"/>
                </a:solidFill>
                <a:latin typeface="Times New Roman" panose="02020603050405020304" pitchFamily="18" charset="0"/>
                <a:cs typeface="Times New Roman" panose="02020603050405020304" pitchFamily="18" charset="0"/>
              </a:rPr>
              <a:t> </a:t>
            </a:r>
            <a:r>
              <a:rPr lang="it-IT" sz="2300" dirty="0" smtClean="0">
                <a:solidFill>
                  <a:schemeClr val="tx1"/>
                </a:solidFill>
                <a:latin typeface="Times New Roman" panose="02020603050405020304" pitchFamily="18" charset="0"/>
                <a:cs typeface="Times New Roman" panose="02020603050405020304" pitchFamily="18" charset="0"/>
              </a:rPr>
              <a:t>Nella prima metà dell’Ottocento si diffuse in Europa un nuovo movimento culturale: il Romanticismo. Esso prese il posto dell’Illuminismo i cui esponenti avevano esaltato la ragione considerata il mezzo con cui affrontare e risolvere i problemi dell’esistenza. </a:t>
            </a:r>
          </a:p>
          <a:p>
            <a:r>
              <a:rPr lang="it-IT" sz="2300" dirty="0" smtClean="0">
                <a:solidFill>
                  <a:schemeClr val="tx1"/>
                </a:solidFill>
                <a:latin typeface="Times New Roman" panose="02020603050405020304" pitchFamily="18" charset="0"/>
                <a:cs typeface="Times New Roman" panose="02020603050405020304" pitchFamily="18" charset="0"/>
              </a:rPr>
              <a:t>Una delle caratteristiche del Romanticismo  fu  la  diffusione tra i popoli del sentimento patriottico perché molti stati dell’Europa erano ancora sotto il dominio straniero.</a:t>
            </a:r>
          </a:p>
          <a:p>
            <a:r>
              <a:rPr lang="it-IT" sz="2300" dirty="0" smtClean="0">
                <a:solidFill>
                  <a:schemeClr val="tx1"/>
                </a:solidFill>
                <a:latin typeface="Times New Roman" panose="02020603050405020304" pitchFamily="18" charset="0"/>
                <a:cs typeface="Times New Roman" panose="02020603050405020304" pitchFamily="18" charset="0"/>
              </a:rPr>
              <a:t> In questo periodo la nobiltà scomparse e il suo posto fu preso dalla borghesia che iniziò a ricoprire un ruolo di primo piano in campo economico, sociale e culturale. </a:t>
            </a:r>
          </a:p>
          <a:p>
            <a:r>
              <a:rPr lang="it-IT" sz="2300" dirty="0" smtClean="0">
                <a:solidFill>
                  <a:schemeClr val="tx1"/>
                </a:solidFill>
                <a:latin typeface="Times New Roman" panose="02020603050405020304" pitchFamily="18" charset="0"/>
                <a:cs typeface="Times New Roman" panose="02020603050405020304" pitchFamily="18" charset="0"/>
              </a:rPr>
              <a:t>La borghesia diede molta importanza alla cultura:  i salotti divennero  il luogo di incontro di letterati, musicisti e artisti vari. Iniziarono a diffondersi concerti a pagamento in cui si esibivano bravissimi cantanti e bravissimi maestri dello strumento. Il pianoforte mise definitivamente da parte il clavicembalo</a:t>
            </a:r>
            <a:r>
              <a:rPr lang="it-IT" sz="2600" dirty="0" smtClean="0">
                <a:solidFill>
                  <a:schemeClr val="tx1"/>
                </a:solidFill>
                <a:latin typeface="Times New Roman" panose="02020603050405020304" pitchFamily="18" charset="0"/>
                <a:cs typeface="Times New Roman" panose="02020603050405020304" pitchFamily="18" charset="0"/>
              </a:rPr>
              <a:t>.</a:t>
            </a:r>
            <a:endParaRPr lang="it-IT" sz="2600" dirty="0">
              <a:solidFill>
                <a:schemeClr val="tx1"/>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48068" y="1533088"/>
            <a:ext cx="3756421" cy="47723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3896315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57291" y="500042"/>
            <a:ext cx="4786346" cy="571504"/>
          </a:xfrm>
        </p:spPr>
        <p:txBody>
          <a:bodyPr>
            <a:normAutofit fontScale="90000"/>
          </a:bodyPr>
          <a:lstStyle/>
          <a:p>
            <a:r>
              <a:rPr lang="it-IT" dirty="0" smtClean="0"/>
              <a:t/>
            </a:r>
            <a:br>
              <a:rPr lang="it-IT" dirty="0" smtClean="0"/>
            </a:br>
            <a:r>
              <a:rPr lang="it-IT" sz="4900" b="1" i="1" dirty="0" smtClean="0">
                <a:latin typeface="Times New Roman" pitchFamily="18" charset="0"/>
                <a:cs typeface="Times New Roman" pitchFamily="18" charset="0"/>
              </a:rPr>
              <a:t>Simbolismo</a:t>
            </a:r>
            <a:endParaRPr lang="it-IT" sz="4900"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395536" y="1500174"/>
            <a:ext cx="4962282" cy="4953162"/>
          </a:xfrm>
        </p:spPr>
        <p:txBody>
          <a:bodyPr>
            <a:noAutofit/>
          </a:bodyPr>
          <a:lstStyle/>
          <a:p>
            <a:r>
              <a:rPr lang="it-IT" sz="1800" dirty="0" smtClean="0">
                <a:solidFill>
                  <a:schemeClr val="tx1"/>
                </a:solidFill>
                <a:latin typeface="Times New Roman" pitchFamily="18" charset="0"/>
                <a:cs typeface="Times New Roman" pitchFamily="18" charset="0"/>
              </a:rPr>
              <a:t>Il </a:t>
            </a:r>
            <a:r>
              <a:rPr lang="it-IT" sz="1800" b="1" i="1" dirty="0" smtClean="0">
                <a:solidFill>
                  <a:schemeClr val="tx1"/>
                </a:solidFill>
                <a:latin typeface="Times New Roman" pitchFamily="18" charset="0"/>
                <a:cs typeface="Times New Roman" pitchFamily="18" charset="0"/>
              </a:rPr>
              <a:t>Simbolismo </a:t>
            </a:r>
            <a:r>
              <a:rPr lang="it-IT" sz="1800" dirty="0" smtClean="0">
                <a:solidFill>
                  <a:schemeClr val="tx1"/>
                </a:solidFill>
                <a:latin typeface="Times New Roman" pitchFamily="18" charset="0"/>
                <a:cs typeface="Times New Roman" pitchFamily="18" charset="0"/>
              </a:rPr>
              <a:t>è una corrente letteraria di fine ottocento che nasce in Francia ad opera dei poeti Arthur Rimbaud, Paul Verlaine e </a:t>
            </a:r>
            <a:r>
              <a:rPr lang="it-IT" sz="1800" dirty="0" err="1" smtClean="0">
                <a:solidFill>
                  <a:schemeClr val="tx1"/>
                </a:solidFill>
                <a:latin typeface="Times New Roman" pitchFamily="18" charset="0"/>
                <a:cs typeface="Times New Roman" pitchFamily="18" charset="0"/>
              </a:rPr>
              <a:t>Stéphane</a:t>
            </a:r>
            <a:r>
              <a:rPr lang="it-IT" sz="1800" dirty="0" smtClean="0">
                <a:solidFill>
                  <a:schemeClr val="tx1"/>
                </a:solidFill>
                <a:latin typeface="Times New Roman" pitchFamily="18" charset="0"/>
                <a:cs typeface="Times New Roman" pitchFamily="18" charset="0"/>
              </a:rPr>
              <a:t> </a:t>
            </a:r>
            <a:r>
              <a:rPr lang="it-IT" sz="1800" dirty="0" err="1" smtClean="0">
                <a:solidFill>
                  <a:schemeClr val="tx1"/>
                </a:solidFill>
                <a:latin typeface="Times New Roman" pitchFamily="18" charset="0"/>
                <a:cs typeface="Times New Roman" pitchFamily="18" charset="0"/>
              </a:rPr>
              <a:t>Mallarmé</a:t>
            </a:r>
            <a:r>
              <a:rPr lang="it-IT" sz="1800" dirty="0" smtClean="0">
                <a:solidFill>
                  <a:schemeClr val="tx1"/>
                </a:solidFill>
                <a:latin typeface="Times New Roman" pitchFamily="18" charset="0"/>
                <a:cs typeface="Times New Roman" pitchFamily="18" charset="0"/>
              </a:rPr>
              <a:t>, che riprendono le idee espresse da Charles Baudelaire nella sua raccolta “I fiori del male”. Tutti e quattro sono detti </a:t>
            </a:r>
            <a:r>
              <a:rPr lang="it-IT" sz="1800" b="1" dirty="0" smtClean="0">
                <a:solidFill>
                  <a:schemeClr val="tx1"/>
                </a:solidFill>
                <a:latin typeface="Times New Roman" pitchFamily="18" charset="0"/>
                <a:cs typeface="Times New Roman" pitchFamily="18" charset="0"/>
              </a:rPr>
              <a:t>"poeti maledetti".</a:t>
            </a:r>
          </a:p>
          <a:p>
            <a:r>
              <a:rPr lang="it-IT" sz="1800" dirty="0" smtClean="0">
                <a:solidFill>
                  <a:schemeClr val="tx1"/>
                </a:solidFill>
                <a:latin typeface="Times New Roman" pitchFamily="18" charset="0"/>
                <a:cs typeface="Times New Roman" pitchFamily="18" charset="0"/>
              </a:rPr>
              <a:t>Per i simbolisti il </a:t>
            </a:r>
            <a:r>
              <a:rPr lang="it-IT" sz="1800" b="1" dirty="0" smtClean="0">
                <a:solidFill>
                  <a:schemeClr val="tx1"/>
                </a:solidFill>
                <a:latin typeface="Times New Roman" pitchFamily="18" charset="0"/>
                <a:cs typeface="Times New Roman" pitchFamily="18" charset="0"/>
              </a:rPr>
              <a:t>mondo è misterioso</a:t>
            </a:r>
            <a:r>
              <a:rPr lang="it-IT" sz="1800" dirty="0" smtClean="0">
                <a:solidFill>
                  <a:schemeClr val="tx1"/>
                </a:solidFill>
                <a:latin typeface="Times New Roman" pitchFamily="18" charset="0"/>
                <a:cs typeface="Times New Roman" pitchFamily="18" charset="0"/>
              </a:rPr>
              <a:t> e il suo significato autentico è colto solo dal poeta che è in grado di intuire i legami tra le cose e di esprimerli con le parole. La </a:t>
            </a:r>
            <a:r>
              <a:rPr lang="it-IT" sz="1800" dirty="0">
                <a:solidFill>
                  <a:schemeClr val="tx1"/>
                </a:solidFill>
                <a:latin typeface="Times New Roman" pitchFamily="18" charset="0"/>
                <a:cs typeface="Times New Roman" pitchFamily="18" charset="0"/>
              </a:rPr>
              <a:t>realtà non può essere compresa con la ragione ma  attraverso sensazioni, simboli, suoni, sentimenti. </a:t>
            </a:r>
            <a:endParaRPr lang="it-IT" sz="1800" dirty="0" smtClean="0">
              <a:solidFill>
                <a:schemeClr val="tx1"/>
              </a:solidFill>
              <a:latin typeface="Times New Roman" pitchFamily="18" charset="0"/>
              <a:cs typeface="Times New Roman" pitchFamily="18" charset="0"/>
            </a:endParaRPr>
          </a:p>
          <a:p>
            <a:r>
              <a:rPr lang="it-IT" sz="1800" dirty="0" smtClean="0">
                <a:solidFill>
                  <a:schemeClr val="tx1"/>
                </a:solidFill>
                <a:latin typeface="Times New Roman" pitchFamily="18" charset="0"/>
                <a:cs typeface="Times New Roman" pitchFamily="18" charset="0"/>
              </a:rPr>
              <a:t> </a:t>
            </a:r>
            <a:r>
              <a:rPr lang="it-IT" sz="1800" dirty="0">
                <a:solidFill>
                  <a:schemeClr val="tx1"/>
                </a:solidFill>
                <a:latin typeface="Times New Roman" pitchFamily="18" charset="0"/>
                <a:cs typeface="Times New Roman" pitchFamily="18" charset="0"/>
              </a:rPr>
              <a:t>I simbolisti scrivono </a:t>
            </a:r>
            <a:r>
              <a:rPr lang="it-IT" sz="1800" dirty="0" smtClean="0">
                <a:solidFill>
                  <a:schemeClr val="tx1"/>
                </a:solidFill>
                <a:latin typeface="Times New Roman" pitchFamily="18" charset="0"/>
                <a:cs typeface="Times New Roman" pitchFamily="18" charset="0"/>
              </a:rPr>
              <a:t>poesie spesso brevi e non scelgono le parole per la loro capacità di definire con precisione oggetti e situazioni bensì per la loro musicalità e la loro capacità  di suggerire ed evocare sensazioni.</a:t>
            </a:r>
            <a:endParaRPr lang="it-IT" sz="1800" dirty="0">
              <a:solidFill>
                <a:schemeClr val="tx1"/>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86512" y="785794"/>
            <a:ext cx="2150740"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72136" y="3643314"/>
            <a:ext cx="2938669" cy="27849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0062653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1" end="1"/>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box(in)">
                                      <p:cBhvr>
                                        <p:cTn id="36" dur="2000"/>
                                        <p:tgtEl>
                                          <p:spTgt spid="7170"/>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checkerboard(down)">
                                      <p:cBhvr>
                                        <p:cTn id="41"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71671" y="188649"/>
            <a:ext cx="5715040" cy="811467"/>
          </a:xfrm>
        </p:spPr>
        <p:txBody>
          <a:bodyPr/>
          <a:lstStyle/>
          <a:p>
            <a:r>
              <a:rPr lang="it-IT" b="1" i="1" dirty="0" smtClean="0">
                <a:latin typeface="Times New Roman" pitchFamily="18" charset="0"/>
                <a:cs typeface="Times New Roman" pitchFamily="18" charset="0"/>
              </a:rPr>
              <a:t>Decadentismo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3929059" y="1214422"/>
            <a:ext cx="4572032" cy="5262578"/>
          </a:xfrm>
        </p:spPr>
        <p:txBody>
          <a:bodyPr>
            <a:normAutofit lnSpcReduction="10000"/>
          </a:bodyPr>
          <a:lstStyle/>
          <a:p>
            <a:r>
              <a:rPr lang="it-IT" sz="1800" dirty="0">
                <a:solidFill>
                  <a:schemeClr val="tx1"/>
                </a:solidFill>
                <a:latin typeface="Times New Roman" pitchFamily="18" charset="0"/>
                <a:cs typeface="Times New Roman" pitchFamily="18" charset="0"/>
              </a:rPr>
              <a:t>Il </a:t>
            </a:r>
            <a:r>
              <a:rPr lang="it-IT" sz="1800" b="1" i="1" dirty="0">
                <a:solidFill>
                  <a:schemeClr val="tx1"/>
                </a:solidFill>
                <a:latin typeface="Times New Roman" pitchFamily="18" charset="0"/>
                <a:cs typeface="Times New Roman" pitchFamily="18" charset="0"/>
              </a:rPr>
              <a:t>Decadentismo</a:t>
            </a:r>
            <a:r>
              <a:rPr lang="it-IT" sz="1800" dirty="0">
                <a:solidFill>
                  <a:schemeClr val="tx1"/>
                </a:solidFill>
                <a:latin typeface="Times New Roman" pitchFamily="18" charset="0"/>
                <a:cs typeface="Times New Roman" pitchFamily="18" charset="0"/>
              </a:rPr>
              <a:t> </a:t>
            </a:r>
            <a:r>
              <a:rPr lang="it-IT" sz="1800" dirty="0" smtClean="0">
                <a:solidFill>
                  <a:schemeClr val="tx1"/>
                </a:solidFill>
                <a:latin typeface="Times New Roman" pitchFamily="18" charset="0"/>
                <a:cs typeface="Times New Roman" pitchFamily="18" charset="0"/>
              </a:rPr>
              <a:t> è una corrente  artistico-letteraria che si afferma in Europa tra gli ultimi due decenni dell’Ottocento  e i primi due del Novecento. Esso nasce in </a:t>
            </a:r>
            <a:r>
              <a:rPr lang="it-IT" sz="1800" dirty="0">
                <a:solidFill>
                  <a:schemeClr val="tx1"/>
                </a:solidFill>
                <a:latin typeface="Times New Roman" pitchFamily="18" charset="0"/>
                <a:cs typeface="Times New Roman" pitchFamily="18" charset="0"/>
              </a:rPr>
              <a:t>Francia </a:t>
            </a:r>
            <a:r>
              <a:rPr lang="it-IT" sz="1800" dirty="0" smtClean="0">
                <a:solidFill>
                  <a:schemeClr val="tx1"/>
                </a:solidFill>
                <a:latin typeface="Times New Roman" pitchFamily="18" charset="0"/>
                <a:cs typeface="Times New Roman" pitchFamily="18" charset="0"/>
              </a:rPr>
              <a:t>intorno al 1880 in </a:t>
            </a:r>
            <a:r>
              <a:rPr lang="it-IT" sz="1800" dirty="0">
                <a:solidFill>
                  <a:schemeClr val="tx1"/>
                </a:solidFill>
                <a:latin typeface="Times New Roman" pitchFamily="18" charset="0"/>
                <a:cs typeface="Times New Roman" pitchFamily="18" charset="0"/>
              </a:rPr>
              <a:t>contrapposizione al Naturalismo e al </a:t>
            </a:r>
            <a:r>
              <a:rPr lang="it-IT" sz="1800" dirty="0" smtClean="0">
                <a:solidFill>
                  <a:schemeClr val="tx1"/>
                </a:solidFill>
                <a:latin typeface="Times New Roman" pitchFamily="18" charset="0"/>
                <a:cs typeface="Times New Roman" pitchFamily="18" charset="0"/>
              </a:rPr>
              <a:t>Verismo. </a:t>
            </a:r>
          </a:p>
          <a:p>
            <a:r>
              <a:rPr lang="it-IT" sz="1800" dirty="0" smtClean="0">
                <a:solidFill>
                  <a:schemeClr val="tx1"/>
                </a:solidFill>
                <a:latin typeface="Times New Roman" pitchFamily="18" charset="0"/>
                <a:cs typeface="Times New Roman" pitchFamily="18" charset="0"/>
              </a:rPr>
              <a:t>Il </a:t>
            </a:r>
            <a:r>
              <a:rPr lang="it-IT" sz="1800" dirty="0">
                <a:solidFill>
                  <a:schemeClr val="tx1"/>
                </a:solidFill>
                <a:latin typeface="Times New Roman" pitchFamily="18" charset="0"/>
                <a:cs typeface="Times New Roman" pitchFamily="18" charset="0"/>
              </a:rPr>
              <a:t>termine </a:t>
            </a:r>
            <a:r>
              <a:rPr lang="it-IT" sz="1800" b="1" i="1" dirty="0">
                <a:solidFill>
                  <a:schemeClr val="tx1"/>
                </a:solidFill>
                <a:latin typeface="Times New Roman" pitchFamily="18" charset="0"/>
                <a:cs typeface="Times New Roman" pitchFamily="18" charset="0"/>
              </a:rPr>
              <a:t>“decadente” </a:t>
            </a:r>
            <a:r>
              <a:rPr lang="it-IT" sz="1800" dirty="0">
                <a:solidFill>
                  <a:schemeClr val="tx1"/>
                </a:solidFill>
                <a:latin typeface="Times New Roman" pitchFamily="18" charset="0"/>
                <a:cs typeface="Times New Roman" pitchFamily="18" charset="0"/>
              </a:rPr>
              <a:t>fu inizialmente usato in senso dispregiativo da parte della critica tardo-ottocentesca per identificare una nuova generazione di poeti considerati al di fuori della norma, sia nella produzione artistica sia nella pratica della vita, i cosiddetti </a:t>
            </a:r>
            <a:r>
              <a:rPr lang="it-IT" sz="1800" b="1" dirty="0">
                <a:solidFill>
                  <a:schemeClr val="tx1"/>
                </a:solidFill>
                <a:latin typeface="Times New Roman" pitchFamily="18" charset="0"/>
                <a:cs typeface="Times New Roman" pitchFamily="18" charset="0"/>
              </a:rPr>
              <a:t>“poeti maledetti”,</a:t>
            </a:r>
            <a:r>
              <a:rPr lang="it-IT" sz="1800" dirty="0">
                <a:solidFill>
                  <a:schemeClr val="tx1"/>
                </a:solidFill>
                <a:latin typeface="Times New Roman" pitchFamily="18" charset="0"/>
                <a:cs typeface="Times New Roman" pitchFamily="18" charset="0"/>
              </a:rPr>
              <a:t> che apparivano alla gente comune dei decadenti, cioè corrotti e dissoluti. Ma loro non si offesero e usarono questo appellativo come simbolo per indicare la propria diversità ed estraneità nei confronti della società nella loro rivista </a:t>
            </a:r>
            <a:r>
              <a:rPr lang="it-IT" sz="1800" b="1" dirty="0">
                <a:solidFill>
                  <a:schemeClr val="tx1"/>
                </a:solidFill>
                <a:latin typeface="Times New Roman" pitchFamily="18" charset="0"/>
                <a:cs typeface="Times New Roman" pitchFamily="18" charset="0"/>
              </a:rPr>
              <a:t>“Le </a:t>
            </a:r>
            <a:r>
              <a:rPr lang="it-IT" sz="1800" b="1" dirty="0" err="1">
                <a:solidFill>
                  <a:schemeClr val="tx1"/>
                </a:solidFill>
                <a:latin typeface="Times New Roman" pitchFamily="18" charset="0"/>
                <a:cs typeface="Times New Roman" pitchFamily="18" charset="0"/>
              </a:rPr>
              <a:t>Décadent</a:t>
            </a:r>
            <a:r>
              <a:rPr lang="it-IT" sz="1800" b="1" dirty="0">
                <a:solidFill>
                  <a:schemeClr val="tx1"/>
                </a:solidFill>
                <a:latin typeface="Times New Roman" pitchFamily="18" charset="0"/>
                <a:cs typeface="Times New Roman" pitchFamily="18" charset="0"/>
              </a:rPr>
              <a:t>” </a:t>
            </a:r>
            <a:r>
              <a:rPr lang="it-IT" sz="1800" dirty="0">
                <a:solidFill>
                  <a:schemeClr val="tx1"/>
                </a:solidFill>
                <a:latin typeface="Times New Roman" pitchFamily="18" charset="0"/>
                <a:cs typeface="Times New Roman" pitchFamily="18" charset="0"/>
              </a:rPr>
              <a:t>uscita nel 1886. Teorico del Decadentismo fu il poeta francese Paul Verlaine.</a:t>
            </a:r>
          </a:p>
        </p:txBody>
      </p:sp>
      <p:pic>
        <p:nvPicPr>
          <p:cNvPr id="55298" name="Picture 2" descr="Risultati immagini per immagini decadentismo"/>
          <p:cNvPicPr>
            <a:picLocks noChangeAspect="1" noChangeArrowheads="1"/>
          </p:cNvPicPr>
          <p:nvPr/>
        </p:nvPicPr>
        <p:blipFill>
          <a:blip r:embed="rId2"/>
          <a:srcRect/>
          <a:stretch>
            <a:fillRect/>
          </a:stretch>
        </p:blipFill>
        <p:spPr bwMode="auto">
          <a:xfrm>
            <a:off x="714349" y="1714488"/>
            <a:ext cx="2857520" cy="4071966"/>
          </a:xfrm>
          <a:prstGeom prst="rect">
            <a:avLst/>
          </a:prstGeom>
          <a:noFill/>
        </p:spPr>
      </p:pic>
    </p:spTree>
    <p:extLst>
      <p:ext uri="{BB962C8B-B14F-4D97-AF65-F5344CB8AC3E}">
        <p14:creationId xmlns:p14="http://schemas.microsoft.com/office/powerpoint/2010/main" xmlns="" val="235253548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Scale>
                                      <p:cBhvr>
                                        <p:cTn id="16"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xEl>
                                              <p:pRg st="0" end="0"/>
                                            </p:txEl>
                                          </p:spTgt>
                                        </p:tgtEl>
                                        <p:attrNameLst>
                                          <p:attrName>ppt_x</p:attrName>
                                          <p:attrName>ppt_y</p:attrName>
                                        </p:attrNameLst>
                                      </p:cBhvr>
                                    </p:animMotion>
                                    <p:animEffect transition="in" filter="fade">
                                      <p:cBhvr>
                                        <p:cTn id="18" dur="1000"/>
                                        <p:tgtEl>
                                          <p:spTgt spid="3">
                                            <p:txEl>
                                              <p:pRg st="0" end="0"/>
                                            </p:txEl>
                                          </p:spTgt>
                                        </p:tgtEl>
                                      </p:cBhvr>
                                    </p:animEffect>
                                  </p:childTnLst>
                                </p:cTn>
                              </p:par>
                              <p:par>
                                <p:cTn id="19" presetID="52"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Scale>
                                      <p:cBhvr>
                                        <p:cTn id="21"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1" end="1"/>
                                            </p:txEl>
                                          </p:spTgt>
                                        </p:tgtEl>
                                        <p:attrNameLst>
                                          <p:attrName>ppt_x</p:attrName>
                                          <p:attrName>ppt_y</p:attrName>
                                        </p:attrNameLst>
                                      </p:cBhvr>
                                    </p:animMotion>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5298"/>
                                        </p:tgtEl>
                                        <p:attrNameLst>
                                          <p:attrName>style.visibility</p:attrName>
                                        </p:attrNameLst>
                                      </p:cBhvr>
                                      <p:to>
                                        <p:strVal val="visible"/>
                                      </p:to>
                                    </p:set>
                                    <p:anim calcmode="lin" valueType="num">
                                      <p:cBhvr>
                                        <p:cTn id="28" dur="1000" fill="hold"/>
                                        <p:tgtEl>
                                          <p:spTgt spid="55298"/>
                                        </p:tgtEl>
                                        <p:attrNameLst>
                                          <p:attrName>ppt_w</p:attrName>
                                        </p:attrNameLst>
                                      </p:cBhvr>
                                      <p:tavLst>
                                        <p:tav tm="0">
                                          <p:val>
                                            <p:strVal val="#ppt_w*0.70"/>
                                          </p:val>
                                        </p:tav>
                                        <p:tav tm="100000">
                                          <p:val>
                                            <p:strVal val="#ppt_w"/>
                                          </p:val>
                                        </p:tav>
                                      </p:tavLst>
                                    </p:anim>
                                    <p:anim calcmode="lin" valueType="num">
                                      <p:cBhvr>
                                        <p:cTn id="29" dur="1000" fill="hold"/>
                                        <p:tgtEl>
                                          <p:spTgt spid="55298"/>
                                        </p:tgtEl>
                                        <p:attrNameLst>
                                          <p:attrName>ppt_h</p:attrName>
                                        </p:attrNameLst>
                                      </p:cBhvr>
                                      <p:tavLst>
                                        <p:tav tm="0">
                                          <p:val>
                                            <p:strVal val="#ppt_h"/>
                                          </p:val>
                                        </p:tav>
                                        <p:tav tm="100000">
                                          <p:val>
                                            <p:strVal val="#ppt_h"/>
                                          </p:val>
                                        </p:tav>
                                      </p:tavLst>
                                    </p:anim>
                                    <p:animEffect transition="in" filter="fade">
                                      <p:cBhvr>
                                        <p:cTn id="30" dur="1000"/>
                                        <p:tgtEl>
                                          <p:spTgt spid="55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42912" y="1000108"/>
            <a:ext cx="7643866" cy="5476892"/>
          </a:xfrm>
        </p:spPr>
        <p:txBody>
          <a:bodyPr>
            <a:normAutofit/>
          </a:bodyPr>
          <a:lstStyle/>
          <a:p>
            <a:pPr algn="just"/>
            <a:r>
              <a:rPr lang="it-IT" sz="1800" dirty="0" smtClean="0">
                <a:solidFill>
                  <a:schemeClr val="tx1"/>
                </a:solidFill>
                <a:latin typeface="Times New Roman" pitchFamily="18" charset="0"/>
                <a:cs typeface="Times New Roman" pitchFamily="18" charset="0"/>
              </a:rPr>
              <a:t>I caratteri fondamentali del Decadentismo sono: </a:t>
            </a:r>
          </a:p>
          <a:p>
            <a:pPr algn="just">
              <a:buFont typeface="Wingdings" pitchFamily="2" charset="2"/>
              <a:buChar char="§"/>
            </a:pPr>
            <a:r>
              <a:rPr lang="it-IT" sz="1800" dirty="0" smtClean="0">
                <a:solidFill>
                  <a:schemeClr val="tx1"/>
                </a:solidFill>
                <a:latin typeface="Times New Roman" pitchFamily="18" charset="0"/>
                <a:cs typeface="Times New Roman" pitchFamily="18" charset="0"/>
              </a:rPr>
              <a:t> </a:t>
            </a:r>
            <a:r>
              <a:rPr lang="it-IT" sz="1800" b="1" dirty="0" smtClean="0">
                <a:solidFill>
                  <a:schemeClr val="tx1"/>
                </a:solidFill>
                <a:latin typeface="Times New Roman" pitchFamily="18" charset="0"/>
                <a:cs typeface="Times New Roman" pitchFamily="18" charset="0"/>
              </a:rPr>
              <a:t>mancanza di fiducia nella ragione e nella  scienza: </a:t>
            </a:r>
            <a:r>
              <a:rPr lang="it-IT" sz="1800" dirty="0" smtClean="0">
                <a:solidFill>
                  <a:schemeClr val="tx1"/>
                </a:solidFill>
                <a:latin typeface="Times New Roman" pitchFamily="18" charset="0"/>
                <a:cs typeface="Times New Roman" pitchFamily="18" charset="0"/>
              </a:rPr>
              <a:t>solo l’intuizione e la pura sensibilità possono aiutarci a penetrare nei misteri profondi della vita;</a:t>
            </a:r>
          </a:p>
          <a:p>
            <a:pPr algn="just">
              <a:buFont typeface="Wingdings" pitchFamily="2" charset="2"/>
              <a:buChar char="§"/>
            </a:pPr>
            <a:r>
              <a:rPr lang="it-IT" sz="1800" dirty="0" smtClean="0">
                <a:solidFill>
                  <a:schemeClr val="tx1"/>
                </a:solidFill>
                <a:latin typeface="Times New Roman" pitchFamily="18" charset="0"/>
                <a:cs typeface="Times New Roman" pitchFamily="18" charset="0"/>
              </a:rPr>
              <a:t> </a:t>
            </a:r>
            <a:r>
              <a:rPr lang="it-IT" sz="1800" b="1" dirty="0" smtClean="0">
                <a:solidFill>
                  <a:schemeClr val="tx1"/>
                </a:solidFill>
                <a:latin typeface="Times New Roman" pitchFamily="18" charset="0"/>
                <a:cs typeface="Times New Roman" pitchFamily="18" charset="0"/>
              </a:rPr>
              <a:t>isolamento rispetto alla società circostante: </a:t>
            </a:r>
            <a:r>
              <a:rPr lang="it-IT" sz="1800" dirty="0" smtClean="0">
                <a:solidFill>
                  <a:schemeClr val="tx1"/>
                </a:solidFill>
                <a:latin typeface="Times New Roman" pitchFamily="18" charset="0"/>
                <a:cs typeface="Times New Roman" pitchFamily="18" charset="0"/>
              </a:rPr>
              <a:t>si perde la fiducia nella possibilità della letteratura di incidere nelle  trasformazioni sociali e politiche della nuova epoca;</a:t>
            </a: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 esaltazione della propria individualità, </a:t>
            </a:r>
            <a:r>
              <a:rPr lang="it-IT" sz="1800" dirty="0" smtClean="0">
                <a:solidFill>
                  <a:schemeClr val="tx1"/>
                </a:solidFill>
                <a:latin typeface="Times New Roman" pitchFamily="18" charset="0"/>
                <a:cs typeface="Times New Roman" pitchFamily="18" charset="0"/>
              </a:rPr>
              <a:t>del proprio </a:t>
            </a:r>
            <a:r>
              <a:rPr lang="it-IT" sz="1800" b="1" dirty="0" smtClean="0">
                <a:solidFill>
                  <a:schemeClr val="tx1"/>
                </a:solidFill>
                <a:latin typeface="Times New Roman" pitchFamily="18" charset="0"/>
                <a:cs typeface="Times New Roman" pitchFamily="18" charset="0"/>
              </a:rPr>
              <a:t>“io”;</a:t>
            </a:r>
          </a:p>
          <a:p>
            <a:pPr algn="just">
              <a:buFont typeface="Wingdings" pitchFamily="2" charset="2"/>
              <a:buChar char="§"/>
            </a:pPr>
            <a:r>
              <a:rPr lang="it-IT" sz="1800" b="1" dirty="0" smtClean="0">
                <a:solidFill>
                  <a:schemeClr val="tx1"/>
                </a:solidFill>
                <a:latin typeface="Times New Roman" pitchFamily="18" charset="0"/>
                <a:cs typeface="Times New Roman" pitchFamily="18" charset="0"/>
              </a:rPr>
              <a:t>senso di crisi, di morte, di angoscia e di solitudine. </a:t>
            </a:r>
          </a:p>
          <a:p>
            <a:pPr algn="just"/>
            <a:endParaRPr lang="it-IT" sz="1800" b="1" dirty="0" smtClean="0">
              <a:solidFill>
                <a:schemeClr val="tx1"/>
              </a:solidFill>
              <a:latin typeface="Times New Roman" pitchFamily="18" charset="0"/>
              <a:cs typeface="Times New Roman" pitchFamily="18" charset="0"/>
            </a:endParaRPr>
          </a:p>
          <a:p>
            <a:pPr algn="just"/>
            <a:r>
              <a:rPr lang="it-IT" sz="1800" dirty="0" smtClean="0">
                <a:solidFill>
                  <a:schemeClr val="tx1"/>
                </a:solidFill>
                <a:latin typeface="Times New Roman" pitchFamily="18" charset="0"/>
                <a:cs typeface="Times New Roman" pitchFamily="18" charset="0"/>
              </a:rPr>
              <a:t>Queste nuove concezioni determinano un cambiamento nella produzione letteraria e poetica. La poesia è per i decadentisti la sola possibile intuizione della realtà e il poeta è considerato come </a:t>
            </a:r>
            <a:r>
              <a:rPr lang="it-IT" sz="1800" b="1" dirty="0" smtClean="0">
                <a:solidFill>
                  <a:schemeClr val="tx1"/>
                </a:solidFill>
                <a:latin typeface="Times New Roman" pitchFamily="18" charset="0"/>
                <a:cs typeface="Times New Roman" pitchFamily="18" charset="0"/>
              </a:rPr>
              <a:t>veggente, </a:t>
            </a:r>
            <a:r>
              <a:rPr lang="it-IT" sz="1800" dirty="0" smtClean="0">
                <a:solidFill>
                  <a:schemeClr val="tx1"/>
                </a:solidFill>
                <a:latin typeface="Times New Roman" pitchFamily="18" charset="0"/>
                <a:cs typeface="Times New Roman" pitchFamily="18" charset="0"/>
              </a:rPr>
              <a:t>cioè come colui che è in grado di cogliere il significato nascosto della realtà. Le </a:t>
            </a:r>
            <a:r>
              <a:rPr lang="it-IT" sz="1800" b="1" dirty="0" smtClean="0">
                <a:solidFill>
                  <a:schemeClr val="tx1"/>
                </a:solidFill>
                <a:latin typeface="Times New Roman" pitchFamily="18" charset="0"/>
                <a:cs typeface="Times New Roman" pitchFamily="18" charset="0"/>
              </a:rPr>
              <a:t>parole poetiche </a:t>
            </a:r>
            <a:r>
              <a:rPr lang="it-IT" sz="1800" dirty="0" smtClean="0">
                <a:solidFill>
                  <a:schemeClr val="tx1"/>
                </a:solidFill>
                <a:latin typeface="Times New Roman" pitchFamily="18" charset="0"/>
                <a:cs typeface="Times New Roman" pitchFamily="18" charset="0"/>
              </a:rPr>
              <a:t>diventano </a:t>
            </a:r>
            <a:r>
              <a:rPr lang="it-IT" sz="1800" b="1" dirty="0" smtClean="0">
                <a:solidFill>
                  <a:schemeClr val="tx1"/>
                </a:solidFill>
                <a:latin typeface="Times New Roman" pitchFamily="18" charset="0"/>
                <a:cs typeface="Times New Roman" pitchFamily="18" charset="0"/>
              </a:rPr>
              <a:t>musica </a:t>
            </a:r>
            <a:r>
              <a:rPr lang="it-IT" sz="1800" dirty="0" smtClean="0">
                <a:solidFill>
                  <a:schemeClr val="tx1"/>
                </a:solidFill>
                <a:latin typeface="Times New Roman" pitchFamily="18" charset="0"/>
                <a:cs typeface="Times New Roman" pitchFamily="18" charset="0"/>
              </a:rPr>
              <a:t>e i </a:t>
            </a:r>
            <a:r>
              <a:rPr lang="it-IT" sz="1800" b="1" dirty="0" smtClean="0">
                <a:solidFill>
                  <a:schemeClr val="tx1"/>
                </a:solidFill>
                <a:latin typeface="Times New Roman" pitchFamily="18" charset="0"/>
                <a:cs typeface="Times New Roman" pitchFamily="18" charset="0"/>
              </a:rPr>
              <a:t>versi, svincolati da ogni regola metrica, </a:t>
            </a:r>
            <a:r>
              <a:rPr lang="it-IT" sz="1800" dirty="0" smtClean="0">
                <a:solidFill>
                  <a:schemeClr val="tx1"/>
                </a:solidFill>
                <a:latin typeface="Times New Roman" pitchFamily="18" charset="0"/>
                <a:cs typeface="Times New Roman" pitchFamily="18" charset="0"/>
              </a:rPr>
              <a:t>diventano </a:t>
            </a:r>
            <a:r>
              <a:rPr lang="it-IT" sz="1800" b="1" dirty="0" smtClean="0">
                <a:solidFill>
                  <a:schemeClr val="tx1"/>
                </a:solidFill>
                <a:latin typeface="Times New Roman" pitchFamily="18" charset="0"/>
                <a:cs typeface="Times New Roman" pitchFamily="18" charset="0"/>
              </a:rPr>
              <a:t>veloci e carichi di significato e di simbologie.</a:t>
            </a:r>
          </a:p>
          <a:p>
            <a:pPr algn="just"/>
            <a:r>
              <a:rPr lang="it-IT" sz="1800" dirty="0" smtClean="0">
                <a:solidFill>
                  <a:schemeClr val="tx1"/>
                </a:solidFill>
                <a:latin typeface="Times New Roman" pitchFamily="18" charset="0"/>
                <a:cs typeface="Times New Roman" pitchFamily="18" charset="0"/>
              </a:rPr>
              <a:t>In Italia gli autori più rappresentativi del Decadentismo sono i poeti Giovanni Pascoli e Gabriele </a:t>
            </a:r>
            <a:r>
              <a:rPr lang="it-IT" sz="1800" dirty="0" err="1" smtClean="0">
                <a:solidFill>
                  <a:schemeClr val="tx1"/>
                </a:solidFill>
                <a:latin typeface="Times New Roman" pitchFamily="18" charset="0"/>
                <a:cs typeface="Times New Roman" pitchFamily="18" charset="0"/>
              </a:rPr>
              <a:t>D’Annunzio</a:t>
            </a:r>
            <a:r>
              <a:rPr lang="it-IT" sz="1800" dirty="0" smtClean="0">
                <a:solidFill>
                  <a:schemeClr val="tx1"/>
                </a:solidFill>
                <a:latin typeface="Times New Roman" pitchFamily="18" charset="0"/>
                <a:cs typeface="Times New Roman" pitchFamily="18" charset="0"/>
              </a:rPr>
              <a:t>, tuttavia temi decadenti si ritrovano anche in Italo Svevo e Luigi Pirandello.</a:t>
            </a:r>
          </a:p>
        </p:txBody>
      </p:sp>
    </p:spTree>
    <p:extLst>
      <p:ext uri="{BB962C8B-B14F-4D97-AF65-F5344CB8AC3E}">
        <p14:creationId xmlns:p14="http://schemas.microsoft.com/office/powerpoint/2010/main" xmlns="" val="235253548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Scale>
                                      <p:cBhvr>
                                        <p:cTn id="28"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3" end="3"/>
                                            </p:txEl>
                                          </p:spTgt>
                                        </p:tgtEl>
                                        <p:attrNameLst>
                                          <p:attrName>ppt_x</p:attrName>
                                          <p:attrName>ppt_y</p:attrName>
                                        </p:attrNameLst>
                                      </p:cBhvr>
                                    </p:animMotion>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Scale>
                                      <p:cBhvr>
                                        <p:cTn id="35"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3">
                                            <p:txEl>
                                              <p:pRg st="4" end="4"/>
                                            </p:txEl>
                                          </p:spTgt>
                                        </p:tgtEl>
                                        <p:attrNameLst>
                                          <p:attrName>ppt_x</p:attrName>
                                          <p:attrName>ppt_y</p:attrName>
                                        </p:attrNameLst>
                                      </p:cBhvr>
                                    </p:animMotion>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Scale>
                                      <p:cBhvr>
                                        <p:cTn id="42"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6" end="6"/>
                                            </p:txEl>
                                          </p:spTgt>
                                        </p:tgtEl>
                                        <p:attrNameLst>
                                          <p:attrName>ppt_x</p:attrName>
                                          <p:attrName>ppt_y</p:attrName>
                                        </p:attrNameLst>
                                      </p:cBhvr>
                                    </p:animMotion>
                                    <p:animEffect transition="in" filter="fade">
                                      <p:cBhvr>
                                        <p:cTn id="44" dur="1000"/>
                                        <p:tgtEl>
                                          <p:spTgt spid="3">
                                            <p:txEl>
                                              <p:pRg st="6" end="6"/>
                                            </p:txEl>
                                          </p:spTgt>
                                        </p:tgtEl>
                                      </p:cBhvr>
                                    </p:animEffect>
                                  </p:childTnLst>
                                </p:cTn>
                              </p:par>
                              <p:par>
                                <p:cTn id="45" presetID="5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Scale>
                                      <p:cBhvr>
                                        <p:cTn id="47"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3">
                                            <p:txEl>
                                              <p:pRg st="7" end="7"/>
                                            </p:txEl>
                                          </p:spTgt>
                                        </p:tgtEl>
                                        <p:attrNameLst>
                                          <p:attrName>ppt_x</p:attrName>
                                          <p:attrName>ppt_y</p:attrName>
                                        </p:attrNameLst>
                                      </p:cBhvr>
                                    </p:animMotion>
                                    <p:animEffect transition="in" filter="fade">
                                      <p:cBhvr>
                                        <p:cTn id="49"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5918" y="214290"/>
            <a:ext cx="5715040" cy="813772"/>
          </a:xfrm>
        </p:spPr>
        <p:txBody>
          <a:bodyPr/>
          <a:lstStyle/>
          <a:p>
            <a:r>
              <a:rPr lang="it-IT" b="1" i="1" dirty="0" smtClean="0">
                <a:latin typeface="Times New Roman" pitchFamily="18" charset="0"/>
                <a:cs typeface="Times New Roman" pitchFamily="18" charset="0"/>
              </a:rPr>
              <a:t>Giovanni Pascoli</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500035" y="1071551"/>
            <a:ext cx="4786346" cy="5353541"/>
          </a:xfrm>
        </p:spPr>
        <p:txBody>
          <a:bodyPr>
            <a:noAutofit/>
          </a:bodyPr>
          <a:lstStyle/>
          <a:p>
            <a:r>
              <a:rPr lang="it-IT" sz="1800" dirty="0" smtClean="0">
                <a:solidFill>
                  <a:schemeClr val="tx1"/>
                </a:solidFill>
                <a:latin typeface="Times New Roman" pitchFamily="18" charset="0"/>
                <a:cs typeface="Times New Roman" pitchFamily="18" charset="0"/>
              </a:rPr>
              <a:t>Pascoli avverte la </a:t>
            </a:r>
            <a:r>
              <a:rPr lang="it-IT" sz="1800" b="1" dirty="0" smtClean="0">
                <a:solidFill>
                  <a:schemeClr val="tx1"/>
                </a:solidFill>
                <a:latin typeface="Times New Roman" pitchFamily="18" charset="0"/>
                <a:cs typeface="Times New Roman" pitchFamily="18" charset="0"/>
              </a:rPr>
              <a:t>vita dell’uomo </a:t>
            </a:r>
            <a:r>
              <a:rPr lang="it-IT" sz="1800" dirty="0" smtClean="0">
                <a:solidFill>
                  <a:schemeClr val="tx1"/>
                </a:solidFill>
                <a:latin typeface="Times New Roman" pitchFamily="18" charset="0"/>
                <a:cs typeface="Times New Roman" pitchFamily="18" charset="0"/>
              </a:rPr>
              <a:t>come un </a:t>
            </a:r>
            <a:r>
              <a:rPr lang="it-IT" sz="1800" b="1" dirty="0" smtClean="0">
                <a:solidFill>
                  <a:schemeClr val="tx1"/>
                </a:solidFill>
                <a:latin typeface="Times New Roman" pitchFamily="18" charset="0"/>
                <a:cs typeface="Times New Roman" pitchFamily="18" charset="0"/>
              </a:rPr>
              <a:t>immenso mistero </a:t>
            </a:r>
            <a:r>
              <a:rPr lang="it-IT" sz="1800" dirty="0" smtClean="0">
                <a:solidFill>
                  <a:schemeClr val="tx1"/>
                </a:solidFill>
                <a:latin typeface="Times New Roman" pitchFamily="18" charset="0"/>
                <a:cs typeface="Times New Roman" pitchFamily="18" charset="0"/>
              </a:rPr>
              <a:t>in cui dominano </a:t>
            </a:r>
            <a:r>
              <a:rPr lang="it-IT" sz="1800" b="1" dirty="0" smtClean="0">
                <a:solidFill>
                  <a:schemeClr val="tx1"/>
                </a:solidFill>
                <a:latin typeface="Times New Roman" pitchFamily="18" charset="0"/>
                <a:cs typeface="Times New Roman" pitchFamily="18" charset="0"/>
              </a:rPr>
              <a:t>sofferenza e dolore </a:t>
            </a:r>
            <a:r>
              <a:rPr lang="it-IT" sz="1800" dirty="0" smtClean="0">
                <a:solidFill>
                  <a:schemeClr val="tx1"/>
                </a:solidFill>
                <a:latin typeface="Times New Roman" pitchFamily="18" charset="0"/>
                <a:cs typeface="Times New Roman" pitchFamily="18" charset="0"/>
              </a:rPr>
              <a:t>per questo egli si ripiega in se stesso e cerca nelle </a:t>
            </a:r>
            <a:r>
              <a:rPr lang="it-IT" sz="1800" b="1" dirty="0" smtClean="0">
                <a:solidFill>
                  <a:schemeClr val="tx1"/>
                </a:solidFill>
                <a:latin typeface="Times New Roman" pitchFamily="18" charset="0"/>
                <a:cs typeface="Times New Roman" pitchFamily="18" charset="0"/>
              </a:rPr>
              <a:t>piccole cose della vita</a:t>
            </a:r>
            <a:r>
              <a:rPr lang="it-IT" sz="1800" dirty="0" smtClean="0">
                <a:solidFill>
                  <a:schemeClr val="tx1"/>
                </a:solidFill>
                <a:latin typeface="Times New Roman" pitchFamily="18" charset="0"/>
                <a:cs typeface="Times New Roman" pitchFamily="18" charset="0"/>
              </a:rPr>
              <a:t> </a:t>
            </a:r>
            <a:r>
              <a:rPr lang="it-IT" sz="1800" b="1" dirty="0" smtClean="0">
                <a:solidFill>
                  <a:schemeClr val="tx1"/>
                </a:solidFill>
                <a:latin typeface="Times New Roman" pitchFamily="18" charset="0"/>
                <a:cs typeface="Times New Roman" pitchFamily="18" charset="0"/>
              </a:rPr>
              <a:t>quotidiana </a:t>
            </a:r>
            <a:r>
              <a:rPr lang="it-IT" sz="1800" dirty="0" smtClean="0">
                <a:solidFill>
                  <a:schemeClr val="tx1"/>
                </a:solidFill>
                <a:latin typeface="Times New Roman" pitchFamily="18" charset="0"/>
                <a:cs typeface="Times New Roman" pitchFamily="18" charset="0"/>
              </a:rPr>
              <a:t>una risposta alla sua esigenza di conoscere il mistero della vita.</a:t>
            </a:r>
          </a:p>
          <a:p>
            <a:r>
              <a:rPr lang="it-IT" sz="1800" dirty="0" smtClean="0">
                <a:solidFill>
                  <a:schemeClr val="tx1"/>
                </a:solidFill>
                <a:latin typeface="Times New Roman" pitchFamily="18" charset="0"/>
                <a:cs typeface="Times New Roman" pitchFamily="18" charset="0"/>
              </a:rPr>
              <a:t> L’autore afferma che in ciascuno di noi vive un </a:t>
            </a:r>
            <a:r>
              <a:rPr lang="it-IT" sz="1800" b="1" i="1" dirty="0" smtClean="0">
                <a:solidFill>
                  <a:schemeClr val="tx1"/>
                </a:solidFill>
                <a:latin typeface="Times New Roman" pitchFamily="18" charset="0"/>
                <a:cs typeface="Times New Roman" pitchFamily="18" charset="0"/>
              </a:rPr>
              <a:t>“fanciullino”</a:t>
            </a:r>
            <a:r>
              <a:rPr lang="it-IT" sz="1800" dirty="0" smtClean="0">
                <a:solidFill>
                  <a:schemeClr val="tx1"/>
                </a:solidFill>
                <a:latin typeface="Times New Roman" pitchFamily="18" charset="0"/>
                <a:cs typeface="Times New Roman" pitchFamily="18" charset="0"/>
              </a:rPr>
              <a:t> al quale tutte le cose del mondo appaiono nuove ed egli solo, nella semplicità delle sue impressioni, sa cogliere i segreti della natura e dell’uomo. Così anche le piccole cose comuni e quotidiane acquistano nella sua poesia  valore simbolico e assumono un significato che va oltre ciò che tutti vedono o sentono.</a:t>
            </a:r>
          </a:p>
          <a:p>
            <a:r>
              <a:rPr lang="it-IT" sz="1800" dirty="0" smtClean="0">
                <a:solidFill>
                  <a:schemeClr val="tx1"/>
                </a:solidFill>
                <a:latin typeface="Times New Roman" pitchFamily="18" charset="0"/>
                <a:cs typeface="Times New Roman" pitchFamily="18" charset="0"/>
              </a:rPr>
              <a:t>Ugualmente la </a:t>
            </a:r>
            <a:r>
              <a:rPr lang="it-IT" sz="1800" b="1" i="1" dirty="0" smtClean="0">
                <a:solidFill>
                  <a:schemeClr val="tx1"/>
                </a:solidFill>
                <a:latin typeface="Times New Roman" pitchFamily="18" charset="0"/>
                <a:cs typeface="Times New Roman" pitchFamily="18" charset="0"/>
              </a:rPr>
              <a:t>Natura</a:t>
            </a:r>
            <a:r>
              <a:rPr lang="it-IT" sz="1800" dirty="0" smtClean="0">
                <a:solidFill>
                  <a:schemeClr val="tx1"/>
                </a:solidFill>
                <a:latin typeface="Times New Roman" pitchFamily="18" charset="0"/>
                <a:cs typeface="Times New Roman" pitchFamily="18" charset="0"/>
              </a:rPr>
              <a:t> (l’ambiente romagnolo e contadino) riveste un ruolo importante nella sua poesia ed è descritta attraverso impressioni, sensazioni visive e musicali e con parole d’uso anche quotidiano e dialettale.</a:t>
            </a:r>
            <a:endParaRPr lang="it-IT" sz="1800" dirty="0">
              <a:solidFill>
                <a:schemeClr val="tx1"/>
              </a:solidFill>
              <a:latin typeface="Times New Roman" pitchFamily="18" charset="0"/>
              <a:cs typeface="Times New Roman" pitchFamily="18" charset="0"/>
            </a:endParaRPr>
          </a:p>
        </p:txBody>
      </p:sp>
      <p:sp>
        <p:nvSpPr>
          <p:cNvPr id="50178" name="AutoShape 2"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0" name="AutoShape 4"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2" name="AutoShape 6"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4" name="AutoShape 8"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6" name="AutoShape 10"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8" name="AutoShape 12"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0" name="AutoShape 14"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2" name="AutoShape 16"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60418" name="Picture 2" descr="Risultati immagini per immagini pascoli"/>
          <p:cNvPicPr>
            <a:picLocks noChangeAspect="1" noChangeArrowheads="1"/>
          </p:cNvPicPr>
          <p:nvPr/>
        </p:nvPicPr>
        <p:blipFill>
          <a:blip r:embed="rId2"/>
          <a:srcRect/>
          <a:stretch>
            <a:fillRect/>
          </a:stretch>
        </p:blipFill>
        <p:spPr bwMode="auto">
          <a:xfrm>
            <a:off x="5500698" y="1928802"/>
            <a:ext cx="3143273" cy="3643338"/>
          </a:xfrm>
          <a:prstGeom prst="rect">
            <a:avLst/>
          </a:prstGeom>
          <a:noFill/>
        </p:spPr>
      </p:pic>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heckerboard(across)">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60418"/>
                                        </p:tgtEl>
                                        <p:attrNameLst>
                                          <p:attrName>style.visibility</p:attrName>
                                        </p:attrNameLst>
                                      </p:cBhvr>
                                      <p:to>
                                        <p:strVal val="visible"/>
                                      </p:to>
                                    </p:set>
                                    <p:animEffect transition="in" filter="wedge">
                                      <p:cBhvr>
                                        <p:cTn id="26" dur="2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5918" y="214290"/>
            <a:ext cx="5715040" cy="813772"/>
          </a:xfrm>
        </p:spPr>
        <p:txBody>
          <a:bodyPr/>
          <a:lstStyle/>
          <a:p>
            <a:r>
              <a:rPr lang="it-IT" b="1" i="1" dirty="0" smtClean="0">
                <a:latin typeface="Times New Roman" pitchFamily="18" charset="0"/>
                <a:cs typeface="Times New Roman" pitchFamily="18" charset="0"/>
              </a:rPr>
              <a:t>Gabriele </a:t>
            </a:r>
            <a:r>
              <a:rPr lang="it-IT" b="1" i="1" dirty="0" err="1" smtClean="0">
                <a:latin typeface="Times New Roman" pitchFamily="18" charset="0"/>
                <a:cs typeface="Times New Roman" pitchFamily="18" charset="0"/>
              </a:rPr>
              <a:t>D’Annunzio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4357686" y="1214422"/>
            <a:ext cx="4071966" cy="5357849"/>
          </a:xfrm>
        </p:spPr>
        <p:txBody>
          <a:bodyPr>
            <a:noAutofit/>
          </a:bodyPr>
          <a:lstStyle/>
          <a:p>
            <a:r>
              <a:rPr lang="it-IT" sz="1800" dirty="0" smtClean="0">
                <a:solidFill>
                  <a:schemeClr val="tx1"/>
                </a:solidFill>
                <a:latin typeface="Times New Roman" pitchFamily="18" charset="0"/>
                <a:cs typeface="Times New Roman" pitchFamily="18" charset="0"/>
              </a:rPr>
              <a:t>D’Annunzio, sia come uomo che come poeta, influenza moltissimo il gusto del suo tempo. Infatti il suo modo di vivere sfarzoso e raffinato, la sua cultura del bello, la sua spregiudicatezza, la sua aspirazione a una vita eccezionale, da </a:t>
            </a:r>
            <a:r>
              <a:rPr lang="it-IT" sz="1800" b="1" i="1" dirty="0" smtClean="0">
                <a:solidFill>
                  <a:schemeClr val="tx1"/>
                </a:solidFill>
                <a:latin typeface="Times New Roman" pitchFamily="18" charset="0"/>
                <a:cs typeface="Times New Roman" pitchFamily="18" charset="0"/>
              </a:rPr>
              <a:t>“superuomo”</a:t>
            </a:r>
            <a:r>
              <a:rPr lang="it-IT" sz="1800" dirty="0" smtClean="0">
                <a:solidFill>
                  <a:schemeClr val="tx1"/>
                </a:solidFill>
                <a:latin typeface="Times New Roman" pitchFamily="18" charset="0"/>
                <a:cs typeface="Times New Roman" pitchFamily="18" charset="0"/>
              </a:rPr>
              <a:t> fanno di lui un modello di vita per le generazioni tra la fine dell’Ottocento e l’inizio del Novecento.</a:t>
            </a:r>
          </a:p>
          <a:p>
            <a:r>
              <a:rPr lang="it-IT" sz="1800" dirty="0" smtClean="0">
                <a:solidFill>
                  <a:schemeClr val="tx1"/>
                </a:solidFill>
                <a:latin typeface="Times New Roman" pitchFamily="18" charset="0"/>
                <a:cs typeface="Times New Roman" pitchFamily="18" charset="0"/>
              </a:rPr>
              <a:t>Nelle sue opere dominano la </a:t>
            </a:r>
            <a:r>
              <a:rPr lang="it-IT" sz="1800" b="1" dirty="0" smtClean="0">
                <a:solidFill>
                  <a:schemeClr val="tx1"/>
                </a:solidFill>
                <a:latin typeface="Times New Roman" pitchFamily="18" charset="0"/>
                <a:cs typeface="Times New Roman" pitchFamily="18" charset="0"/>
              </a:rPr>
              <a:t>raffinatezza dello stile </a:t>
            </a:r>
            <a:r>
              <a:rPr lang="it-IT" sz="1800" dirty="0" smtClean="0">
                <a:solidFill>
                  <a:schemeClr val="tx1"/>
                </a:solidFill>
                <a:latin typeface="Times New Roman" pitchFamily="18" charset="0"/>
                <a:cs typeface="Times New Roman" pitchFamily="18" charset="0"/>
              </a:rPr>
              <a:t>e il </a:t>
            </a:r>
            <a:r>
              <a:rPr lang="it-IT" sz="1800" b="1" dirty="0" smtClean="0">
                <a:solidFill>
                  <a:schemeClr val="tx1"/>
                </a:solidFill>
                <a:latin typeface="Times New Roman" pitchFamily="18" charset="0"/>
                <a:cs typeface="Times New Roman" pitchFamily="18" charset="0"/>
              </a:rPr>
              <a:t>gusto per il tecnicismo formale:</a:t>
            </a:r>
            <a:r>
              <a:rPr lang="it-IT" sz="1800" dirty="0" smtClean="0">
                <a:solidFill>
                  <a:schemeClr val="tx1"/>
                </a:solidFill>
                <a:latin typeface="Times New Roman" pitchFamily="18" charset="0"/>
                <a:cs typeface="Times New Roman" pitchFamily="18" charset="0"/>
              </a:rPr>
              <a:t> per questo motivo la sua arte è definita </a:t>
            </a:r>
            <a:r>
              <a:rPr lang="it-IT" sz="1800" b="1" i="1" dirty="0" smtClean="0">
                <a:solidFill>
                  <a:schemeClr val="tx1"/>
                </a:solidFill>
                <a:latin typeface="Times New Roman" pitchFamily="18" charset="0"/>
                <a:cs typeface="Times New Roman" pitchFamily="18" charset="0"/>
              </a:rPr>
              <a:t>“estetizzante”</a:t>
            </a:r>
            <a:r>
              <a:rPr lang="it-IT" sz="1800" dirty="0" smtClean="0">
                <a:solidFill>
                  <a:schemeClr val="tx1"/>
                </a:solidFill>
                <a:latin typeface="Times New Roman" pitchFamily="18" charset="0"/>
                <a:cs typeface="Times New Roman" pitchFamily="18" charset="0"/>
              </a:rPr>
              <a:t> in quanto mira alla preziosità, alla musicalità del linguaggio, al coinvolgimento dei sensi. La </a:t>
            </a:r>
            <a:r>
              <a:rPr lang="it-IT" sz="1800" b="1" i="1" dirty="0" smtClean="0">
                <a:solidFill>
                  <a:schemeClr val="tx1"/>
                </a:solidFill>
                <a:latin typeface="Times New Roman" pitchFamily="18" charset="0"/>
                <a:cs typeface="Times New Roman" pitchFamily="18" charset="0"/>
              </a:rPr>
              <a:t>Natura</a:t>
            </a:r>
            <a:r>
              <a:rPr lang="it-IT" sz="1800" dirty="0" smtClean="0">
                <a:solidFill>
                  <a:schemeClr val="tx1"/>
                </a:solidFill>
                <a:latin typeface="Times New Roman" pitchFamily="18" charset="0"/>
                <a:cs typeface="Times New Roman" pitchFamily="18" charset="0"/>
              </a:rPr>
              <a:t>  riveste un ruolo importante nella sua poesia perché essa è considerata come una forza cosmica dalla quale è possibile attingere una grande energia vitale.</a:t>
            </a:r>
            <a:endParaRPr lang="it-IT" sz="1800" dirty="0">
              <a:solidFill>
                <a:schemeClr val="tx1"/>
              </a:solidFill>
              <a:latin typeface="Times New Roman" pitchFamily="18" charset="0"/>
              <a:cs typeface="Times New Roman" pitchFamily="18" charset="0"/>
            </a:endParaRPr>
          </a:p>
        </p:txBody>
      </p:sp>
      <p:sp>
        <p:nvSpPr>
          <p:cNvPr id="50178" name="AutoShape 2"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0" name="AutoShape 4"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2" name="AutoShape 6"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4" name="AutoShape 8"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6" name="AutoShape 10"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8" name="AutoShape 12"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0" name="AutoShape 14"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2" name="AutoShape 16"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9394" name="Picture 2" descr="Risultati immagini per immagini d'annunzio"/>
          <p:cNvPicPr>
            <a:picLocks noChangeAspect="1" noChangeArrowheads="1"/>
          </p:cNvPicPr>
          <p:nvPr/>
        </p:nvPicPr>
        <p:blipFill>
          <a:blip r:embed="rId2"/>
          <a:srcRect/>
          <a:stretch>
            <a:fillRect/>
          </a:stretch>
        </p:blipFill>
        <p:spPr bwMode="auto">
          <a:xfrm>
            <a:off x="857226" y="1785926"/>
            <a:ext cx="3357586" cy="4143388"/>
          </a:xfrm>
          <a:prstGeom prst="rect">
            <a:avLst/>
          </a:prstGeom>
          <a:noFill/>
        </p:spPr>
      </p:pic>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nodeType="clickEffect">
                                  <p:stCondLst>
                                    <p:cond delay="0"/>
                                  </p:stCondLst>
                                  <p:childTnLst>
                                    <p:set>
                                      <p:cBhvr>
                                        <p:cTn id="26" dur="1" fill="hold">
                                          <p:stCondLst>
                                            <p:cond delay="0"/>
                                          </p:stCondLst>
                                        </p:cTn>
                                        <p:tgtEl>
                                          <p:spTgt spid="59394"/>
                                        </p:tgtEl>
                                        <p:attrNameLst>
                                          <p:attrName>style.visibility</p:attrName>
                                        </p:attrNameLst>
                                      </p:cBhvr>
                                      <p:to>
                                        <p:strVal val="visible"/>
                                      </p:to>
                                    </p:set>
                                    <p:animEffect transition="in" filter="barn(inHorizontal)">
                                      <p:cBhvr>
                                        <p:cTn id="2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5918" y="214290"/>
            <a:ext cx="5715040" cy="813772"/>
          </a:xfrm>
        </p:spPr>
        <p:txBody>
          <a:bodyPr/>
          <a:lstStyle/>
          <a:p>
            <a:r>
              <a:rPr lang="it-IT" b="1" i="1" dirty="0" smtClean="0">
                <a:latin typeface="Times New Roman" pitchFamily="18" charset="0"/>
                <a:cs typeface="Times New Roman" pitchFamily="18" charset="0"/>
              </a:rPr>
              <a:t>Italo Svevo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500034" y="1214423"/>
            <a:ext cx="4500594" cy="5210664"/>
          </a:xfrm>
        </p:spPr>
        <p:txBody>
          <a:bodyPr>
            <a:noAutofit/>
          </a:bodyPr>
          <a:lstStyle/>
          <a:p>
            <a:r>
              <a:rPr lang="it-IT" sz="1800" dirty="0" smtClean="0">
                <a:solidFill>
                  <a:schemeClr val="tx1"/>
                </a:solidFill>
                <a:latin typeface="Times New Roman" pitchFamily="18" charset="0"/>
                <a:cs typeface="Times New Roman" pitchFamily="18" charset="0"/>
              </a:rPr>
              <a:t>La grandezza di Svevo risiede nella sua capacità di analizzare il complesso mondo interiore dell’uomo. I protagonisti delle sue opere sono </a:t>
            </a:r>
            <a:r>
              <a:rPr lang="it-IT" sz="1800" b="1" i="1" dirty="0" smtClean="0">
                <a:solidFill>
                  <a:schemeClr val="tx1"/>
                </a:solidFill>
                <a:latin typeface="Times New Roman" pitchFamily="18" charset="0"/>
                <a:cs typeface="Times New Roman" pitchFamily="18" charset="0"/>
              </a:rPr>
              <a:t>“inetti” </a:t>
            </a:r>
            <a:r>
              <a:rPr lang="it-IT" sz="1800" dirty="0" smtClean="0">
                <a:solidFill>
                  <a:schemeClr val="tx1"/>
                </a:solidFill>
                <a:latin typeface="Times New Roman" pitchFamily="18" charset="0"/>
                <a:cs typeface="Times New Roman" pitchFamily="18" charset="0"/>
              </a:rPr>
              <a:t>, cioè uomini sconfitti e chiusi nella loro solitudine, incapaci di stabilire relazioni autentiche con gli altri. Il loro fallimento non è determinato da difficoltà esterne ma da precise caratteristiche interiori, in quanto all’origine dell’inettitudine c’è una </a:t>
            </a:r>
            <a:r>
              <a:rPr lang="it-IT" sz="1800" b="1" i="1" dirty="0" smtClean="0">
                <a:solidFill>
                  <a:schemeClr val="tx1"/>
                </a:solidFill>
                <a:latin typeface="Times New Roman" pitchFamily="18" charset="0"/>
                <a:cs typeface="Times New Roman" pitchFamily="18" charset="0"/>
              </a:rPr>
              <a:t>debolezza dell’animo. </a:t>
            </a:r>
          </a:p>
          <a:p>
            <a:r>
              <a:rPr lang="it-IT" sz="1800" dirty="0" smtClean="0">
                <a:solidFill>
                  <a:schemeClr val="tx1"/>
                </a:solidFill>
                <a:latin typeface="Times New Roman" pitchFamily="18" charset="0"/>
                <a:cs typeface="Times New Roman" pitchFamily="18" charset="0"/>
              </a:rPr>
              <a:t>Rifacendosi alle teorie del medico viennese Sigmund Freud, Svevo analizza i processi psicologici dei suoi personaggi per i quali </a:t>
            </a:r>
            <a:r>
              <a:rPr lang="it-IT" sz="1800" b="1" dirty="0" smtClean="0">
                <a:solidFill>
                  <a:schemeClr val="tx1"/>
                </a:solidFill>
                <a:latin typeface="Times New Roman" pitchFamily="18" charset="0"/>
                <a:cs typeface="Times New Roman" pitchFamily="18" charset="0"/>
              </a:rPr>
              <a:t>l’estraneità alla vita</a:t>
            </a:r>
            <a:r>
              <a:rPr lang="it-IT" sz="1800" dirty="0" smtClean="0">
                <a:solidFill>
                  <a:schemeClr val="tx1"/>
                </a:solidFill>
                <a:latin typeface="Times New Roman" pitchFamily="18" charset="0"/>
                <a:cs typeface="Times New Roman" pitchFamily="18" charset="0"/>
              </a:rPr>
              <a:t> assume forme diverse che vanno dall’</a:t>
            </a:r>
            <a:r>
              <a:rPr lang="it-IT" sz="1800" b="1" dirty="0" smtClean="0">
                <a:solidFill>
                  <a:schemeClr val="tx1"/>
                </a:solidFill>
                <a:latin typeface="Times New Roman" pitchFamily="18" charset="0"/>
                <a:cs typeface="Times New Roman" pitchFamily="18" charset="0"/>
              </a:rPr>
              <a:t>incapacità di fare scelte pratiche, </a:t>
            </a:r>
            <a:r>
              <a:rPr lang="it-IT" sz="1800" dirty="0" smtClean="0">
                <a:solidFill>
                  <a:schemeClr val="tx1"/>
                </a:solidFill>
                <a:latin typeface="Times New Roman" pitchFamily="18" charset="0"/>
                <a:cs typeface="Times New Roman" pitchFamily="18" charset="0"/>
              </a:rPr>
              <a:t>all’</a:t>
            </a:r>
            <a:r>
              <a:rPr lang="it-IT" sz="1800" b="1" dirty="0" smtClean="0">
                <a:solidFill>
                  <a:schemeClr val="tx1"/>
                </a:solidFill>
                <a:latin typeface="Times New Roman" pitchFamily="18" charset="0"/>
                <a:cs typeface="Times New Roman" pitchFamily="18" charset="0"/>
              </a:rPr>
              <a:t>ossessione per la salute, </a:t>
            </a:r>
            <a:r>
              <a:rPr lang="it-IT" sz="1800" dirty="0" smtClean="0">
                <a:solidFill>
                  <a:schemeClr val="tx1"/>
                </a:solidFill>
                <a:latin typeface="Times New Roman" pitchFamily="18" charset="0"/>
                <a:cs typeface="Times New Roman" pitchFamily="18" charset="0"/>
              </a:rPr>
              <a:t>al </a:t>
            </a:r>
            <a:r>
              <a:rPr lang="it-IT" sz="1800" b="1" dirty="0" smtClean="0">
                <a:solidFill>
                  <a:schemeClr val="tx1"/>
                </a:solidFill>
                <a:latin typeface="Times New Roman" pitchFamily="18" charset="0"/>
                <a:cs typeface="Times New Roman" pitchFamily="18" charset="0"/>
              </a:rPr>
              <a:t>rancore rabbioso</a:t>
            </a:r>
            <a:r>
              <a:rPr lang="it-IT" sz="1800" dirty="0" smtClean="0">
                <a:solidFill>
                  <a:schemeClr val="tx1"/>
                </a:solidFill>
                <a:latin typeface="Times New Roman" pitchFamily="18" charset="0"/>
                <a:cs typeface="Times New Roman" pitchFamily="18" charset="0"/>
              </a:rPr>
              <a:t> verso chi vive in modo più semplice e soddisfacente.</a:t>
            </a:r>
            <a:endParaRPr lang="it-IT" sz="1800" dirty="0">
              <a:solidFill>
                <a:schemeClr val="tx1"/>
              </a:solidFill>
              <a:latin typeface="Times New Roman" pitchFamily="18" charset="0"/>
              <a:cs typeface="Times New Roman" pitchFamily="18" charset="0"/>
            </a:endParaRPr>
          </a:p>
        </p:txBody>
      </p:sp>
      <p:sp>
        <p:nvSpPr>
          <p:cNvPr id="50178" name="AutoShape 2"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0" name="AutoShape 4"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2" name="AutoShape 6"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4" name="AutoShape 8"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6" name="AutoShape 10"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8" name="AutoShape 12"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0" name="AutoShape 14"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2" name="AutoShape 16"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8370" name="Picture 2" descr="ITALO SVEVO"/>
          <p:cNvPicPr>
            <a:picLocks noChangeAspect="1" noChangeArrowheads="1"/>
          </p:cNvPicPr>
          <p:nvPr/>
        </p:nvPicPr>
        <p:blipFill>
          <a:blip r:embed="rId2"/>
          <a:srcRect/>
          <a:stretch>
            <a:fillRect/>
          </a:stretch>
        </p:blipFill>
        <p:spPr bwMode="auto">
          <a:xfrm>
            <a:off x="5857884" y="2357430"/>
            <a:ext cx="2571768" cy="2786082"/>
          </a:xfrm>
          <a:prstGeom prst="rect">
            <a:avLst/>
          </a:prstGeom>
          <a:noFill/>
        </p:spPr>
      </p:pic>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8" presetClass="entr" presetSubtype="0" accel="50000" fill="hold" nodeType="clickEffect">
                                  <p:stCondLst>
                                    <p:cond delay="0"/>
                                  </p:stCondLst>
                                  <p:childTnLst>
                                    <p:set>
                                      <p:cBhvr>
                                        <p:cTn id="23" dur="1" fill="hold">
                                          <p:stCondLst>
                                            <p:cond delay="0"/>
                                          </p:stCondLst>
                                        </p:cTn>
                                        <p:tgtEl>
                                          <p:spTgt spid="58370"/>
                                        </p:tgtEl>
                                        <p:attrNameLst>
                                          <p:attrName>style.visibility</p:attrName>
                                        </p:attrNameLst>
                                      </p:cBhvr>
                                      <p:to>
                                        <p:strVal val="visible"/>
                                      </p:to>
                                    </p:set>
                                    <p:anim calcmode="lin" valueType="num">
                                      <p:cBhvr>
                                        <p:cTn id="24" dur="1000" fill="hold"/>
                                        <p:tgtEl>
                                          <p:spTgt spid="5837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5" dur="1000" fill="hold"/>
                                        <p:tgtEl>
                                          <p:spTgt spid="58370"/>
                                        </p:tgtEl>
                                        <p:attrNameLst>
                                          <p:attrName>ppt_x</p:attrName>
                                        </p:attrNameLst>
                                      </p:cBhvr>
                                      <p:tavLst>
                                        <p:tav tm="0">
                                          <p:val>
                                            <p:fltVal val="-1"/>
                                          </p:val>
                                        </p:tav>
                                        <p:tav tm="50000">
                                          <p:val>
                                            <p:fltVal val="0.95"/>
                                          </p:val>
                                        </p:tav>
                                        <p:tav tm="100000">
                                          <p:val>
                                            <p:strVal val="#ppt_x"/>
                                          </p:val>
                                        </p:tav>
                                      </p:tavLst>
                                    </p:anim>
                                    <p:anim calcmode="lin" valueType="num">
                                      <p:cBhvr>
                                        <p:cTn id="26" dur="1000" fill="hold"/>
                                        <p:tgtEl>
                                          <p:spTgt spid="58370"/>
                                        </p:tgtEl>
                                        <p:attrNameLst>
                                          <p:attrName>ppt_y</p:attrName>
                                        </p:attrNameLst>
                                      </p:cBhvr>
                                      <p:tavLst>
                                        <p:tav tm="0">
                                          <p:val>
                                            <p:strVal val="#ppt_y"/>
                                          </p:val>
                                        </p:tav>
                                        <p:tav tm="100000">
                                          <p:val>
                                            <p:strVal val="#ppt_y"/>
                                          </p:val>
                                        </p:tav>
                                      </p:tavLst>
                                    </p:anim>
                                    <p:animEffect transition="in" filter="fade">
                                      <p:cBhvr>
                                        <p:cTn id="27" dur="1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85918" y="214290"/>
            <a:ext cx="5715040" cy="813772"/>
          </a:xfrm>
        </p:spPr>
        <p:txBody>
          <a:bodyPr/>
          <a:lstStyle/>
          <a:p>
            <a:r>
              <a:rPr lang="it-IT" b="1" i="1" dirty="0" smtClean="0">
                <a:latin typeface="Times New Roman" pitchFamily="18" charset="0"/>
                <a:cs typeface="Times New Roman" pitchFamily="18" charset="0"/>
              </a:rPr>
              <a:t>Luigi Pirandello</a:t>
            </a:r>
            <a:endParaRPr lang="it-IT"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4143373" y="1142987"/>
            <a:ext cx="4572032" cy="5282103"/>
          </a:xfrm>
        </p:spPr>
        <p:txBody>
          <a:bodyPr>
            <a:noAutofit/>
          </a:bodyPr>
          <a:lstStyle/>
          <a:p>
            <a:r>
              <a:rPr lang="it-IT" sz="1800" dirty="0" smtClean="0">
                <a:solidFill>
                  <a:schemeClr val="tx1"/>
                </a:solidFill>
                <a:latin typeface="Times New Roman" pitchFamily="18" charset="0"/>
                <a:cs typeface="Times New Roman" pitchFamily="18" charset="0"/>
              </a:rPr>
              <a:t>Secondo Pirandello </a:t>
            </a:r>
            <a:r>
              <a:rPr lang="it-IT" sz="1800" b="1" dirty="0" smtClean="0">
                <a:solidFill>
                  <a:schemeClr val="tx1"/>
                </a:solidFill>
                <a:latin typeface="Times New Roman" pitchFamily="18" charset="0"/>
                <a:cs typeface="Times New Roman" pitchFamily="18" charset="0"/>
              </a:rPr>
              <a:t>il dramma dell’uomo nasce dall’impossibilità di conoscere con certezza la realtà </a:t>
            </a:r>
            <a:r>
              <a:rPr lang="it-IT" sz="1800" dirty="0" smtClean="0">
                <a:solidFill>
                  <a:schemeClr val="tx1"/>
                </a:solidFill>
                <a:latin typeface="Times New Roman" pitchFamily="18" charset="0"/>
                <a:cs typeface="Times New Roman" pitchFamily="18" charset="0"/>
              </a:rPr>
              <a:t>perché essa è sfuggente e molteplice, per questo ognuno la interpreta a modo suo. Anzi l’uomo non conosce neppure se stesso perché mentre crede di essere </a:t>
            </a:r>
            <a:r>
              <a:rPr lang="it-IT" sz="1800" b="1" dirty="0" smtClean="0">
                <a:solidFill>
                  <a:schemeClr val="tx1"/>
                </a:solidFill>
                <a:latin typeface="Times New Roman" pitchFamily="18" charset="0"/>
                <a:cs typeface="Times New Roman" pitchFamily="18" charset="0"/>
              </a:rPr>
              <a:t>uno </a:t>
            </a:r>
            <a:r>
              <a:rPr lang="it-IT" sz="1800" dirty="0" smtClean="0">
                <a:solidFill>
                  <a:schemeClr val="tx1"/>
                </a:solidFill>
                <a:latin typeface="Times New Roman" pitchFamily="18" charset="0"/>
                <a:cs typeface="Times New Roman" pitchFamily="18" charset="0"/>
              </a:rPr>
              <a:t>si accorge di essere </a:t>
            </a:r>
            <a:r>
              <a:rPr lang="it-IT" sz="1800" b="1" dirty="0" smtClean="0">
                <a:solidFill>
                  <a:schemeClr val="tx1"/>
                </a:solidFill>
                <a:latin typeface="Times New Roman" pitchFamily="18" charset="0"/>
                <a:cs typeface="Times New Roman" pitchFamily="18" charset="0"/>
              </a:rPr>
              <a:t>centomila, </a:t>
            </a:r>
            <a:r>
              <a:rPr lang="it-IT" sz="1800" dirty="0" smtClean="0">
                <a:solidFill>
                  <a:schemeClr val="tx1"/>
                </a:solidFill>
                <a:latin typeface="Times New Roman" pitchFamily="18" charset="0"/>
                <a:cs typeface="Times New Roman" pitchFamily="18" charset="0"/>
              </a:rPr>
              <a:t>in quanto di volta in volta è quello che gli altri vogliono che sia. L’uomo accetta di vivere secondo gli schemi che la società gli impone, si nasconde sotto una </a:t>
            </a:r>
            <a:r>
              <a:rPr lang="it-IT" sz="1800" b="1" dirty="0" smtClean="0">
                <a:solidFill>
                  <a:schemeClr val="tx1"/>
                </a:solidFill>
                <a:latin typeface="Times New Roman" pitchFamily="18" charset="0"/>
                <a:cs typeface="Times New Roman" pitchFamily="18" charset="0"/>
              </a:rPr>
              <a:t>maschera </a:t>
            </a:r>
            <a:r>
              <a:rPr lang="it-IT" sz="1800" dirty="0" smtClean="0">
                <a:solidFill>
                  <a:schemeClr val="tx1"/>
                </a:solidFill>
                <a:latin typeface="Times New Roman" pitchFamily="18" charset="0"/>
                <a:cs typeface="Times New Roman" pitchFamily="18" charset="0"/>
              </a:rPr>
              <a:t>come se interpretasse una parte, e in questo stato di solitudine e di incomprensione egli finisce col sentirsi </a:t>
            </a:r>
            <a:r>
              <a:rPr lang="it-IT" sz="1800" b="1" dirty="0" smtClean="0">
                <a:solidFill>
                  <a:schemeClr val="tx1"/>
                </a:solidFill>
                <a:latin typeface="Times New Roman" pitchFamily="18" charset="0"/>
                <a:cs typeface="Times New Roman" pitchFamily="18" charset="0"/>
              </a:rPr>
              <a:t>nessuno.</a:t>
            </a:r>
            <a:r>
              <a:rPr lang="it-IT" sz="1800" dirty="0" smtClean="0">
                <a:solidFill>
                  <a:schemeClr val="tx1"/>
                </a:solidFill>
                <a:latin typeface="Times New Roman" pitchFamily="18" charset="0"/>
                <a:cs typeface="Times New Roman" pitchFamily="18" charset="0"/>
              </a:rPr>
              <a:t> Nelle opere Pirandello esprime questo dramma dell’uomo  attraverso la rappresentazione di situazioni paradossali osservate con amara ironia e profonda pietà e l’uso di un linguaggio semplice che contribuisce a sottolineare la tensione drammatica della situazione.</a:t>
            </a:r>
            <a:endParaRPr lang="it-IT" sz="1800" dirty="0">
              <a:solidFill>
                <a:schemeClr val="tx1"/>
              </a:solidFill>
              <a:latin typeface="Times New Roman" pitchFamily="18" charset="0"/>
              <a:cs typeface="Times New Roman" pitchFamily="18" charset="0"/>
            </a:endParaRPr>
          </a:p>
        </p:txBody>
      </p:sp>
      <p:sp>
        <p:nvSpPr>
          <p:cNvPr id="50178" name="AutoShape 2"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0" name="AutoShape 4"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2" name="AutoShape 6"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4" name="AutoShape 8" descr="Risultati immagini per immagini verismo e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6" name="AutoShape 10"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88" name="AutoShape 12"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0" name="AutoShape 14"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50192" name="AutoShape 16" descr="Risultati immagini per immagini verg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7346" name="Picture 2" descr="Risultati immagini per immagini pirandello"/>
          <p:cNvPicPr>
            <a:picLocks noChangeAspect="1" noChangeArrowheads="1"/>
          </p:cNvPicPr>
          <p:nvPr/>
        </p:nvPicPr>
        <p:blipFill>
          <a:blip r:embed="rId2"/>
          <a:srcRect/>
          <a:stretch>
            <a:fillRect/>
          </a:stretch>
        </p:blipFill>
        <p:spPr bwMode="auto">
          <a:xfrm>
            <a:off x="1000100" y="2143116"/>
            <a:ext cx="2786082" cy="3357586"/>
          </a:xfrm>
          <a:prstGeom prst="rect">
            <a:avLst/>
          </a:prstGeom>
          <a:noFill/>
        </p:spPr>
      </p:pic>
    </p:spTree>
    <p:extLst>
      <p:ext uri="{BB962C8B-B14F-4D97-AF65-F5344CB8AC3E}">
        <p14:creationId xmlns:p14="http://schemas.microsoft.com/office/powerpoint/2010/main" xmlns="" val="196966395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7346"/>
                                        </p:tgtEl>
                                        <p:attrNameLst>
                                          <p:attrName>style.visibility</p:attrName>
                                        </p:attrNameLst>
                                      </p:cBhvr>
                                      <p:to>
                                        <p:strVal val="visible"/>
                                      </p:to>
                                    </p:set>
                                    <p:animEffect transition="in" filter="dissolve">
                                      <p:cBhvr>
                                        <p:cTn id="19"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28662" y="2357437"/>
            <a:ext cx="7215238" cy="1785951"/>
          </a:xfrm>
        </p:spPr>
        <p:txBody>
          <a:bodyPr>
            <a:normAutofit fontScale="77500" lnSpcReduction="20000"/>
          </a:bodyPr>
          <a:lstStyle/>
          <a:p>
            <a:pPr algn="ctr">
              <a:buNone/>
            </a:pPr>
            <a:r>
              <a:rPr lang="it-IT" sz="4400" b="1" i="1" dirty="0" smtClean="0">
                <a:latin typeface="Times New Roman" pitchFamily="18" charset="0"/>
                <a:cs typeface="Times New Roman" pitchFamily="18" charset="0"/>
              </a:rPr>
              <a:t>L’Ottocento: uno sguardo alla storia</a:t>
            </a:r>
          </a:p>
          <a:p>
            <a:pPr algn="ctr">
              <a:buNone/>
            </a:pPr>
            <a:endParaRPr lang="it-IT" sz="4400" b="1" i="1" dirty="0" smtClean="0">
              <a:latin typeface="Times New Roman" pitchFamily="18" charset="0"/>
              <a:cs typeface="Times New Roman" pitchFamily="18" charset="0"/>
            </a:endParaRPr>
          </a:p>
          <a:p>
            <a:pPr algn="ctr">
              <a:buNone/>
            </a:pPr>
            <a:r>
              <a:rPr lang="it-IT" sz="2800" b="1" i="1" dirty="0" smtClean="0">
                <a:latin typeface="Times New Roman" pitchFamily="18" charset="0"/>
                <a:cs typeface="Times New Roman" pitchFamily="18" charset="0"/>
              </a:rPr>
              <a:t>Prof.ssa Costanza </a:t>
            </a:r>
            <a:r>
              <a:rPr lang="it-IT" sz="2800" b="1" i="1" dirty="0" err="1" smtClean="0">
                <a:latin typeface="Times New Roman" pitchFamily="18" charset="0"/>
                <a:cs typeface="Times New Roman" pitchFamily="18" charset="0"/>
              </a:rPr>
              <a:t>Teodosia</a:t>
            </a:r>
            <a:r>
              <a:rPr lang="it-IT" sz="2800" b="1" i="1" dirty="0" smtClean="0">
                <a:latin typeface="Times New Roman" pitchFamily="18" charset="0"/>
                <a:cs typeface="Times New Roman" pitchFamily="18" charset="0"/>
              </a:rPr>
              <a:t> Potenza</a:t>
            </a:r>
          </a:p>
          <a:p>
            <a:pPr algn="ctr">
              <a:buNone/>
            </a:pPr>
            <a:endParaRPr lang="it-IT" sz="4400" b="1" i="1"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71472" y="785795"/>
            <a:ext cx="7715304" cy="2357453"/>
          </a:xfrm>
        </p:spPr>
        <p:txBody>
          <a:bodyPr>
            <a:normAutofit/>
          </a:bodyPr>
          <a:lstStyle/>
          <a:p>
            <a:r>
              <a:rPr lang="it-IT" sz="1800" dirty="0" smtClean="0">
                <a:solidFill>
                  <a:schemeClr val="tx1"/>
                </a:solidFill>
                <a:latin typeface="Times New Roman" panose="02020603050405020304" pitchFamily="18" charset="0"/>
                <a:cs typeface="Times New Roman" panose="02020603050405020304" pitchFamily="18" charset="0"/>
              </a:rPr>
              <a:t>L’Ottocento è un secolo ricco di eventi determinanti nella storia. Ricordiamo l'ascesa al potere di Napoleone Bonaparte,  il congresso di Vienna, le insurrezioni per l’indipendenza nelle Americhe, le guerre di indipendenza in Italia che porteranno alla sua unificazione ed alla sua istituzione come Stato, la nascita delle ideologie comunista e socialista che porteranno le rivolte degli operai nei maggiori centri industriali dell'Europa, la nascita dello stato tedesco fino ad arrivare alla crisi dell'equilibrio europeo causato dalle ideologie e dai nazionalismi. </a:t>
            </a:r>
            <a:endParaRPr lang="it-IT" sz="1800" dirty="0">
              <a:solidFill>
                <a:schemeClr val="tx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714348" y="2857504"/>
            <a:ext cx="2286016" cy="3350519"/>
          </a:xfrm>
          <a:prstGeom prst="rect">
            <a:avLst/>
          </a:prstGeom>
        </p:spPr>
      </p:pic>
      <p:pic>
        <p:nvPicPr>
          <p:cNvPr id="6" name="Immagine 5"/>
          <p:cNvPicPr>
            <a:picLocks noChangeAspect="1"/>
          </p:cNvPicPr>
          <p:nvPr/>
        </p:nvPicPr>
        <p:blipFill>
          <a:blip r:embed="rId3"/>
          <a:stretch>
            <a:fillRect/>
          </a:stretch>
        </p:blipFill>
        <p:spPr>
          <a:xfrm>
            <a:off x="5929322" y="2928934"/>
            <a:ext cx="2803287" cy="3286148"/>
          </a:xfrm>
          <a:prstGeom prst="rect">
            <a:avLst/>
          </a:prstGeom>
        </p:spPr>
      </p:pic>
      <p:pic>
        <p:nvPicPr>
          <p:cNvPr id="7" name="Immagine 6"/>
          <p:cNvPicPr>
            <a:picLocks noChangeAspect="1"/>
          </p:cNvPicPr>
          <p:nvPr/>
        </p:nvPicPr>
        <p:blipFill>
          <a:blip r:embed="rId4"/>
          <a:stretch>
            <a:fillRect/>
          </a:stretch>
        </p:blipFill>
        <p:spPr>
          <a:xfrm>
            <a:off x="3571868" y="3357570"/>
            <a:ext cx="1925745" cy="2851917"/>
          </a:xfrm>
          <a:prstGeom prst="rect">
            <a:avLst/>
          </a:prstGeom>
        </p:spPr>
      </p:pic>
    </p:spTree>
    <p:extLst>
      <p:ext uri="{BB962C8B-B14F-4D97-AF65-F5344CB8AC3E}">
        <p14:creationId xmlns:p14="http://schemas.microsoft.com/office/powerpoint/2010/main" xmlns="" val="17058372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71604" y="214290"/>
            <a:ext cx="6429420" cy="857256"/>
          </a:xfrm>
        </p:spPr>
        <p:txBody>
          <a:bodyPr>
            <a:normAutofit/>
          </a:bodyPr>
          <a:lstStyle/>
          <a:p>
            <a:pPr algn="ctr"/>
            <a:r>
              <a:rPr lang="it-IT" sz="3600" b="1" i="1" dirty="0" smtClean="0">
                <a:latin typeface="Times New Roman" panose="02020603050405020304" pitchFamily="18" charset="0"/>
                <a:cs typeface="Times New Roman" panose="02020603050405020304" pitchFamily="18" charset="0"/>
              </a:rPr>
              <a:t> N</a:t>
            </a:r>
            <a:r>
              <a:rPr lang="it-IT" b="1" i="1" dirty="0" smtClean="0">
                <a:latin typeface="Times New Roman" panose="02020603050405020304" pitchFamily="18" charset="0"/>
                <a:cs typeface="Times New Roman" panose="02020603050405020304" pitchFamily="18" charset="0"/>
              </a:rPr>
              <a:t>apoleone Bonaparte</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857224" y="1142984"/>
            <a:ext cx="7358114" cy="1285884"/>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La fine della Rivoluzione francese coincide con l’ascesa al potere del giovane generale corso </a:t>
            </a:r>
            <a:r>
              <a:rPr lang="it-IT" sz="1800" b="1" i="1" dirty="0" smtClean="0">
                <a:latin typeface="Times New Roman" panose="02020603050405020304" pitchFamily="18" charset="0"/>
                <a:cs typeface="Times New Roman" panose="02020603050405020304" pitchFamily="18" charset="0"/>
              </a:rPr>
              <a:t>Napoleone Bonaparte </a:t>
            </a:r>
            <a:r>
              <a:rPr lang="it-IT" sz="1800" dirty="0" smtClean="0">
                <a:latin typeface="Times New Roman" panose="02020603050405020304" pitchFamily="18" charset="0"/>
                <a:cs typeface="Times New Roman" panose="02020603050405020304" pitchFamily="18" charset="0"/>
              </a:rPr>
              <a:t>che, con il </a:t>
            </a:r>
            <a:r>
              <a:rPr lang="it-IT" sz="1800" b="1" dirty="0" smtClean="0">
                <a:latin typeface="Times New Roman" panose="02020603050405020304" pitchFamily="18" charset="0"/>
                <a:cs typeface="Times New Roman" panose="02020603050405020304" pitchFamily="18" charset="0"/>
              </a:rPr>
              <a:t>colpo di Stato del 1799, </a:t>
            </a:r>
            <a:r>
              <a:rPr lang="it-IT" sz="1800" dirty="0" smtClean="0">
                <a:latin typeface="Times New Roman" panose="02020603050405020304" pitchFamily="18" charset="0"/>
                <a:cs typeface="Times New Roman" panose="02020603050405020304" pitchFamily="18" charset="0"/>
              </a:rPr>
              <a:t>dà l’avvio a una serie di guerre di conquista. </a:t>
            </a:r>
            <a:endParaRPr lang="it-IT" sz="18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00166" y="2571752"/>
            <a:ext cx="6643734" cy="36902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0531986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 calcmode="lin" valueType="num">
                                      <p:cBhvr>
                                        <p:cTn id="32" dur="1000" fill="hold"/>
                                        <p:tgtEl>
                                          <p:spTgt spid="2050"/>
                                        </p:tgtEl>
                                        <p:attrNameLst>
                                          <p:attrName>ppt_w</p:attrName>
                                        </p:attrNameLst>
                                      </p:cBhvr>
                                      <p:tavLst>
                                        <p:tav tm="0">
                                          <p:val>
                                            <p:fltVal val="0"/>
                                          </p:val>
                                        </p:tav>
                                        <p:tav tm="100000">
                                          <p:val>
                                            <p:strVal val="#ppt_w"/>
                                          </p:val>
                                        </p:tav>
                                      </p:tavLst>
                                    </p:anim>
                                    <p:anim calcmode="lin" valueType="num">
                                      <p:cBhvr>
                                        <p:cTn id="33" dur="1000" fill="hold"/>
                                        <p:tgtEl>
                                          <p:spTgt spid="2050"/>
                                        </p:tgtEl>
                                        <p:attrNameLst>
                                          <p:attrName>ppt_h</p:attrName>
                                        </p:attrNameLst>
                                      </p:cBhvr>
                                      <p:tavLst>
                                        <p:tav tm="0">
                                          <p:val>
                                            <p:fltVal val="0"/>
                                          </p:val>
                                        </p:tav>
                                        <p:tav tm="100000">
                                          <p:val>
                                            <p:strVal val="#ppt_h"/>
                                          </p:val>
                                        </p:tav>
                                      </p:tavLst>
                                    </p:anim>
                                    <p:anim calcmode="lin" valueType="num">
                                      <p:cBhvr>
                                        <p:cTn id="34" dur="1000" fill="hold"/>
                                        <p:tgtEl>
                                          <p:spTgt spid="2050"/>
                                        </p:tgtEl>
                                        <p:attrNameLst>
                                          <p:attrName>style.rotation</p:attrName>
                                        </p:attrNameLst>
                                      </p:cBhvr>
                                      <p:tavLst>
                                        <p:tav tm="0">
                                          <p:val>
                                            <p:fltVal val="90"/>
                                          </p:val>
                                        </p:tav>
                                        <p:tav tm="100000">
                                          <p:val>
                                            <p:fltVal val="0"/>
                                          </p:val>
                                        </p:tav>
                                      </p:tavLst>
                                    </p:anim>
                                    <p:animEffect transition="in" filter="fade">
                                      <p:cBhvr>
                                        <p:cTn id="35"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4480" y="428604"/>
            <a:ext cx="5929354" cy="714380"/>
          </a:xfrm>
        </p:spPr>
        <p:txBody>
          <a:bodyPr>
            <a:normAutofit/>
          </a:bodyPr>
          <a:lstStyle/>
          <a:p>
            <a:r>
              <a:rPr lang="it-IT" sz="3600" b="1" i="1" dirty="0" smtClean="0">
                <a:latin typeface="Times New Roman" panose="02020603050405020304" pitchFamily="18" charset="0"/>
                <a:cs typeface="Times New Roman" panose="02020603050405020304" pitchFamily="18" charset="0"/>
              </a:rPr>
              <a:t>Il Romanticismo</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571474" y="1000108"/>
            <a:ext cx="4786346" cy="5500726"/>
          </a:xfrm>
        </p:spPr>
        <p:txBody>
          <a:bodyPr>
            <a:noAutofit/>
          </a:bodyPr>
          <a:lstStyle/>
          <a:p>
            <a:pPr marL="0" indent="0" algn="ctr">
              <a:buNone/>
            </a:pPr>
            <a:r>
              <a:rPr lang="it-IT" sz="1600" dirty="0" smtClean="0">
                <a:latin typeface="Times New Roman" panose="02020603050405020304" pitchFamily="18" charset="0"/>
                <a:cs typeface="Times New Roman" panose="02020603050405020304" pitchFamily="18" charset="0"/>
              </a:rPr>
              <a:t>Nella seconda metà del secolo in Italia si diffusero i “caffè concerto” (</a:t>
            </a:r>
            <a:r>
              <a:rPr lang="it-IT" sz="1600" dirty="0" err="1" smtClean="0">
                <a:latin typeface="Times New Roman" panose="02020603050405020304" pitchFamily="18" charset="0"/>
                <a:cs typeface="Times New Roman" panose="02020603050405020304" pitchFamily="18" charset="0"/>
              </a:rPr>
              <a:t>café</a:t>
            </a:r>
            <a:r>
              <a:rPr lang="it-IT" sz="1600" dirty="0" smtClean="0">
                <a:latin typeface="Times New Roman" panose="02020603050405020304" pitchFamily="18" charset="0"/>
                <a:cs typeface="Times New Roman" panose="02020603050405020304" pitchFamily="18" charset="0"/>
              </a:rPr>
              <a:t> chantants in Francia), locali dove si esibivano i primi cantanti di musica leggera. Ma lo spettacolo preferito dal pubblico rimase il Melodramma, in particolare quello “serio”, che nell’Ottocento rafforzò la sua egemonia. </a:t>
            </a:r>
          </a:p>
          <a:p>
            <a:pPr marL="0" indent="0" algn="ctr">
              <a:buNone/>
            </a:pPr>
            <a:r>
              <a:rPr lang="it-IT" sz="1600" dirty="0" smtClean="0">
                <a:latin typeface="Times New Roman" panose="02020603050405020304" pitchFamily="18" charset="0"/>
                <a:cs typeface="Times New Roman" panose="02020603050405020304" pitchFamily="18" charset="0"/>
              </a:rPr>
              <a:t>L’orchestra acquistò maggior rilievo e per l’Opera Buffa, della quale il principale esponente fu Gioacchino Rossini, iniziò un periodo di declino. Contemporaneamente si diffuse l’Opera di tipo drammatico, il cui esponente più rappresentativo fu Giuseppe Verdi. Altri compositori italiani dell’epoca furono Arrigo Boito, Gaetano Donizetti, Amilcare Ponchielli e Vincenzo Bellini.</a:t>
            </a:r>
          </a:p>
          <a:p>
            <a:pPr marL="0" indent="0" algn="ctr">
              <a:buNone/>
            </a:pPr>
            <a:r>
              <a:rPr lang="it-IT" sz="1600" dirty="0" smtClean="0">
                <a:latin typeface="Times New Roman" panose="02020603050405020304" pitchFamily="18" charset="0"/>
                <a:cs typeface="Times New Roman" panose="02020603050405020304" pitchFamily="18" charset="0"/>
              </a:rPr>
              <a:t>A differenza dell’Italia in Germania, nei secoli precedenti, non c’era stata una scuola del Melodramma per questo alcuni musicisti si impegnarono a darle vita. Tra questi Carl Maria von Weber e Richard Wagner, che, attirato dagli eroi della mitologia nordica, rivoluzionò tutta l’Opera lirica, trasformandola in una forma di spettacolo che riunisce in sé musica, mitologia e poesia.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29256" y="2214554"/>
            <a:ext cx="3143272" cy="37073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3042182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80">
                                          <p:stCondLst>
                                            <p:cond delay="0"/>
                                          </p:stCondLst>
                                        </p:cTn>
                                        <p:tgtEl>
                                          <p:spTgt spid="3">
                                            <p:txEl>
                                              <p:pRg st="1" end="1"/>
                                            </p:txEl>
                                          </p:spTgt>
                                        </p:tgtEl>
                                      </p:cBhvr>
                                    </p:animEffect>
                                    <p:anim calcmode="lin" valueType="num">
                                      <p:cBhvr>
                                        <p:cTn id="29"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xEl>
                                              <p:pRg st="1" end="1"/>
                                            </p:txEl>
                                          </p:spTgt>
                                        </p:tgtEl>
                                      </p:cBhvr>
                                      <p:to x="100000" y="60000"/>
                                    </p:animScale>
                                    <p:animScale>
                                      <p:cBhvr>
                                        <p:cTn id="35" dur="166" decel="50000">
                                          <p:stCondLst>
                                            <p:cond delay="676"/>
                                          </p:stCondLst>
                                        </p:cTn>
                                        <p:tgtEl>
                                          <p:spTgt spid="3">
                                            <p:txEl>
                                              <p:pRg st="1" end="1"/>
                                            </p:txEl>
                                          </p:spTgt>
                                        </p:tgtEl>
                                      </p:cBhvr>
                                      <p:to x="100000" y="100000"/>
                                    </p:animScale>
                                    <p:animScale>
                                      <p:cBhvr>
                                        <p:cTn id="36" dur="26">
                                          <p:stCondLst>
                                            <p:cond delay="1312"/>
                                          </p:stCondLst>
                                        </p:cTn>
                                        <p:tgtEl>
                                          <p:spTgt spid="3">
                                            <p:txEl>
                                              <p:pRg st="1" end="1"/>
                                            </p:txEl>
                                          </p:spTgt>
                                        </p:tgtEl>
                                      </p:cBhvr>
                                      <p:to x="100000" y="80000"/>
                                    </p:animScale>
                                    <p:animScale>
                                      <p:cBhvr>
                                        <p:cTn id="37" dur="166" decel="50000">
                                          <p:stCondLst>
                                            <p:cond delay="1338"/>
                                          </p:stCondLst>
                                        </p:cTn>
                                        <p:tgtEl>
                                          <p:spTgt spid="3">
                                            <p:txEl>
                                              <p:pRg st="1" end="1"/>
                                            </p:txEl>
                                          </p:spTgt>
                                        </p:tgtEl>
                                      </p:cBhvr>
                                      <p:to x="100000" y="100000"/>
                                    </p:animScale>
                                    <p:animScale>
                                      <p:cBhvr>
                                        <p:cTn id="38" dur="26">
                                          <p:stCondLst>
                                            <p:cond delay="1642"/>
                                          </p:stCondLst>
                                        </p:cTn>
                                        <p:tgtEl>
                                          <p:spTgt spid="3">
                                            <p:txEl>
                                              <p:pRg st="1" end="1"/>
                                            </p:txEl>
                                          </p:spTgt>
                                        </p:tgtEl>
                                      </p:cBhvr>
                                      <p:to x="100000" y="90000"/>
                                    </p:animScale>
                                    <p:animScale>
                                      <p:cBhvr>
                                        <p:cTn id="39" dur="166" decel="50000">
                                          <p:stCondLst>
                                            <p:cond delay="1668"/>
                                          </p:stCondLst>
                                        </p:cTn>
                                        <p:tgtEl>
                                          <p:spTgt spid="3">
                                            <p:txEl>
                                              <p:pRg st="1" end="1"/>
                                            </p:txEl>
                                          </p:spTgt>
                                        </p:tgtEl>
                                      </p:cBhvr>
                                      <p:to x="100000" y="100000"/>
                                    </p:animScale>
                                    <p:animScale>
                                      <p:cBhvr>
                                        <p:cTn id="40" dur="26">
                                          <p:stCondLst>
                                            <p:cond delay="1808"/>
                                          </p:stCondLst>
                                        </p:cTn>
                                        <p:tgtEl>
                                          <p:spTgt spid="3">
                                            <p:txEl>
                                              <p:pRg st="1" end="1"/>
                                            </p:txEl>
                                          </p:spTgt>
                                        </p:tgtEl>
                                      </p:cBhvr>
                                      <p:to x="100000" y="95000"/>
                                    </p:animScale>
                                    <p:animScale>
                                      <p:cBhvr>
                                        <p:cTn id="41" dur="166" decel="50000">
                                          <p:stCondLst>
                                            <p:cond delay="1834"/>
                                          </p:stCondLst>
                                        </p:cTn>
                                        <p:tgtEl>
                                          <p:spTgt spid="3">
                                            <p:txEl>
                                              <p:pRg st="1" end="1"/>
                                            </p:txEl>
                                          </p:spTgt>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wipe(down)">
                                      <p:cBhvr>
                                        <p:cTn id="44" dur="580">
                                          <p:stCondLst>
                                            <p:cond delay="0"/>
                                          </p:stCondLst>
                                        </p:cTn>
                                        <p:tgtEl>
                                          <p:spTgt spid="3">
                                            <p:txEl>
                                              <p:pRg st="2" end="2"/>
                                            </p:txEl>
                                          </p:spTgt>
                                        </p:tgtEl>
                                      </p:cBhvr>
                                    </p:animEffect>
                                    <p:anim calcmode="lin" valueType="num">
                                      <p:cBhvr>
                                        <p:cTn id="4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0" dur="26">
                                          <p:stCondLst>
                                            <p:cond delay="650"/>
                                          </p:stCondLst>
                                        </p:cTn>
                                        <p:tgtEl>
                                          <p:spTgt spid="3">
                                            <p:txEl>
                                              <p:pRg st="2" end="2"/>
                                            </p:txEl>
                                          </p:spTgt>
                                        </p:tgtEl>
                                      </p:cBhvr>
                                      <p:to x="100000" y="60000"/>
                                    </p:animScale>
                                    <p:animScale>
                                      <p:cBhvr>
                                        <p:cTn id="51" dur="166" decel="50000">
                                          <p:stCondLst>
                                            <p:cond delay="676"/>
                                          </p:stCondLst>
                                        </p:cTn>
                                        <p:tgtEl>
                                          <p:spTgt spid="3">
                                            <p:txEl>
                                              <p:pRg st="2" end="2"/>
                                            </p:txEl>
                                          </p:spTgt>
                                        </p:tgtEl>
                                      </p:cBhvr>
                                      <p:to x="100000" y="100000"/>
                                    </p:animScale>
                                    <p:animScale>
                                      <p:cBhvr>
                                        <p:cTn id="52" dur="26">
                                          <p:stCondLst>
                                            <p:cond delay="1312"/>
                                          </p:stCondLst>
                                        </p:cTn>
                                        <p:tgtEl>
                                          <p:spTgt spid="3">
                                            <p:txEl>
                                              <p:pRg st="2" end="2"/>
                                            </p:txEl>
                                          </p:spTgt>
                                        </p:tgtEl>
                                      </p:cBhvr>
                                      <p:to x="100000" y="80000"/>
                                    </p:animScale>
                                    <p:animScale>
                                      <p:cBhvr>
                                        <p:cTn id="53" dur="166" decel="50000">
                                          <p:stCondLst>
                                            <p:cond delay="1338"/>
                                          </p:stCondLst>
                                        </p:cTn>
                                        <p:tgtEl>
                                          <p:spTgt spid="3">
                                            <p:txEl>
                                              <p:pRg st="2" end="2"/>
                                            </p:txEl>
                                          </p:spTgt>
                                        </p:tgtEl>
                                      </p:cBhvr>
                                      <p:to x="100000" y="100000"/>
                                    </p:animScale>
                                    <p:animScale>
                                      <p:cBhvr>
                                        <p:cTn id="54" dur="26">
                                          <p:stCondLst>
                                            <p:cond delay="1642"/>
                                          </p:stCondLst>
                                        </p:cTn>
                                        <p:tgtEl>
                                          <p:spTgt spid="3">
                                            <p:txEl>
                                              <p:pRg st="2" end="2"/>
                                            </p:txEl>
                                          </p:spTgt>
                                        </p:tgtEl>
                                      </p:cBhvr>
                                      <p:to x="100000" y="90000"/>
                                    </p:animScale>
                                    <p:animScale>
                                      <p:cBhvr>
                                        <p:cTn id="55" dur="166" decel="50000">
                                          <p:stCondLst>
                                            <p:cond delay="1668"/>
                                          </p:stCondLst>
                                        </p:cTn>
                                        <p:tgtEl>
                                          <p:spTgt spid="3">
                                            <p:txEl>
                                              <p:pRg st="2" end="2"/>
                                            </p:txEl>
                                          </p:spTgt>
                                        </p:tgtEl>
                                      </p:cBhvr>
                                      <p:to x="100000" y="100000"/>
                                    </p:animScale>
                                    <p:animScale>
                                      <p:cBhvr>
                                        <p:cTn id="56" dur="26">
                                          <p:stCondLst>
                                            <p:cond delay="1808"/>
                                          </p:stCondLst>
                                        </p:cTn>
                                        <p:tgtEl>
                                          <p:spTgt spid="3">
                                            <p:txEl>
                                              <p:pRg st="2" end="2"/>
                                            </p:txEl>
                                          </p:spTgt>
                                        </p:tgtEl>
                                      </p:cBhvr>
                                      <p:to x="100000" y="95000"/>
                                    </p:animScale>
                                    <p:animScale>
                                      <p:cBhvr>
                                        <p:cTn id="57" dur="166" decel="50000">
                                          <p:stCondLst>
                                            <p:cond delay="1834"/>
                                          </p:stCondLst>
                                        </p:cTn>
                                        <p:tgtEl>
                                          <p:spTgt spid="3">
                                            <p:txEl>
                                              <p:pRg st="2" end="2"/>
                                            </p:txEl>
                                          </p:spTgt>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wipe(down)">
                                      <p:cBhvr>
                                        <p:cTn id="6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27" y="357166"/>
            <a:ext cx="7570595" cy="785818"/>
          </a:xfrm>
        </p:spPr>
        <p:txBody>
          <a:bodyPr>
            <a:normAutofit/>
          </a:bodyPr>
          <a:lstStyle/>
          <a:p>
            <a:r>
              <a:rPr lang="it-IT" sz="3200" i="1" cap="none" dirty="0" smtClean="0">
                <a:latin typeface="Times New Roman" panose="02020603050405020304" pitchFamily="18" charset="0"/>
                <a:cs typeface="Times New Roman" panose="02020603050405020304" pitchFamily="18" charset="0"/>
              </a:rPr>
              <a:t>Le battaglie napoleoniche e il colpo di stato</a:t>
            </a:r>
            <a:endParaRPr lang="it-IT" sz="3200" i="1" cap="none" dirty="0">
              <a:latin typeface="Times New Roman" panose="02020603050405020304" pitchFamily="18" charset="0"/>
              <a:cs typeface="Times New Roman" panose="02020603050405020304" pitchFamily="18" charset="0"/>
            </a:endParaRPr>
          </a:p>
        </p:txBody>
      </p:sp>
      <p:sp>
        <p:nvSpPr>
          <p:cNvPr id="3" name="Segnaposto testo 2"/>
          <p:cNvSpPr>
            <a:spLocks noGrp="1"/>
          </p:cNvSpPr>
          <p:nvPr>
            <p:ph type="body" idx="1"/>
          </p:nvPr>
        </p:nvSpPr>
        <p:spPr>
          <a:xfrm>
            <a:off x="571473" y="1071550"/>
            <a:ext cx="4643470" cy="5581503"/>
          </a:xfrm>
        </p:spPr>
        <p:txBody>
          <a:bodyPr>
            <a:normAutofit fontScale="70000" lnSpcReduction="20000"/>
          </a:bodyPr>
          <a:lstStyle/>
          <a:p>
            <a:pPr algn="ctr"/>
            <a:r>
              <a:rPr lang="it-IT" b="1" i="1" dirty="0">
                <a:solidFill>
                  <a:schemeClr val="tx1"/>
                </a:solidFill>
                <a:latin typeface="Times New Roman" panose="02020603050405020304" pitchFamily="18" charset="0"/>
                <a:cs typeface="Times New Roman" panose="02020603050405020304" pitchFamily="18" charset="0"/>
              </a:rPr>
              <a:t>La Campagna </a:t>
            </a:r>
            <a:r>
              <a:rPr lang="it-IT" b="1" i="1" dirty="0" smtClean="0">
                <a:solidFill>
                  <a:schemeClr val="tx1"/>
                </a:solidFill>
                <a:latin typeface="Times New Roman" panose="02020603050405020304" pitchFamily="18" charset="0"/>
                <a:cs typeface="Times New Roman" panose="02020603050405020304" pitchFamily="18" charset="0"/>
              </a:rPr>
              <a:t>d’Egitto 1797-1799</a:t>
            </a:r>
            <a:endParaRPr lang="it-IT" b="1" i="1" dirty="0">
              <a:solidFill>
                <a:schemeClr val="tx1"/>
              </a:solidFill>
              <a:latin typeface="Times New Roman" panose="02020603050405020304" pitchFamily="18" charset="0"/>
              <a:cs typeface="Times New Roman" panose="02020603050405020304" pitchFamily="18" charset="0"/>
            </a:endParaRPr>
          </a:p>
          <a:p>
            <a:pPr algn="ctr"/>
            <a:r>
              <a:rPr lang="it-IT" dirty="0" smtClean="0">
                <a:solidFill>
                  <a:schemeClr val="tx1"/>
                </a:solidFill>
                <a:latin typeface="Times New Roman" panose="02020603050405020304" pitchFamily="18" charset="0"/>
                <a:cs typeface="Times New Roman" panose="02020603050405020304" pitchFamily="18" charset="0"/>
              </a:rPr>
              <a:t>A </a:t>
            </a:r>
            <a:r>
              <a:rPr lang="it-IT" dirty="0">
                <a:solidFill>
                  <a:schemeClr val="tx1"/>
                </a:solidFill>
                <a:latin typeface="Times New Roman" panose="02020603050405020304" pitchFamily="18" charset="0"/>
                <a:cs typeface="Times New Roman" panose="02020603050405020304" pitchFamily="18" charset="0"/>
              </a:rPr>
              <a:t>Napoleone viene affidata la </a:t>
            </a:r>
            <a:r>
              <a:rPr lang="it-IT" dirty="0" smtClean="0">
                <a:solidFill>
                  <a:schemeClr val="tx1"/>
                </a:solidFill>
                <a:latin typeface="Times New Roman" panose="02020603050405020304" pitchFamily="18" charset="0"/>
                <a:cs typeface="Times New Roman" panose="02020603050405020304" pitchFamily="18" charset="0"/>
              </a:rPr>
              <a:t>campagna d'Egitto </a:t>
            </a:r>
            <a:r>
              <a:rPr lang="it-IT" dirty="0">
                <a:solidFill>
                  <a:schemeClr val="tx1"/>
                </a:solidFill>
                <a:latin typeface="Times New Roman" panose="02020603050405020304" pitchFamily="18" charset="0"/>
                <a:cs typeface="Times New Roman" panose="02020603050405020304" pitchFamily="18" charset="0"/>
              </a:rPr>
              <a:t>per contrastare gli inglesi e la loro espansione </a:t>
            </a:r>
            <a:r>
              <a:rPr lang="it-IT" dirty="0" smtClean="0">
                <a:solidFill>
                  <a:schemeClr val="tx1"/>
                </a:solidFill>
                <a:latin typeface="Times New Roman" panose="02020603050405020304" pitchFamily="18" charset="0"/>
                <a:cs typeface="Times New Roman" panose="02020603050405020304" pitchFamily="18" charset="0"/>
              </a:rPr>
              <a:t>coloniale (in </a:t>
            </a:r>
            <a:r>
              <a:rPr lang="it-IT" dirty="0">
                <a:solidFill>
                  <a:schemeClr val="tx1"/>
                </a:solidFill>
                <a:latin typeface="Times New Roman" panose="02020603050405020304" pitchFamily="18" charset="0"/>
                <a:cs typeface="Times New Roman" panose="02020603050405020304" pitchFamily="18" charset="0"/>
              </a:rPr>
              <a:t>realtà viene </a:t>
            </a:r>
            <a:r>
              <a:rPr lang="it-IT" dirty="0" smtClean="0">
                <a:solidFill>
                  <a:schemeClr val="tx1"/>
                </a:solidFill>
                <a:latin typeface="Times New Roman" panose="02020603050405020304" pitchFamily="18" charset="0"/>
                <a:cs typeface="Times New Roman" panose="02020603050405020304" pitchFamily="18" charset="0"/>
              </a:rPr>
              <a:t>allontanato </a:t>
            </a:r>
            <a:r>
              <a:rPr lang="it-IT" dirty="0">
                <a:solidFill>
                  <a:schemeClr val="tx1"/>
                </a:solidFill>
                <a:latin typeface="Times New Roman" panose="02020603050405020304" pitchFamily="18" charset="0"/>
                <a:cs typeface="Times New Roman" panose="02020603050405020304" pitchFamily="18" charset="0"/>
              </a:rPr>
              <a:t>dalla Francia perché il suo crescente prestigio </a:t>
            </a:r>
            <a:r>
              <a:rPr lang="it-IT" dirty="0" smtClean="0">
                <a:solidFill>
                  <a:schemeClr val="tx1"/>
                </a:solidFill>
                <a:latin typeface="Times New Roman" panose="02020603050405020304" pitchFamily="18" charset="0"/>
                <a:cs typeface="Times New Roman" panose="02020603050405020304" pitchFamily="18" charset="0"/>
              </a:rPr>
              <a:t>non </a:t>
            </a:r>
            <a:r>
              <a:rPr lang="it-IT" dirty="0">
                <a:solidFill>
                  <a:schemeClr val="tx1"/>
                </a:solidFill>
                <a:latin typeface="Times New Roman" panose="02020603050405020304" pitchFamily="18" charset="0"/>
                <a:cs typeface="Times New Roman" panose="02020603050405020304" pitchFamily="18" charset="0"/>
              </a:rPr>
              <a:t>era troppo gradito al Direttorio).Ottenute alcune vittorie ad Alessandria d'Egitto, affida il comando ad un suo sottoposto per far ritorno in </a:t>
            </a:r>
            <a:r>
              <a:rPr lang="it-IT" dirty="0" smtClean="0">
                <a:solidFill>
                  <a:schemeClr val="tx1"/>
                </a:solidFill>
                <a:latin typeface="Times New Roman" panose="02020603050405020304" pitchFamily="18" charset="0"/>
                <a:cs typeface="Times New Roman" panose="02020603050405020304" pitchFamily="18" charset="0"/>
              </a:rPr>
              <a:t>Francia.</a:t>
            </a:r>
          </a:p>
          <a:p>
            <a:endParaRPr lang="it-IT" dirty="0">
              <a:solidFill>
                <a:schemeClr val="tx1"/>
              </a:solidFill>
              <a:latin typeface="Times New Roman" panose="02020603050405020304" pitchFamily="18" charset="0"/>
              <a:cs typeface="Times New Roman" panose="02020603050405020304" pitchFamily="18" charset="0"/>
            </a:endParaRPr>
          </a:p>
          <a:p>
            <a:pPr algn="ctr"/>
            <a:r>
              <a:rPr lang="it-IT" b="1" i="1" dirty="0">
                <a:solidFill>
                  <a:schemeClr val="tx1"/>
                </a:solidFill>
                <a:latin typeface="Times New Roman" panose="02020603050405020304" pitchFamily="18" charset="0"/>
                <a:cs typeface="Times New Roman" panose="02020603050405020304" pitchFamily="18" charset="0"/>
              </a:rPr>
              <a:t>Il colpo di stato</a:t>
            </a:r>
          </a:p>
          <a:p>
            <a:pPr algn="ctr"/>
            <a:r>
              <a:rPr lang="it-IT" dirty="0">
                <a:solidFill>
                  <a:schemeClr val="tx1"/>
                </a:solidFill>
                <a:latin typeface="Times New Roman" panose="02020603050405020304" pitchFamily="18" charset="0"/>
                <a:cs typeface="Times New Roman" panose="02020603050405020304" pitchFamily="18" charset="0"/>
              </a:rPr>
              <a:t>Il 18 Brumaio (10 Novembre) abbatte il Direttorio con un colpo di stato e il 24 Dicembre, istituito il Consolato, si nomina Primo Console. Capo dello Stato e delle Forze Armate si dimostra nuovamente abilissimo stratega politico e militare: riforma la giustizia e l'amministrazione, batte gli austriaci, impone la pace agli inglesi e firma un concordato con Pio </a:t>
            </a:r>
            <a:r>
              <a:rPr lang="it-IT" dirty="0" err="1">
                <a:solidFill>
                  <a:schemeClr val="tx1"/>
                </a:solidFill>
                <a:latin typeface="Times New Roman" panose="02020603050405020304" pitchFamily="18" charset="0"/>
                <a:cs typeface="Times New Roman" panose="02020603050405020304" pitchFamily="18" charset="0"/>
              </a:rPr>
              <a:t>VII</a:t>
            </a:r>
            <a:r>
              <a:rPr lang="it-IT" dirty="0">
                <a:solidFill>
                  <a:schemeClr val="tx1"/>
                </a:solidFill>
                <a:latin typeface="Times New Roman" panose="02020603050405020304" pitchFamily="18" charset="0"/>
                <a:cs typeface="Times New Roman" panose="02020603050405020304" pitchFamily="18" charset="0"/>
              </a:rPr>
              <a:t> </a:t>
            </a:r>
            <a:r>
              <a:rPr lang="it-IT" dirty="0" smtClean="0">
                <a:solidFill>
                  <a:schemeClr val="tx1"/>
                </a:solidFill>
                <a:latin typeface="Times New Roman" panose="02020603050405020304" pitchFamily="18" charset="0"/>
                <a:cs typeface="Times New Roman" panose="02020603050405020304" pitchFamily="18" charset="0"/>
              </a:rPr>
              <a:t>con </a:t>
            </a:r>
            <a:r>
              <a:rPr lang="it-IT" dirty="0">
                <a:solidFill>
                  <a:schemeClr val="tx1"/>
                </a:solidFill>
                <a:latin typeface="Times New Roman" panose="02020603050405020304" pitchFamily="18" charset="0"/>
                <a:cs typeface="Times New Roman" panose="02020603050405020304" pitchFamily="18" charset="0"/>
              </a:rPr>
              <a:t>il quale la chiesa francese si </a:t>
            </a:r>
            <a:r>
              <a:rPr lang="it-IT" dirty="0" smtClean="0">
                <a:solidFill>
                  <a:schemeClr val="tx1"/>
                </a:solidFill>
                <a:latin typeface="Times New Roman" panose="02020603050405020304" pitchFamily="18" charset="0"/>
                <a:cs typeface="Times New Roman" panose="02020603050405020304" pitchFamily="18" charset="0"/>
              </a:rPr>
              <a:t>mette </a:t>
            </a:r>
            <a:r>
              <a:rPr lang="it-IT" dirty="0">
                <a:solidFill>
                  <a:schemeClr val="tx1"/>
                </a:solidFill>
                <a:latin typeface="Times New Roman" panose="02020603050405020304" pitchFamily="18" charset="0"/>
                <a:cs typeface="Times New Roman" panose="02020603050405020304" pitchFamily="18" charset="0"/>
              </a:rPr>
              <a:t>al servizio del regime. Nel 1804 si fa proclamare imperatore dei francesi e, l'anno dopo, </a:t>
            </a:r>
            <a:r>
              <a:rPr lang="it-IT" dirty="0" smtClean="0">
                <a:solidFill>
                  <a:schemeClr val="tx1"/>
                </a:solidFill>
                <a:latin typeface="Times New Roman" panose="02020603050405020304" pitchFamily="18" charset="0"/>
                <a:cs typeface="Times New Roman" panose="02020603050405020304" pitchFamily="18" charset="0"/>
              </a:rPr>
              <a:t>Re </a:t>
            </a:r>
            <a:r>
              <a:rPr lang="it-IT" dirty="0">
                <a:solidFill>
                  <a:schemeClr val="tx1"/>
                </a:solidFill>
                <a:latin typeface="Times New Roman" panose="02020603050405020304" pitchFamily="18" charset="0"/>
                <a:cs typeface="Times New Roman" panose="02020603050405020304" pitchFamily="18" charset="0"/>
              </a:rPr>
              <a:t>d'Italia. </a:t>
            </a:r>
            <a:endParaRPr lang="it-IT" dirty="0" smtClean="0">
              <a:solidFill>
                <a:schemeClr val="tx1"/>
              </a:solidFill>
              <a:latin typeface="Times New Roman" panose="02020603050405020304" pitchFamily="18" charset="0"/>
              <a:cs typeface="Times New Roman" panose="02020603050405020304" pitchFamily="18" charset="0"/>
            </a:endParaRPr>
          </a:p>
          <a:p>
            <a:endParaRPr lang="it-IT" dirty="0">
              <a:solidFill>
                <a:schemeClr val="tx1"/>
              </a:solidFill>
              <a:latin typeface="Times New Roman" panose="02020603050405020304" pitchFamily="18" charset="0"/>
              <a:cs typeface="Times New Roman" panose="02020603050405020304" pitchFamily="18" charset="0"/>
            </a:endParaRPr>
          </a:p>
          <a:p>
            <a:pPr algn="ctr"/>
            <a:r>
              <a:rPr lang="it-IT" b="1" i="1" dirty="0">
                <a:solidFill>
                  <a:schemeClr val="tx1"/>
                </a:solidFill>
                <a:latin typeface="Times New Roman" panose="02020603050405020304" pitchFamily="18" charset="0"/>
                <a:cs typeface="Times New Roman" panose="02020603050405020304" pitchFamily="18" charset="0"/>
              </a:rPr>
              <a:t>Battaglia di Trafalgar</a:t>
            </a:r>
          </a:p>
          <a:p>
            <a:pPr algn="ctr"/>
            <a:r>
              <a:rPr lang="it-IT" dirty="0">
                <a:solidFill>
                  <a:schemeClr val="tx1"/>
                </a:solidFill>
                <a:latin typeface="Times New Roman" panose="02020603050405020304" pitchFamily="18" charset="0"/>
                <a:cs typeface="Times New Roman" panose="02020603050405020304" pitchFamily="18" charset="0"/>
              </a:rPr>
              <a:t>Fallito un attacco all'Inghilterra nella famosa battaglia di Trafalgar, porta a buon fine una serie di campagne contro gli Austro-Russi (Austerlitz, 1805), i Prussiani (</a:t>
            </a:r>
            <a:r>
              <a:rPr lang="it-IT" dirty="0" err="1">
                <a:solidFill>
                  <a:schemeClr val="tx1"/>
                </a:solidFill>
                <a:latin typeface="Times New Roman" panose="02020603050405020304" pitchFamily="18" charset="0"/>
                <a:cs typeface="Times New Roman" panose="02020603050405020304" pitchFamily="18" charset="0"/>
              </a:rPr>
              <a:t>Iéna</a:t>
            </a:r>
            <a:r>
              <a:rPr lang="it-IT" dirty="0">
                <a:solidFill>
                  <a:schemeClr val="tx1"/>
                </a:solidFill>
                <a:latin typeface="Times New Roman" panose="02020603050405020304" pitchFamily="18" charset="0"/>
                <a:cs typeface="Times New Roman" panose="02020603050405020304" pitchFamily="18" charset="0"/>
              </a:rPr>
              <a:t>, 1806 ) ed edifica il suo grande Impero dopo il trattato di </a:t>
            </a:r>
            <a:r>
              <a:rPr lang="it-IT" dirty="0" err="1">
                <a:solidFill>
                  <a:schemeClr val="tx1"/>
                </a:solidFill>
                <a:latin typeface="Times New Roman" panose="02020603050405020304" pitchFamily="18" charset="0"/>
                <a:cs typeface="Times New Roman" panose="02020603050405020304" pitchFamily="18" charset="0"/>
              </a:rPr>
              <a:t>Tilsit</a:t>
            </a:r>
            <a:r>
              <a:rPr lang="it-IT" dirty="0">
                <a:solidFill>
                  <a:schemeClr val="tx1"/>
                </a:solidFill>
                <a:latin typeface="Times New Roman" panose="02020603050405020304" pitchFamily="18" charset="0"/>
                <a:cs typeface="Times New Roman" panose="02020603050405020304" pitchFamily="18" charset="0"/>
              </a:rPr>
              <a:t> nel 1807. L'Inghilterra è, in pratica, l'unico ostacolo che rimane alla sua egemonia </a:t>
            </a:r>
            <a:r>
              <a:rPr lang="it-IT" dirty="0" smtClean="0">
                <a:solidFill>
                  <a:schemeClr val="tx1"/>
                </a:solidFill>
                <a:latin typeface="Times New Roman" panose="02020603050405020304" pitchFamily="18" charset="0"/>
                <a:cs typeface="Times New Roman" panose="02020603050405020304" pitchFamily="18" charset="0"/>
              </a:rPr>
              <a:t>europea. In </a:t>
            </a:r>
            <a:r>
              <a:rPr lang="it-IT" dirty="0">
                <a:solidFill>
                  <a:schemeClr val="tx1"/>
                </a:solidFill>
                <a:latin typeface="Times New Roman" panose="02020603050405020304" pitchFamily="18" charset="0"/>
                <a:cs typeface="Times New Roman" panose="02020603050405020304" pitchFamily="18" charset="0"/>
              </a:rPr>
              <a:t>risposta al blocco marittimo applicato da Londra, Napoleone mette in atto, tra il 1806 ed il 1808, il blocco continentale al fine di isolare gli inglesi.</a:t>
            </a:r>
          </a:p>
          <a:p>
            <a:endParaRPr lang="it-IT"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86446" y="3786191"/>
            <a:ext cx="2857520" cy="25717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29257" y="1071554"/>
            <a:ext cx="3052334" cy="25357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527404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8" dur="500"/>
                                        <p:tgtEl>
                                          <p:spTgt spid="3">
                                            <p:txEl>
                                              <p:pRg st="6" end="6"/>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circle(in)">
                                      <p:cBhvr>
                                        <p:cTn id="36" dur="2000"/>
                                        <p:tgtEl>
                                          <p:spTgt spid="102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circle(in)">
                                      <p:cBhvr>
                                        <p:cTn id="4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1540" y="428604"/>
            <a:ext cx="7000924" cy="785818"/>
          </a:xfrm>
        </p:spPr>
        <p:txBody>
          <a:bodyPr>
            <a:noAutofit/>
          </a:bodyPr>
          <a:lstStyle/>
          <a:p>
            <a:pPr algn="ctr"/>
            <a:r>
              <a:rPr lang="it-IT" sz="3600" b="1" i="1" dirty="0" smtClean="0">
                <a:latin typeface="Times New Roman" panose="02020603050405020304" pitchFamily="18" charset="0"/>
                <a:cs typeface="Times New Roman" panose="02020603050405020304" pitchFamily="18" charset="0"/>
              </a:rPr>
              <a:t>Declino dell’impero napoleonico </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3857622" y="1428736"/>
            <a:ext cx="4857784" cy="5143536"/>
          </a:xfrm>
        </p:spPr>
        <p:txBody>
          <a:bodyPr>
            <a:noAutofit/>
          </a:bodyPr>
          <a:lstStyle/>
          <a:p>
            <a:pPr marL="0" indent="0" algn="ctr">
              <a:buNone/>
            </a:pPr>
            <a:r>
              <a:rPr lang="it-IT" sz="1800" dirty="0" smtClean="0">
                <a:latin typeface="Times New Roman" pitchFamily="18" charset="0"/>
                <a:cs typeface="Times New Roman" pitchFamily="18" charset="0"/>
              </a:rPr>
              <a:t>La prima grave sconfitta di Napoleone avviene nel 1812 con la </a:t>
            </a:r>
            <a:r>
              <a:rPr lang="it-IT" sz="1800" b="1" dirty="0" smtClean="0">
                <a:latin typeface="Times New Roman" pitchFamily="18" charset="0"/>
                <a:cs typeface="Times New Roman" pitchFamily="18" charset="0"/>
              </a:rPr>
              <a:t>campagna di Russia, </a:t>
            </a:r>
            <a:r>
              <a:rPr lang="it-IT" sz="1800" dirty="0" smtClean="0">
                <a:latin typeface="Times New Roman" pitchFamily="18" charset="0"/>
                <a:cs typeface="Times New Roman" pitchFamily="18" charset="0"/>
              </a:rPr>
              <a:t>che provoca la perdita di centinaia di migliaia di soldati.</a:t>
            </a:r>
          </a:p>
          <a:p>
            <a:pPr marL="0" indent="0" algn="ctr">
              <a:buNone/>
            </a:pPr>
            <a:r>
              <a:rPr lang="it-IT" sz="1800" dirty="0" smtClean="0">
                <a:latin typeface="Times New Roman" pitchFamily="18" charset="0"/>
                <a:cs typeface="Times New Roman" pitchFamily="18" charset="0"/>
              </a:rPr>
              <a:t>Durante la ritirata Napoleone viene fermato nella battaglia di Lipsia (1813) ed è costretto all'esilio nell'isola d'Elba (1814) dalla quale assiste alla divisione del suo grande impero.</a:t>
            </a:r>
          </a:p>
          <a:p>
            <a:pPr marL="0" indent="0" algn="ctr">
              <a:buNone/>
            </a:pPr>
            <a:r>
              <a:rPr lang="it-IT" sz="1800" dirty="0" smtClean="0">
                <a:latin typeface="Times New Roman" pitchFamily="18" charset="0"/>
                <a:cs typeface="Times New Roman" pitchFamily="18" charset="0"/>
              </a:rPr>
              <a:t>In seguito, sfuggendo alla sorveglianza Inglese, Napoleone riesce a rientrare in Francia (marzo 1815) dove, sostenuto dai Liberali, è protagonista di un secondo ma breve periodo di potere che prende il nome di </a:t>
            </a:r>
            <a:r>
              <a:rPr lang="it-IT" sz="1800" b="1" dirty="0" smtClean="0">
                <a:latin typeface="Times New Roman" pitchFamily="18" charset="0"/>
                <a:cs typeface="Times New Roman" pitchFamily="18" charset="0"/>
              </a:rPr>
              <a:t>"Regno dei Cento Giorni". </a:t>
            </a:r>
          </a:p>
          <a:p>
            <a:pPr marL="0" indent="0" algn="ctr">
              <a:buNone/>
            </a:pPr>
            <a:r>
              <a:rPr lang="it-IT" sz="1800" dirty="0" smtClean="0">
                <a:latin typeface="Times New Roman" pitchFamily="18" charset="0"/>
                <a:cs typeface="Times New Roman" pitchFamily="18" charset="0"/>
              </a:rPr>
              <a:t>La nuova riconquistata gloria non dura a lungo: presto le illusioni di ripresa vengono cancellate dagli inglesi nella battaglia di Waterloo e Napoleone viene nuovamente </a:t>
            </a:r>
            <a:r>
              <a:rPr lang="it-IT" sz="1800" b="1" dirty="0" smtClean="0">
                <a:latin typeface="Times New Roman" pitchFamily="18" charset="0"/>
                <a:cs typeface="Times New Roman" pitchFamily="18" charset="0"/>
              </a:rPr>
              <a:t>esiliato nell'isola di Sant'Elena,</a:t>
            </a:r>
            <a:r>
              <a:rPr lang="it-IT" sz="1800" dirty="0" smtClean="0">
                <a:latin typeface="Times New Roman" pitchFamily="18" charset="0"/>
                <a:cs typeface="Times New Roman" pitchFamily="18" charset="0"/>
              </a:rPr>
              <a:t> dove si spegne il 5 maggio 1821.</a:t>
            </a:r>
            <a:endParaRPr lang="it-IT" sz="1800" dirty="0">
              <a:latin typeface="Times New Roman" pitchFamily="18" charset="0"/>
              <a:cs typeface="Times New Roman" pitchFamily="18" charset="0"/>
            </a:endParaRPr>
          </a:p>
        </p:txBody>
      </p:sp>
      <p:pic>
        <p:nvPicPr>
          <p:cNvPr id="4" name="Immagine 3"/>
          <p:cNvPicPr>
            <a:picLocks noChangeAspect="1"/>
          </p:cNvPicPr>
          <p:nvPr/>
        </p:nvPicPr>
        <p:blipFill>
          <a:blip r:embed="rId2"/>
          <a:stretch>
            <a:fillRect/>
          </a:stretch>
        </p:blipFill>
        <p:spPr>
          <a:xfrm>
            <a:off x="571472" y="4071942"/>
            <a:ext cx="3214710" cy="2191914"/>
          </a:xfrm>
          <a:prstGeom prst="rect">
            <a:avLst/>
          </a:prstGeom>
        </p:spPr>
      </p:pic>
      <p:pic>
        <p:nvPicPr>
          <p:cNvPr id="2050" name="Picture 2" descr="Risultati immagini per immagini declino di napoleone"/>
          <p:cNvPicPr>
            <a:picLocks noChangeAspect="1" noChangeArrowheads="1"/>
          </p:cNvPicPr>
          <p:nvPr/>
        </p:nvPicPr>
        <p:blipFill>
          <a:blip r:embed="rId3"/>
          <a:srcRect/>
          <a:stretch>
            <a:fillRect/>
          </a:stretch>
        </p:blipFill>
        <p:spPr bwMode="auto">
          <a:xfrm>
            <a:off x="571473" y="1428736"/>
            <a:ext cx="3143272" cy="2428892"/>
          </a:xfrm>
          <a:prstGeom prst="rect">
            <a:avLst/>
          </a:prstGeom>
          <a:noFill/>
        </p:spPr>
      </p:pic>
    </p:spTree>
    <p:extLst>
      <p:ext uri="{BB962C8B-B14F-4D97-AF65-F5344CB8AC3E}">
        <p14:creationId xmlns:p14="http://schemas.microsoft.com/office/powerpoint/2010/main" xmlns="" val="281770978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checkerboard(across)">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heckerboard(across)">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976" y="500042"/>
            <a:ext cx="6643734" cy="714380"/>
          </a:xfrm>
        </p:spPr>
        <p:txBody>
          <a:bodyPr>
            <a:noAutofit/>
          </a:bodyPr>
          <a:lstStyle/>
          <a:p>
            <a:pPr algn="ctr"/>
            <a:r>
              <a:rPr lang="it-IT" sz="3600" b="1" i="1" dirty="0" smtClean="0">
                <a:latin typeface="Times New Roman" panose="02020603050405020304" pitchFamily="18" charset="0"/>
                <a:cs typeface="Times New Roman" panose="02020603050405020304" pitchFamily="18" charset="0"/>
              </a:rPr>
              <a:t> Congresso di Vienna</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571472" y="1285860"/>
            <a:ext cx="4714908" cy="5214974"/>
          </a:xfrm>
        </p:spPr>
        <p:txBody>
          <a:bodyPr>
            <a:noAutofit/>
          </a:bodyPr>
          <a:lstStyle/>
          <a:p>
            <a:pPr marL="0" indent="0" algn="ctr">
              <a:buNone/>
            </a:pPr>
            <a:r>
              <a:rPr lang="it-IT" sz="1800" dirty="0" smtClean="0">
                <a:latin typeface="Times New Roman" pitchFamily="18" charset="0"/>
                <a:cs typeface="Times New Roman" pitchFamily="18" charset="0"/>
              </a:rPr>
              <a:t>Le principali potenze europee si riuniscono nel </a:t>
            </a:r>
            <a:r>
              <a:rPr lang="it-IT" sz="1800" b="1" dirty="0" smtClean="0">
                <a:latin typeface="Times New Roman" pitchFamily="18" charset="0"/>
                <a:cs typeface="Times New Roman" pitchFamily="18" charset="0"/>
              </a:rPr>
              <a:t>Congresso di Vienna (1814 – 1815) </a:t>
            </a:r>
            <a:r>
              <a:rPr lang="it-IT" sz="1800" dirty="0" smtClean="0">
                <a:latin typeface="Times New Roman" pitchFamily="18" charset="0"/>
                <a:cs typeface="Times New Roman" pitchFamily="18" charset="0"/>
              </a:rPr>
              <a:t>con l’obiettivo di ridisegnare i confini dell’Europa cancellando ogni traccia della Rivoluzione francese e dell’impero napoleonico. </a:t>
            </a:r>
          </a:p>
          <a:p>
            <a:pPr marL="0" indent="0" algn="ctr">
              <a:buNone/>
            </a:pPr>
            <a:r>
              <a:rPr lang="it-IT" sz="1800" dirty="0" smtClean="0">
                <a:latin typeface="Times New Roman" pitchFamily="18" charset="0"/>
                <a:cs typeface="Times New Roman" pitchFamily="18" charset="0"/>
              </a:rPr>
              <a:t>Durante il congresso in base al </a:t>
            </a:r>
            <a:r>
              <a:rPr lang="it-IT" sz="1800" b="1" dirty="0" smtClean="0">
                <a:latin typeface="Times New Roman" pitchFamily="18" charset="0"/>
                <a:cs typeface="Times New Roman" pitchFamily="18" charset="0"/>
              </a:rPr>
              <a:t>“principio di legittimità” </a:t>
            </a:r>
            <a:r>
              <a:rPr lang="it-IT" sz="1800" dirty="0" smtClean="0">
                <a:latin typeface="Times New Roman" pitchFamily="18" charset="0"/>
                <a:cs typeface="Times New Roman" pitchFamily="18" charset="0"/>
              </a:rPr>
              <a:t>vengono restaurati gli </a:t>
            </a:r>
            <a:r>
              <a:rPr lang="it-IT" sz="1800" b="1" dirty="0" smtClean="0">
                <a:latin typeface="Times New Roman" pitchFamily="18" charset="0"/>
                <a:cs typeface="Times New Roman" pitchFamily="18" charset="0"/>
              </a:rPr>
              <a:t>“antichi regimi”</a:t>
            </a:r>
            <a:r>
              <a:rPr lang="it-IT" sz="1800" dirty="0" smtClean="0">
                <a:latin typeface="Times New Roman" pitchFamily="18" charset="0"/>
                <a:cs typeface="Times New Roman" pitchFamily="18" charset="0"/>
              </a:rPr>
              <a:t> e portati sul trono i sovrani spodestati da Napoleone;  in base al </a:t>
            </a:r>
            <a:r>
              <a:rPr lang="it-IT" sz="1800" b="1" dirty="0" smtClean="0">
                <a:latin typeface="Times New Roman" pitchFamily="18" charset="0"/>
                <a:cs typeface="Times New Roman" pitchFamily="18" charset="0"/>
              </a:rPr>
              <a:t>“principio di equilibrio” </a:t>
            </a:r>
            <a:r>
              <a:rPr lang="it-IT" sz="1800" dirty="0" smtClean="0">
                <a:latin typeface="Times New Roman" pitchFamily="18" charset="0"/>
                <a:cs typeface="Times New Roman" pitchFamily="18" charset="0"/>
              </a:rPr>
              <a:t>l</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’Europa viene divisa in nazioni equilibrate per dimensioni, numero di abitanti e forza militare.</a:t>
            </a:r>
          </a:p>
          <a:p>
            <a:pPr marL="0" indent="0" algn="ctr">
              <a:buNone/>
            </a:pPr>
            <a:r>
              <a:rPr lang="it-IT" sz="1800" dirty="0" smtClean="0">
                <a:latin typeface="Times New Roman" pitchFamily="18" charset="0"/>
                <a:cs typeface="Times New Roman" pitchFamily="18" charset="0"/>
              </a:rPr>
              <a:t>Inoltre, con questo processo di </a:t>
            </a:r>
            <a:r>
              <a:rPr lang="it-IT" sz="1800" b="1" dirty="0" smtClean="0">
                <a:latin typeface="Times New Roman" pitchFamily="18" charset="0"/>
                <a:cs typeface="Times New Roman" pitchFamily="18" charset="0"/>
              </a:rPr>
              <a:t>Restaurazione</a:t>
            </a:r>
            <a:r>
              <a:rPr lang="it-IT" sz="1800" dirty="0" smtClean="0">
                <a:latin typeface="Times New Roman" pitchFamily="18" charset="0"/>
                <a:cs typeface="Times New Roman" pitchFamily="18" charset="0"/>
              </a:rPr>
              <a:t> Austria, Prussia e Russia stipulano una </a:t>
            </a:r>
            <a:r>
              <a:rPr lang="it-IT" sz="1800" b="1" dirty="0" smtClean="0">
                <a:latin typeface="Times New Roman" pitchFamily="18" charset="0"/>
                <a:cs typeface="Times New Roman" pitchFamily="18" charset="0"/>
              </a:rPr>
              <a:t>Santa Alleanza </a:t>
            </a:r>
            <a:r>
              <a:rPr lang="it-IT" sz="1800" dirty="0" smtClean="0">
                <a:latin typeface="Times New Roman" pitchFamily="18" charset="0"/>
                <a:cs typeface="Times New Roman" pitchFamily="18" charset="0"/>
              </a:rPr>
              <a:t>con cui, in base al </a:t>
            </a:r>
            <a:r>
              <a:rPr lang="it-IT" sz="1800" b="1" dirty="0" smtClean="0">
                <a:latin typeface="Times New Roman" pitchFamily="18" charset="0"/>
                <a:cs typeface="Times New Roman" pitchFamily="18" charset="0"/>
              </a:rPr>
              <a:t>“principio d’intervento”, </a:t>
            </a:r>
            <a:r>
              <a:rPr lang="it-IT" sz="1800" dirty="0" smtClean="0">
                <a:latin typeface="Times New Roman" pitchFamily="18" charset="0"/>
                <a:cs typeface="Times New Roman" pitchFamily="18" charset="0"/>
              </a:rPr>
              <a:t> si impegnano a intervenire militarmente dovunque venga messo in discussione il nuovo assetto politico e territoriale.</a:t>
            </a:r>
          </a:p>
        </p:txBody>
      </p:sp>
      <p:pic>
        <p:nvPicPr>
          <p:cNvPr id="5" name="Immagine 4"/>
          <p:cNvPicPr>
            <a:picLocks noChangeAspect="1"/>
          </p:cNvPicPr>
          <p:nvPr/>
        </p:nvPicPr>
        <p:blipFill>
          <a:blip r:embed="rId2"/>
          <a:stretch>
            <a:fillRect/>
          </a:stretch>
        </p:blipFill>
        <p:spPr>
          <a:xfrm>
            <a:off x="5500694" y="2071678"/>
            <a:ext cx="3214710" cy="3286148"/>
          </a:xfrm>
          <a:prstGeom prst="rect">
            <a:avLst/>
          </a:prstGeom>
        </p:spPr>
      </p:pic>
    </p:spTree>
    <p:extLst>
      <p:ext uri="{BB962C8B-B14F-4D97-AF65-F5344CB8AC3E}">
        <p14:creationId xmlns:p14="http://schemas.microsoft.com/office/powerpoint/2010/main" xmlns="" val="281770978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57224" y="1643050"/>
            <a:ext cx="3643338" cy="4429157"/>
          </a:xfrm>
        </p:spPr>
        <p:txBody>
          <a:bodyPr>
            <a:noAutofit/>
          </a:bodyPr>
          <a:lstStyle/>
          <a:p>
            <a:pPr marL="0" indent="0" algn="ctr">
              <a:buNone/>
            </a:pPr>
            <a:r>
              <a:rPr lang="it-IT" sz="1800" b="1" dirty="0" smtClean="0">
                <a:latin typeface="Times New Roman" pitchFamily="18" charset="0"/>
                <a:cs typeface="Times New Roman" pitchFamily="18" charset="0"/>
              </a:rPr>
              <a:t>L’Italia,  </a:t>
            </a:r>
            <a:r>
              <a:rPr lang="it-IT" sz="1800" dirty="0" smtClean="0">
                <a:latin typeface="Times New Roman" pitchFamily="18" charset="0"/>
                <a:cs typeface="Times New Roman" pitchFamily="18" charset="0"/>
              </a:rPr>
              <a:t>che il principe </a:t>
            </a:r>
            <a:r>
              <a:rPr lang="it-IT" sz="1800" dirty="0" err="1" smtClean="0">
                <a:latin typeface="Times New Roman" pitchFamily="18" charset="0"/>
                <a:cs typeface="Times New Roman" pitchFamily="18" charset="0"/>
              </a:rPr>
              <a:t>Metternich</a:t>
            </a:r>
            <a:r>
              <a:rPr lang="it-IT" sz="1800" dirty="0" smtClean="0">
                <a:latin typeface="Times New Roman" pitchFamily="18" charset="0"/>
                <a:cs typeface="Times New Roman" pitchFamily="18" charset="0"/>
              </a:rPr>
              <a:t> aveva definito </a:t>
            </a:r>
            <a:r>
              <a:rPr lang="it-IT" sz="1800" b="1" dirty="0" smtClean="0">
                <a:latin typeface="Times New Roman" pitchFamily="18" charset="0"/>
                <a:cs typeface="Times New Roman" pitchFamily="18" charset="0"/>
              </a:rPr>
              <a:t> una semplice espressione geografica </a:t>
            </a:r>
            <a:r>
              <a:rPr lang="it-IT" sz="1800" dirty="0" smtClean="0">
                <a:latin typeface="Times New Roman" pitchFamily="18" charset="0"/>
                <a:cs typeface="Times New Roman" pitchFamily="18" charset="0"/>
              </a:rPr>
              <a:t>(come se fosse stata priva di una popolazione con una propria lingua, con propri costumi, una propria tradizione, una propria religione), torna a essere </a:t>
            </a:r>
            <a:r>
              <a:rPr lang="it-IT" sz="1800" b="1" dirty="0" smtClean="0">
                <a:latin typeface="Times New Roman" pitchFamily="18" charset="0"/>
                <a:cs typeface="Times New Roman" pitchFamily="18" charset="0"/>
              </a:rPr>
              <a:t>suddivisa in tanti </a:t>
            </a:r>
            <a:r>
              <a:rPr lang="it-IT" sz="1800" b="1" dirty="0" err="1" smtClean="0">
                <a:latin typeface="Times New Roman" pitchFamily="18" charset="0"/>
                <a:cs typeface="Times New Roman" pitchFamily="18" charset="0"/>
              </a:rPr>
              <a:t>staterelli</a:t>
            </a:r>
            <a:r>
              <a:rPr lang="it-IT" sz="1800" b="1" dirty="0" smtClean="0">
                <a:latin typeface="Times New Roman" pitchFamily="18" charset="0"/>
                <a:cs typeface="Times New Roman" pitchFamily="18" charset="0"/>
              </a:rPr>
              <a:t>, </a:t>
            </a:r>
            <a:r>
              <a:rPr lang="it-IT" sz="1800" dirty="0" smtClean="0">
                <a:latin typeface="Times New Roman" pitchFamily="18" charset="0"/>
                <a:cs typeface="Times New Roman" pitchFamily="18" charset="0"/>
              </a:rPr>
              <a:t>controllati direttamente o indirettamente dall’Austria, mentre nel Regno delle due </a:t>
            </a:r>
            <a:r>
              <a:rPr lang="it-IT" sz="1800" dirty="0" err="1" smtClean="0">
                <a:latin typeface="Times New Roman" pitchFamily="18" charset="0"/>
                <a:cs typeface="Times New Roman" pitchFamily="18" charset="0"/>
              </a:rPr>
              <a:t>Sicilie</a:t>
            </a:r>
            <a:r>
              <a:rPr lang="it-IT" sz="1800" dirty="0" smtClean="0">
                <a:latin typeface="Times New Roman" pitchFamily="18" charset="0"/>
                <a:cs typeface="Times New Roman" pitchFamily="18" charset="0"/>
              </a:rPr>
              <a:t> e nello Stato pontificio inizia una dura repressione nei confronti degli oppressori politici. </a:t>
            </a:r>
          </a:p>
          <a:p>
            <a:pPr marL="0" indent="0" algn="ctr">
              <a:buNone/>
            </a:pPr>
            <a:endParaRPr lang="it-IT" sz="1800" dirty="0" smtClean="0">
              <a:latin typeface="Times New Roman" pitchFamily="18" charset="0"/>
              <a:cs typeface="Times New Roman" pitchFamily="18" charset="0"/>
            </a:endParaRPr>
          </a:p>
        </p:txBody>
      </p:sp>
      <p:pic>
        <p:nvPicPr>
          <p:cNvPr id="1026" name="Picture 2" descr="https://upload.wikimedia.org/wikipedia/commons/thumb/e/e9/Italia_1815.png/290px-Italia_1815.png"/>
          <p:cNvPicPr>
            <a:picLocks noChangeAspect="1" noChangeArrowheads="1"/>
          </p:cNvPicPr>
          <p:nvPr/>
        </p:nvPicPr>
        <p:blipFill>
          <a:blip r:embed="rId2"/>
          <a:srcRect/>
          <a:stretch>
            <a:fillRect/>
          </a:stretch>
        </p:blipFill>
        <p:spPr bwMode="auto">
          <a:xfrm>
            <a:off x="4786314" y="1000108"/>
            <a:ext cx="3929090" cy="5000660"/>
          </a:xfrm>
          <a:prstGeom prst="rect">
            <a:avLst/>
          </a:prstGeom>
          <a:noFill/>
        </p:spPr>
      </p:pic>
    </p:spTree>
    <p:extLst>
      <p:ext uri="{BB962C8B-B14F-4D97-AF65-F5344CB8AC3E}">
        <p14:creationId xmlns:p14="http://schemas.microsoft.com/office/powerpoint/2010/main" xmlns="" val="281770978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heckerboard(across)">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976" y="500042"/>
            <a:ext cx="6643734" cy="714380"/>
          </a:xfrm>
        </p:spPr>
        <p:txBody>
          <a:bodyPr>
            <a:noAutofit/>
          </a:bodyPr>
          <a:lstStyle/>
          <a:p>
            <a:pPr algn="ctr"/>
            <a:r>
              <a:rPr lang="it-IT" sz="3600" b="1" i="1" dirty="0" smtClean="0">
                <a:latin typeface="Times New Roman" panose="02020603050405020304" pitchFamily="18" charset="0"/>
                <a:cs typeface="Times New Roman" panose="02020603050405020304" pitchFamily="18" charset="0"/>
              </a:rPr>
              <a:t> I moti liberali del 1820-21</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357686" y="1285864"/>
            <a:ext cx="3857652" cy="5126093"/>
          </a:xfrm>
        </p:spPr>
        <p:txBody>
          <a:bodyPr>
            <a:noAutofit/>
          </a:bodyPr>
          <a:lstStyle/>
          <a:p>
            <a:pPr marL="0" indent="0" algn="ctr">
              <a:buNone/>
            </a:pPr>
            <a:r>
              <a:rPr lang="it-IT" sz="1800" dirty="0" smtClean="0">
                <a:latin typeface="Times New Roman" pitchFamily="18" charset="0"/>
                <a:cs typeface="Times New Roman" pitchFamily="18" charset="0"/>
              </a:rPr>
              <a:t>Il ritorno dell’</a:t>
            </a:r>
            <a:r>
              <a:rPr lang="it-IT" sz="1800" b="1" i="1" dirty="0" smtClean="0">
                <a:latin typeface="Times New Roman" pitchFamily="18" charset="0"/>
                <a:cs typeface="Times New Roman" pitchFamily="18" charset="0"/>
              </a:rPr>
              <a:t>ancien régime </a:t>
            </a:r>
            <a:r>
              <a:rPr lang="it-IT" sz="1800" dirty="0" smtClean="0">
                <a:latin typeface="Times New Roman" pitchFamily="18" charset="0"/>
                <a:cs typeface="Times New Roman" pitchFamily="18" charset="0"/>
              </a:rPr>
              <a:t>ha come conseguenza l’abolizione della Costituzione e la riaffermazione dei privilegi della nobiltà; per questa ragione in molti Stati nascono </a:t>
            </a:r>
            <a:r>
              <a:rPr lang="it-IT" sz="1800" b="1" dirty="0" smtClean="0">
                <a:latin typeface="Times New Roman" pitchFamily="18" charset="0"/>
                <a:cs typeface="Times New Roman" pitchFamily="18" charset="0"/>
              </a:rPr>
              <a:t>società segrete </a:t>
            </a:r>
            <a:r>
              <a:rPr lang="it-IT" sz="1800" dirty="0" smtClean="0">
                <a:latin typeface="Times New Roman" pitchFamily="18" charset="0"/>
                <a:cs typeface="Times New Roman" pitchFamily="18" charset="0"/>
              </a:rPr>
              <a:t>che tentano di riottenere le libertà perdute organizzando rivolte. </a:t>
            </a:r>
          </a:p>
          <a:p>
            <a:pPr marL="0" indent="0" algn="ctr">
              <a:buNone/>
            </a:pPr>
            <a:r>
              <a:rPr lang="it-IT" sz="1800" dirty="0" smtClean="0">
                <a:latin typeface="Times New Roman" pitchFamily="18" charset="0"/>
                <a:cs typeface="Times New Roman" pitchFamily="18" charset="0"/>
              </a:rPr>
              <a:t>Tuttavia, a causa dello scarso coinvolgimento popolare, l’esito di queste rivolte è quasi sempre fallimentare: tra il </a:t>
            </a:r>
            <a:r>
              <a:rPr lang="it-IT" sz="1800" b="1" dirty="0" smtClean="0">
                <a:latin typeface="Times New Roman" pitchFamily="18" charset="0"/>
                <a:cs typeface="Times New Roman" pitchFamily="18" charset="0"/>
              </a:rPr>
              <a:t>1820</a:t>
            </a:r>
            <a:r>
              <a:rPr lang="it-IT" sz="1800" dirty="0" smtClean="0">
                <a:latin typeface="Times New Roman" pitchFamily="18" charset="0"/>
                <a:cs typeface="Times New Roman" pitchFamily="18" charset="0"/>
              </a:rPr>
              <a:t> e il </a:t>
            </a:r>
            <a:r>
              <a:rPr lang="it-IT" sz="1800" b="1" dirty="0" smtClean="0">
                <a:latin typeface="Times New Roman" pitchFamily="18" charset="0"/>
                <a:cs typeface="Times New Roman" pitchFamily="18" charset="0"/>
              </a:rPr>
              <a:t>1821</a:t>
            </a:r>
            <a:r>
              <a:rPr lang="it-IT" sz="1800" dirty="0" smtClean="0">
                <a:latin typeface="Times New Roman" pitchFamily="18" charset="0"/>
                <a:cs typeface="Times New Roman" pitchFamily="18" charset="0"/>
              </a:rPr>
              <a:t> tutti i</a:t>
            </a:r>
            <a:r>
              <a:rPr lang="it-IT" sz="1800" b="1" dirty="0" smtClean="0">
                <a:latin typeface="Times New Roman" pitchFamily="18" charset="0"/>
                <a:cs typeface="Times New Roman" pitchFamily="18" charset="0"/>
              </a:rPr>
              <a:t> moti liberali </a:t>
            </a:r>
            <a:r>
              <a:rPr lang="it-IT" sz="1800" dirty="0" smtClean="0">
                <a:latin typeface="Times New Roman" pitchFamily="18" charset="0"/>
                <a:cs typeface="Times New Roman" pitchFamily="18" charset="0"/>
              </a:rPr>
              <a:t>scoppiati in Europa si concludono con la sconfitta e l’arresto dei ribelli, mentre solo le rivolte della Grecia e delle colonie spagnole in Sudamerica si concludono con la conquista dell’indipendenza.</a:t>
            </a:r>
          </a:p>
        </p:txBody>
      </p:sp>
      <p:pic>
        <p:nvPicPr>
          <p:cNvPr id="6" name="Immagine 5"/>
          <p:cNvPicPr>
            <a:picLocks noChangeAspect="1"/>
          </p:cNvPicPr>
          <p:nvPr/>
        </p:nvPicPr>
        <p:blipFill>
          <a:blip r:embed="rId2"/>
          <a:stretch>
            <a:fillRect/>
          </a:stretch>
        </p:blipFill>
        <p:spPr>
          <a:xfrm>
            <a:off x="642910" y="1285860"/>
            <a:ext cx="3452810" cy="2571750"/>
          </a:xfrm>
          <a:prstGeom prst="rect">
            <a:avLst/>
          </a:prstGeom>
        </p:spPr>
      </p:pic>
      <p:pic>
        <p:nvPicPr>
          <p:cNvPr id="7" name="Immagine 6"/>
          <p:cNvPicPr>
            <a:picLocks noChangeAspect="1"/>
          </p:cNvPicPr>
          <p:nvPr/>
        </p:nvPicPr>
        <p:blipFill>
          <a:blip r:embed="rId3"/>
          <a:stretch>
            <a:fillRect/>
          </a:stretch>
        </p:blipFill>
        <p:spPr>
          <a:xfrm>
            <a:off x="857226" y="4143380"/>
            <a:ext cx="3046024" cy="2214578"/>
          </a:xfrm>
          <a:prstGeom prst="rect">
            <a:avLst/>
          </a:prstGeom>
        </p:spPr>
      </p:pic>
    </p:spTree>
    <p:extLst>
      <p:ext uri="{BB962C8B-B14F-4D97-AF65-F5344CB8AC3E}">
        <p14:creationId xmlns:p14="http://schemas.microsoft.com/office/powerpoint/2010/main" xmlns="" val="281770978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2976" y="500042"/>
            <a:ext cx="6643734" cy="714380"/>
          </a:xfrm>
        </p:spPr>
        <p:txBody>
          <a:bodyPr>
            <a:noAutofit/>
          </a:bodyPr>
          <a:lstStyle/>
          <a:p>
            <a:pPr algn="ctr"/>
            <a:r>
              <a:rPr lang="it-IT" sz="3600" b="1" i="1" dirty="0" smtClean="0">
                <a:latin typeface="Times New Roman" panose="02020603050405020304" pitchFamily="18" charset="0"/>
                <a:cs typeface="Times New Roman" panose="02020603050405020304" pitchFamily="18" charset="0"/>
              </a:rPr>
              <a:t> I moti liberali del 1830-31</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928663" y="1785927"/>
            <a:ext cx="3286148" cy="4143404"/>
          </a:xfrm>
        </p:spPr>
        <p:txBody>
          <a:bodyPr>
            <a:noAutofit/>
          </a:bodyPr>
          <a:lstStyle/>
          <a:p>
            <a:pPr marL="0" indent="0" algn="ctr">
              <a:buNone/>
            </a:pPr>
            <a:r>
              <a:rPr lang="it-IT" sz="1800" dirty="0" smtClean="0">
                <a:latin typeface="Times New Roman" pitchFamily="18" charset="0"/>
                <a:cs typeface="Times New Roman" pitchFamily="18" charset="0"/>
              </a:rPr>
              <a:t>Una seconda ondata di insurrezioni popolari si scatena nel </a:t>
            </a:r>
            <a:r>
              <a:rPr lang="it-IT" sz="1800" b="1" dirty="0" smtClean="0">
                <a:latin typeface="Times New Roman" pitchFamily="18" charset="0"/>
                <a:cs typeface="Times New Roman" pitchFamily="18" charset="0"/>
              </a:rPr>
              <a:t>1830: </a:t>
            </a:r>
            <a:r>
              <a:rPr lang="it-IT" sz="1800" dirty="0" smtClean="0">
                <a:latin typeface="Times New Roman" pitchFamily="18" charset="0"/>
                <a:cs typeface="Times New Roman" pitchFamily="18" charset="0"/>
              </a:rPr>
              <a:t>il popolo di Parigi riesce a scacciare il re Carlo X che vuole ripristinare la monarchia assoluta e a ottenere la </a:t>
            </a:r>
            <a:r>
              <a:rPr lang="it-IT" sz="1800" b="1" dirty="0" smtClean="0">
                <a:latin typeface="Times New Roman" pitchFamily="18" charset="0"/>
                <a:cs typeface="Times New Roman" pitchFamily="18" charset="0"/>
              </a:rPr>
              <a:t>Costituzione </a:t>
            </a:r>
            <a:r>
              <a:rPr lang="it-IT" sz="1800" dirty="0" smtClean="0">
                <a:latin typeface="Times New Roman" pitchFamily="18" charset="0"/>
                <a:cs typeface="Times New Roman" pitchFamily="18" charset="0"/>
              </a:rPr>
              <a:t>dal nuovo re Luigi Filippo d’Orléans.</a:t>
            </a:r>
          </a:p>
          <a:p>
            <a:pPr marL="0" indent="0" algn="ctr">
              <a:buNone/>
            </a:pPr>
            <a:r>
              <a:rPr lang="it-IT" sz="1800" dirty="0" smtClean="0">
                <a:latin typeface="Times New Roman" pitchFamily="18" charset="0"/>
                <a:cs typeface="Times New Roman" pitchFamily="18" charset="0"/>
              </a:rPr>
              <a:t>Il Belgio ottiene l’indipendenza dall’Olanda, mentre le sommosse scoppiate in Polonia e in Emilia Romagna vengono soffocate nel sangue.</a:t>
            </a:r>
          </a:p>
        </p:txBody>
      </p:sp>
      <p:pic>
        <p:nvPicPr>
          <p:cNvPr id="8" name="Immagine 7"/>
          <p:cNvPicPr>
            <a:picLocks noChangeAspect="1"/>
          </p:cNvPicPr>
          <p:nvPr/>
        </p:nvPicPr>
        <p:blipFill>
          <a:blip r:embed="rId2"/>
          <a:stretch>
            <a:fillRect/>
          </a:stretch>
        </p:blipFill>
        <p:spPr>
          <a:xfrm>
            <a:off x="4643442" y="1428736"/>
            <a:ext cx="3286285" cy="2531328"/>
          </a:xfrm>
          <a:prstGeom prst="rect">
            <a:avLst/>
          </a:prstGeom>
        </p:spPr>
      </p:pic>
      <p:pic>
        <p:nvPicPr>
          <p:cNvPr id="9" name="Picture 2" descr="Risultati immagini per moti rivoluzionari 1830-3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9194" y="4143388"/>
            <a:ext cx="3499555" cy="24895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770978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par>
                                <p:cTn id="15" presetID="54" presetClass="entr" presetSubtype="0" accel="10000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18"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9"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0"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728" y="357166"/>
            <a:ext cx="6215106" cy="785818"/>
          </a:xfrm>
        </p:spPr>
        <p:txBody>
          <a:bodyPr>
            <a:normAutofit fontScale="90000"/>
          </a:bodyPr>
          <a:lstStyle/>
          <a:p>
            <a:r>
              <a:rPr lang="it-IT" b="1" i="1" dirty="0" smtClean="0">
                <a:latin typeface="Times New Roman" panose="02020603050405020304" pitchFamily="18" charset="0"/>
                <a:cs typeface="Times New Roman" panose="02020603050405020304" pitchFamily="18" charset="0"/>
              </a:rPr>
              <a:t>La Rivoluzione industriale</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785789" y="1000108"/>
            <a:ext cx="7858181" cy="2928958"/>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Mentre l’Europa è sconvolta dai moti liberali la </a:t>
            </a:r>
            <a:r>
              <a:rPr lang="it-IT" sz="1800" b="1" dirty="0" smtClean="0">
                <a:latin typeface="Times New Roman" panose="02020603050405020304" pitchFamily="18" charset="0"/>
                <a:cs typeface="Times New Roman" panose="02020603050405020304" pitchFamily="18" charset="0"/>
              </a:rPr>
              <a:t>Rivoluzione industriale, </a:t>
            </a:r>
            <a:r>
              <a:rPr lang="it-IT" sz="1800" dirty="0" smtClean="0">
                <a:latin typeface="Times New Roman" panose="02020603050405020304" pitchFamily="18" charset="0"/>
                <a:cs typeface="Times New Roman" panose="02020603050405020304" pitchFamily="18" charset="0"/>
              </a:rPr>
              <a:t>nata in Inghilterra nel secolo precedente, si va estendendo agli altri stati grazie all’attivismo della classe borghese e al notevole sviluppo delle scienze che permettono l’invenzione di macchine e tecnologie in grado di incrementare la produzione agricola e industriale e di rendere più rapidi i trasporti. </a:t>
            </a:r>
          </a:p>
          <a:p>
            <a:pPr marL="0" indent="0" algn="ctr">
              <a:buNone/>
            </a:pPr>
            <a:r>
              <a:rPr lang="it-IT" sz="1800" dirty="0" smtClean="0">
                <a:latin typeface="Times New Roman" panose="02020603050405020304" pitchFamily="18" charset="0"/>
                <a:cs typeface="Times New Roman" panose="02020603050405020304" pitchFamily="18" charset="0"/>
              </a:rPr>
              <a:t>Lo sviluppo dell’industria trasforma radicalmente la società: si afferma il sistema delle </a:t>
            </a:r>
            <a:r>
              <a:rPr lang="it-IT" sz="1800" b="1" dirty="0" smtClean="0">
                <a:latin typeface="Times New Roman" panose="02020603050405020304" pitchFamily="18" charset="0"/>
                <a:cs typeface="Times New Roman" panose="02020603050405020304" pitchFamily="18" charset="0"/>
              </a:rPr>
              <a:t>fabbriche</a:t>
            </a:r>
            <a:r>
              <a:rPr lang="it-IT" sz="1800" dirty="0" smtClean="0">
                <a:latin typeface="Times New Roman" panose="02020603050405020304" pitchFamily="18" charset="0"/>
                <a:cs typeface="Times New Roman" panose="02020603050405020304" pitchFamily="18" charset="0"/>
              </a:rPr>
              <a:t> nelle quali affluiscono i lavoratori poveri delle campagne e nascono enormi agglomerati urbani in cui si concentrano i lavoratori che vivono in condizioni igieniche pessime, sono sottoposti a orari di lavoro massacranti in cambio di salari bassissimi.</a:t>
            </a:r>
          </a:p>
        </p:txBody>
      </p:sp>
      <p:pic>
        <p:nvPicPr>
          <p:cNvPr id="5" name="Immagine 4"/>
          <p:cNvPicPr>
            <a:picLocks noChangeAspect="1"/>
          </p:cNvPicPr>
          <p:nvPr/>
        </p:nvPicPr>
        <p:blipFill>
          <a:blip r:embed="rId2"/>
          <a:stretch>
            <a:fillRect/>
          </a:stretch>
        </p:blipFill>
        <p:spPr>
          <a:xfrm>
            <a:off x="428596" y="3714752"/>
            <a:ext cx="2571768" cy="2432128"/>
          </a:xfrm>
          <a:prstGeom prst="rect">
            <a:avLst/>
          </a:prstGeom>
        </p:spPr>
      </p:pic>
      <p:sp>
        <p:nvSpPr>
          <p:cNvPr id="73730" name="AutoShape 2" descr="Risultati immagini per immagini prima rivoluzione industri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2" name="AutoShape 4" descr="Risultati immagini per immagini prima rivoluzione industri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4" name="AutoShape 6" descr="Risultati immagini per immagini prima rivoluzione industri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3736" name="AutoShape 8" descr="Risultati immagini per immagini prima rivoluzione industria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3740" name="Picture 12" descr="http://4.bp.blogspot.com/-Cab-hVnvT8Q/VB7ukGo82cI/AAAAAAAAwDM/7bOgjj9Vd3M/s1600/rivoluzione%2Bindustriale%2B6.jpg"/>
          <p:cNvPicPr>
            <a:picLocks noChangeAspect="1" noChangeArrowheads="1"/>
          </p:cNvPicPr>
          <p:nvPr/>
        </p:nvPicPr>
        <p:blipFill>
          <a:blip r:embed="rId3"/>
          <a:srcRect/>
          <a:stretch>
            <a:fillRect/>
          </a:stretch>
        </p:blipFill>
        <p:spPr bwMode="auto">
          <a:xfrm>
            <a:off x="3428992" y="3929074"/>
            <a:ext cx="2571768" cy="2671757"/>
          </a:xfrm>
          <a:prstGeom prst="rect">
            <a:avLst/>
          </a:prstGeom>
          <a:noFill/>
        </p:spPr>
      </p:pic>
      <p:pic>
        <p:nvPicPr>
          <p:cNvPr id="10" name="Immagine 9"/>
          <p:cNvPicPr>
            <a:picLocks noChangeAspect="1"/>
          </p:cNvPicPr>
          <p:nvPr/>
        </p:nvPicPr>
        <p:blipFill>
          <a:blip r:embed="rId4"/>
          <a:stretch>
            <a:fillRect/>
          </a:stretch>
        </p:blipFill>
        <p:spPr>
          <a:xfrm>
            <a:off x="6286513" y="3643314"/>
            <a:ext cx="2428892" cy="2643206"/>
          </a:xfrm>
          <a:prstGeom prst="rect">
            <a:avLst/>
          </a:prstGeom>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4" presetClass="entr" presetSubtype="0" accel="100000" fill="hold" nodeType="clickEffect">
                                  <p:stCondLst>
                                    <p:cond delay="0"/>
                                  </p:stCondLst>
                                  <p:childTnLst>
                                    <p:set>
                                      <p:cBhvr>
                                        <p:cTn id="32" dur="1" fill="hold">
                                          <p:stCondLst>
                                            <p:cond delay="0"/>
                                          </p:stCondLst>
                                        </p:cTn>
                                        <p:tgtEl>
                                          <p:spTgt spid="73740"/>
                                        </p:tgtEl>
                                        <p:attrNameLst>
                                          <p:attrName>style.visibility</p:attrName>
                                        </p:attrNameLst>
                                      </p:cBhvr>
                                      <p:to>
                                        <p:strVal val="visible"/>
                                      </p:to>
                                    </p:set>
                                    <p:anim calcmode="lin" valueType="num">
                                      <p:cBhvr>
                                        <p:cTn id="33" dur="500" fill="hold"/>
                                        <p:tgtEl>
                                          <p:spTgt spid="73740"/>
                                        </p:tgtEl>
                                        <p:attrNameLst>
                                          <p:attrName>ppt_w</p:attrName>
                                        </p:attrNameLst>
                                      </p:cBhvr>
                                      <p:tavLst>
                                        <p:tav tm="0">
                                          <p:val>
                                            <p:strVal val="#ppt_w*0.05"/>
                                          </p:val>
                                        </p:tav>
                                        <p:tav tm="100000">
                                          <p:val>
                                            <p:strVal val="#ppt_w"/>
                                          </p:val>
                                        </p:tav>
                                      </p:tavLst>
                                    </p:anim>
                                    <p:anim calcmode="lin" valueType="num">
                                      <p:cBhvr>
                                        <p:cTn id="34" dur="500" fill="hold"/>
                                        <p:tgtEl>
                                          <p:spTgt spid="73740"/>
                                        </p:tgtEl>
                                        <p:attrNameLst>
                                          <p:attrName>ppt_h</p:attrName>
                                        </p:attrNameLst>
                                      </p:cBhvr>
                                      <p:tavLst>
                                        <p:tav tm="0">
                                          <p:val>
                                            <p:strVal val="#ppt_h"/>
                                          </p:val>
                                        </p:tav>
                                        <p:tav tm="100000">
                                          <p:val>
                                            <p:strVal val="#ppt_h"/>
                                          </p:val>
                                        </p:tav>
                                      </p:tavLst>
                                    </p:anim>
                                    <p:anim calcmode="lin" valueType="num">
                                      <p:cBhvr>
                                        <p:cTn id="35" dur="500" fill="hold"/>
                                        <p:tgtEl>
                                          <p:spTgt spid="73740"/>
                                        </p:tgtEl>
                                        <p:attrNameLst>
                                          <p:attrName>ppt_x</p:attrName>
                                        </p:attrNameLst>
                                      </p:cBhvr>
                                      <p:tavLst>
                                        <p:tav tm="0">
                                          <p:val>
                                            <p:strVal val="#ppt_x-.2"/>
                                          </p:val>
                                        </p:tav>
                                        <p:tav tm="100000">
                                          <p:val>
                                            <p:strVal val="#ppt_x"/>
                                          </p:val>
                                        </p:tav>
                                      </p:tavLst>
                                    </p:anim>
                                    <p:anim calcmode="lin" valueType="num">
                                      <p:cBhvr>
                                        <p:cTn id="36" dur="500" fill="hold"/>
                                        <p:tgtEl>
                                          <p:spTgt spid="73740"/>
                                        </p:tgtEl>
                                        <p:attrNameLst>
                                          <p:attrName>ppt_y</p:attrName>
                                        </p:attrNameLst>
                                      </p:cBhvr>
                                      <p:tavLst>
                                        <p:tav tm="0">
                                          <p:val>
                                            <p:strVal val="#ppt_y"/>
                                          </p:val>
                                        </p:tav>
                                        <p:tav tm="100000">
                                          <p:val>
                                            <p:strVal val="#ppt_y"/>
                                          </p:val>
                                        </p:tav>
                                      </p:tavLst>
                                    </p:anim>
                                    <p:animEffect transition="in" filter="fade">
                                      <p:cBhvr>
                                        <p:cTn id="37" dur="500"/>
                                        <p:tgtEl>
                                          <p:spTgt spid="73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14349" y="428604"/>
            <a:ext cx="7786742" cy="3214710"/>
          </a:xfrm>
        </p:spPr>
        <p:txBody>
          <a:bodyPr>
            <a:noAutofit/>
          </a:bodyPr>
          <a:lstStyle/>
          <a:p>
            <a:pPr marL="0" indent="0" algn="just">
              <a:buNone/>
            </a:pPr>
            <a:r>
              <a:rPr lang="it-IT" sz="1800" dirty="0" smtClean="0">
                <a:latin typeface="Times New Roman" panose="02020603050405020304" pitchFamily="18" charset="0"/>
                <a:cs typeface="Times New Roman" panose="02020603050405020304" pitchFamily="18" charset="0"/>
              </a:rPr>
              <a:t>Con lo sviluppo della rivoluzione industriale, acquistano importanza due gruppi sociali: </a:t>
            </a:r>
            <a:endParaRPr lang="it-IT" sz="1800" b="1" dirty="0" smtClean="0">
              <a:latin typeface="Times New Roman" panose="02020603050405020304" pitchFamily="18" charset="0"/>
              <a:cs typeface="Times New Roman" panose="02020603050405020304" pitchFamily="18" charset="0"/>
            </a:endParaRPr>
          </a:p>
          <a:p>
            <a:pPr marL="0" indent="0" algn="just">
              <a:buFont typeface="Wingdings" pitchFamily="2" charset="2"/>
              <a:buChar char="§"/>
            </a:pPr>
            <a:r>
              <a:rPr lang="it-IT" sz="1800" b="1" dirty="0" smtClean="0">
                <a:latin typeface="Times New Roman" panose="02020603050405020304" pitchFamily="18" charset="0"/>
                <a:cs typeface="Times New Roman" panose="02020603050405020304" pitchFamily="18" charset="0"/>
              </a:rPr>
              <a:t> la borghesia capitalista, </a:t>
            </a:r>
            <a:r>
              <a:rPr lang="it-IT" sz="1800" dirty="0" smtClean="0">
                <a:latin typeface="Times New Roman" panose="02020603050405020304" pitchFamily="18" charset="0"/>
                <a:cs typeface="Times New Roman" panose="02020603050405020304" pitchFamily="18" charset="0"/>
              </a:rPr>
              <a:t>costituita da imprenditori intraprendenti e attivi,  disposta a investire il proprio denaro in imprese produttive per ottenere sempre nuovi guadagni;</a:t>
            </a:r>
          </a:p>
          <a:p>
            <a:pPr marL="0" indent="0" algn="just">
              <a:buFont typeface="Wingdings" pitchFamily="2" charset="2"/>
              <a:buChar char="§"/>
            </a:pPr>
            <a:r>
              <a:rPr lang="it-IT" sz="1800" dirty="0" smtClean="0">
                <a:latin typeface="Times New Roman" panose="02020603050405020304" pitchFamily="18" charset="0"/>
                <a:cs typeface="Times New Roman" panose="02020603050405020304" pitchFamily="18" charset="0"/>
              </a:rPr>
              <a:t>  </a:t>
            </a:r>
            <a:r>
              <a:rPr lang="it-IT" sz="1800" b="1" dirty="0" smtClean="0">
                <a:latin typeface="Times New Roman" panose="02020603050405020304" pitchFamily="18" charset="0"/>
                <a:cs typeface="Times New Roman" panose="02020603050405020304" pitchFamily="18" charset="0"/>
              </a:rPr>
              <a:t>la classe operaia,</a:t>
            </a:r>
            <a:r>
              <a:rPr lang="it-IT" sz="1800" dirty="0" smtClean="0">
                <a:latin typeface="Times New Roman" panose="02020603050405020304" pitchFamily="18" charset="0"/>
                <a:cs typeface="Times New Roman" panose="02020603050405020304" pitchFamily="18" charset="0"/>
              </a:rPr>
              <a:t> costituita dai salariati dell’industria la cui unica ricchezza è </a:t>
            </a:r>
            <a:r>
              <a:rPr lang="it-IT" sz="1800" b="1" dirty="0" smtClean="0">
                <a:latin typeface="Times New Roman" panose="02020603050405020304" pitchFamily="18" charset="0"/>
                <a:cs typeface="Times New Roman" panose="02020603050405020304" pitchFamily="18" charset="0"/>
              </a:rPr>
              <a:t>la prole,</a:t>
            </a:r>
            <a:r>
              <a:rPr lang="it-IT" sz="1800" dirty="0" smtClean="0">
                <a:latin typeface="Times New Roman" panose="02020603050405020304" pitchFamily="18" charset="0"/>
                <a:cs typeface="Times New Roman" panose="02020603050405020304" pitchFamily="18" charset="0"/>
              </a:rPr>
              <a:t> cioè i figli che, fin dall’età di 5-6 anni con il loro lavoro contribuiscono a integrare gli scarsi guadagni del padre. Per questo motivo gli operai dell’industria  sono detti </a:t>
            </a:r>
            <a:r>
              <a:rPr lang="it-IT" sz="1800" b="1" dirty="0" smtClean="0">
                <a:latin typeface="Times New Roman" panose="02020603050405020304" pitchFamily="18" charset="0"/>
                <a:cs typeface="Times New Roman" panose="02020603050405020304" pitchFamily="18" charset="0"/>
              </a:rPr>
              <a:t>proletari </a:t>
            </a:r>
            <a:r>
              <a:rPr lang="it-IT" sz="1800" dirty="0" smtClean="0">
                <a:latin typeface="Times New Roman" panose="02020603050405020304" pitchFamily="18" charset="0"/>
                <a:cs typeface="Times New Roman" panose="02020603050405020304" pitchFamily="18" charset="0"/>
              </a:rPr>
              <a:t>e la </a:t>
            </a:r>
            <a:r>
              <a:rPr lang="it-IT" sz="1800" b="1" dirty="0" smtClean="0">
                <a:latin typeface="Times New Roman" panose="02020603050405020304" pitchFamily="18" charset="0"/>
                <a:cs typeface="Times New Roman" panose="02020603050405020304" pitchFamily="18" charset="0"/>
              </a:rPr>
              <a:t>classe operaia </a:t>
            </a:r>
            <a:r>
              <a:rPr lang="it-IT" sz="1800" dirty="0" smtClean="0">
                <a:latin typeface="Times New Roman" panose="02020603050405020304" pitchFamily="18" charset="0"/>
                <a:cs typeface="Times New Roman" panose="02020603050405020304" pitchFamily="18" charset="0"/>
              </a:rPr>
              <a:t>è indicata con il termine di </a:t>
            </a:r>
            <a:r>
              <a:rPr lang="it-IT" sz="1800" b="1" dirty="0" smtClean="0">
                <a:latin typeface="Times New Roman" panose="02020603050405020304" pitchFamily="18" charset="0"/>
                <a:cs typeface="Times New Roman" panose="02020603050405020304" pitchFamily="18" charset="0"/>
              </a:rPr>
              <a:t>proletariato.</a:t>
            </a:r>
          </a:p>
          <a:p>
            <a:pPr marL="0" indent="0" algn="ctr">
              <a:buNone/>
            </a:pPr>
            <a:endParaRPr lang="it-IT" sz="1800" b="1" dirty="0" smtClean="0">
              <a:latin typeface="Times New Roman" panose="02020603050405020304" pitchFamily="18" charset="0"/>
              <a:cs typeface="Times New Roman" panose="02020603050405020304" pitchFamily="18" charset="0"/>
            </a:endParaRPr>
          </a:p>
          <a:p>
            <a:pPr marL="0" indent="0" algn="just">
              <a:buFont typeface="Wingdings" pitchFamily="2" charset="2"/>
              <a:buChar char="§"/>
            </a:pPr>
            <a:endParaRPr lang="it-IT" sz="1800" dirty="0" smtClean="0">
              <a:latin typeface="Times New Roman" panose="02020603050405020304" pitchFamily="18" charset="0"/>
              <a:cs typeface="Times New Roman" panose="02020603050405020304" pitchFamily="18" charset="0"/>
            </a:endParaRPr>
          </a:p>
          <a:p>
            <a:pPr marL="0" indent="0" algn="just">
              <a:buNone/>
            </a:pPr>
            <a:r>
              <a:rPr lang="it-IT" sz="1800" dirty="0" smtClean="0">
                <a:latin typeface="Times New Roman" panose="02020603050405020304" pitchFamily="18" charset="0"/>
                <a:cs typeface="Times New Roman" panose="02020603050405020304" pitchFamily="18" charset="0"/>
              </a:rPr>
              <a:t> </a:t>
            </a:r>
          </a:p>
          <a:p>
            <a:pPr marL="0" indent="0" algn="ctr">
              <a:buNone/>
            </a:pPr>
            <a:endParaRPr lang="it-IT" sz="1800" dirty="0" smtClean="0">
              <a:latin typeface="Times New Roman" panose="02020603050405020304" pitchFamily="18" charset="0"/>
              <a:cs typeface="Times New Roman" panose="02020603050405020304" pitchFamily="18" charset="0"/>
            </a:endParaRPr>
          </a:p>
        </p:txBody>
      </p:sp>
      <p:pic>
        <p:nvPicPr>
          <p:cNvPr id="45058" name="Picture 2" descr="Risultati immagini per immagini classe operaia e classe borghese nell'ottocento"/>
          <p:cNvPicPr>
            <a:picLocks noChangeAspect="1" noChangeArrowheads="1"/>
          </p:cNvPicPr>
          <p:nvPr/>
        </p:nvPicPr>
        <p:blipFill>
          <a:blip r:embed="rId2"/>
          <a:srcRect/>
          <a:stretch>
            <a:fillRect/>
          </a:stretch>
        </p:blipFill>
        <p:spPr bwMode="auto">
          <a:xfrm>
            <a:off x="714348" y="3429000"/>
            <a:ext cx="3810000" cy="2828925"/>
          </a:xfrm>
          <a:prstGeom prst="rect">
            <a:avLst/>
          </a:prstGeom>
          <a:noFill/>
        </p:spPr>
      </p:pic>
      <p:sp>
        <p:nvSpPr>
          <p:cNvPr id="45062" name="AutoShape 6" descr="Risultati immagini per immagini proletari e figli nell'ottoc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4" name="AutoShape 8" descr="Risultati immagini per immagini proletari e figli nell'ottoc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5066" name="AutoShape 10" descr="Risultati immagini per immagini proletari e figli nell'ottoc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5070" name="Picture 14" descr="Risultati immagini per immagini classe operaia e figli nell'ottocento"/>
          <p:cNvPicPr>
            <a:picLocks noChangeAspect="1" noChangeArrowheads="1"/>
          </p:cNvPicPr>
          <p:nvPr/>
        </p:nvPicPr>
        <p:blipFill>
          <a:blip r:embed="rId3"/>
          <a:srcRect/>
          <a:stretch>
            <a:fillRect/>
          </a:stretch>
        </p:blipFill>
        <p:spPr bwMode="auto">
          <a:xfrm>
            <a:off x="4929191" y="3624962"/>
            <a:ext cx="3714776" cy="2681580"/>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45058"/>
                                        </p:tgtEl>
                                        <p:attrNameLst>
                                          <p:attrName>style.visibility</p:attrName>
                                        </p:attrNameLst>
                                      </p:cBhvr>
                                      <p:to>
                                        <p:strVal val="visible"/>
                                      </p:to>
                                    </p:set>
                                    <p:animEffect transition="in" filter="fade">
                                      <p:cBhvr>
                                        <p:cTn id="35" dur="1000"/>
                                        <p:tgtEl>
                                          <p:spTgt spid="45058"/>
                                        </p:tgtEl>
                                      </p:cBhvr>
                                    </p:animEffect>
                                    <p:anim calcmode="lin" valueType="num">
                                      <p:cBhvr>
                                        <p:cTn id="36" dur="1000" fill="hold"/>
                                        <p:tgtEl>
                                          <p:spTgt spid="45058"/>
                                        </p:tgtEl>
                                        <p:attrNameLst>
                                          <p:attrName>ppt_x</p:attrName>
                                        </p:attrNameLst>
                                      </p:cBhvr>
                                      <p:tavLst>
                                        <p:tav tm="0">
                                          <p:val>
                                            <p:strVal val="#ppt_x"/>
                                          </p:val>
                                        </p:tav>
                                        <p:tav tm="100000">
                                          <p:val>
                                            <p:strVal val="#ppt_x"/>
                                          </p:val>
                                        </p:tav>
                                      </p:tavLst>
                                    </p:anim>
                                    <p:anim calcmode="lin" valueType="num">
                                      <p:cBhvr>
                                        <p:cTn id="37" dur="1000" fill="hold"/>
                                        <p:tgtEl>
                                          <p:spTgt spid="4505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45070"/>
                                        </p:tgtEl>
                                        <p:attrNameLst>
                                          <p:attrName>style.visibility</p:attrName>
                                        </p:attrNameLst>
                                      </p:cBhvr>
                                      <p:to>
                                        <p:strVal val="visible"/>
                                      </p:to>
                                    </p:set>
                                    <p:animEffect transition="in" filter="fade">
                                      <p:cBhvr>
                                        <p:cTn id="42" dur="1000"/>
                                        <p:tgtEl>
                                          <p:spTgt spid="45070"/>
                                        </p:tgtEl>
                                      </p:cBhvr>
                                    </p:animEffect>
                                    <p:anim calcmode="lin" valueType="num">
                                      <p:cBhvr>
                                        <p:cTn id="43" dur="1000" fill="hold"/>
                                        <p:tgtEl>
                                          <p:spTgt spid="45070"/>
                                        </p:tgtEl>
                                        <p:attrNameLst>
                                          <p:attrName>ppt_x</p:attrName>
                                        </p:attrNameLst>
                                      </p:cBhvr>
                                      <p:tavLst>
                                        <p:tav tm="0">
                                          <p:val>
                                            <p:strVal val="#ppt_x"/>
                                          </p:val>
                                        </p:tav>
                                        <p:tav tm="100000">
                                          <p:val>
                                            <p:strVal val="#ppt_x"/>
                                          </p:val>
                                        </p:tav>
                                      </p:tavLst>
                                    </p:anim>
                                    <p:anim calcmode="lin" valueType="num">
                                      <p:cBhvr>
                                        <p:cTn id="44" dur="1000" fill="hold"/>
                                        <p:tgtEl>
                                          <p:spTgt spid="450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642919"/>
            <a:ext cx="8286808" cy="3500462"/>
          </a:xfrm>
        </p:spPr>
        <p:txBody>
          <a:bodyPr>
            <a:normAutofit/>
          </a:bodyPr>
          <a:lstStyle/>
          <a:p>
            <a:pPr marL="0" indent="0" algn="ctr">
              <a:buNone/>
            </a:pPr>
            <a:r>
              <a:rPr lang="it-IT" sz="1800" dirty="0" smtClean="0">
                <a:latin typeface="Times New Roman" panose="02020603050405020304" pitchFamily="18" charset="0"/>
                <a:cs typeface="Times New Roman" panose="02020603050405020304" pitchFamily="18" charset="0"/>
              </a:rPr>
              <a:t>Progressivamente i proletari diventano consapevoli di essere una vera e propria classe sociale, cominciano a ribellarsi allo sfruttamento a cui sono sottoposti e si riuniscono in associazioni chiamate </a:t>
            </a:r>
            <a:r>
              <a:rPr lang="it-IT" sz="1800" b="1" dirty="0" smtClean="0">
                <a:latin typeface="Times New Roman" panose="02020603050405020304" pitchFamily="18" charset="0"/>
                <a:cs typeface="Times New Roman" panose="02020603050405020304" pitchFamily="18" charset="0"/>
              </a:rPr>
              <a:t>sindacati </a:t>
            </a:r>
            <a:r>
              <a:rPr lang="it-IT" sz="1800" dirty="0" smtClean="0">
                <a:latin typeface="Times New Roman" panose="02020603050405020304" pitchFamily="18" charset="0"/>
                <a:cs typeface="Times New Roman" panose="02020603050405020304" pitchFamily="18" charset="0"/>
              </a:rPr>
              <a:t>il cui scopo è quello di ottenere aumenti salariali, il miglioramento delle condizioni di vita e di lavoro e una rappresentanza politica.</a:t>
            </a:r>
          </a:p>
          <a:p>
            <a:pPr marL="0" indent="0" algn="ctr">
              <a:buNone/>
            </a:pPr>
            <a:r>
              <a:rPr lang="it-IT" sz="1800" dirty="0" smtClean="0">
                <a:latin typeface="Times New Roman" panose="02020603050405020304" pitchFamily="18" charset="0"/>
                <a:cs typeface="Times New Roman" panose="02020603050405020304" pitchFamily="18" charset="0"/>
              </a:rPr>
              <a:t>In questo periodo nasce il movimento </a:t>
            </a:r>
            <a:r>
              <a:rPr lang="it-IT" sz="1800" b="1" dirty="0" smtClean="0">
                <a:latin typeface="Times New Roman" panose="02020603050405020304" pitchFamily="18" charset="0"/>
                <a:cs typeface="Times New Roman" panose="02020603050405020304" pitchFamily="18" charset="0"/>
              </a:rPr>
              <a:t>socialista </a:t>
            </a:r>
            <a:r>
              <a:rPr lang="it-IT" sz="1800" dirty="0" smtClean="0">
                <a:latin typeface="Times New Roman" panose="02020603050405020304" pitchFamily="18" charset="0"/>
                <a:cs typeface="Times New Roman" panose="02020603050405020304" pitchFamily="18" charset="0"/>
              </a:rPr>
              <a:t>la cui  finalità  è quella di realizzare una società più giusta basata sull’uguaglianza di tutti gli uomini. Ma, ai pensatori socialisti, che cercano di conciliare gli interessi dei lavoratori e quelli dei capitalisti,  si oppongono le teorie di </a:t>
            </a:r>
            <a:r>
              <a:rPr lang="it-IT" sz="1800" b="1" i="1" dirty="0" smtClean="0">
                <a:latin typeface="Times New Roman" panose="02020603050405020304" pitchFamily="18" charset="0"/>
                <a:cs typeface="Times New Roman" panose="02020603050405020304" pitchFamily="18" charset="0"/>
              </a:rPr>
              <a:t>Karl </a:t>
            </a:r>
            <a:r>
              <a:rPr lang="it-IT" sz="1800" b="1" i="1" dirty="0" err="1" smtClean="0">
                <a:latin typeface="Times New Roman" panose="02020603050405020304" pitchFamily="18" charset="0"/>
                <a:cs typeface="Times New Roman" panose="02020603050405020304" pitchFamily="18" charset="0"/>
              </a:rPr>
              <a:t>Marx</a:t>
            </a:r>
            <a:r>
              <a:rPr lang="it-IT" sz="1800" b="1" i="1" dirty="0" smtClean="0">
                <a:latin typeface="Times New Roman" panose="02020603050405020304" pitchFamily="18" charset="0"/>
                <a:cs typeface="Times New Roman" panose="02020603050405020304" pitchFamily="18" charset="0"/>
              </a:rPr>
              <a:t> </a:t>
            </a:r>
            <a:r>
              <a:rPr lang="it-IT" sz="1800" i="1" dirty="0" smtClean="0">
                <a:latin typeface="Times New Roman" panose="02020603050405020304" pitchFamily="18" charset="0"/>
                <a:cs typeface="Times New Roman" panose="02020603050405020304" pitchFamily="18" charset="0"/>
              </a:rPr>
              <a:t>e di </a:t>
            </a:r>
            <a:r>
              <a:rPr lang="it-IT" sz="1800" b="1" i="1" dirty="0" smtClean="0">
                <a:latin typeface="Times New Roman" panose="02020603050405020304" pitchFamily="18" charset="0"/>
                <a:cs typeface="Times New Roman" panose="02020603050405020304" pitchFamily="18" charset="0"/>
              </a:rPr>
              <a:t>Friedrich </a:t>
            </a:r>
            <a:r>
              <a:rPr lang="it-IT" sz="1800" b="1" i="1" dirty="0" err="1" smtClean="0">
                <a:latin typeface="Times New Roman" panose="02020603050405020304" pitchFamily="18" charset="0"/>
                <a:cs typeface="Times New Roman" panose="02020603050405020304" pitchFamily="18" charset="0"/>
              </a:rPr>
              <a:t>Engels</a:t>
            </a:r>
            <a:r>
              <a:rPr lang="it-IT" sz="1800" b="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che nel </a:t>
            </a:r>
            <a:r>
              <a:rPr lang="it-IT" sz="1800" b="1" dirty="0" smtClean="0">
                <a:latin typeface="Times New Roman" panose="02020603050405020304" pitchFamily="18" charset="0"/>
                <a:cs typeface="Times New Roman" panose="02020603050405020304" pitchFamily="18" charset="0"/>
              </a:rPr>
              <a:t>Manifesto del partito comunista </a:t>
            </a:r>
            <a:r>
              <a:rPr lang="it-IT" sz="1800" dirty="0" smtClean="0">
                <a:latin typeface="Times New Roman" panose="02020603050405020304" pitchFamily="18" charset="0"/>
                <a:cs typeface="Times New Roman" panose="02020603050405020304" pitchFamily="18" charset="0"/>
              </a:rPr>
              <a:t>invitano i proletari di tutto il mondo a unirsi per abbattere con la </a:t>
            </a:r>
            <a:r>
              <a:rPr lang="it-IT" sz="1800" b="1" dirty="0" smtClean="0">
                <a:latin typeface="Times New Roman" panose="02020603050405020304" pitchFamily="18" charset="0"/>
                <a:cs typeface="Times New Roman" panose="02020603050405020304" pitchFamily="18" charset="0"/>
              </a:rPr>
              <a:t>lotta di classe </a:t>
            </a:r>
            <a:r>
              <a:rPr lang="it-IT" sz="1800" dirty="0" smtClean="0">
                <a:latin typeface="Times New Roman" panose="02020603050405020304" pitchFamily="18" charset="0"/>
                <a:cs typeface="Times New Roman" panose="02020603050405020304" pitchFamily="18" charset="0"/>
              </a:rPr>
              <a:t>lo sfruttamento borghese creando una nuova </a:t>
            </a:r>
            <a:r>
              <a:rPr lang="it-IT" sz="1800" b="1" dirty="0" smtClean="0">
                <a:latin typeface="Times New Roman" panose="02020603050405020304" pitchFamily="18" charset="0"/>
                <a:cs typeface="Times New Roman" panose="02020603050405020304" pitchFamily="18" charset="0"/>
              </a:rPr>
              <a:t>società comunista</a:t>
            </a:r>
            <a:r>
              <a:rPr lang="it-IT" sz="1800" dirty="0" smtClean="0">
                <a:latin typeface="Times New Roman" panose="02020603050405020304" pitchFamily="18" charset="0"/>
                <a:cs typeface="Times New Roman" panose="02020603050405020304" pitchFamily="18" charset="0"/>
              </a:rPr>
              <a:t> basata sulla giustizia e sull’uguaglianza.</a:t>
            </a:r>
            <a:endParaRPr lang="it-IT" sz="1800" b="1" dirty="0" smtClean="0">
              <a:latin typeface="Times New Roman" panose="02020603050405020304" pitchFamily="18" charset="0"/>
              <a:cs typeface="Times New Roman" panose="02020603050405020304" pitchFamily="18" charset="0"/>
            </a:endParaRPr>
          </a:p>
          <a:p>
            <a:endParaRPr lang="it-IT" sz="1800" dirty="0">
              <a:latin typeface="Times New Roman" pitchFamily="18" charset="0"/>
              <a:cs typeface="Times New Roman" pitchFamily="18" charset="0"/>
            </a:endParaRPr>
          </a:p>
        </p:txBody>
      </p:sp>
      <p:pic>
        <p:nvPicPr>
          <p:cNvPr id="1028" name="Picture 4" descr="Risultati immagini per il manifesto del partito comunista"/>
          <p:cNvPicPr>
            <a:picLocks noChangeAspect="1" noChangeArrowheads="1"/>
          </p:cNvPicPr>
          <p:nvPr/>
        </p:nvPicPr>
        <p:blipFill>
          <a:blip r:embed="rId2"/>
          <a:srcRect/>
          <a:stretch>
            <a:fillRect/>
          </a:stretch>
        </p:blipFill>
        <p:spPr bwMode="auto">
          <a:xfrm>
            <a:off x="1142976" y="3857628"/>
            <a:ext cx="2928958" cy="2571768"/>
          </a:xfrm>
          <a:prstGeom prst="rect">
            <a:avLst/>
          </a:prstGeom>
          <a:noFill/>
        </p:spPr>
      </p:pic>
      <p:pic>
        <p:nvPicPr>
          <p:cNvPr id="1030" name="Picture 6" descr="il quarto stato - lotta di classe"/>
          <p:cNvPicPr>
            <a:picLocks noChangeAspect="1" noChangeArrowheads="1"/>
          </p:cNvPicPr>
          <p:nvPr/>
        </p:nvPicPr>
        <p:blipFill>
          <a:blip r:embed="rId3"/>
          <a:srcRect/>
          <a:stretch>
            <a:fillRect/>
          </a:stretch>
        </p:blipFill>
        <p:spPr bwMode="auto">
          <a:xfrm>
            <a:off x="4929190" y="3857628"/>
            <a:ext cx="3530877" cy="2643206"/>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8728" y="357166"/>
            <a:ext cx="6215106" cy="785818"/>
          </a:xfrm>
        </p:spPr>
        <p:txBody>
          <a:bodyPr>
            <a:normAutofit/>
          </a:bodyPr>
          <a:lstStyle/>
          <a:p>
            <a:r>
              <a:rPr lang="it-IT" b="1" i="1" dirty="0" smtClean="0">
                <a:latin typeface="Times New Roman" panose="02020603050405020304" pitchFamily="18" charset="0"/>
                <a:cs typeface="Times New Roman" panose="02020603050405020304" pitchFamily="18" charset="0"/>
              </a:rPr>
              <a:t>Le rivoluzioni del 1848</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643442" y="1285860"/>
            <a:ext cx="3929089" cy="5072098"/>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Sono proprio gli operai i protagonisti della nuova rivolta che nel 1848 esplode a Parigi provocando la caduta della monarchia e la conseguente nascita della </a:t>
            </a:r>
            <a:r>
              <a:rPr lang="it-IT" sz="1800" b="1" dirty="0" smtClean="0">
                <a:latin typeface="Times New Roman" panose="02020603050405020304" pitchFamily="18" charset="0"/>
                <a:cs typeface="Times New Roman" panose="02020603050405020304" pitchFamily="18" charset="0"/>
              </a:rPr>
              <a:t>Seconda Repubblica </a:t>
            </a:r>
            <a:r>
              <a:rPr lang="it-IT" sz="1800" dirty="0" smtClean="0">
                <a:latin typeface="Times New Roman" panose="02020603050405020304" pitchFamily="18" charset="0"/>
                <a:cs typeface="Times New Roman" panose="02020603050405020304" pitchFamily="18" charset="0"/>
              </a:rPr>
              <a:t>guidata da </a:t>
            </a:r>
            <a:r>
              <a:rPr lang="it-IT" sz="1800" b="1" dirty="0" smtClean="0">
                <a:latin typeface="Times New Roman" panose="02020603050405020304" pitchFamily="18" charset="0"/>
                <a:cs typeface="Times New Roman" panose="02020603050405020304" pitchFamily="18" charset="0"/>
              </a:rPr>
              <a:t>Luigi Napoleone Bonaparte. </a:t>
            </a:r>
            <a:r>
              <a:rPr lang="it-IT" sz="1800" dirty="0" smtClean="0">
                <a:latin typeface="Times New Roman" panose="02020603050405020304" pitchFamily="18" charset="0"/>
                <a:cs typeface="Times New Roman" panose="02020603050405020304" pitchFamily="18" charset="0"/>
              </a:rPr>
              <a:t>Questi abolisce il suffragio universale, limita la libertà di stampa e, poi, accortosi che il popolo non reagisce , si proclama prima </a:t>
            </a:r>
            <a:r>
              <a:rPr lang="it-IT" sz="1800" b="1" dirty="0" smtClean="0">
                <a:latin typeface="Times New Roman" panose="02020603050405020304" pitchFamily="18" charset="0"/>
                <a:cs typeface="Times New Roman" panose="02020603050405020304" pitchFamily="18" charset="0"/>
              </a:rPr>
              <a:t>“Presidente a vita” </a:t>
            </a:r>
            <a:r>
              <a:rPr lang="it-IT" sz="1800" dirty="0" smtClean="0">
                <a:latin typeface="Times New Roman" panose="02020603050405020304" pitchFamily="18" charset="0"/>
                <a:cs typeface="Times New Roman" panose="02020603050405020304" pitchFamily="18" charset="0"/>
              </a:rPr>
              <a:t>(1851) e poi “</a:t>
            </a:r>
            <a:r>
              <a:rPr lang="it-IT" sz="1800" b="1" dirty="0" smtClean="0">
                <a:latin typeface="Times New Roman" panose="02020603050405020304" pitchFamily="18" charset="0"/>
                <a:cs typeface="Times New Roman" panose="02020603050405020304" pitchFamily="18" charset="0"/>
              </a:rPr>
              <a:t>Imperatore dei francesi” </a:t>
            </a:r>
            <a:r>
              <a:rPr lang="it-IT" sz="1800" dirty="0" smtClean="0">
                <a:latin typeface="Times New Roman" panose="02020603050405020304" pitchFamily="18" charset="0"/>
                <a:cs typeface="Times New Roman" panose="02020603050405020304" pitchFamily="18" charset="0"/>
              </a:rPr>
              <a:t>(1852) con il nome di </a:t>
            </a:r>
            <a:r>
              <a:rPr lang="it-IT" sz="1800" b="1" dirty="0" smtClean="0">
                <a:latin typeface="Times New Roman" panose="02020603050405020304" pitchFamily="18" charset="0"/>
                <a:cs typeface="Times New Roman" panose="02020603050405020304" pitchFamily="18" charset="0"/>
              </a:rPr>
              <a:t>Napoleone III </a:t>
            </a:r>
            <a:endParaRPr lang="it-IT" sz="1800" dirty="0" smtClean="0">
              <a:latin typeface="Times New Roman" panose="02020603050405020304" pitchFamily="18" charset="0"/>
              <a:cs typeface="Times New Roman" panose="02020603050405020304" pitchFamily="18" charset="0"/>
            </a:endParaRPr>
          </a:p>
          <a:p>
            <a:pPr marL="0" indent="0" algn="ctr">
              <a:buNone/>
            </a:pPr>
            <a:r>
              <a:rPr lang="it-IT" sz="1800" dirty="0" smtClean="0">
                <a:latin typeface="Times New Roman" panose="02020603050405020304" pitchFamily="18" charset="0"/>
                <a:cs typeface="Times New Roman" panose="02020603050405020304" pitchFamily="18" charset="0"/>
              </a:rPr>
              <a:t>Lo spirito rivoluzionario si diffonde rapidamente anche in Europa e analoghe rivolte scoppiano in Germania e nell’impero austro-ungarico. Malgrado gli iniziali successi, la repressione prevale sugli insorti.  </a:t>
            </a:r>
          </a:p>
        </p:txBody>
      </p:sp>
      <p:sp>
        <p:nvSpPr>
          <p:cNvPr id="71682" name="AutoShape 2" descr="Risultati immagini per immagini moti del 1848 in europ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1684" name="Picture 4" descr="Il 1848 dei popoli e delle nazioni "/>
          <p:cNvPicPr>
            <a:picLocks noChangeAspect="1" noChangeArrowheads="1"/>
          </p:cNvPicPr>
          <p:nvPr/>
        </p:nvPicPr>
        <p:blipFill>
          <a:blip r:embed="rId2"/>
          <a:srcRect/>
          <a:stretch>
            <a:fillRect/>
          </a:stretch>
        </p:blipFill>
        <p:spPr bwMode="auto">
          <a:xfrm>
            <a:off x="357158" y="1500174"/>
            <a:ext cx="4143404" cy="4562476"/>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800" decel="100000"/>
                                        <p:tgtEl>
                                          <p:spTgt spid="3">
                                            <p:txEl>
                                              <p:pRg st="0" end="0"/>
                                            </p:txEl>
                                          </p:spTgt>
                                        </p:tgtEl>
                                      </p:cBhvr>
                                    </p:animEffect>
                                    <p:anim calcmode="lin" valueType="num">
                                      <p:cBhvr>
                                        <p:cTn id="1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800" decel="100000"/>
                                        <p:tgtEl>
                                          <p:spTgt spid="3">
                                            <p:txEl>
                                              <p:pRg st="1" end="1"/>
                                            </p:txEl>
                                          </p:spTgt>
                                        </p:tgtEl>
                                      </p:cBhvr>
                                    </p:animEffect>
                                    <p:anim calcmode="lin" valueType="num">
                                      <p:cBhvr>
                                        <p:cTn id="2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71684"/>
                                        </p:tgtEl>
                                        <p:attrNameLst>
                                          <p:attrName>style.visibility</p:attrName>
                                        </p:attrNameLst>
                                      </p:cBhvr>
                                      <p:to>
                                        <p:strVal val="visible"/>
                                      </p:to>
                                    </p:set>
                                    <p:animEffect transition="in" filter="fade">
                                      <p:cBhvr>
                                        <p:cTn id="37" dur="800" decel="100000"/>
                                        <p:tgtEl>
                                          <p:spTgt spid="71684"/>
                                        </p:tgtEl>
                                      </p:cBhvr>
                                    </p:animEffect>
                                    <p:anim calcmode="lin" valueType="num">
                                      <p:cBhvr>
                                        <p:cTn id="38" dur="800" decel="100000" fill="hold"/>
                                        <p:tgtEl>
                                          <p:spTgt spid="71684"/>
                                        </p:tgtEl>
                                        <p:attrNameLst>
                                          <p:attrName>style.rotation</p:attrName>
                                        </p:attrNameLst>
                                      </p:cBhvr>
                                      <p:tavLst>
                                        <p:tav tm="0">
                                          <p:val>
                                            <p:fltVal val="-90"/>
                                          </p:val>
                                        </p:tav>
                                        <p:tav tm="100000">
                                          <p:val>
                                            <p:fltVal val="0"/>
                                          </p:val>
                                        </p:tav>
                                      </p:tavLst>
                                    </p:anim>
                                    <p:anim calcmode="lin" valueType="num">
                                      <p:cBhvr>
                                        <p:cTn id="39" dur="800" decel="100000" fill="hold"/>
                                        <p:tgtEl>
                                          <p:spTgt spid="71684"/>
                                        </p:tgtEl>
                                        <p:attrNameLst>
                                          <p:attrName>ppt_x</p:attrName>
                                        </p:attrNameLst>
                                      </p:cBhvr>
                                      <p:tavLst>
                                        <p:tav tm="0">
                                          <p:val>
                                            <p:strVal val="#ppt_x+0.4"/>
                                          </p:val>
                                        </p:tav>
                                        <p:tav tm="100000">
                                          <p:val>
                                            <p:strVal val="#ppt_x-0.05"/>
                                          </p:val>
                                        </p:tav>
                                      </p:tavLst>
                                    </p:anim>
                                    <p:anim calcmode="lin" valueType="num">
                                      <p:cBhvr>
                                        <p:cTn id="40" dur="800" decel="100000" fill="hold"/>
                                        <p:tgtEl>
                                          <p:spTgt spid="716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716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7168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43042" y="428604"/>
            <a:ext cx="6072230" cy="642942"/>
          </a:xfrm>
        </p:spPr>
        <p:txBody>
          <a:bodyPr>
            <a:normAutofit/>
          </a:bodyPr>
          <a:lstStyle/>
          <a:p>
            <a:r>
              <a:rPr lang="it-IT" sz="3600" b="1" i="1" dirty="0" smtClean="0">
                <a:latin typeface="Times New Roman" panose="02020603050405020304" pitchFamily="18" charset="0"/>
                <a:cs typeface="Times New Roman" panose="02020603050405020304" pitchFamily="18" charset="0"/>
              </a:rPr>
              <a:t>La musica strumentale</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251521" y="1142984"/>
            <a:ext cx="4177604" cy="5310352"/>
          </a:xfrm>
        </p:spPr>
        <p:txBody>
          <a:bodyPr>
            <a:noAutofit/>
          </a:bodyPr>
          <a:lstStyle/>
          <a:p>
            <a:pPr marL="0" indent="0" algn="just">
              <a:buNone/>
            </a:pPr>
            <a:r>
              <a:rPr lang="it-IT" sz="1600" dirty="0" smtClean="0">
                <a:latin typeface="Times New Roman" panose="02020603050405020304" pitchFamily="18" charset="0"/>
                <a:cs typeface="Times New Roman" panose="02020603050405020304" pitchFamily="18" charset="0"/>
              </a:rPr>
              <a:t>Per quanto riguarda la musica strumentale, durante l’Ottocento cominciarono ad essere adoperate forme musicali più libere ed espressive come il Capriccio, lo Scherzo, il Notturno.</a:t>
            </a:r>
          </a:p>
          <a:p>
            <a:pPr marL="182563" indent="-182563" algn="just">
              <a:buFont typeface="Wingdings" pitchFamily="2" charset="2"/>
              <a:buChar char="§"/>
            </a:pPr>
            <a:r>
              <a:rPr lang="it-IT" sz="1600" dirty="0" smtClean="0">
                <a:latin typeface="Times New Roman" panose="02020603050405020304" pitchFamily="18" charset="0"/>
                <a:cs typeface="Times New Roman" panose="02020603050405020304" pitchFamily="18" charset="0"/>
              </a:rPr>
              <a:t>Il Capriccio è un brano musicale privo di rigide norme da seguire che esalta il virtuosismo del solista.</a:t>
            </a:r>
          </a:p>
          <a:p>
            <a:pPr marL="182563" indent="-182563" algn="just">
              <a:buFont typeface="Wingdings" pitchFamily="2" charset="2"/>
              <a:buChar char="§"/>
            </a:pPr>
            <a:r>
              <a:rPr lang="it-IT" sz="1600" dirty="0" smtClean="0">
                <a:latin typeface="Times New Roman" panose="02020603050405020304" pitchFamily="18" charset="0"/>
                <a:cs typeface="Times New Roman" panose="02020603050405020304" pitchFamily="18" charset="0"/>
              </a:rPr>
              <a:t>Lo Scherzo è una vivace forma musicale nata nel XVII sec. e affermatasi ulteriormente nel XIX sec.</a:t>
            </a:r>
          </a:p>
          <a:p>
            <a:pPr marL="182563" indent="-182563" algn="just">
              <a:buFont typeface="Wingdings" pitchFamily="2" charset="2"/>
              <a:buChar char="§"/>
            </a:pPr>
            <a:r>
              <a:rPr lang="it-IT" sz="1600" dirty="0" smtClean="0">
                <a:latin typeface="Times New Roman" panose="02020603050405020304" pitchFamily="18" charset="0"/>
                <a:cs typeface="Times New Roman" panose="02020603050405020304" pitchFamily="18" charset="0"/>
              </a:rPr>
              <a:t>Il Notturno è una forma musicale per solo strumento che si ispira all’atmosfera della notte. Esso nacque nel Settecento e nel secolo seguente fu usato come breve composizione per piano.</a:t>
            </a:r>
          </a:p>
          <a:p>
            <a:pPr marL="0" indent="0" algn="just">
              <a:buNone/>
            </a:pPr>
            <a:r>
              <a:rPr lang="it-IT" sz="1600" dirty="0" smtClean="0">
                <a:latin typeface="Times New Roman" panose="02020603050405020304" pitchFamily="18" charset="0"/>
                <a:cs typeface="Times New Roman" panose="02020603050405020304" pitchFamily="18" charset="0"/>
              </a:rPr>
              <a:t>L’orgoglio per le tradizioni popolari portò nello stesso periodo all’utilizzo di forme ispirate alla musica popolare (la Mazurka) inoltre vennero scritti Poemi sinfonici basati su temi celebrativi (musica a programma).</a:t>
            </a:r>
            <a:endParaRPr lang="it-IT" sz="16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43441" y="1748326"/>
            <a:ext cx="3857653" cy="44667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57266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 calcmode="lin" valueType="num">
                                      <p:cBhvr>
                                        <p:cTn id="37" dur="500" fill="hold"/>
                                        <p:tgtEl>
                                          <p:spTgt spid="3074"/>
                                        </p:tgtEl>
                                        <p:attrNameLst>
                                          <p:attrName>ppt_w</p:attrName>
                                        </p:attrNameLst>
                                      </p:cBhvr>
                                      <p:tavLst>
                                        <p:tav tm="0">
                                          <p:val>
                                            <p:fltVal val="0"/>
                                          </p:val>
                                        </p:tav>
                                        <p:tav tm="100000">
                                          <p:val>
                                            <p:strVal val="#ppt_w"/>
                                          </p:val>
                                        </p:tav>
                                      </p:tavLst>
                                    </p:anim>
                                    <p:anim calcmode="lin" valueType="num">
                                      <p:cBhvr>
                                        <p:cTn id="38" dur="500" fill="hold"/>
                                        <p:tgtEl>
                                          <p:spTgt spid="3074"/>
                                        </p:tgtEl>
                                        <p:attrNameLst>
                                          <p:attrName>ppt_h</p:attrName>
                                        </p:attrNameLst>
                                      </p:cBhvr>
                                      <p:tavLst>
                                        <p:tav tm="0">
                                          <p:val>
                                            <p:fltVal val="0"/>
                                          </p:val>
                                        </p:tav>
                                        <p:tav tm="100000">
                                          <p:val>
                                            <p:strVal val="#ppt_h"/>
                                          </p:val>
                                        </p:tav>
                                      </p:tavLst>
                                    </p:anim>
                                    <p:animEffect transition="in" filter="fade">
                                      <p:cBhvr>
                                        <p:cTn id="3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42911" y="928670"/>
            <a:ext cx="4429155" cy="5429288"/>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Anche l’Italia è scossa nel 1848 da un’ondata rivoluzionaria: l’insurrezione scoppia a </a:t>
            </a:r>
            <a:r>
              <a:rPr lang="it-IT" sz="1800" b="1" dirty="0" smtClean="0">
                <a:latin typeface="Times New Roman" panose="02020603050405020304" pitchFamily="18" charset="0"/>
                <a:cs typeface="Times New Roman" panose="02020603050405020304" pitchFamily="18" charset="0"/>
              </a:rPr>
              <a:t>Palermo </a:t>
            </a:r>
            <a:r>
              <a:rPr lang="it-IT" sz="1800" dirty="0" smtClean="0">
                <a:latin typeface="Times New Roman" panose="02020603050405020304" pitchFamily="18" charset="0"/>
                <a:cs typeface="Times New Roman" panose="02020603050405020304" pitchFamily="18" charset="0"/>
              </a:rPr>
              <a:t>e si propaga a </a:t>
            </a:r>
            <a:r>
              <a:rPr lang="it-IT" sz="1800" b="1" dirty="0" smtClean="0">
                <a:latin typeface="Times New Roman" panose="02020603050405020304" pitchFamily="18" charset="0"/>
                <a:cs typeface="Times New Roman" panose="02020603050405020304" pitchFamily="18" charset="0"/>
              </a:rPr>
              <a:t>Napoli </a:t>
            </a:r>
            <a:r>
              <a:rPr lang="it-IT" sz="1800" dirty="0" smtClean="0">
                <a:latin typeface="Times New Roman" panose="02020603050405020304" pitchFamily="18" charset="0"/>
                <a:cs typeface="Times New Roman" panose="02020603050405020304" pitchFamily="18" charset="0"/>
              </a:rPr>
              <a:t> dove il re Ferdinando II di Borbone concede la costituzione, imitato dal granduca di Toscana, dal re di Sardegna e dal pontefice Pio </a:t>
            </a:r>
            <a:r>
              <a:rPr lang="it-IT" sz="1800" dirty="0" err="1" smtClean="0">
                <a:latin typeface="Times New Roman" panose="02020603050405020304" pitchFamily="18" charset="0"/>
                <a:cs typeface="Times New Roman" panose="02020603050405020304" pitchFamily="18" charset="0"/>
              </a:rPr>
              <a:t>IX</a:t>
            </a:r>
            <a:endParaRPr lang="it-IT" sz="1800" dirty="0" smtClean="0">
              <a:latin typeface="Times New Roman" panose="02020603050405020304" pitchFamily="18" charset="0"/>
              <a:cs typeface="Times New Roman" panose="02020603050405020304" pitchFamily="18" charset="0"/>
            </a:endParaRPr>
          </a:p>
          <a:p>
            <a:pPr marL="0" indent="0" algn="ctr">
              <a:buNone/>
            </a:pPr>
            <a:r>
              <a:rPr lang="it-IT" sz="1800" b="1" dirty="0" smtClean="0">
                <a:latin typeface="Times New Roman" panose="02020603050405020304" pitchFamily="18" charset="0"/>
                <a:cs typeface="Times New Roman" panose="02020603050405020304" pitchFamily="18" charset="0"/>
              </a:rPr>
              <a:t>Venezia </a:t>
            </a:r>
            <a:r>
              <a:rPr lang="it-IT" sz="1800" dirty="0" smtClean="0">
                <a:latin typeface="Times New Roman" panose="02020603050405020304" pitchFamily="18" charset="0"/>
                <a:cs typeface="Times New Roman" panose="02020603050405020304" pitchFamily="18" charset="0"/>
              </a:rPr>
              <a:t>si solleva contro gli austriaci ricostituendo la Repubblica di Venezia e a </a:t>
            </a:r>
            <a:r>
              <a:rPr lang="it-IT" sz="1800" b="1" dirty="0" smtClean="0">
                <a:latin typeface="Times New Roman" panose="02020603050405020304" pitchFamily="18" charset="0"/>
                <a:cs typeface="Times New Roman" panose="02020603050405020304" pitchFamily="18" charset="0"/>
              </a:rPr>
              <a:t>Milano</a:t>
            </a:r>
            <a:r>
              <a:rPr lang="it-IT" sz="1800" dirty="0" smtClean="0">
                <a:latin typeface="Times New Roman" panose="02020603050405020304" pitchFamily="18" charset="0"/>
                <a:cs typeface="Times New Roman" panose="02020603050405020304" pitchFamily="18" charset="0"/>
              </a:rPr>
              <a:t>, nel corso delle </a:t>
            </a:r>
            <a:r>
              <a:rPr lang="it-IT" sz="1800" b="1" dirty="0" smtClean="0">
                <a:latin typeface="Times New Roman" panose="02020603050405020304" pitchFamily="18" charset="0"/>
                <a:cs typeface="Times New Roman" panose="02020603050405020304" pitchFamily="18" charset="0"/>
              </a:rPr>
              <a:t>Cinque giornate,</a:t>
            </a:r>
            <a:r>
              <a:rPr lang="it-IT" sz="1800" dirty="0" smtClean="0">
                <a:latin typeface="Times New Roman" panose="02020603050405020304" pitchFamily="18" charset="0"/>
                <a:cs typeface="Times New Roman" panose="02020603050405020304" pitchFamily="18" charset="0"/>
              </a:rPr>
              <a:t> i ribelli mettono in fuga l’esercito austriaco guidato dal generale </a:t>
            </a:r>
            <a:r>
              <a:rPr lang="it-IT" sz="1800" dirty="0" err="1" smtClean="0">
                <a:latin typeface="Times New Roman" panose="02020603050405020304" pitchFamily="18" charset="0"/>
                <a:cs typeface="Times New Roman" panose="02020603050405020304" pitchFamily="18" charset="0"/>
              </a:rPr>
              <a:t>Radetzky</a:t>
            </a:r>
            <a:r>
              <a:rPr lang="it-IT" sz="1800" dirty="0" smtClean="0">
                <a:latin typeface="Times New Roman" panose="02020603050405020304" pitchFamily="18" charset="0"/>
                <a:cs typeface="Times New Roman" panose="02020603050405020304" pitchFamily="18" charset="0"/>
              </a:rPr>
              <a:t>. </a:t>
            </a:r>
          </a:p>
          <a:p>
            <a:pPr marL="0" indent="0" algn="ctr">
              <a:buNone/>
            </a:pPr>
            <a:r>
              <a:rPr lang="it-IT" sz="1800" dirty="0" smtClean="0">
                <a:latin typeface="Times New Roman" panose="02020603050405020304" pitchFamily="18" charset="0"/>
                <a:cs typeface="Times New Roman" panose="02020603050405020304" pitchFamily="18" charset="0"/>
              </a:rPr>
              <a:t>A </a:t>
            </a:r>
            <a:r>
              <a:rPr lang="it-IT" sz="1800" b="1" dirty="0" smtClean="0">
                <a:latin typeface="Times New Roman" panose="02020603050405020304" pitchFamily="18" charset="0"/>
                <a:cs typeface="Times New Roman" panose="02020603050405020304" pitchFamily="18" charset="0"/>
              </a:rPr>
              <a:t>Roma </a:t>
            </a:r>
            <a:r>
              <a:rPr lang="it-IT" sz="1800" dirty="0" smtClean="0">
                <a:latin typeface="Times New Roman" panose="02020603050405020304" pitchFamily="18" charset="0"/>
                <a:cs typeface="Times New Roman" panose="02020603050405020304" pitchFamily="18" charset="0"/>
              </a:rPr>
              <a:t>viene proclamata la </a:t>
            </a:r>
            <a:r>
              <a:rPr lang="it-IT" sz="1800" b="1" dirty="0" smtClean="0">
                <a:latin typeface="Times New Roman" panose="02020603050405020304" pitchFamily="18" charset="0"/>
                <a:cs typeface="Times New Roman" panose="02020603050405020304" pitchFamily="18" charset="0"/>
              </a:rPr>
              <a:t>Repubblica romana.</a:t>
            </a:r>
          </a:p>
          <a:p>
            <a:pPr marL="0" indent="0" algn="ctr">
              <a:buNone/>
            </a:pPr>
            <a:r>
              <a:rPr lang="it-IT" sz="1800" dirty="0" smtClean="0">
                <a:latin typeface="Times New Roman" panose="02020603050405020304" pitchFamily="18" charset="0"/>
                <a:cs typeface="Times New Roman" panose="02020603050405020304" pitchFamily="18" charset="0"/>
              </a:rPr>
              <a:t>Tuttavia, dopo poco, le città insorte ritornano sotto il dominio straniero e anche gli ultimi nuclei di resistenza costituiti dalle Repubbliche di Roma e Venezia, cadono dopo una strenua resistenza. </a:t>
            </a:r>
          </a:p>
          <a:p>
            <a:pPr marL="0" indent="0" algn="ctr">
              <a:buNone/>
            </a:pPr>
            <a:endParaRPr lang="it-IT" sz="1800" dirty="0" smtClean="0">
              <a:latin typeface="Times New Roman" panose="02020603050405020304" pitchFamily="18" charset="0"/>
              <a:cs typeface="Times New Roman" panose="02020603050405020304" pitchFamily="18" charset="0"/>
            </a:endParaRPr>
          </a:p>
        </p:txBody>
      </p:sp>
      <p:sp>
        <p:nvSpPr>
          <p:cNvPr id="70658" name="AutoShape 2" descr="Risultati immagini per immagini moti del 1848 in ita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0660" name="Picture 4" descr="Risultati immagini per immagini moti del 1848 in italia"/>
          <p:cNvPicPr>
            <a:picLocks noChangeAspect="1" noChangeArrowheads="1"/>
          </p:cNvPicPr>
          <p:nvPr/>
        </p:nvPicPr>
        <p:blipFill>
          <a:blip r:embed="rId2"/>
          <a:srcRect/>
          <a:stretch>
            <a:fillRect/>
          </a:stretch>
        </p:blipFill>
        <p:spPr bwMode="auto">
          <a:xfrm>
            <a:off x="5429256" y="785797"/>
            <a:ext cx="3048000" cy="2352677"/>
          </a:xfrm>
          <a:prstGeom prst="rect">
            <a:avLst/>
          </a:prstGeom>
          <a:noFill/>
        </p:spPr>
      </p:pic>
      <p:sp>
        <p:nvSpPr>
          <p:cNvPr id="70662" name="AutoShape 6" descr="http://venividivici.us/sites/default/files/Cinque-Giornate-di-Milano-184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0670" name="Picture 14" descr="Immagine correlata"/>
          <p:cNvPicPr>
            <a:picLocks noChangeAspect="1" noChangeArrowheads="1"/>
          </p:cNvPicPr>
          <p:nvPr/>
        </p:nvPicPr>
        <p:blipFill>
          <a:blip r:embed="rId3"/>
          <a:srcRect/>
          <a:stretch>
            <a:fillRect/>
          </a:stretch>
        </p:blipFill>
        <p:spPr bwMode="auto">
          <a:xfrm>
            <a:off x="5357818" y="3500438"/>
            <a:ext cx="3429024" cy="2857520"/>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70660"/>
                                        </p:tgtEl>
                                        <p:attrNameLst>
                                          <p:attrName>style.visibility</p:attrName>
                                        </p:attrNameLst>
                                      </p:cBhvr>
                                      <p:to>
                                        <p:strVal val="visible"/>
                                      </p:to>
                                    </p:set>
                                    <p:animEffect transition="in" filter="fade">
                                      <p:cBhvr>
                                        <p:cTn id="35" dur="1000"/>
                                        <p:tgtEl>
                                          <p:spTgt spid="70660"/>
                                        </p:tgtEl>
                                      </p:cBhvr>
                                    </p:animEffect>
                                    <p:anim calcmode="lin" valueType="num">
                                      <p:cBhvr>
                                        <p:cTn id="36" dur="1000" fill="hold"/>
                                        <p:tgtEl>
                                          <p:spTgt spid="70660"/>
                                        </p:tgtEl>
                                        <p:attrNameLst>
                                          <p:attrName>ppt_x</p:attrName>
                                        </p:attrNameLst>
                                      </p:cBhvr>
                                      <p:tavLst>
                                        <p:tav tm="0">
                                          <p:val>
                                            <p:strVal val="#ppt_x"/>
                                          </p:val>
                                        </p:tav>
                                        <p:tav tm="100000">
                                          <p:val>
                                            <p:strVal val="#ppt_x"/>
                                          </p:val>
                                        </p:tav>
                                      </p:tavLst>
                                    </p:anim>
                                    <p:anim calcmode="lin" valueType="num">
                                      <p:cBhvr>
                                        <p:cTn id="37" dur="1000" fill="hold"/>
                                        <p:tgtEl>
                                          <p:spTgt spid="7066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70670"/>
                                        </p:tgtEl>
                                        <p:attrNameLst>
                                          <p:attrName>style.visibility</p:attrName>
                                        </p:attrNameLst>
                                      </p:cBhvr>
                                      <p:to>
                                        <p:strVal val="visible"/>
                                      </p:to>
                                    </p:set>
                                    <p:animEffect transition="in" filter="fade">
                                      <p:cBhvr>
                                        <p:cTn id="42" dur="1000"/>
                                        <p:tgtEl>
                                          <p:spTgt spid="70670"/>
                                        </p:tgtEl>
                                      </p:cBhvr>
                                    </p:animEffect>
                                    <p:anim calcmode="lin" valueType="num">
                                      <p:cBhvr>
                                        <p:cTn id="43" dur="1000" fill="hold"/>
                                        <p:tgtEl>
                                          <p:spTgt spid="70670"/>
                                        </p:tgtEl>
                                        <p:attrNameLst>
                                          <p:attrName>ppt_x</p:attrName>
                                        </p:attrNameLst>
                                      </p:cBhvr>
                                      <p:tavLst>
                                        <p:tav tm="0">
                                          <p:val>
                                            <p:strVal val="#ppt_x"/>
                                          </p:val>
                                        </p:tav>
                                        <p:tav tm="100000">
                                          <p:val>
                                            <p:strVal val="#ppt_x"/>
                                          </p:val>
                                        </p:tav>
                                      </p:tavLst>
                                    </p:anim>
                                    <p:anim calcmode="lin" valueType="num">
                                      <p:cBhvr>
                                        <p:cTn id="44" dur="1000" fill="hold"/>
                                        <p:tgtEl>
                                          <p:spTgt spid="706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2912" y="274638"/>
            <a:ext cx="7858180" cy="1143000"/>
          </a:xfrm>
        </p:spPr>
        <p:txBody>
          <a:bodyPr>
            <a:normAutofit/>
          </a:bodyPr>
          <a:lstStyle/>
          <a:p>
            <a:pPr algn="ctr"/>
            <a:r>
              <a:rPr lang="it-IT" b="1" i="1" dirty="0" smtClean="0">
                <a:latin typeface="Times New Roman" panose="02020603050405020304" pitchFamily="18" charset="0"/>
                <a:cs typeface="Times New Roman" panose="02020603050405020304" pitchFamily="18" charset="0"/>
              </a:rPr>
              <a:t>Prima guerra d’indipendenza </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643439" y="1500174"/>
            <a:ext cx="3786214" cy="4786346"/>
          </a:xfrm>
        </p:spPr>
        <p:txBody>
          <a:bodyPr>
            <a:normAutofit lnSpcReduction="10000"/>
          </a:bodyPr>
          <a:lstStyle/>
          <a:p>
            <a:pPr marL="0" indent="0" algn="ctr">
              <a:buNone/>
            </a:pPr>
            <a:r>
              <a:rPr lang="it-IT" sz="1800" dirty="0" smtClean="0">
                <a:latin typeface="Times New Roman" panose="02020603050405020304" pitchFamily="18" charset="0"/>
                <a:cs typeface="Times New Roman" panose="02020603050405020304" pitchFamily="18" charset="0"/>
              </a:rPr>
              <a:t>Il tentativo del re di Sardegna </a:t>
            </a:r>
            <a:r>
              <a:rPr lang="it-IT" sz="1800" b="1" dirty="0">
                <a:latin typeface="Times New Roman" panose="02020603050405020304" pitchFamily="18" charset="0"/>
                <a:cs typeface="Times New Roman" panose="02020603050405020304" pitchFamily="18" charset="0"/>
              </a:rPr>
              <a:t>Carlo Alberto </a:t>
            </a:r>
            <a:r>
              <a:rPr lang="it-IT" sz="1800" b="1" dirty="0" smtClean="0">
                <a:latin typeface="Times New Roman" panose="02020603050405020304" pitchFamily="18" charset="0"/>
                <a:cs typeface="Times New Roman" panose="02020603050405020304" pitchFamily="18" charset="0"/>
              </a:rPr>
              <a:t>di Savoia</a:t>
            </a:r>
            <a:r>
              <a:rPr lang="it-IT" sz="1800" dirty="0" smtClean="0">
                <a:latin typeface="Times New Roman" panose="02020603050405020304" pitchFamily="18" charset="0"/>
                <a:cs typeface="Times New Roman" panose="02020603050405020304" pitchFamily="18" charset="0"/>
              </a:rPr>
              <a:t> di sostenere i ribelli lombardi contro l’Austria per espandere il proprio territorio dà origine alla </a:t>
            </a:r>
            <a:r>
              <a:rPr lang="it-IT" sz="1800" b="1" dirty="0" smtClean="0">
                <a:latin typeface="Times New Roman" panose="02020603050405020304" pitchFamily="18" charset="0"/>
                <a:cs typeface="Times New Roman" panose="02020603050405020304" pitchFamily="18" charset="0"/>
              </a:rPr>
              <a:t>prima guerra d’indipendenza </a:t>
            </a:r>
            <a:r>
              <a:rPr lang="it-IT" sz="1800" dirty="0" smtClean="0">
                <a:latin typeface="Times New Roman" panose="02020603050405020304" pitchFamily="18" charset="0"/>
                <a:cs typeface="Times New Roman" panose="02020603050405020304" pitchFamily="18" charset="0"/>
              </a:rPr>
              <a:t>(1848 -1849).  </a:t>
            </a:r>
          </a:p>
          <a:p>
            <a:pPr marL="0" indent="0" algn="ctr">
              <a:buNone/>
            </a:pPr>
            <a:r>
              <a:rPr lang="it-IT" sz="1800" dirty="0" smtClean="0">
                <a:latin typeface="Times New Roman" panose="02020603050405020304" pitchFamily="18" charset="0"/>
                <a:cs typeface="Times New Roman" panose="02020603050405020304" pitchFamily="18" charset="0"/>
              </a:rPr>
              <a:t>Dopo un momento di iniziale entusiasmo, le truppe piemontesi vengono sconfitte prima a </a:t>
            </a:r>
            <a:r>
              <a:rPr lang="it-IT" sz="1800" dirty="0" err="1" smtClean="0">
                <a:latin typeface="Times New Roman" panose="02020603050405020304" pitchFamily="18" charset="0"/>
                <a:cs typeface="Times New Roman" panose="02020603050405020304" pitchFamily="18" charset="0"/>
              </a:rPr>
              <a:t>Custoza</a:t>
            </a:r>
            <a:r>
              <a:rPr lang="it-IT" sz="1800" dirty="0" smtClean="0">
                <a:latin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cs typeface="Times New Roman" panose="02020603050405020304" pitchFamily="18" charset="0"/>
              </a:rPr>
              <a:t>e </a:t>
            </a:r>
            <a:r>
              <a:rPr lang="it-IT" sz="1800" dirty="0" smtClean="0">
                <a:latin typeface="Times New Roman" panose="02020603050405020304" pitchFamily="18" charset="0"/>
                <a:cs typeface="Times New Roman" panose="02020603050405020304" pitchFamily="18" charset="0"/>
              </a:rPr>
              <a:t>poi a </a:t>
            </a:r>
            <a:r>
              <a:rPr lang="it-IT" sz="1800" dirty="0">
                <a:latin typeface="Times New Roman" panose="02020603050405020304" pitchFamily="18" charset="0"/>
                <a:cs typeface="Times New Roman" panose="02020603050405020304" pitchFamily="18" charset="0"/>
              </a:rPr>
              <a:t>Novara (marzo 1849</a:t>
            </a:r>
            <a:r>
              <a:rPr lang="it-IT" sz="1800" dirty="0" smtClean="0">
                <a:latin typeface="Times New Roman" panose="02020603050405020304" pitchFamily="18" charset="0"/>
                <a:cs typeface="Times New Roman" panose="02020603050405020304" pitchFamily="18" charset="0"/>
              </a:rPr>
              <a:t>).</a:t>
            </a:r>
          </a:p>
          <a:p>
            <a:pPr marL="0" indent="0" algn="ctr">
              <a:buNone/>
            </a:pPr>
            <a:r>
              <a:rPr lang="it-IT" sz="1800" dirty="0" smtClean="0">
                <a:latin typeface="Times New Roman" panose="02020603050405020304" pitchFamily="18" charset="0"/>
                <a:cs typeface="Times New Roman" panose="02020603050405020304" pitchFamily="18" charset="0"/>
              </a:rPr>
              <a:t> </a:t>
            </a:r>
            <a:r>
              <a:rPr lang="it-IT" sz="1800" dirty="0">
                <a:latin typeface="Times New Roman" panose="02020603050405020304" pitchFamily="18" charset="0"/>
                <a:cs typeface="Times New Roman" panose="02020603050405020304" pitchFamily="18" charset="0"/>
              </a:rPr>
              <a:t>Carlo Alberto </a:t>
            </a:r>
            <a:r>
              <a:rPr lang="it-IT" sz="1800" dirty="0" smtClean="0">
                <a:latin typeface="Times New Roman" panose="02020603050405020304" pitchFamily="18" charset="0"/>
                <a:cs typeface="Times New Roman" panose="02020603050405020304" pitchFamily="18" charset="0"/>
              </a:rPr>
              <a:t>abdica </a:t>
            </a:r>
            <a:r>
              <a:rPr lang="it-IT" sz="1800" dirty="0">
                <a:latin typeface="Times New Roman" panose="02020603050405020304" pitchFamily="18" charset="0"/>
                <a:cs typeface="Times New Roman" panose="02020603050405020304" pitchFamily="18" charset="0"/>
              </a:rPr>
              <a:t>in favore del </a:t>
            </a:r>
            <a:r>
              <a:rPr lang="it-IT" sz="1800" dirty="0" smtClean="0">
                <a:latin typeface="Times New Roman" panose="02020603050405020304" pitchFamily="18" charset="0"/>
                <a:cs typeface="Times New Roman" panose="02020603050405020304" pitchFamily="18" charset="0"/>
              </a:rPr>
              <a:t>figlio </a:t>
            </a:r>
            <a:r>
              <a:rPr lang="it-IT" sz="1800" b="1" dirty="0" smtClean="0">
                <a:latin typeface="Times New Roman" panose="02020603050405020304" pitchFamily="18" charset="0"/>
                <a:cs typeface="Times New Roman" panose="02020603050405020304" pitchFamily="18" charset="0"/>
              </a:rPr>
              <a:t>Vittorio </a:t>
            </a:r>
            <a:r>
              <a:rPr lang="it-IT" sz="1800" b="1" dirty="0">
                <a:latin typeface="Times New Roman" panose="02020603050405020304" pitchFamily="18" charset="0"/>
                <a:cs typeface="Times New Roman" panose="02020603050405020304" pitchFamily="18" charset="0"/>
              </a:rPr>
              <a:t>Emanuele </a:t>
            </a:r>
            <a:r>
              <a:rPr lang="it-IT" sz="1800" b="1" dirty="0" smtClean="0">
                <a:latin typeface="Times New Roman" panose="02020603050405020304" pitchFamily="18" charset="0"/>
                <a:cs typeface="Times New Roman" panose="02020603050405020304" pitchFamily="18" charset="0"/>
              </a:rPr>
              <a:t>II </a:t>
            </a:r>
            <a:r>
              <a:rPr lang="it-IT" sz="1800" dirty="0" smtClean="0">
                <a:latin typeface="Times New Roman" panose="02020603050405020304" pitchFamily="18" charset="0"/>
                <a:cs typeface="Times New Roman" panose="02020603050405020304" pitchFamily="18" charset="0"/>
              </a:rPr>
              <a:t>e </a:t>
            </a:r>
            <a:r>
              <a:rPr lang="it-IT" sz="1800" dirty="0">
                <a:latin typeface="Times New Roman" panose="02020603050405020304" pitchFamily="18" charset="0"/>
                <a:cs typeface="Times New Roman" panose="02020603050405020304" pitchFamily="18" charset="0"/>
              </a:rPr>
              <a:t>si </a:t>
            </a:r>
            <a:r>
              <a:rPr lang="it-IT" sz="1800" dirty="0" smtClean="0">
                <a:latin typeface="Times New Roman" panose="02020603050405020304" pitchFamily="18" charset="0"/>
                <a:cs typeface="Times New Roman" panose="02020603050405020304" pitchFamily="18" charset="0"/>
              </a:rPr>
              <a:t>ritira </a:t>
            </a:r>
            <a:r>
              <a:rPr lang="it-IT" sz="1800" dirty="0">
                <a:latin typeface="Times New Roman" panose="02020603050405020304" pitchFamily="18" charset="0"/>
                <a:cs typeface="Times New Roman" panose="02020603050405020304" pitchFamily="18" charset="0"/>
              </a:rPr>
              <a:t>in </a:t>
            </a:r>
            <a:r>
              <a:rPr lang="it-IT" sz="1800" dirty="0" smtClean="0">
                <a:latin typeface="Times New Roman" panose="02020603050405020304" pitchFamily="18" charset="0"/>
                <a:cs typeface="Times New Roman" panose="02020603050405020304" pitchFamily="18" charset="0"/>
              </a:rPr>
              <a:t> esilio volontario.</a:t>
            </a:r>
          </a:p>
          <a:p>
            <a:pPr marL="0" indent="0" algn="ctr">
              <a:buNone/>
            </a:pPr>
            <a:r>
              <a:rPr lang="it-IT" sz="1800" dirty="0" smtClean="0">
                <a:latin typeface="Times New Roman" panose="02020603050405020304" pitchFamily="18" charset="0"/>
                <a:cs typeface="Times New Roman" panose="02020603050405020304" pitchFamily="18" charset="0"/>
              </a:rPr>
              <a:t>Nonostante il fallimento  delle rivoluzioni del 1848 – 1849, il Regno di Sardegna rimane l’unico stato italiano a mantenere in vigore la costituzione.</a:t>
            </a:r>
          </a:p>
          <a:p>
            <a:pPr marL="0" indent="0" algn="ctr">
              <a:buNone/>
            </a:pPr>
            <a:endParaRPr lang="it-IT" sz="1800" dirty="0">
              <a:latin typeface="Times New Roman" panose="02020603050405020304" pitchFamily="18" charset="0"/>
              <a:cs typeface="Times New Roman" panose="02020603050405020304" pitchFamily="18" charset="0"/>
            </a:endParaRPr>
          </a:p>
        </p:txBody>
      </p:sp>
      <p:pic>
        <p:nvPicPr>
          <p:cNvPr id="7" name="Picture 4" descr="Risultati immagini per immagini prima guerra di indipendenza in italia e carlo alberto"/>
          <p:cNvPicPr>
            <a:picLocks noChangeAspect="1" noChangeArrowheads="1"/>
          </p:cNvPicPr>
          <p:nvPr/>
        </p:nvPicPr>
        <p:blipFill>
          <a:blip r:embed="rId2"/>
          <a:srcRect/>
          <a:stretch>
            <a:fillRect/>
          </a:stretch>
        </p:blipFill>
        <p:spPr bwMode="auto">
          <a:xfrm>
            <a:off x="714349" y="1714488"/>
            <a:ext cx="3500462" cy="4176492"/>
          </a:xfrm>
          <a:prstGeom prst="rect">
            <a:avLst/>
          </a:prstGeom>
          <a:noFill/>
        </p:spPr>
      </p:pic>
    </p:spTree>
    <p:extLst>
      <p:ext uri="{BB962C8B-B14F-4D97-AF65-F5344CB8AC3E}">
        <p14:creationId xmlns:p14="http://schemas.microsoft.com/office/powerpoint/2010/main" xmlns="" val="66316868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51"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770" decel="100000"/>
                                        <p:tgtEl>
                                          <p:spTgt spid="7"/>
                                        </p:tgtEl>
                                      </p:cBhvr>
                                    </p:animEffect>
                                    <p:animScale>
                                      <p:cBhvr>
                                        <p:cTn id="45" dur="770" decel="100000"/>
                                        <p:tgtEl>
                                          <p:spTgt spid="7"/>
                                        </p:tgtEl>
                                      </p:cBhvr>
                                      <p:from x="10000" y="10000"/>
                                      <p:to x="200000" y="450000"/>
                                    </p:animScale>
                                    <p:animScale>
                                      <p:cBhvr>
                                        <p:cTn id="46" dur="1230" accel="100000" fill="hold">
                                          <p:stCondLst>
                                            <p:cond delay="770"/>
                                          </p:stCondLst>
                                        </p:cTn>
                                        <p:tgtEl>
                                          <p:spTgt spid="7"/>
                                        </p:tgtEl>
                                      </p:cBhvr>
                                      <p:from x="200000" y="450000"/>
                                      <p:to x="100000" y="100000"/>
                                    </p:animScale>
                                    <p:set>
                                      <p:cBhvr>
                                        <p:cTn id="47" dur="770" fill="hold"/>
                                        <p:tgtEl>
                                          <p:spTgt spid="7"/>
                                        </p:tgtEl>
                                        <p:attrNameLst>
                                          <p:attrName>ppt_x</p:attrName>
                                        </p:attrNameLst>
                                      </p:cBhvr>
                                      <p:to>
                                        <p:strVal val="(0.5)"/>
                                      </p:to>
                                    </p:set>
                                    <p:anim from="(0.5)" to="(#ppt_x)" calcmode="lin" valueType="num">
                                      <p:cBhvr>
                                        <p:cTn id="48" dur="1230" accel="100000" fill="hold">
                                          <p:stCondLst>
                                            <p:cond delay="770"/>
                                          </p:stCondLst>
                                        </p:cTn>
                                        <p:tgtEl>
                                          <p:spTgt spid="7"/>
                                        </p:tgtEl>
                                        <p:attrNameLst>
                                          <p:attrName>ppt_x</p:attrName>
                                        </p:attrNameLst>
                                      </p:cBhvr>
                                    </p:anim>
                                    <p:set>
                                      <p:cBhvr>
                                        <p:cTn id="49" dur="770" fill="hold"/>
                                        <p:tgtEl>
                                          <p:spTgt spid="7"/>
                                        </p:tgtEl>
                                        <p:attrNameLst>
                                          <p:attrName>ppt_y</p:attrName>
                                        </p:attrNameLst>
                                      </p:cBhvr>
                                      <p:to>
                                        <p:strVal val="(#ppt_y+0.4)"/>
                                      </p:to>
                                    </p:set>
                                    <p:anim from="(#ppt_y+0.4)" to="(#ppt_y)" calcmode="lin" valueType="num">
                                      <p:cBhvr>
                                        <p:cTn id="50"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i="1" dirty="0" smtClean="0">
                <a:latin typeface="Times New Roman" panose="02020603050405020304" pitchFamily="18" charset="0"/>
                <a:cs typeface="Times New Roman" panose="02020603050405020304" pitchFamily="18" charset="0"/>
              </a:rPr>
              <a:t>Seconda guerra d’indipendenza </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928662" y="1357298"/>
            <a:ext cx="7215238" cy="2286016"/>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Dopo l’insuccesso della prima guerra d’indipendenza, l’Austria riprende possesso di gran parte del territorio italiano, mentre nel Regno di Sardegna il re Vittorio Emanuele II avvia una rapida modernizzazione dello Stato grazie all’azione dell’abile ministro </a:t>
            </a:r>
            <a:r>
              <a:rPr lang="it-IT" sz="1800" b="1" dirty="0" smtClean="0">
                <a:latin typeface="Times New Roman" panose="02020603050405020304" pitchFamily="18" charset="0"/>
                <a:cs typeface="Times New Roman" panose="02020603050405020304" pitchFamily="18" charset="0"/>
              </a:rPr>
              <a:t>Camillo </a:t>
            </a:r>
            <a:r>
              <a:rPr lang="it-IT" sz="1800" b="1" dirty="0" err="1" smtClean="0">
                <a:latin typeface="Times New Roman" panose="02020603050405020304" pitchFamily="18" charset="0"/>
                <a:cs typeface="Times New Roman" panose="02020603050405020304" pitchFamily="18" charset="0"/>
              </a:rPr>
              <a:t>Benso</a:t>
            </a:r>
            <a:r>
              <a:rPr lang="it-IT" sz="1800" b="1" dirty="0" smtClean="0">
                <a:latin typeface="Times New Roman" panose="02020603050405020304" pitchFamily="18" charset="0"/>
                <a:cs typeface="Times New Roman" panose="02020603050405020304" pitchFamily="18" charset="0"/>
              </a:rPr>
              <a:t> di Cavour, </a:t>
            </a:r>
            <a:r>
              <a:rPr lang="it-IT" sz="1800" dirty="0" smtClean="0">
                <a:latin typeface="Times New Roman" panose="02020603050405020304" pitchFamily="18" charset="0"/>
                <a:cs typeface="Times New Roman" panose="02020603050405020304" pitchFamily="18" charset="0"/>
              </a:rPr>
              <a:t>il quale porta all’attenzione internazionale il problema dell’Unità d’Italia e stipula un’</a:t>
            </a:r>
            <a:r>
              <a:rPr lang="it-IT" sz="1800" b="1" dirty="0" smtClean="0">
                <a:latin typeface="Times New Roman" panose="02020603050405020304" pitchFamily="18" charset="0"/>
                <a:cs typeface="Times New Roman" panose="02020603050405020304" pitchFamily="18" charset="0"/>
              </a:rPr>
              <a:t>alleanza con Napoleone III: i patti di </a:t>
            </a:r>
            <a:r>
              <a:rPr lang="it-IT" sz="1800" b="1" dirty="0" err="1" smtClean="0">
                <a:latin typeface="Times New Roman" panose="02020603050405020304" pitchFamily="18" charset="0"/>
                <a:cs typeface="Times New Roman" panose="02020603050405020304" pitchFamily="18" charset="0"/>
              </a:rPr>
              <a:t>Plombières</a:t>
            </a:r>
            <a:r>
              <a:rPr lang="it-IT" sz="1800" b="1" dirty="0" smtClean="0">
                <a:latin typeface="Times New Roman" panose="02020603050405020304" pitchFamily="18" charset="0"/>
                <a:cs typeface="Times New Roman" panose="02020603050405020304" pitchFamily="18" charset="0"/>
              </a:rPr>
              <a:t>.</a:t>
            </a:r>
          </a:p>
          <a:p>
            <a:pPr marL="0" indent="0" algn="ctr">
              <a:buNone/>
            </a:pPr>
            <a:r>
              <a:rPr lang="it-IT" sz="1800" dirty="0" smtClean="0">
                <a:latin typeface="Times New Roman" panose="02020603050405020304" pitchFamily="18" charset="0"/>
                <a:cs typeface="Times New Roman" panose="02020603050405020304" pitchFamily="18" charset="0"/>
              </a:rPr>
              <a:t> In base ad essi Cavour ottiene l’appoggio della Francia in caso di conflitto con l’Austria.</a:t>
            </a:r>
            <a:endParaRPr lang="it-IT" sz="1800" dirty="0">
              <a:latin typeface="Times New Roman" panose="02020603050405020304" pitchFamily="18" charset="0"/>
              <a:cs typeface="Times New Roman" panose="02020603050405020304" pitchFamily="18" charset="0"/>
            </a:endParaRPr>
          </a:p>
        </p:txBody>
      </p:sp>
      <p:pic>
        <p:nvPicPr>
          <p:cNvPr id="76812" name="Picture 12" descr="Risultati immagini per immagini accordi di plombieres"/>
          <p:cNvPicPr>
            <a:picLocks noChangeAspect="1" noChangeArrowheads="1"/>
          </p:cNvPicPr>
          <p:nvPr/>
        </p:nvPicPr>
        <p:blipFill>
          <a:blip r:embed="rId2"/>
          <a:srcRect/>
          <a:stretch>
            <a:fillRect/>
          </a:stretch>
        </p:blipFill>
        <p:spPr bwMode="auto">
          <a:xfrm>
            <a:off x="1142976" y="3857628"/>
            <a:ext cx="6858048" cy="2505066"/>
          </a:xfrm>
          <a:prstGeom prst="rect">
            <a:avLst/>
          </a:prstGeom>
          <a:noFill/>
        </p:spPr>
      </p:pic>
    </p:spTree>
    <p:extLst>
      <p:ext uri="{BB962C8B-B14F-4D97-AF65-F5344CB8AC3E}">
        <p14:creationId xmlns:p14="http://schemas.microsoft.com/office/powerpoint/2010/main" xmlns="" val="66316868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nodeType="clickEffect">
                                  <p:stCondLst>
                                    <p:cond delay="0"/>
                                  </p:stCondLst>
                                  <p:childTnLst>
                                    <p:set>
                                      <p:cBhvr>
                                        <p:cTn id="30" dur="1" fill="hold">
                                          <p:stCondLst>
                                            <p:cond delay="0"/>
                                          </p:stCondLst>
                                        </p:cTn>
                                        <p:tgtEl>
                                          <p:spTgt spid="76812"/>
                                        </p:tgtEl>
                                        <p:attrNameLst>
                                          <p:attrName>style.visibility</p:attrName>
                                        </p:attrNameLst>
                                      </p:cBhvr>
                                      <p:to>
                                        <p:strVal val="visible"/>
                                      </p:to>
                                    </p:set>
                                    <p:animEffect transition="in" filter="fade">
                                      <p:cBhvr>
                                        <p:cTn id="31" dur="800" decel="100000"/>
                                        <p:tgtEl>
                                          <p:spTgt spid="76812"/>
                                        </p:tgtEl>
                                      </p:cBhvr>
                                    </p:animEffect>
                                    <p:anim calcmode="lin" valueType="num">
                                      <p:cBhvr>
                                        <p:cTn id="32" dur="800" decel="100000" fill="hold"/>
                                        <p:tgtEl>
                                          <p:spTgt spid="76812"/>
                                        </p:tgtEl>
                                        <p:attrNameLst>
                                          <p:attrName>style.rotation</p:attrName>
                                        </p:attrNameLst>
                                      </p:cBhvr>
                                      <p:tavLst>
                                        <p:tav tm="0">
                                          <p:val>
                                            <p:fltVal val="-90"/>
                                          </p:val>
                                        </p:tav>
                                        <p:tav tm="100000">
                                          <p:val>
                                            <p:fltVal val="0"/>
                                          </p:val>
                                        </p:tav>
                                      </p:tavLst>
                                    </p:anim>
                                    <p:anim calcmode="lin" valueType="num">
                                      <p:cBhvr>
                                        <p:cTn id="33" dur="800" decel="100000" fill="hold"/>
                                        <p:tgtEl>
                                          <p:spTgt spid="76812"/>
                                        </p:tgtEl>
                                        <p:attrNameLst>
                                          <p:attrName>ppt_x</p:attrName>
                                        </p:attrNameLst>
                                      </p:cBhvr>
                                      <p:tavLst>
                                        <p:tav tm="0">
                                          <p:val>
                                            <p:strVal val="#ppt_x+0.4"/>
                                          </p:val>
                                        </p:tav>
                                        <p:tav tm="100000">
                                          <p:val>
                                            <p:strVal val="#ppt_x-0.05"/>
                                          </p:val>
                                        </p:tav>
                                      </p:tavLst>
                                    </p:anim>
                                    <p:anim calcmode="lin" valueType="num">
                                      <p:cBhvr>
                                        <p:cTn id="34" dur="800" decel="100000" fill="hold"/>
                                        <p:tgtEl>
                                          <p:spTgt spid="7681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681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68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85786" y="857232"/>
            <a:ext cx="4071966" cy="5143536"/>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Nel 1859 ha inizio la </a:t>
            </a:r>
            <a:r>
              <a:rPr lang="it-IT" sz="1800" b="1" dirty="0" smtClean="0">
                <a:latin typeface="Times New Roman" panose="02020603050405020304" pitchFamily="18" charset="0"/>
                <a:cs typeface="Times New Roman" panose="02020603050405020304" pitchFamily="18" charset="0"/>
              </a:rPr>
              <a:t>seconda guerra d'indipendenza</a:t>
            </a:r>
            <a:r>
              <a:rPr lang="it-IT" sz="1800" dirty="0" smtClean="0">
                <a:latin typeface="Times New Roman" panose="02020603050405020304" pitchFamily="18" charset="0"/>
                <a:cs typeface="Times New Roman" panose="02020603050405020304" pitchFamily="18" charset="0"/>
              </a:rPr>
              <a:t>.  Dopo un avvio vittorioso per le truppe, Napoleone III, temendo che il Piemonte si rafforzasse troppo, abbandona la guerra e firma con l’Austria l'</a:t>
            </a:r>
            <a:r>
              <a:rPr lang="it-IT" sz="1800" b="1" dirty="0" smtClean="0">
                <a:latin typeface="Times New Roman" panose="02020603050405020304" pitchFamily="18" charset="0"/>
                <a:cs typeface="Times New Roman" panose="02020603050405020304" pitchFamily="18" charset="0"/>
              </a:rPr>
              <a:t>armistizio di Villafranca</a:t>
            </a:r>
            <a:r>
              <a:rPr lang="it-IT" sz="1800" dirty="0" smtClean="0">
                <a:latin typeface="Times New Roman" panose="02020603050405020304" pitchFamily="18" charset="0"/>
                <a:cs typeface="Times New Roman" panose="02020603050405020304" pitchFamily="18" charset="0"/>
              </a:rPr>
              <a:t>. L'anno successivo Vittorio Emanuele II firma la </a:t>
            </a:r>
            <a:r>
              <a:rPr lang="it-IT" sz="1800" b="1" dirty="0" smtClean="0">
                <a:latin typeface="Times New Roman" panose="02020603050405020304" pitchFamily="18" charset="0"/>
                <a:cs typeface="Times New Roman" panose="02020603050405020304" pitchFamily="18" charset="0"/>
              </a:rPr>
              <a:t>pace di Zurigo</a:t>
            </a:r>
            <a:r>
              <a:rPr lang="it-IT" sz="1800" dirty="0" smtClean="0">
                <a:latin typeface="Times New Roman" panose="02020603050405020304" pitchFamily="18" charset="0"/>
                <a:cs typeface="Times New Roman" panose="02020603050405020304" pitchFamily="18" charset="0"/>
              </a:rPr>
              <a:t>.</a:t>
            </a:r>
          </a:p>
          <a:p>
            <a:pPr marL="0" indent="0" algn="ctr">
              <a:buNone/>
            </a:pPr>
            <a:r>
              <a:rPr lang="it-IT" sz="1800" dirty="0" smtClean="0">
                <a:latin typeface="Times New Roman" panose="02020603050405020304" pitchFamily="18" charset="0"/>
                <a:cs typeface="Times New Roman" panose="02020603050405020304" pitchFamily="18" charset="0"/>
              </a:rPr>
              <a:t>Dopo l’armistizio di Villafranca al Regno di Sardegna vengono annesse  Emilia, Granducato di Toscana, Liguria e Lombardia. Il Veneto rimane sotto il dominio austriaco, il Regno delle due </a:t>
            </a:r>
            <a:r>
              <a:rPr lang="it-IT" sz="1800" dirty="0" err="1" smtClean="0">
                <a:latin typeface="Times New Roman" panose="02020603050405020304" pitchFamily="18" charset="0"/>
                <a:cs typeface="Times New Roman" panose="02020603050405020304" pitchFamily="18" charset="0"/>
              </a:rPr>
              <a:t>Sicilie</a:t>
            </a:r>
            <a:r>
              <a:rPr lang="it-IT" sz="1800" dirty="0" smtClean="0">
                <a:latin typeface="Times New Roman" panose="02020603050405020304" pitchFamily="18" charset="0"/>
                <a:cs typeface="Times New Roman" panose="02020603050405020304" pitchFamily="18" charset="0"/>
              </a:rPr>
              <a:t> resta nelle mani dei sovrani borbonici e lo Stato pontificio è governato dal papa.</a:t>
            </a:r>
          </a:p>
          <a:p>
            <a:pPr marL="0" indent="0" algn="ctr">
              <a:buNone/>
            </a:pPr>
            <a:r>
              <a:rPr lang="it-IT" sz="1800" dirty="0" smtClean="0">
                <a:latin typeface="Times New Roman" panose="02020603050405020304" pitchFamily="18" charset="0"/>
                <a:cs typeface="Times New Roman" panose="02020603050405020304" pitchFamily="18" charset="0"/>
              </a:rPr>
              <a:t>La Francia acquista la Savoia e Nizza. </a:t>
            </a:r>
            <a:endParaRPr lang="it-IT" sz="1800" dirty="0">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stretch>
            <a:fillRect/>
          </a:stretch>
        </p:blipFill>
        <p:spPr>
          <a:xfrm>
            <a:off x="5072066" y="1214422"/>
            <a:ext cx="3429024" cy="4143404"/>
          </a:xfrm>
          <a:prstGeom prst="rect">
            <a:avLst/>
          </a:prstGeom>
        </p:spPr>
      </p:pic>
    </p:spTree>
    <p:extLst>
      <p:ext uri="{BB962C8B-B14F-4D97-AF65-F5344CB8AC3E}">
        <p14:creationId xmlns:p14="http://schemas.microsoft.com/office/powerpoint/2010/main" xmlns="" val="298213121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i="1" dirty="0" smtClean="0">
                <a:latin typeface="Times New Roman" panose="02020603050405020304" pitchFamily="18" charset="0"/>
                <a:cs typeface="Times New Roman" panose="02020603050405020304" pitchFamily="18" charset="0"/>
              </a:rPr>
              <a:t>La nascita del Regno d’Italia</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28598" y="1285860"/>
            <a:ext cx="8072494" cy="2786082"/>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Il passo successivo verso l’unificazione viene compiuto da </a:t>
            </a:r>
            <a:r>
              <a:rPr lang="it-IT" sz="1800" b="1" dirty="0" smtClean="0">
                <a:latin typeface="Times New Roman" panose="02020603050405020304" pitchFamily="18" charset="0"/>
                <a:cs typeface="Times New Roman" panose="02020603050405020304" pitchFamily="18" charset="0"/>
              </a:rPr>
              <a:t>Giuseppe Garibaldi, </a:t>
            </a:r>
            <a:r>
              <a:rPr lang="it-IT" sz="1800" dirty="0" smtClean="0">
                <a:latin typeface="Times New Roman" panose="02020603050405020304" pitchFamily="18" charset="0"/>
                <a:cs typeface="Times New Roman" panose="02020603050405020304" pitchFamily="18" charset="0"/>
              </a:rPr>
              <a:t>che nel maggio 1860  salpa da Quarto, vicino Genova con i suoi uomini (la </a:t>
            </a:r>
            <a:r>
              <a:rPr lang="it-IT" sz="1800" b="1" dirty="0" smtClean="0">
                <a:latin typeface="Times New Roman" panose="02020603050405020304" pitchFamily="18" charset="0"/>
                <a:cs typeface="Times New Roman" panose="02020603050405020304" pitchFamily="18" charset="0"/>
              </a:rPr>
              <a:t>Spedizione dei Mille) </a:t>
            </a:r>
            <a:r>
              <a:rPr lang="it-IT" sz="1800" dirty="0" smtClean="0">
                <a:latin typeface="Times New Roman" panose="02020603050405020304" pitchFamily="18" charset="0"/>
                <a:cs typeface="Times New Roman" panose="02020603050405020304" pitchFamily="18" charset="0"/>
              </a:rPr>
              <a:t>e sbarca in </a:t>
            </a:r>
            <a:r>
              <a:rPr lang="it-IT" sz="1800" b="1" dirty="0" smtClean="0">
                <a:latin typeface="Times New Roman" panose="02020603050405020304" pitchFamily="18" charset="0"/>
                <a:cs typeface="Times New Roman" panose="02020603050405020304" pitchFamily="18" charset="0"/>
              </a:rPr>
              <a:t>Sicilia, </a:t>
            </a:r>
            <a:r>
              <a:rPr lang="it-IT" sz="1800" dirty="0" smtClean="0">
                <a:latin typeface="Times New Roman" panose="02020603050405020304" pitchFamily="18" charset="0"/>
                <a:cs typeface="Times New Roman" panose="02020603050405020304" pitchFamily="18" charset="0"/>
              </a:rPr>
              <a:t>conquistando l’isola con l’appoggio della popolazione. </a:t>
            </a:r>
          </a:p>
          <a:p>
            <a:pPr marL="0" indent="0" algn="ctr">
              <a:buNone/>
            </a:pPr>
            <a:r>
              <a:rPr lang="it-IT" sz="1800" dirty="0" smtClean="0">
                <a:latin typeface="Times New Roman" panose="02020603050405020304" pitchFamily="18" charset="0"/>
                <a:cs typeface="Times New Roman" panose="02020603050405020304" pitchFamily="18" charset="0"/>
              </a:rPr>
              <a:t>Garibaldi attraverso varie tappe raggiunge </a:t>
            </a:r>
            <a:r>
              <a:rPr lang="it-IT" sz="1800" b="1" dirty="0" smtClean="0">
                <a:latin typeface="Times New Roman" panose="02020603050405020304" pitchFamily="18" charset="0"/>
                <a:cs typeface="Times New Roman" panose="02020603050405020304" pitchFamily="18" charset="0"/>
              </a:rPr>
              <a:t>Napoli, </a:t>
            </a:r>
            <a:r>
              <a:rPr lang="it-IT" sz="1800" dirty="0" smtClean="0">
                <a:latin typeface="Times New Roman" panose="02020603050405020304" pitchFamily="18" charset="0"/>
                <a:cs typeface="Times New Roman" panose="02020603050405020304" pitchFamily="18" charset="0"/>
              </a:rPr>
              <a:t>vincendo le ultime resistenze borboniche al </a:t>
            </a:r>
            <a:r>
              <a:rPr lang="it-IT" sz="1800" b="1" dirty="0" smtClean="0">
                <a:latin typeface="Times New Roman" panose="02020603050405020304" pitchFamily="18" charset="0"/>
                <a:cs typeface="Times New Roman" panose="02020603050405020304" pitchFamily="18" charset="0"/>
              </a:rPr>
              <a:t>Volturno,</a:t>
            </a:r>
            <a:r>
              <a:rPr lang="it-IT" sz="1800" dirty="0" smtClean="0">
                <a:latin typeface="Times New Roman" panose="02020603050405020304" pitchFamily="18" charset="0"/>
                <a:cs typeface="Times New Roman" panose="02020603050405020304" pitchFamily="18" charset="0"/>
              </a:rPr>
              <a:t> e a </a:t>
            </a:r>
            <a:r>
              <a:rPr lang="it-IT" sz="1800" b="1" dirty="0" smtClean="0">
                <a:latin typeface="Times New Roman" panose="02020603050405020304" pitchFamily="18" charset="0"/>
                <a:cs typeface="Times New Roman" panose="02020603050405020304" pitchFamily="18" charset="0"/>
              </a:rPr>
              <a:t>Teano</a:t>
            </a:r>
            <a:r>
              <a:rPr lang="it-IT" sz="1800" dirty="0" smtClean="0">
                <a:latin typeface="Times New Roman" panose="02020603050405020304" pitchFamily="18" charset="0"/>
                <a:cs typeface="Times New Roman" panose="02020603050405020304" pitchFamily="18" charset="0"/>
              </a:rPr>
              <a:t> consegna i territori conquistati a Vittorio Emanuele II. </a:t>
            </a:r>
          </a:p>
          <a:p>
            <a:pPr marL="0" indent="0" algn="ctr">
              <a:buNone/>
            </a:pPr>
            <a:r>
              <a:rPr lang="it-IT" sz="1800" dirty="0" smtClean="0">
                <a:latin typeface="Times New Roman" panose="02020603050405020304" pitchFamily="18" charset="0"/>
                <a:cs typeface="Times New Roman" panose="02020603050405020304" pitchFamily="18" charset="0"/>
              </a:rPr>
              <a:t>Il 17 marzo 1861 il parlamento nazionale riunito a Torino (capitale del nuovo Stato), proclama la nascita del </a:t>
            </a:r>
            <a:r>
              <a:rPr lang="it-IT" sz="1800" b="1" dirty="0" smtClean="0">
                <a:latin typeface="Times New Roman" panose="02020603050405020304" pitchFamily="18" charset="0"/>
                <a:cs typeface="Times New Roman" panose="02020603050405020304" pitchFamily="18" charset="0"/>
              </a:rPr>
              <a:t>Regno d’Italia con Vittorio Emanuele II, primo re d’Italia.</a:t>
            </a:r>
          </a:p>
          <a:p>
            <a:pPr marL="0" indent="0" algn="ctr">
              <a:buNone/>
            </a:pPr>
            <a:r>
              <a:rPr lang="it-IT" sz="1800" dirty="0" smtClean="0">
                <a:latin typeface="Times New Roman" panose="02020603050405020304" pitchFamily="18" charset="0"/>
                <a:cs typeface="Times New Roman" panose="02020603050405020304" pitchFamily="18" charset="0"/>
              </a:rPr>
              <a:t>Restano fuori dall’unificazione Venezia e Roma presidiata dall’esercito francese.</a:t>
            </a:r>
          </a:p>
          <a:p>
            <a:pPr marL="0" indent="0" algn="ctr">
              <a:buNone/>
            </a:pPr>
            <a:endParaRPr lang="it-IT" sz="1800" dirty="0" smtClean="0">
              <a:latin typeface="Times New Roman" panose="02020603050405020304" pitchFamily="18" charset="0"/>
              <a:cs typeface="Times New Roman" panose="02020603050405020304" pitchFamily="18" charset="0"/>
            </a:endParaRPr>
          </a:p>
          <a:p>
            <a:pPr marL="0" indent="0" algn="ctr">
              <a:buNone/>
            </a:pPr>
            <a:r>
              <a:rPr lang="it-IT" sz="1800" dirty="0" smtClean="0">
                <a:latin typeface="Times New Roman" panose="02020603050405020304" pitchFamily="18" charset="0"/>
                <a:cs typeface="Times New Roman" panose="02020603050405020304" pitchFamily="18" charset="0"/>
              </a:rPr>
              <a:t> </a:t>
            </a:r>
          </a:p>
          <a:p>
            <a:pPr marL="0" indent="0" algn="ctr">
              <a:buNone/>
            </a:pPr>
            <a:endParaRPr lang="it-IT" sz="1800" dirty="0">
              <a:latin typeface="Times New Roman" panose="02020603050405020304" pitchFamily="18" charset="0"/>
              <a:cs typeface="Times New Roman" panose="02020603050405020304" pitchFamily="18" charset="0"/>
            </a:endParaRPr>
          </a:p>
        </p:txBody>
      </p:sp>
      <p:sp>
        <p:nvSpPr>
          <p:cNvPr id="78850" name="AutoShape 2" descr="Risultati immagini per garibaldi e la nascita del regno d'italia immagi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52" name="AutoShape 4" descr="Risultati immagini per garibaldi e la nascita del regno d'italia immagi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54" name="AutoShape 6" descr="Risultati immagini per garibaldi e la nascita del regno d'italia immagi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56" name="AutoShape 8" descr="Risultati immagini per garibaldi e la nascita del regno d'italia immagi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58" name="AutoShape 10" descr="Risultati immagini per garibaldi e la nascita del regno d'italia immagin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60" name="AutoShape 12" descr="Risultati immagini per immagini di giuseppe garibaldi a te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62" name="AutoShape 14" descr="Risultati immagini per immagini di giuseppe garibaldi a te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64" name="AutoShape 16" descr="Risultati immagini per immagini di giuseppe garibaldi a te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66" name="AutoShape 18" descr="Risultati immagini per immagini di giuseppe garibaldi a te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68" name="AutoShape 20" descr="Risultati immagini per immagini di giuseppe garibaldi a te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70" name="AutoShape 22" descr="Risultati immagini per immagini di giuseppe garibaldi a tea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8872" name="Picture 24" descr="Incontro di Teano"/>
          <p:cNvPicPr>
            <a:picLocks noChangeAspect="1" noChangeArrowheads="1"/>
          </p:cNvPicPr>
          <p:nvPr/>
        </p:nvPicPr>
        <p:blipFill>
          <a:blip r:embed="rId2"/>
          <a:srcRect/>
          <a:stretch>
            <a:fillRect/>
          </a:stretch>
        </p:blipFill>
        <p:spPr bwMode="auto">
          <a:xfrm>
            <a:off x="928662" y="4214818"/>
            <a:ext cx="3000396" cy="2214578"/>
          </a:xfrm>
          <a:prstGeom prst="rect">
            <a:avLst/>
          </a:prstGeom>
          <a:noFill/>
        </p:spPr>
      </p:pic>
      <p:sp>
        <p:nvSpPr>
          <p:cNvPr id="78874" name="AutoShape 26" descr="Risultati immagini per vittorio emanuele II re d'ita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78876" name="AutoShape 28" descr="Risultati immagini per vittorio emanuele II re d'ita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80898" name="Picture 2" descr="Immagine correlata"/>
          <p:cNvPicPr>
            <a:picLocks noChangeAspect="1" noChangeArrowheads="1"/>
          </p:cNvPicPr>
          <p:nvPr/>
        </p:nvPicPr>
        <p:blipFill>
          <a:blip r:embed="rId3"/>
          <a:srcRect/>
          <a:stretch>
            <a:fillRect/>
          </a:stretch>
        </p:blipFill>
        <p:spPr bwMode="auto">
          <a:xfrm>
            <a:off x="4643439" y="4143380"/>
            <a:ext cx="3571900" cy="2286016"/>
          </a:xfrm>
          <a:prstGeom prst="rect">
            <a:avLst/>
          </a:prstGeom>
          <a:noFill/>
        </p:spPr>
      </p:pic>
    </p:spTree>
    <p:extLst>
      <p:ext uri="{BB962C8B-B14F-4D97-AF65-F5344CB8AC3E}">
        <p14:creationId xmlns:p14="http://schemas.microsoft.com/office/powerpoint/2010/main" xmlns="" val="66316868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8872"/>
                                        </p:tgtEl>
                                        <p:attrNameLst>
                                          <p:attrName>style.visibility</p:attrName>
                                        </p:attrNameLst>
                                      </p:cBhvr>
                                      <p:to>
                                        <p:strVal val="visible"/>
                                      </p:to>
                                    </p:set>
                                    <p:animEffect transition="in" filter="dissolve">
                                      <p:cBhvr>
                                        <p:cTn id="37" dur="500"/>
                                        <p:tgtEl>
                                          <p:spTgt spid="7887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80898"/>
                                        </p:tgtEl>
                                        <p:attrNameLst>
                                          <p:attrName>style.visibility</p:attrName>
                                        </p:attrNameLst>
                                      </p:cBhvr>
                                      <p:to>
                                        <p:strVal val="visible"/>
                                      </p:to>
                                    </p:set>
                                    <p:animEffect transition="in" filter="dissolve">
                                      <p:cBhvr>
                                        <p:cTn id="42"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2912" y="274638"/>
            <a:ext cx="7858180" cy="1143000"/>
          </a:xfrm>
        </p:spPr>
        <p:txBody>
          <a:bodyPr>
            <a:normAutofit/>
          </a:bodyPr>
          <a:lstStyle/>
          <a:p>
            <a:pPr algn="ctr"/>
            <a:r>
              <a:rPr lang="it-IT" b="1" i="1" dirty="0" smtClean="0">
                <a:latin typeface="Times New Roman" panose="02020603050405020304" pitchFamily="18" charset="0"/>
                <a:cs typeface="Times New Roman" panose="02020603050405020304" pitchFamily="18" charset="0"/>
              </a:rPr>
              <a:t>Terza guerra d’indipendenza </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000498" y="1285860"/>
            <a:ext cx="4572032" cy="5000660"/>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Per portare a termine il processo di unificazione il nuovo governo italiano sceglie nuovamente la strada delle  </a:t>
            </a:r>
            <a:r>
              <a:rPr lang="it-IT" sz="1800" b="1" dirty="0" smtClean="0">
                <a:latin typeface="Times New Roman" panose="02020603050405020304" pitchFamily="18" charset="0"/>
                <a:cs typeface="Times New Roman" panose="02020603050405020304" pitchFamily="18" charset="0"/>
              </a:rPr>
              <a:t>“alleanze internazionali”. </a:t>
            </a:r>
          </a:p>
          <a:p>
            <a:pPr marL="0" indent="0" algn="ctr">
              <a:buNone/>
            </a:pPr>
            <a:r>
              <a:rPr lang="it-IT" sz="1800" dirty="0" smtClean="0">
                <a:latin typeface="Times New Roman" panose="02020603050405020304" pitchFamily="18" charset="0"/>
                <a:cs typeface="Times New Roman" panose="02020603050405020304" pitchFamily="18" charset="0"/>
              </a:rPr>
              <a:t>Nel 1866 l'Italia, approfittando della tensione fra il Regno di Prussia e l’impero d’Austria, si </a:t>
            </a:r>
            <a:r>
              <a:rPr lang="it-IT" sz="1800" b="1" dirty="0" smtClean="0">
                <a:latin typeface="Times New Roman" panose="02020603050405020304" pitchFamily="18" charset="0"/>
                <a:cs typeface="Times New Roman" panose="02020603050405020304" pitchFamily="18" charset="0"/>
              </a:rPr>
              <a:t>allea con la Prussia </a:t>
            </a:r>
            <a:r>
              <a:rPr lang="it-IT" sz="1800" dirty="0" smtClean="0">
                <a:latin typeface="Times New Roman" panose="02020603050405020304" pitchFamily="18" charset="0"/>
                <a:cs typeface="Times New Roman" panose="02020603050405020304" pitchFamily="18" charset="0"/>
              </a:rPr>
              <a:t>entrando nel conflitto quando essa dichiara guerra all’impero asburgico.</a:t>
            </a:r>
          </a:p>
          <a:p>
            <a:pPr marL="0" indent="0" algn="ctr">
              <a:buNone/>
            </a:pPr>
            <a:r>
              <a:rPr lang="it-IT" sz="1800" dirty="0" smtClean="0">
                <a:latin typeface="Times New Roman" panose="02020603050405020304" pitchFamily="18" charset="0"/>
                <a:cs typeface="Times New Roman" panose="02020603050405020304" pitchFamily="18" charset="0"/>
              </a:rPr>
              <a:t>Le forze armate italiane, mal organizzate, sono sconfitte dagli austriaci a </a:t>
            </a:r>
            <a:r>
              <a:rPr lang="it-IT" sz="1800" b="1" dirty="0" err="1" smtClean="0">
                <a:latin typeface="Times New Roman" panose="02020603050405020304" pitchFamily="18" charset="0"/>
                <a:cs typeface="Times New Roman" panose="02020603050405020304" pitchFamily="18" charset="0"/>
              </a:rPr>
              <a:t>Custoza</a:t>
            </a:r>
            <a:r>
              <a:rPr lang="it-IT" sz="1800" b="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e a </a:t>
            </a:r>
            <a:r>
              <a:rPr lang="it-IT" sz="1800" b="1" dirty="0" err="1" smtClean="0">
                <a:latin typeface="Times New Roman" panose="02020603050405020304" pitchFamily="18" charset="0"/>
                <a:cs typeface="Times New Roman" panose="02020603050405020304" pitchFamily="18" charset="0"/>
              </a:rPr>
              <a:t>Lissa</a:t>
            </a:r>
            <a:r>
              <a:rPr lang="it-IT" sz="1800" b="1" dirty="0" smtClean="0">
                <a:latin typeface="Times New Roman" panose="02020603050405020304" pitchFamily="18" charset="0"/>
                <a:cs typeface="Times New Roman" panose="02020603050405020304" pitchFamily="18" charset="0"/>
              </a:rPr>
              <a:t>.</a:t>
            </a:r>
            <a:endParaRPr lang="it-IT" sz="1800" dirty="0" smtClean="0">
              <a:latin typeface="Times New Roman" panose="02020603050405020304" pitchFamily="18" charset="0"/>
              <a:cs typeface="Times New Roman" panose="02020603050405020304" pitchFamily="18" charset="0"/>
            </a:endParaRPr>
          </a:p>
          <a:p>
            <a:pPr marL="0" indent="0" algn="ctr">
              <a:buNone/>
            </a:pPr>
            <a:r>
              <a:rPr lang="it-IT" sz="1800" dirty="0" smtClean="0">
                <a:latin typeface="Times New Roman" panose="02020603050405020304" pitchFamily="18" charset="0"/>
                <a:cs typeface="Times New Roman" panose="02020603050405020304" pitchFamily="18" charset="0"/>
              </a:rPr>
              <a:t>Tuttavia l’Italia riesce ad ottenere il territorio del </a:t>
            </a:r>
            <a:r>
              <a:rPr lang="it-IT" sz="1800" b="1" dirty="0" smtClean="0">
                <a:latin typeface="Times New Roman" panose="02020603050405020304" pitchFamily="18" charset="0"/>
                <a:cs typeface="Times New Roman" panose="02020603050405020304" pitchFamily="18" charset="0"/>
              </a:rPr>
              <a:t>Veneto, </a:t>
            </a:r>
            <a:r>
              <a:rPr lang="it-IT" sz="1800" dirty="0" smtClean="0">
                <a:latin typeface="Times New Roman" panose="02020603050405020304" pitchFamily="18" charset="0"/>
                <a:cs typeface="Times New Roman" panose="02020603050405020304" pitchFamily="18" charset="0"/>
              </a:rPr>
              <a:t>grazie alla vittoria dell’esercito prussiano nella battaglia di </a:t>
            </a:r>
            <a:r>
              <a:rPr lang="it-IT" sz="1800" b="1" dirty="0" err="1" smtClean="0">
                <a:latin typeface="Times New Roman" panose="02020603050405020304" pitchFamily="18" charset="0"/>
                <a:cs typeface="Times New Roman" panose="02020603050405020304" pitchFamily="18" charset="0"/>
              </a:rPr>
              <a:t>Sadowa</a:t>
            </a:r>
            <a:r>
              <a:rPr lang="it-IT" sz="1800" b="1" dirty="0" smtClean="0">
                <a:latin typeface="Times New Roman" panose="02020603050405020304" pitchFamily="18" charset="0"/>
                <a:cs typeface="Times New Roman" panose="02020603050405020304" pitchFamily="18" charset="0"/>
              </a:rPr>
              <a:t>.</a:t>
            </a:r>
            <a:endParaRPr lang="it-IT" sz="1800" dirty="0" smtClean="0">
              <a:latin typeface="Times New Roman" panose="02020603050405020304" pitchFamily="18" charset="0"/>
              <a:cs typeface="Times New Roman" panose="02020603050405020304" pitchFamily="18" charset="0"/>
            </a:endParaRPr>
          </a:p>
          <a:p>
            <a:pPr marL="0" indent="0" algn="ctr">
              <a:buNone/>
            </a:pPr>
            <a:r>
              <a:rPr lang="it-IT" sz="1800" dirty="0" smtClean="0">
                <a:latin typeface="Times New Roman" panose="02020603050405020304" pitchFamily="18" charset="0"/>
                <a:cs typeface="Times New Roman" panose="02020603050405020304" pitchFamily="18" charset="0"/>
              </a:rPr>
              <a:t>Pochi mesi dopo, </a:t>
            </a:r>
            <a:r>
              <a:rPr lang="it-IT" sz="1800" dirty="0" err="1" smtClean="0">
                <a:latin typeface="Times New Roman" panose="02020603050405020304" pitchFamily="18" charset="0"/>
                <a:cs typeface="Times New Roman" panose="02020603050405020304" pitchFamily="18" charset="0"/>
              </a:rPr>
              <a:t>Garabaldi</a:t>
            </a:r>
            <a:r>
              <a:rPr lang="it-IT" sz="1800" dirty="0" smtClean="0">
                <a:latin typeface="Times New Roman" panose="02020603050405020304" pitchFamily="18" charset="0"/>
                <a:cs typeface="Times New Roman" panose="02020603050405020304" pitchFamily="18" charset="0"/>
              </a:rPr>
              <a:t> tenta un colpo di mano contro Roma ma viene fermato a </a:t>
            </a:r>
            <a:r>
              <a:rPr lang="it-IT" sz="1800" b="1" dirty="0" smtClean="0">
                <a:latin typeface="Times New Roman" panose="02020603050405020304" pitchFamily="18" charset="0"/>
                <a:cs typeface="Times New Roman" panose="02020603050405020304" pitchFamily="18" charset="0"/>
              </a:rPr>
              <a:t>Mentana </a:t>
            </a:r>
            <a:r>
              <a:rPr lang="it-IT" sz="1800" dirty="0" smtClean="0">
                <a:latin typeface="Times New Roman" panose="02020603050405020304" pitchFamily="18" charset="0"/>
                <a:cs typeface="Times New Roman" panose="02020603050405020304" pitchFamily="18" charset="0"/>
              </a:rPr>
              <a:t>dalle truppe francesi.</a:t>
            </a:r>
            <a:endParaRPr lang="it-IT" sz="1800" dirty="0">
              <a:latin typeface="Times New Roman" panose="02020603050405020304" pitchFamily="18" charset="0"/>
              <a:cs typeface="Times New Roman" panose="02020603050405020304" pitchFamily="18" charset="0"/>
            </a:endParaRPr>
          </a:p>
        </p:txBody>
      </p:sp>
      <p:pic>
        <p:nvPicPr>
          <p:cNvPr id="83970" name="Picture 2" descr="Risultati immagini per battaglia di lissa"/>
          <p:cNvPicPr>
            <a:picLocks noChangeAspect="1" noChangeArrowheads="1"/>
          </p:cNvPicPr>
          <p:nvPr/>
        </p:nvPicPr>
        <p:blipFill>
          <a:blip r:embed="rId2"/>
          <a:srcRect/>
          <a:stretch>
            <a:fillRect/>
          </a:stretch>
        </p:blipFill>
        <p:spPr bwMode="auto">
          <a:xfrm>
            <a:off x="785787" y="1357306"/>
            <a:ext cx="2928958" cy="2085981"/>
          </a:xfrm>
          <a:prstGeom prst="rect">
            <a:avLst/>
          </a:prstGeom>
          <a:noFill/>
        </p:spPr>
      </p:pic>
      <p:pic>
        <p:nvPicPr>
          <p:cNvPr id="83972" name="Picture 4" descr="Risultati immagini per sadowa battaglia"/>
          <p:cNvPicPr>
            <a:picLocks noChangeAspect="1" noChangeArrowheads="1"/>
          </p:cNvPicPr>
          <p:nvPr/>
        </p:nvPicPr>
        <p:blipFill>
          <a:blip r:embed="rId3"/>
          <a:srcRect/>
          <a:stretch>
            <a:fillRect/>
          </a:stretch>
        </p:blipFill>
        <p:spPr bwMode="auto">
          <a:xfrm>
            <a:off x="785786" y="3714760"/>
            <a:ext cx="3000396" cy="2452709"/>
          </a:xfrm>
          <a:prstGeom prst="rect">
            <a:avLst/>
          </a:prstGeom>
          <a:noFill/>
        </p:spPr>
      </p:pic>
    </p:spTree>
    <p:extLst>
      <p:ext uri="{BB962C8B-B14F-4D97-AF65-F5344CB8AC3E}">
        <p14:creationId xmlns:p14="http://schemas.microsoft.com/office/powerpoint/2010/main" xmlns="" val="66316868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51" presetClass="entr" presetSubtype="0" fill="hold" nodeType="clickEffect">
                                  <p:stCondLst>
                                    <p:cond delay="0"/>
                                  </p:stCondLst>
                                  <p:childTnLst>
                                    <p:set>
                                      <p:cBhvr>
                                        <p:cTn id="51" dur="1" fill="hold">
                                          <p:stCondLst>
                                            <p:cond delay="0"/>
                                          </p:stCondLst>
                                        </p:cTn>
                                        <p:tgtEl>
                                          <p:spTgt spid="83970"/>
                                        </p:tgtEl>
                                        <p:attrNameLst>
                                          <p:attrName>style.visibility</p:attrName>
                                        </p:attrNameLst>
                                      </p:cBhvr>
                                      <p:to>
                                        <p:strVal val="visible"/>
                                      </p:to>
                                    </p:set>
                                    <p:animEffect transition="in" filter="fade">
                                      <p:cBhvr>
                                        <p:cTn id="52" dur="770" decel="100000"/>
                                        <p:tgtEl>
                                          <p:spTgt spid="83970"/>
                                        </p:tgtEl>
                                      </p:cBhvr>
                                    </p:animEffect>
                                    <p:animScale>
                                      <p:cBhvr>
                                        <p:cTn id="53" dur="770" decel="100000"/>
                                        <p:tgtEl>
                                          <p:spTgt spid="83970"/>
                                        </p:tgtEl>
                                      </p:cBhvr>
                                      <p:from x="10000" y="10000"/>
                                      <p:to x="200000" y="450000"/>
                                    </p:animScale>
                                    <p:animScale>
                                      <p:cBhvr>
                                        <p:cTn id="54" dur="1230" accel="100000" fill="hold">
                                          <p:stCondLst>
                                            <p:cond delay="770"/>
                                          </p:stCondLst>
                                        </p:cTn>
                                        <p:tgtEl>
                                          <p:spTgt spid="83970"/>
                                        </p:tgtEl>
                                      </p:cBhvr>
                                      <p:from x="200000" y="450000"/>
                                      <p:to x="100000" y="100000"/>
                                    </p:animScale>
                                    <p:set>
                                      <p:cBhvr>
                                        <p:cTn id="55" dur="770" fill="hold"/>
                                        <p:tgtEl>
                                          <p:spTgt spid="83970"/>
                                        </p:tgtEl>
                                        <p:attrNameLst>
                                          <p:attrName>ppt_x</p:attrName>
                                        </p:attrNameLst>
                                      </p:cBhvr>
                                      <p:to>
                                        <p:strVal val="(0.5)"/>
                                      </p:to>
                                    </p:set>
                                    <p:anim from="(0.5)" to="(#ppt_x)" calcmode="lin" valueType="num">
                                      <p:cBhvr>
                                        <p:cTn id="56" dur="1230" accel="100000" fill="hold">
                                          <p:stCondLst>
                                            <p:cond delay="770"/>
                                          </p:stCondLst>
                                        </p:cTn>
                                        <p:tgtEl>
                                          <p:spTgt spid="83970"/>
                                        </p:tgtEl>
                                        <p:attrNameLst>
                                          <p:attrName>ppt_x</p:attrName>
                                        </p:attrNameLst>
                                      </p:cBhvr>
                                    </p:anim>
                                    <p:set>
                                      <p:cBhvr>
                                        <p:cTn id="57" dur="770" fill="hold"/>
                                        <p:tgtEl>
                                          <p:spTgt spid="83970"/>
                                        </p:tgtEl>
                                        <p:attrNameLst>
                                          <p:attrName>ppt_y</p:attrName>
                                        </p:attrNameLst>
                                      </p:cBhvr>
                                      <p:to>
                                        <p:strVal val="(#ppt_y+0.4)"/>
                                      </p:to>
                                    </p:set>
                                    <p:anim from="(#ppt_y+0.4)" to="(#ppt_y)" calcmode="lin" valueType="num">
                                      <p:cBhvr>
                                        <p:cTn id="58" dur="1230" accel="100000" fill="hold">
                                          <p:stCondLst>
                                            <p:cond delay="770"/>
                                          </p:stCondLst>
                                        </p:cTn>
                                        <p:tgtEl>
                                          <p:spTgt spid="83970"/>
                                        </p:tgtEl>
                                        <p:attrNameLst>
                                          <p:attrName>ppt_y</p:attrName>
                                        </p:attrNameLst>
                                      </p:cBhvr>
                                    </p:anim>
                                  </p:childTnLst>
                                </p:cTn>
                              </p:par>
                            </p:childTnLst>
                          </p:cTn>
                        </p:par>
                      </p:childTnLst>
                    </p:cTn>
                  </p:par>
                  <p:par>
                    <p:cTn id="59" fill="hold">
                      <p:stCondLst>
                        <p:cond delay="indefinite"/>
                      </p:stCondLst>
                      <p:childTnLst>
                        <p:par>
                          <p:cTn id="60" fill="hold">
                            <p:stCondLst>
                              <p:cond delay="0"/>
                            </p:stCondLst>
                            <p:childTnLst>
                              <p:par>
                                <p:cTn id="61" presetID="54" presetClass="entr" presetSubtype="0" accel="100000" fill="hold" nodeType="clickEffect">
                                  <p:stCondLst>
                                    <p:cond delay="0"/>
                                  </p:stCondLst>
                                  <p:childTnLst>
                                    <p:set>
                                      <p:cBhvr>
                                        <p:cTn id="62" dur="1" fill="hold">
                                          <p:stCondLst>
                                            <p:cond delay="0"/>
                                          </p:stCondLst>
                                        </p:cTn>
                                        <p:tgtEl>
                                          <p:spTgt spid="83970"/>
                                        </p:tgtEl>
                                        <p:attrNameLst>
                                          <p:attrName>style.visibility</p:attrName>
                                        </p:attrNameLst>
                                      </p:cBhvr>
                                      <p:to>
                                        <p:strVal val="visible"/>
                                      </p:to>
                                    </p:set>
                                    <p:anim calcmode="lin" valueType="num">
                                      <p:cBhvr>
                                        <p:cTn id="63" dur="500" fill="hold"/>
                                        <p:tgtEl>
                                          <p:spTgt spid="83970"/>
                                        </p:tgtEl>
                                        <p:attrNameLst>
                                          <p:attrName>ppt_w</p:attrName>
                                        </p:attrNameLst>
                                      </p:cBhvr>
                                      <p:tavLst>
                                        <p:tav tm="0">
                                          <p:val>
                                            <p:strVal val="#ppt_w*0.05"/>
                                          </p:val>
                                        </p:tav>
                                        <p:tav tm="100000">
                                          <p:val>
                                            <p:strVal val="#ppt_w"/>
                                          </p:val>
                                        </p:tav>
                                      </p:tavLst>
                                    </p:anim>
                                    <p:anim calcmode="lin" valueType="num">
                                      <p:cBhvr>
                                        <p:cTn id="64" dur="500" fill="hold"/>
                                        <p:tgtEl>
                                          <p:spTgt spid="83970"/>
                                        </p:tgtEl>
                                        <p:attrNameLst>
                                          <p:attrName>ppt_h</p:attrName>
                                        </p:attrNameLst>
                                      </p:cBhvr>
                                      <p:tavLst>
                                        <p:tav tm="0">
                                          <p:val>
                                            <p:strVal val="#ppt_h"/>
                                          </p:val>
                                        </p:tav>
                                        <p:tav tm="100000">
                                          <p:val>
                                            <p:strVal val="#ppt_h"/>
                                          </p:val>
                                        </p:tav>
                                      </p:tavLst>
                                    </p:anim>
                                    <p:anim calcmode="lin" valueType="num">
                                      <p:cBhvr>
                                        <p:cTn id="65" dur="500" fill="hold"/>
                                        <p:tgtEl>
                                          <p:spTgt spid="83970"/>
                                        </p:tgtEl>
                                        <p:attrNameLst>
                                          <p:attrName>ppt_x</p:attrName>
                                        </p:attrNameLst>
                                      </p:cBhvr>
                                      <p:tavLst>
                                        <p:tav tm="0">
                                          <p:val>
                                            <p:strVal val="#ppt_x-.2"/>
                                          </p:val>
                                        </p:tav>
                                        <p:tav tm="100000">
                                          <p:val>
                                            <p:strVal val="#ppt_x"/>
                                          </p:val>
                                        </p:tav>
                                      </p:tavLst>
                                    </p:anim>
                                    <p:anim calcmode="lin" valueType="num">
                                      <p:cBhvr>
                                        <p:cTn id="66" dur="500" fill="hold"/>
                                        <p:tgtEl>
                                          <p:spTgt spid="83970"/>
                                        </p:tgtEl>
                                        <p:attrNameLst>
                                          <p:attrName>ppt_y</p:attrName>
                                        </p:attrNameLst>
                                      </p:cBhvr>
                                      <p:tavLst>
                                        <p:tav tm="0">
                                          <p:val>
                                            <p:strVal val="#ppt_y"/>
                                          </p:val>
                                        </p:tav>
                                        <p:tav tm="100000">
                                          <p:val>
                                            <p:strVal val="#ppt_y"/>
                                          </p:val>
                                        </p:tav>
                                      </p:tavLst>
                                    </p:anim>
                                    <p:animEffect transition="in" filter="fade">
                                      <p:cBhvr>
                                        <p:cTn id="67" dur="500"/>
                                        <p:tgtEl>
                                          <p:spTgt spid="83970"/>
                                        </p:tgtEl>
                                      </p:cBhvr>
                                    </p:animEffect>
                                  </p:childTnLst>
                                </p:cTn>
                              </p:par>
                            </p:childTnLst>
                          </p:cTn>
                        </p:par>
                      </p:childTnLst>
                    </p:cTn>
                  </p:par>
                  <p:par>
                    <p:cTn id="68" fill="hold">
                      <p:stCondLst>
                        <p:cond delay="indefinite"/>
                      </p:stCondLst>
                      <p:childTnLst>
                        <p:par>
                          <p:cTn id="69" fill="hold">
                            <p:stCondLst>
                              <p:cond delay="0"/>
                            </p:stCondLst>
                            <p:childTnLst>
                              <p:par>
                                <p:cTn id="70" presetID="54" presetClass="entr" presetSubtype="0" accel="100000" fill="hold" nodeType="clickEffect">
                                  <p:stCondLst>
                                    <p:cond delay="0"/>
                                  </p:stCondLst>
                                  <p:childTnLst>
                                    <p:set>
                                      <p:cBhvr>
                                        <p:cTn id="71" dur="1" fill="hold">
                                          <p:stCondLst>
                                            <p:cond delay="0"/>
                                          </p:stCondLst>
                                        </p:cTn>
                                        <p:tgtEl>
                                          <p:spTgt spid="83972"/>
                                        </p:tgtEl>
                                        <p:attrNameLst>
                                          <p:attrName>style.visibility</p:attrName>
                                        </p:attrNameLst>
                                      </p:cBhvr>
                                      <p:to>
                                        <p:strVal val="visible"/>
                                      </p:to>
                                    </p:set>
                                    <p:anim calcmode="lin" valueType="num">
                                      <p:cBhvr>
                                        <p:cTn id="72" dur="500" fill="hold"/>
                                        <p:tgtEl>
                                          <p:spTgt spid="83972"/>
                                        </p:tgtEl>
                                        <p:attrNameLst>
                                          <p:attrName>ppt_w</p:attrName>
                                        </p:attrNameLst>
                                      </p:cBhvr>
                                      <p:tavLst>
                                        <p:tav tm="0">
                                          <p:val>
                                            <p:strVal val="#ppt_w*0.05"/>
                                          </p:val>
                                        </p:tav>
                                        <p:tav tm="100000">
                                          <p:val>
                                            <p:strVal val="#ppt_w"/>
                                          </p:val>
                                        </p:tav>
                                      </p:tavLst>
                                    </p:anim>
                                    <p:anim calcmode="lin" valueType="num">
                                      <p:cBhvr>
                                        <p:cTn id="73" dur="500" fill="hold"/>
                                        <p:tgtEl>
                                          <p:spTgt spid="83972"/>
                                        </p:tgtEl>
                                        <p:attrNameLst>
                                          <p:attrName>ppt_h</p:attrName>
                                        </p:attrNameLst>
                                      </p:cBhvr>
                                      <p:tavLst>
                                        <p:tav tm="0">
                                          <p:val>
                                            <p:strVal val="#ppt_h"/>
                                          </p:val>
                                        </p:tav>
                                        <p:tav tm="100000">
                                          <p:val>
                                            <p:strVal val="#ppt_h"/>
                                          </p:val>
                                        </p:tav>
                                      </p:tavLst>
                                    </p:anim>
                                    <p:anim calcmode="lin" valueType="num">
                                      <p:cBhvr>
                                        <p:cTn id="74" dur="500" fill="hold"/>
                                        <p:tgtEl>
                                          <p:spTgt spid="83972"/>
                                        </p:tgtEl>
                                        <p:attrNameLst>
                                          <p:attrName>ppt_x</p:attrName>
                                        </p:attrNameLst>
                                      </p:cBhvr>
                                      <p:tavLst>
                                        <p:tav tm="0">
                                          <p:val>
                                            <p:strVal val="#ppt_x-.2"/>
                                          </p:val>
                                        </p:tav>
                                        <p:tav tm="100000">
                                          <p:val>
                                            <p:strVal val="#ppt_x"/>
                                          </p:val>
                                        </p:tav>
                                      </p:tavLst>
                                    </p:anim>
                                    <p:anim calcmode="lin" valueType="num">
                                      <p:cBhvr>
                                        <p:cTn id="75" dur="500" fill="hold"/>
                                        <p:tgtEl>
                                          <p:spTgt spid="83972"/>
                                        </p:tgtEl>
                                        <p:attrNameLst>
                                          <p:attrName>ppt_y</p:attrName>
                                        </p:attrNameLst>
                                      </p:cBhvr>
                                      <p:tavLst>
                                        <p:tav tm="0">
                                          <p:val>
                                            <p:strVal val="#ppt_y"/>
                                          </p:val>
                                        </p:tav>
                                        <p:tav tm="100000">
                                          <p:val>
                                            <p:strVal val="#ppt_y"/>
                                          </p:val>
                                        </p:tav>
                                      </p:tavLst>
                                    </p:anim>
                                    <p:animEffect transition="in" filter="fade">
                                      <p:cBhvr>
                                        <p:cTn id="76"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85786" y="1000108"/>
            <a:ext cx="3714776" cy="5000660"/>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Il governo italiano, approfittando della sconfitta della Francia a </a:t>
            </a:r>
            <a:r>
              <a:rPr lang="it-IT" sz="1800" b="1" dirty="0" err="1" smtClean="0">
                <a:latin typeface="Times New Roman" panose="02020603050405020304" pitchFamily="18" charset="0"/>
                <a:cs typeface="Times New Roman" panose="02020603050405020304" pitchFamily="18" charset="0"/>
              </a:rPr>
              <a:t>Sedan</a:t>
            </a:r>
            <a:r>
              <a:rPr lang="it-IT" sz="1800" b="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e a </a:t>
            </a:r>
            <a:r>
              <a:rPr lang="it-IT" sz="1800" b="1" dirty="0" smtClean="0">
                <a:latin typeface="Times New Roman" panose="02020603050405020304" pitchFamily="18" charset="0"/>
                <a:cs typeface="Times New Roman" panose="02020603050405020304" pitchFamily="18" charset="0"/>
              </a:rPr>
              <a:t>Metz </a:t>
            </a:r>
            <a:r>
              <a:rPr lang="it-IT" sz="1800" dirty="0" smtClean="0">
                <a:latin typeface="Times New Roman" panose="02020603050405020304" pitchFamily="18" charset="0"/>
                <a:cs typeface="Times New Roman" panose="02020603050405020304" pitchFamily="18" charset="0"/>
              </a:rPr>
              <a:t>da parte della Prussia (1870), ordina all’esercito di prendere Roma, ormai abbandonata dai francesi. </a:t>
            </a:r>
          </a:p>
          <a:p>
            <a:pPr marL="0" indent="0" algn="ctr">
              <a:buNone/>
            </a:pPr>
            <a:r>
              <a:rPr lang="it-IT" sz="1800" dirty="0" smtClean="0">
                <a:latin typeface="Times New Roman" panose="02020603050405020304" pitchFamily="18" charset="0"/>
                <a:cs typeface="Times New Roman" panose="02020603050405020304" pitchFamily="18" charset="0"/>
              </a:rPr>
              <a:t>Dopo un breve scontro, </a:t>
            </a:r>
            <a:r>
              <a:rPr lang="it-IT" sz="1800" b="1" dirty="0" smtClean="0">
                <a:latin typeface="Times New Roman" panose="02020603050405020304" pitchFamily="18" charset="0"/>
                <a:cs typeface="Times New Roman" panose="02020603050405020304" pitchFamily="18" charset="0"/>
              </a:rPr>
              <a:t>i bersaglieri </a:t>
            </a:r>
            <a:r>
              <a:rPr lang="it-IT" sz="1800" dirty="0" smtClean="0">
                <a:latin typeface="Times New Roman" panose="02020603050405020304" pitchFamily="18" charset="0"/>
                <a:cs typeface="Times New Roman" panose="02020603050405020304" pitchFamily="18" charset="0"/>
              </a:rPr>
              <a:t> </a:t>
            </a:r>
            <a:r>
              <a:rPr lang="it-IT" sz="1800" b="1" dirty="0" smtClean="0">
                <a:latin typeface="Times New Roman" panose="02020603050405020304" pitchFamily="18" charset="0"/>
                <a:cs typeface="Times New Roman" panose="02020603050405020304" pitchFamily="18" charset="0"/>
              </a:rPr>
              <a:t>italiani comandati dal generale Cadorna entrano a Roma attraverso una breccia aperta nelle mura della città, all’altezza di Porta Pia. </a:t>
            </a:r>
          </a:p>
          <a:p>
            <a:pPr marL="0" indent="0" algn="ctr">
              <a:buNone/>
            </a:pPr>
            <a:r>
              <a:rPr lang="it-IT" sz="1800" dirty="0" smtClean="0">
                <a:latin typeface="Times New Roman" panose="02020603050405020304" pitchFamily="18" charset="0"/>
                <a:cs typeface="Times New Roman" panose="02020603050405020304" pitchFamily="18" charset="0"/>
              </a:rPr>
              <a:t>Nel 1870 lo Stato pontificio viene annesso al Regno d’Italia, </a:t>
            </a:r>
            <a:r>
              <a:rPr lang="it-IT" sz="1800" b="1" dirty="0" smtClean="0">
                <a:latin typeface="Times New Roman" panose="02020603050405020304" pitchFamily="18" charset="0"/>
                <a:cs typeface="Times New Roman" panose="02020603050405020304" pitchFamily="18" charset="0"/>
              </a:rPr>
              <a:t>Roma viene proclamata capitale</a:t>
            </a:r>
            <a:r>
              <a:rPr lang="it-IT" sz="1800" dirty="0" smtClean="0">
                <a:latin typeface="Times New Roman" panose="02020603050405020304" pitchFamily="18" charset="0"/>
                <a:cs typeface="Times New Roman" panose="02020603050405020304" pitchFamily="18" charset="0"/>
              </a:rPr>
              <a:t> mentre Pio </a:t>
            </a:r>
            <a:r>
              <a:rPr lang="it-IT" sz="1800" dirty="0" err="1" smtClean="0">
                <a:latin typeface="Times New Roman" panose="02020603050405020304" pitchFamily="18" charset="0"/>
                <a:cs typeface="Times New Roman" panose="02020603050405020304" pitchFamily="18" charset="0"/>
              </a:rPr>
              <a:t>IX</a:t>
            </a:r>
            <a:r>
              <a:rPr lang="it-IT" sz="1800" dirty="0" smtClean="0">
                <a:latin typeface="Times New Roman" panose="02020603050405020304" pitchFamily="18" charset="0"/>
                <a:cs typeface="Times New Roman" panose="02020603050405020304" pitchFamily="18" charset="0"/>
              </a:rPr>
              <a:t> in segno di protesta si chiude nei palazzi del Vaticano.</a:t>
            </a:r>
          </a:p>
          <a:p>
            <a:pPr marL="0" indent="0" algn="ctr">
              <a:buNone/>
            </a:pPr>
            <a:r>
              <a:rPr lang="it-IT" sz="1800" dirty="0" smtClean="0">
                <a:latin typeface="Times New Roman" panose="02020603050405020304" pitchFamily="18" charset="0"/>
                <a:cs typeface="Times New Roman" panose="02020603050405020304" pitchFamily="18" charset="0"/>
              </a:rPr>
              <a:t> </a:t>
            </a:r>
          </a:p>
          <a:p>
            <a:pPr marL="0" indent="0" algn="ctr">
              <a:buNone/>
            </a:pPr>
            <a:endParaRPr lang="it-IT" sz="1800" dirty="0" smtClean="0">
              <a:latin typeface="Times New Roman" panose="02020603050405020304" pitchFamily="18" charset="0"/>
              <a:cs typeface="Times New Roman" panose="02020603050405020304" pitchFamily="18" charset="0"/>
            </a:endParaRPr>
          </a:p>
          <a:p>
            <a:pPr marL="0" indent="0" algn="ctr">
              <a:buNone/>
            </a:pPr>
            <a:endParaRPr lang="it-IT" sz="1800" dirty="0">
              <a:latin typeface="Times New Roman" panose="02020603050405020304" pitchFamily="18" charset="0"/>
              <a:cs typeface="Times New Roman" panose="02020603050405020304" pitchFamily="18" charset="0"/>
            </a:endParaRPr>
          </a:p>
        </p:txBody>
      </p:sp>
      <p:pic>
        <p:nvPicPr>
          <p:cNvPr id="81922" name="Picture 2" descr="Risultati immagini per breccia di porta pia"/>
          <p:cNvPicPr>
            <a:picLocks noChangeAspect="1" noChangeArrowheads="1"/>
          </p:cNvPicPr>
          <p:nvPr/>
        </p:nvPicPr>
        <p:blipFill>
          <a:blip r:embed="rId2"/>
          <a:srcRect/>
          <a:stretch>
            <a:fillRect/>
          </a:stretch>
        </p:blipFill>
        <p:spPr bwMode="auto">
          <a:xfrm>
            <a:off x="4929190" y="1214422"/>
            <a:ext cx="3429024" cy="4214842"/>
          </a:xfrm>
          <a:prstGeom prst="rect">
            <a:avLst/>
          </a:prstGeom>
          <a:noFill/>
        </p:spPr>
      </p:pic>
    </p:spTree>
    <p:extLst>
      <p:ext uri="{BB962C8B-B14F-4D97-AF65-F5344CB8AC3E}">
        <p14:creationId xmlns:p14="http://schemas.microsoft.com/office/powerpoint/2010/main" xmlns="" val="298213121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81922"/>
                                        </p:tgtEl>
                                        <p:attrNameLst>
                                          <p:attrName>style.visibility</p:attrName>
                                        </p:attrNameLst>
                                      </p:cBhvr>
                                      <p:to>
                                        <p:strVal val="visible"/>
                                      </p:to>
                                    </p:set>
                                    <p:anim calcmode="lin" valueType="num">
                                      <p:cBhvr>
                                        <p:cTn id="31" dur="500" fill="hold"/>
                                        <p:tgtEl>
                                          <p:spTgt spid="81922"/>
                                        </p:tgtEl>
                                        <p:attrNameLst>
                                          <p:attrName>ppt_w</p:attrName>
                                        </p:attrNameLst>
                                      </p:cBhvr>
                                      <p:tavLst>
                                        <p:tav tm="0">
                                          <p:val>
                                            <p:fltVal val="0"/>
                                          </p:val>
                                        </p:tav>
                                        <p:tav tm="100000">
                                          <p:val>
                                            <p:strVal val="#ppt_w"/>
                                          </p:val>
                                        </p:tav>
                                      </p:tavLst>
                                    </p:anim>
                                    <p:anim calcmode="lin" valueType="num">
                                      <p:cBhvr>
                                        <p:cTn id="32" dur="500" fill="hold"/>
                                        <p:tgtEl>
                                          <p:spTgt spid="81922"/>
                                        </p:tgtEl>
                                        <p:attrNameLst>
                                          <p:attrName>ppt_h</p:attrName>
                                        </p:attrNameLst>
                                      </p:cBhvr>
                                      <p:tavLst>
                                        <p:tav tm="0">
                                          <p:val>
                                            <p:fltVal val="0"/>
                                          </p:val>
                                        </p:tav>
                                        <p:tav tm="100000">
                                          <p:val>
                                            <p:strVal val="#ppt_h"/>
                                          </p:val>
                                        </p:tav>
                                      </p:tavLst>
                                    </p:anim>
                                    <p:anim calcmode="lin" valueType="num">
                                      <p:cBhvr>
                                        <p:cTn id="33" dur="500" fill="hold"/>
                                        <p:tgtEl>
                                          <p:spTgt spid="81922"/>
                                        </p:tgtEl>
                                        <p:attrNameLst>
                                          <p:attrName>style.rotation</p:attrName>
                                        </p:attrNameLst>
                                      </p:cBhvr>
                                      <p:tavLst>
                                        <p:tav tm="0">
                                          <p:val>
                                            <p:fltVal val="360"/>
                                          </p:val>
                                        </p:tav>
                                        <p:tav tm="100000">
                                          <p:val>
                                            <p:fltVal val="0"/>
                                          </p:val>
                                        </p:tav>
                                      </p:tavLst>
                                    </p:anim>
                                    <p:animEffect transition="in" filter="fade">
                                      <p:cBhvr>
                                        <p:cTn id="34"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7290" y="274638"/>
            <a:ext cx="6572296" cy="939784"/>
          </a:xfrm>
        </p:spPr>
        <p:txBody>
          <a:bodyPr>
            <a:normAutofit/>
          </a:bodyPr>
          <a:lstStyle/>
          <a:p>
            <a:pPr algn="ctr"/>
            <a:r>
              <a:rPr lang="it-IT" b="1" i="1" dirty="0" smtClean="0">
                <a:latin typeface="Times New Roman" panose="02020603050405020304" pitchFamily="18" charset="0"/>
                <a:cs typeface="Times New Roman" panose="02020603050405020304" pitchFamily="18" charset="0"/>
              </a:rPr>
              <a:t>I problemi post-unitari </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785788" y="1142984"/>
            <a:ext cx="7572428" cy="5143536"/>
          </a:xfrm>
        </p:spPr>
        <p:txBody>
          <a:bodyPr>
            <a:noAutofit/>
          </a:bodyPr>
          <a:lstStyle/>
          <a:p>
            <a:pPr marL="0" indent="0" algn="ctr">
              <a:buNone/>
            </a:pPr>
            <a:r>
              <a:rPr lang="it-IT" sz="1800" dirty="0" smtClean="0">
                <a:latin typeface="Times New Roman" panose="02020603050405020304" pitchFamily="18" charset="0"/>
                <a:cs typeface="Times New Roman" panose="02020603050405020304" pitchFamily="18" charset="0"/>
              </a:rPr>
              <a:t>L’</a:t>
            </a:r>
            <a:r>
              <a:rPr lang="it-IT" sz="1800" b="1" dirty="0" smtClean="0">
                <a:latin typeface="Times New Roman" panose="02020603050405020304" pitchFamily="18" charset="0"/>
                <a:cs typeface="Times New Roman" panose="02020603050405020304" pitchFamily="18" charset="0"/>
              </a:rPr>
              <a:t>Unità d’Italia </a:t>
            </a:r>
            <a:r>
              <a:rPr lang="it-IT" sz="1800" dirty="0" smtClean="0">
                <a:latin typeface="Times New Roman" panose="02020603050405020304" pitchFamily="18" charset="0"/>
                <a:cs typeface="Times New Roman" panose="02020603050405020304" pitchFamily="18" charset="0"/>
              </a:rPr>
              <a:t>porta alla luce profonde </a:t>
            </a:r>
            <a:r>
              <a:rPr lang="it-IT" sz="1800" b="1" dirty="0" smtClean="0">
                <a:latin typeface="Times New Roman" panose="02020603050405020304" pitchFamily="18" charset="0"/>
                <a:cs typeface="Times New Roman" panose="02020603050405020304" pitchFamily="18" charset="0"/>
              </a:rPr>
              <a:t>differenze economiche e sociali </a:t>
            </a:r>
            <a:r>
              <a:rPr lang="it-IT" sz="1800" dirty="0" smtClean="0">
                <a:latin typeface="Times New Roman" panose="02020603050405020304" pitchFamily="18" charset="0"/>
                <a:cs typeface="Times New Roman" panose="02020603050405020304" pitchFamily="18" charset="0"/>
              </a:rPr>
              <a:t>tra le diverse regioni d’Italia: la gente del Nord è più progredita e istruita rispetto alla gente del Sud  costituita prevalente da contadini analfabeti; al Nord è</a:t>
            </a:r>
            <a:r>
              <a:rPr lang="it-IT" sz="1800" b="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in atto la rivoluzione industriale e la modernizzazione dell’agricoltura mentre il Sud continua ad essere diviso in grandi latifondi  in mano ad un’esigua  minoranza di “signori”; al Sud mancano quasi completamente le strade e le vie di comunicazione.</a:t>
            </a:r>
          </a:p>
          <a:p>
            <a:pPr algn="just">
              <a:buNone/>
            </a:pPr>
            <a:endParaRPr lang="it-IT" sz="1800" b="1" dirty="0" smtClean="0">
              <a:latin typeface="Times New Roman" panose="02020603050405020304" pitchFamily="18" charset="0"/>
              <a:cs typeface="Times New Roman" panose="02020603050405020304" pitchFamily="18" charset="0"/>
            </a:endParaRPr>
          </a:p>
          <a:p>
            <a:pPr marL="0" indent="0" algn="just">
              <a:buNone/>
            </a:pPr>
            <a:endParaRPr lang="it-IT" sz="1800" dirty="0" smtClean="0">
              <a:latin typeface="Times New Roman" panose="02020603050405020304" pitchFamily="18" charset="0"/>
              <a:cs typeface="Times New Roman" panose="02020603050405020304" pitchFamily="18" charset="0"/>
            </a:endParaRPr>
          </a:p>
          <a:p>
            <a:pPr marL="0" indent="0" algn="just">
              <a:buNone/>
            </a:pPr>
            <a:r>
              <a:rPr lang="it-IT" sz="1800" dirty="0" smtClean="0">
                <a:latin typeface="Times New Roman" panose="02020603050405020304" pitchFamily="18" charset="0"/>
                <a:cs typeface="Times New Roman" panose="02020603050405020304" pitchFamily="18" charset="0"/>
              </a:rPr>
              <a:t> </a:t>
            </a:r>
          </a:p>
          <a:p>
            <a:pPr marL="0" indent="0" algn="just">
              <a:buNone/>
            </a:pPr>
            <a:endParaRPr lang="it-IT" sz="1800" b="1" dirty="0" smtClean="0">
              <a:latin typeface="Times New Roman" panose="02020603050405020304" pitchFamily="18" charset="0"/>
              <a:cs typeface="Times New Roman" panose="02020603050405020304" pitchFamily="18" charset="0"/>
            </a:endParaRPr>
          </a:p>
        </p:txBody>
      </p:sp>
      <p:pic>
        <p:nvPicPr>
          <p:cNvPr id="35842" name="Picture 2" descr="Risultati immagini per problemi postunitari nord modernizzazione"/>
          <p:cNvPicPr>
            <a:picLocks noChangeAspect="1" noChangeArrowheads="1"/>
          </p:cNvPicPr>
          <p:nvPr/>
        </p:nvPicPr>
        <p:blipFill>
          <a:blip r:embed="rId2"/>
          <a:srcRect/>
          <a:stretch>
            <a:fillRect/>
          </a:stretch>
        </p:blipFill>
        <p:spPr bwMode="auto">
          <a:xfrm>
            <a:off x="1000100" y="3214687"/>
            <a:ext cx="7072362" cy="3143272"/>
          </a:xfrm>
          <a:prstGeom prst="rect">
            <a:avLst/>
          </a:prstGeom>
          <a:noFill/>
        </p:spPr>
      </p:pic>
    </p:spTree>
    <p:extLst>
      <p:ext uri="{BB962C8B-B14F-4D97-AF65-F5344CB8AC3E}">
        <p14:creationId xmlns:p14="http://schemas.microsoft.com/office/powerpoint/2010/main" xmlns="" val="66316868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5842"/>
                                        </p:tgtEl>
                                        <p:attrNameLst>
                                          <p:attrName>style.visibility</p:attrName>
                                        </p:attrNameLst>
                                      </p:cBhvr>
                                      <p:to>
                                        <p:strVal val="visible"/>
                                      </p:to>
                                    </p:set>
                                    <p:animEffect transition="in" filter="fade">
                                      <p:cBhvr>
                                        <p:cTn id="22" dur="1000"/>
                                        <p:tgtEl>
                                          <p:spTgt spid="35842"/>
                                        </p:tgtEl>
                                      </p:cBhvr>
                                    </p:animEffect>
                                    <p:anim calcmode="lin" valueType="num">
                                      <p:cBhvr>
                                        <p:cTn id="23" dur="1000" fill="hold"/>
                                        <p:tgtEl>
                                          <p:spTgt spid="35842"/>
                                        </p:tgtEl>
                                        <p:attrNameLst>
                                          <p:attrName>ppt_x</p:attrName>
                                        </p:attrNameLst>
                                      </p:cBhvr>
                                      <p:tavLst>
                                        <p:tav tm="0">
                                          <p:val>
                                            <p:strVal val="#ppt_x"/>
                                          </p:val>
                                        </p:tav>
                                        <p:tav tm="100000">
                                          <p:val>
                                            <p:strVal val="#ppt_x"/>
                                          </p:val>
                                        </p:tav>
                                      </p:tavLst>
                                    </p:anim>
                                    <p:anim calcmode="lin" valueType="num">
                                      <p:cBhvr>
                                        <p:cTn id="24"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28596" y="500043"/>
            <a:ext cx="8258204" cy="2928958"/>
          </a:xfrm>
        </p:spPr>
        <p:txBody>
          <a:bodyPr>
            <a:normAutofit/>
          </a:bodyPr>
          <a:lstStyle/>
          <a:p>
            <a:pPr marL="0" indent="0" algn="ctr">
              <a:buNone/>
            </a:pPr>
            <a:r>
              <a:rPr lang="it-IT" sz="1800" dirty="0" smtClean="0">
                <a:latin typeface="Times New Roman" panose="02020603050405020304" pitchFamily="18" charset="0"/>
                <a:cs typeface="Times New Roman" panose="02020603050405020304" pitchFamily="18" charset="0"/>
              </a:rPr>
              <a:t>Quando le leggi in vigore in Piemonte, come quella che rende obbligatorio il servizio militare per cinque anni, vengono estese a tutto il territorio nazionale, al Sud esplode il </a:t>
            </a:r>
            <a:r>
              <a:rPr lang="it-IT" sz="1800" b="1" dirty="0" smtClean="0">
                <a:latin typeface="Times New Roman" panose="02020603050405020304" pitchFamily="18" charset="0"/>
                <a:cs typeface="Times New Roman" panose="02020603050405020304" pitchFamily="18" charset="0"/>
              </a:rPr>
              <a:t>brigantaggio, </a:t>
            </a:r>
            <a:r>
              <a:rPr lang="it-IT" sz="1800" dirty="0" smtClean="0">
                <a:latin typeface="Times New Roman" panose="02020603050405020304" pitchFamily="18" charset="0"/>
                <a:cs typeface="Times New Roman" panose="02020603050405020304" pitchFamily="18" charset="0"/>
              </a:rPr>
              <a:t>un fenomeno sociale di vaste proporzioni che coinvolge il mondo contadino, stanco di subire soprusi e di pagare tasse, dal 1861 al 1865. Molti giovani, per sfuggire all’arruolamento obbligatorio, si danno alla fuga  sui monti dove, unendosi ai delinquenti comuni e agli ex soldati borbonici, organizzano furti, attentati ed imboscate a danno dei </a:t>
            </a:r>
            <a:r>
              <a:rPr lang="it-IT" sz="1800" b="1" dirty="0" smtClean="0">
                <a:latin typeface="Times New Roman" panose="02020603050405020304" pitchFamily="18" charset="0"/>
                <a:cs typeface="Times New Roman" panose="02020603050405020304" pitchFamily="18" charset="0"/>
              </a:rPr>
              <a:t>signori </a:t>
            </a:r>
            <a:r>
              <a:rPr lang="it-IT" sz="1800" dirty="0" smtClean="0">
                <a:latin typeface="Times New Roman" panose="02020603050405020304" pitchFamily="18" charset="0"/>
                <a:cs typeface="Times New Roman" panose="02020603050405020304" pitchFamily="18" charset="0"/>
              </a:rPr>
              <a:t>e dell’</a:t>
            </a:r>
            <a:r>
              <a:rPr lang="it-IT" sz="1800" b="1" dirty="0" smtClean="0">
                <a:latin typeface="Times New Roman" panose="02020603050405020304" pitchFamily="18" charset="0"/>
                <a:cs typeface="Times New Roman" panose="02020603050405020304" pitchFamily="18" charset="0"/>
              </a:rPr>
              <a:t>esercito regio.</a:t>
            </a:r>
          </a:p>
          <a:p>
            <a:pPr marL="0" indent="0" algn="ctr">
              <a:buNone/>
            </a:pPr>
            <a:r>
              <a:rPr lang="it-IT" sz="1800" dirty="0" smtClean="0">
                <a:latin typeface="Times New Roman" panose="02020603050405020304" pitchFamily="18" charset="0"/>
                <a:cs typeface="Times New Roman" panose="02020603050405020304" pitchFamily="18" charset="0"/>
              </a:rPr>
              <a:t>Lo Stato reagisce con estrema durezza al brigantaggio che viene represso  con inaudita ferocia senza però eliminare le cause sociali che l’hanno determinato.</a:t>
            </a:r>
          </a:p>
          <a:p>
            <a:endParaRPr lang="it-IT" sz="1800" dirty="0">
              <a:latin typeface="Times New Roman" pitchFamily="18" charset="0"/>
              <a:cs typeface="Times New Roman" pitchFamily="18" charset="0"/>
            </a:endParaRPr>
          </a:p>
        </p:txBody>
      </p:sp>
      <p:pic>
        <p:nvPicPr>
          <p:cNvPr id="116740" name="Picture 4" descr="Risultati immagini per immagini brigantaggio"/>
          <p:cNvPicPr>
            <a:picLocks noChangeAspect="1" noChangeArrowheads="1"/>
          </p:cNvPicPr>
          <p:nvPr/>
        </p:nvPicPr>
        <p:blipFill>
          <a:blip r:embed="rId2"/>
          <a:srcRect/>
          <a:stretch>
            <a:fillRect/>
          </a:stretch>
        </p:blipFill>
        <p:spPr bwMode="auto">
          <a:xfrm>
            <a:off x="6072198" y="3571876"/>
            <a:ext cx="2286016" cy="2880381"/>
          </a:xfrm>
          <a:prstGeom prst="rect">
            <a:avLst/>
          </a:prstGeom>
          <a:noFill/>
        </p:spPr>
      </p:pic>
      <p:pic>
        <p:nvPicPr>
          <p:cNvPr id="116742" name="Picture 6" descr="Risultati immagini per immagini brigantaggio"/>
          <p:cNvPicPr>
            <a:picLocks noChangeAspect="1" noChangeArrowheads="1"/>
          </p:cNvPicPr>
          <p:nvPr/>
        </p:nvPicPr>
        <p:blipFill>
          <a:blip r:embed="rId3"/>
          <a:srcRect/>
          <a:stretch>
            <a:fillRect/>
          </a:stretch>
        </p:blipFill>
        <p:spPr bwMode="auto">
          <a:xfrm>
            <a:off x="1285852" y="3643314"/>
            <a:ext cx="4143404" cy="2581276"/>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16740"/>
                                        </p:tgtEl>
                                        <p:attrNameLst>
                                          <p:attrName>style.visibility</p:attrName>
                                        </p:attrNameLst>
                                      </p:cBhvr>
                                      <p:to>
                                        <p:strVal val="visible"/>
                                      </p:to>
                                    </p:set>
                                    <p:animEffect transition="in" filter="fade">
                                      <p:cBhvr>
                                        <p:cTn id="17" dur="800" decel="100000"/>
                                        <p:tgtEl>
                                          <p:spTgt spid="116740"/>
                                        </p:tgtEl>
                                      </p:cBhvr>
                                    </p:animEffect>
                                    <p:anim calcmode="lin" valueType="num">
                                      <p:cBhvr>
                                        <p:cTn id="18" dur="800" decel="100000" fill="hold"/>
                                        <p:tgtEl>
                                          <p:spTgt spid="116740"/>
                                        </p:tgtEl>
                                        <p:attrNameLst>
                                          <p:attrName>style.rotation</p:attrName>
                                        </p:attrNameLst>
                                      </p:cBhvr>
                                      <p:tavLst>
                                        <p:tav tm="0">
                                          <p:val>
                                            <p:fltVal val="-90"/>
                                          </p:val>
                                        </p:tav>
                                        <p:tav tm="100000">
                                          <p:val>
                                            <p:fltVal val="0"/>
                                          </p:val>
                                        </p:tav>
                                      </p:tavLst>
                                    </p:anim>
                                    <p:anim calcmode="lin" valueType="num">
                                      <p:cBhvr>
                                        <p:cTn id="19" dur="800" decel="100000" fill="hold"/>
                                        <p:tgtEl>
                                          <p:spTgt spid="116740"/>
                                        </p:tgtEl>
                                        <p:attrNameLst>
                                          <p:attrName>ppt_x</p:attrName>
                                        </p:attrNameLst>
                                      </p:cBhvr>
                                      <p:tavLst>
                                        <p:tav tm="0">
                                          <p:val>
                                            <p:strVal val="#ppt_x+0.4"/>
                                          </p:val>
                                        </p:tav>
                                        <p:tav tm="100000">
                                          <p:val>
                                            <p:strVal val="#ppt_x-0.05"/>
                                          </p:val>
                                        </p:tav>
                                      </p:tavLst>
                                    </p:anim>
                                    <p:anim calcmode="lin" valueType="num">
                                      <p:cBhvr>
                                        <p:cTn id="20" dur="800" decel="100000" fill="hold"/>
                                        <p:tgtEl>
                                          <p:spTgt spid="11674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674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6740"/>
                                        </p:tgtEl>
                                        <p:attrNameLst>
                                          <p:attrName>ppt_y</p:attrName>
                                        </p:attrNameLst>
                                      </p:cBhvr>
                                      <p:tavLst>
                                        <p:tav tm="0">
                                          <p:val>
                                            <p:strVal val="#ppt_y+0.1"/>
                                          </p:val>
                                        </p:tav>
                                        <p:tav tm="100000">
                                          <p:val>
                                            <p:strVal val="#ppt_y"/>
                                          </p:val>
                                        </p:tav>
                                      </p:tavLst>
                                    </p:anim>
                                  </p:childTnLst>
                                </p:cTn>
                              </p:par>
                              <p:par>
                                <p:cTn id="23" presetID="30" presetClass="entr" presetSubtype="0" fill="hold" nodeType="withEffect">
                                  <p:stCondLst>
                                    <p:cond delay="0"/>
                                  </p:stCondLst>
                                  <p:childTnLst>
                                    <p:set>
                                      <p:cBhvr>
                                        <p:cTn id="24" dur="1" fill="hold">
                                          <p:stCondLst>
                                            <p:cond delay="0"/>
                                          </p:stCondLst>
                                        </p:cTn>
                                        <p:tgtEl>
                                          <p:spTgt spid="116742"/>
                                        </p:tgtEl>
                                        <p:attrNameLst>
                                          <p:attrName>style.visibility</p:attrName>
                                        </p:attrNameLst>
                                      </p:cBhvr>
                                      <p:to>
                                        <p:strVal val="visible"/>
                                      </p:to>
                                    </p:set>
                                    <p:animEffect transition="in" filter="fade">
                                      <p:cBhvr>
                                        <p:cTn id="25" dur="800" decel="100000"/>
                                        <p:tgtEl>
                                          <p:spTgt spid="116742"/>
                                        </p:tgtEl>
                                      </p:cBhvr>
                                    </p:animEffect>
                                    <p:anim calcmode="lin" valueType="num">
                                      <p:cBhvr>
                                        <p:cTn id="26" dur="800" decel="100000" fill="hold"/>
                                        <p:tgtEl>
                                          <p:spTgt spid="116742"/>
                                        </p:tgtEl>
                                        <p:attrNameLst>
                                          <p:attrName>style.rotation</p:attrName>
                                        </p:attrNameLst>
                                      </p:cBhvr>
                                      <p:tavLst>
                                        <p:tav tm="0">
                                          <p:val>
                                            <p:fltVal val="-90"/>
                                          </p:val>
                                        </p:tav>
                                        <p:tav tm="100000">
                                          <p:val>
                                            <p:fltVal val="0"/>
                                          </p:val>
                                        </p:tav>
                                      </p:tavLst>
                                    </p:anim>
                                    <p:anim calcmode="lin" valueType="num">
                                      <p:cBhvr>
                                        <p:cTn id="27" dur="800" decel="100000" fill="hold"/>
                                        <p:tgtEl>
                                          <p:spTgt spid="116742"/>
                                        </p:tgtEl>
                                        <p:attrNameLst>
                                          <p:attrName>ppt_x</p:attrName>
                                        </p:attrNameLst>
                                      </p:cBhvr>
                                      <p:tavLst>
                                        <p:tav tm="0">
                                          <p:val>
                                            <p:strVal val="#ppt_x+0.4"/>
                                          </p:val>
                                        </p:tav>
                                        <p:tav tm="100000">
                                          <p:val>
                                            <p:strVal val="#ppt_x-0.05"/>
                                          </p:val>
                                        </p:tav>
                                      </p:tavLst>
                                    </p:anim>
                                    <p:anim calcmode="lin" valueType="num">
                                      <p:cBhvr>
                                        <p:cTn id="28" dur="800" decel="100000" fill="hold"/>
                                        <p:tgtEl>
                                          <p:spTgt spid="11674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1674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1674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85787" y="357166"/>
            <a:ext cx="7643866" cy="785818"/>
          </a:xfrm>
        </p:spPr>
        <p:txBody>
          <a:bodyPr>
            <a:normAutofit fontScale="90000"/>
          </a:bodyPr>
          <a:lstStyle/>
          <a:p>
            <a:r>
              <a:rPr lang="it-IT" b="1" i="1" dirty="0" smtClean="0">
                <a:latin typeface="Times New Roman" panose="02020603050405020304" pitchFamily="18" charset="0"/>
                <a:cs typeface="Times New Roman" panose="02020603050405020304" pitchFamily="18" charset="0"/>
              </a:rPr>
              <a:t>La seconda rivoluzione industriale</a:t>
            </a:r>
            <a:endParaRPr lang="it-IT"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786315" y="1357298"/>
            <a:ext cx="3714776" cy="5286412"/>
          </a:xfrm>
        </p:spPr>
        <p:txBody>
          <a:bodyPr>
            <a:normAutofit/>
          </a:bodyPr>
          <a:lstStyle/>
          <a:p>
            <a:pPr marL="0" indent="0" algn="ctr">
              <a:buNone/>
            </a:pPr>
            <a:r>
              <a:rPr lang="it-IT" sz="1800" dirty="0" smtClean="0">
                <a:latin typeface="Times New Roman" panose="02020603050405020304" pitchFamily="18" charset="0"/>
                <a:cs typeface="Times New Roman" panose="02020603050405020304" pitchFamily="18" charset="0"/>
              </a:rPr>
              <a:t>Tra il 1870 e gli inizi del Novecento le conquiste della scienza e della tecnica favoriscono una nuova fase di industrializzazione, la cosiddetta </a:t>
            </a:r>
            <a:r>
              <a:rPr lang="it-IT" sz="1800" b="1" dirty="0" smtClean="0">
                <a:latin typeface="Times New Roman" panose="02020603050405020304" pitchFamily="18" charset="0"/>
                <a:cs typeface="Times New Roman" panose="02020603050405020304" pitchFamily="18" charset="0"/>
              </a:rPr>
              <a:t>seconda rivoluzione industriale. </a:t>
            </a:r>
          </a:p>
          <a:p>
            <a:pPr marL="0" indent="0" algn="ctr">
              <a:buNone/>
            </a:pPr>
            <a:r>
              <a:rPr lang="it-IT" sz="1800" dirty="0" smtClean="0">
                <a:latin typeface="Times New Roman" panose="02020603050405020304" pitchFamily="18" charset="0"/>
                <a:cs typeface="Times New Roman" panose="02020603050405020304" pitchFamily="18" charset="0"/>
              </a:rPr>
              <a:t>Caratteristiche di questa fase sono la crescita del settore siderurgico (con la produzione su larga scala dell’</a:t>
            </a:r>
            <a:r>
              <a:rPr lang="it-IT" sz="1800" b="1" dirty="0" smtClean="0">
                <a:latin typeface="Times New Roman" panose="02020603050405020304" pitchFamily="18" charset="0"/>
                <a:cs typeface="Times New Roman" panose="02020603050405020304" pitchFamily="18" charset="0"/>
              </a:rPr>
              <a:t>acciaio</a:t>
            </a:r>
            <a:r>
              <a:rPr lang="it-IT" sz="1800" dirty="0" smtClean="0">
                <a:latin typeface="Times New Roman" panose="02020603050405020304" pitchFamily="18" charset="0"/>
                <a:cs typeface="Times New Roman" panose="02020603050405020304" pitchFamily="18" charset="0"/>
              </a:rPr>
              <a:t>) e di quello chimico (seta artificiale, celluloide, dinamite, cemento, concimi chimici). Fondamentale inoltre la scoperta di nuove fonti di energia, l’</a:t>
            </a:r>
            <a:r>
              <a:rPr lang="it-IT" sz="1800" b="1" dirty="0" smtClean="0">
                <a:latin typeface="Times New Roman" panose="02020603050405020304" pitchFamily="18" charset="0"/>
                <a:cs typeface="Times New Roman" panose="02020603050405020304" pitchFamily="18" charset="0"/>
              </a:rPr>
              <a:t>elettricità </a:t>
            </a:r>
            <a:r>
              <a:rPr lang="it-IT" sz="1800" dirty="0" smtClean="0">
                <a:latin typeface="Times New Roman" panose="02020603050405020304" pitchFamily="18" charset="0"/>
                <a:cs typeface="Times New Roman" panose="02020603050405020304" pitchFamily="18" charset="0"/>
              </a:rPr>
              <a:t>che con nuovi generatori elettrici quali </a:t>
            </a:r>
            <a:r>
              <a:rPr lang="it-IT" sz="1800" b="1" i="1" dirty="0" smtClean="0">
                <a:latin typeface="Times New Roman" panose="02020603050405020304" pitchFamily="18" charset="0"/>
                <a:cs typeface="Times New Roman" panose="02020603050405020304" pitchFamily="18" charset="0"/>
              </a:rPr>
              <a:t>dinamo</a:t>
            </a:r>
            <a:r>
              <a:rPr lang="it-IT" sz="1800" dirty="0" smtClean="0">
                <a:latin typeface="Times New Roman" panose="02020603050405020304" pitchFamily="18" charset="0"/>
                <a:cs typeface="Times New Roman" panose="02020603050405020304" pitchFamily="18" charset="0"/>
              </a:rPr>
              <a:t> e </a:t>
            </a:r>
            <a:r>
              <a:rPr lang="it-IT" sz="1800" b="1" i="1" dirty="0" smtClean="0">
                <a:latin typeface="Times New Roman" panose="02020603050405020304" pitchFamily="18" charset="0"/>
                <a:cs typeface="Times New Roman" panose="02020603050405020304" pitchFamily="18" charset="0"/>
              </a:rPr>
              <a:t>alternatore</a:t>
            </a:r>
            <a:r>
              <a:rPr lang="it-IT" sz="1800" dirty="0" smtClean="0">
                <a:latin typeface="Times New Roman" panose="02020603050405020304" pitchFamily="18" charset="0"/>
                <a:cs typeface="Times New Roman" panose="02020603050405020304" pitchFamily="18" charset="0"/>
              </a:rPr>
              <a:t> poteva essere trasformata in </a:t>
            </a:r>
            <a:r>
              <a:rPr lang="it-IT" sz="1800" b="1" i="1" dirty="0" smtClean="0">
                <a:latin typeface="Times New Roman" panose="02020603050405020304" pitchFamily="18" charset="0"/>
                <a:cs typeface="Times New Roman" panose="02020603050405020304" pitchFamily="18" charset="0"/>
              </a:rPr>
              <a:t>energia meccanica, </a:t>
            </a:r>
            <a:r>
              <a:rPr lang="it-IT" sz="1800" dirty="0" smtClean="0">
                <a:latin typeface="Times New Roman" panose="02020603050405020304" pitchFamily="18" charset="0"/>
                <a:cs typeface="Times New Roman" panose="02020603050405020304" pitchFamily="18" charset="0"/>
              </a:rPr>
              <a:t>e il </a:t>
            </a:r>
            <a:r>
              <a:rPr lang="it-IT" sz="1800" b="1" dirty="0" smtClean="0">
                <a:latin typeface="Times New Roman" panose="02020603050405020304" pitchFamily="18" charset="0"/>
                <a:cs typeface="Times New Roman" panose="02020603050405020304" pitchFamily="18" charset="0"/>
              </a:rPr>
              <a:t>petrolio </a:t>
            </a:r>
            <a:r>
              <a:rPr lang="it-IT" sz="1800" dirty="0" smtClean="0">
                <a:latin typeface="Times New Roman" panose="02020603050405020304" pitchFamily="18" charset="0"/>
                <a:cs typeface="Times New Roman" panose="02020603050405020304" pitchFamily="18" charset="0"/>
              </a:rPr>
              <a:t>che raffinato dava origine alla benzina.</a:t>
            </a:r>
            <a:r>
              <a:rPr lang="it-IT" sz="1800" b="1" i="1" dirty="0" smtClean="0">
                <a:latin typeface="Times New Roman" panose="02020603050405020304" pitchFamily="18" charset="0"/>
                <a:cs typeface="Times New Roman" panose="02020603050405020304" pitchFamily="18" charset="0"/>
              </a:rPr>
              <a:t> </a:t>
            </a:r>
          </a:p>
        </p:txBody>
      </p:sp>
      <p:pic>
        <p:nvPicPr>
          <p:cNvPr id="5" name="Picture 4" descr="http://www.treccani.it/export/sites/default/Portale/resources/images/seconda_rivoluzione_industriale_nel_testo_8.jpg"/>
          <p:cNvPicPr>
            <a:picLocks noChangeAspect="1" noChangeArrowheads="1"/>
          </p:cNvPicPr>
          <p:nvPr/>
        </p:nvPicPr>
        <p:blipFill>
          <a:blip r:embed="rId2"/>
          <a:srcRect/>
          <a:stretch>
            <a:fillRect/>
          </a:stretch>
        </p:blipFill>
        <p:spPr bwMode="auto">
          <a:xfrm>
            <a:off x="642910" y="1500174"/>
            <a:ext cx="4143404" cy="4786346"/>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8860" y="428604"/>
            <a:ext cx="4643470" cy="714380"/>
          </a:xfrm>
        </p:spPr>
        <p:txBody>
          <a:bodyPr>
            <a:normAutofit/>
          </a:bodyPr>
          <a:lstStyle/>
          <a:p>
            <a:r>
              <a:rPr lang="it-IT" sz="3600" b="1" i="1" dirty="0" smtClean="0">
                <a:latin typeface="Times New Roman" panose="02020603050405020304" pitchFamily="18" charset="0"/>
                <a:cs typeface="Times New Roman" panose="02020603050405020304" pitchFamily="18" charset="0"/>
              </a:rPr>
              <a:t>Il virtuosismo</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571472" y="1071546"/>
            <a:ext cx="4143404" cy="5572164"/>
          </a:xfrm>
        </p:spPr>
        <p:txBody>
          <a:bodyPr>
            <a:noAutofit/>
          </a:bodyPr>
          <a:lstStyle/>
          <a:p>
            <a:pPr marL="0" indent="0" algn="ctr">
              <a:buNone/>
            </a:pPr>
            <a:r>
              <a:rPr lang="it-IT" sz="1600" dirty="0" smtClean="0">
                <a:latin typeface="Times New Roman" panose="02020603050405020304" pitchFamily="18" charset="0"/>
                <a:cs typeface="Times New Roman" panose="02020603050405020304" pitchFamily="18" charset="0"/>
              </a:rPr>
              <a:t>In questo periodo nacque “il virtuosismo” strumentale che cercava di sfruttare tutte le possibilità tecniche di ciascuno strumento coniugandole  con la straordinaria abilità di un esecutore nel suonare lo strumento stesso. Il pianoforte, particolarmente per la musica strumentale tedesca, si affermò definitivamente come lo strumento più adatto alle necessità espressive dei musicisti di quest’epoca.</a:t>
            </a:r>
          </a:p>
          <a:p>
            <a:pPr marL="0" indent="0" algn="ctr">
              <a:buNone/>
            </a:pPr>
            <a:r>
              <a:rPr lang="it-IT" sz="1600" dirty="0" smtClean="0">
                <a:latin typeface="Times New Roman" panose="02020603050405020304" pitchFamily="18" charset="0"/>
                <a:cs typeface="Times New Roman" panose="02020603050405020304" pitchFamily="18" charset="0"/>
              </a:rPr>
              <a:t>Fra i compositori tedeschi che scrissero composizioni per pianoforte ricordiamo Robert Schumann, Franz Schubert, Franz Liszt, Johannes </a:t>
            </a:r>
            <a:r>
              <a:rPr lang="it-IT" sz="1600" dirty="0" err="1" smtClean="0">
                <a:latin typeface="Times New Roman" panose="02020603050405020304" pitchFamily="18" charset="0"/>
                <a:cs typeface="Times New Roman" panose="02020603050405020304" pitchFamily="18" charset="0"/>
              </a:rPr>
              <a:t>Brahms</a:t>
            </a:r>
            <a:r>
              <a:rPr lang="it-IT" sz="1600" dirty="0" smtClean="0">
                <a:latin typeface="Times New Roman" panose="02020603050405020304" pitchFamily="18" charset="0"/>
                <a:cs typeface="Times New Roman" panose="02020603050405020304" pitchFamily="18" charset="0"/>
              </a:rPr>
              <a:t> e Felix </a:t>
            </a:r>
            <a:r>
              <a:rPr lang="it-IT" sz="1600" dirty="0" err="1" smtClean="0">
                <a:latin typeface="Times New Roman" panose="02020603050405020304" pitchFamily="18" charset="0"/>
                <a:cs typeface="Times New Roman" panose="02020603050405020304" pitchFamily="18" charset="0"/>
              </a:rPr>
              <a:t>Mendelssohn-Bartholdy</a:t>
            </a:r>
            <a:r>
              <a:rPr lang="it-IT" sz="1600" dirty="0" smtClean="0">
                <a:latin typeface="Times New Roman" panose="02020603050405020304" pitchFamily="18" charset="0"/>
                <a:cs typeface="Times New Roman" panose="02020603050405020304" pitchFamily="18" charset="0"/>
              </a:rPr>
              <a:t>. </a:t>
            </a:r>
          </a:p>
          <a:p>
            <a:pPr marL="0" indent="0" algn="ctr">
              <a:buNone/>
            </a:pPr>
            <a:r>
              <a:rPr lang="it-IT" sz="1600" dirty="0" smtClean="0">
                <a:latin typeface="Times New Roman" panose="02020603050405020304" pitchFamily="18" charset="0"/>
                <a:cs typeface="Times New Roman" panose="02020603050405020304" pitchFamily="18" charset="0"/>
              </a:rPr>
              <a:t>Fra i musicisti del Romanticismo francese  ricordiamo Hector </a:t>
            </a:r>
            <a:r>
              <a:rPr lang="it-IT" sz="1600" dirty="0" err="1" smtClean="0">
                <a:latin typeface="Times New Roman" panose="02020603050405020304" pitchFamily="18" charset="0"/>
                <a:cs typeface="Times New Roman" panose="02020603050405020304" pitchFamily="18" charset="0"/>
              </a:rPr>
              <a:t>Berlioz</a:t>
            </a:r>
            <a:r>
              <a:rPr lang="it-IT" sz="1600" dirty="0" smtClean="0">
                <a:latin typeface="Times New Roman" panose="02020603050405020304" pitchFamily="18" charset="0"/>
                <a:cs typeface="Times New Roman" panose="02020603050405020304" pitchFamily="18" charset="0"/>
              </a:rPr>
              <a:t> e Fryderyk Chopin che, nonostante fosse polacco, visse per buona parte della sua vita a Parigi.</a:t>
            </a:r>
          </a:p>
          <a:p>
            <a:pPr marL="0" indent="0" algn="ctr">
              <a:buNone/>
            </a:pPr>
            <a:r>
              <a:rPr lang="it-IT" sz="1600" dirty="0" smtClean="0">
                <a:latin typeface="Times New Roman" panose="02020603050405020304" pitchFamily="18" charset="0"/>
                <a:cs typeface="Times New Roman" panose="02020603050405020304" pitchFamily="18" charset="0"/>
              </a:rPr>
              <a:t> La musica strumentale italiana ebbe scarso rilievo in quest’epoca, tranne nel caso di Niccolò Paganini, considerato il più grande virtuoso di violino di tutti i tempi.</a:t>
            </a:r>
            <a:endParaRPr lang="it-IT" sz="16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57752" y="1928802"/>
            <a:ext cx="3857652" cy="357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9706099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1)">
                                      <p:cBhvr>
                                        <p:cTn id="21" dur="2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plus(in)">
                                      <p:cBhvr>
                                        <p:cTn id="2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14350" y="857232"/>
            <a:ext cx="7858179" cy="3214710"/>
          </a:xfrm>
        </p:spPr>
        <p:txBody>
          <a:bodyPr>
            <a:normAutofit/>
          </a:bodyPr>
          <a:lstStyle/>
          <a:p>
            <a:pPr marL="0" indent="0" algn="ctr">
              <a:buNone/>
            </a:pPr>
            <a:r>
              <a:rPr lang="it-IT" sz="1800" dirty="0" smtClean="0">
                <a:latin typeface="Times New Roman" panose="02020603050405020304" pitchFamily="18" charset="0"/>
                <a:cs typeface="Times New Roman" panose="02020603050405020304" pitchFamily="18" charset="0"/>
              </a:rPr>
              <a:t>Conseguenze positive della seconda rivoluzione industriale sono i progressi ottenuti nel campo scientifico, in quello tecnologico, nella medicina, nei trasporti, nella vita sociale, nelle comunicazioni, nella pubblicità, ma soprattutto in campo economico. Nascono le </a:t>
            </a:r>
            <a:r>
              <a:rPr lang="it-IT" sz="1800" b="1" i="1" dirty="0" smtClean="0">
                <a:latin typeface="Times New Roman" panose="02020603050405020304" pitchFamily="18" charset="0"/>
                <a:cs typeface="Times New Roman" panose="02020603050405020304" pitchFamily="18" charset="0"/>
              </a:rPr>
              <a:t>Società per azioni, </a:t>
            </a:r>
            <a:r>
              <a:rPr lang="it-IT" sz="1800" dirty="0" smtClean="0">
                <a:latin typeface="Times New Roman" panose="02020603050405020304" pitchFamily="18" charset="0"/>
                <a:cs typeface="Times New Roman" panose="02020603050405020304" pitchFamily="18" charset="0"/>
              </a:rPr>
              <a:t>le</a:t>
            </a:r>
            <a:r>
              <a:rPr lang="it-IT" sz="1800" b="1" i="1" dirty="0" smtClean="0">
                <a:latin typeface="Times New Roman" panose="02020603050405020304" pitchFamily="18" charset="0"/>
                <a:cs typeface="Times New Roman" panose="02020603050405020304" pitchFamily="18" charset="0"/>
              </a:rPr>
              <a:t> Borse valori, </a:t>
            </a:r>
            <a:r>
              <a:rPr lang="it-IT" sz="1800" dirty="0" smtClean="0">
                <a:latin typeface="Times New Roman" panose="02020603050405020304" pitchFamily="18" charset="0"/>
                <a:cs typeface="Times New Roman" panose="02020603050405020304" pitchFamily="18" charset="0"/>
              </a:rPr>
              <a:t>le </a:t>
            </a:r>
            <a:r>
              <a:rPr lang="it-IT" sz="1800" b="1" i="1" dirty="0" smtClean="0">
                <a:latin typeface="Times New Roman" panose="02020603050405020304" pitchFamily="18" charset="0"/>
                <a:cs typeface="Times New Roman" panose="02020603050405020304" pitchFamily="18" charset="0"/>
              </a:rPr>
              <a:t>concentrazioni industriali </a:t>
            </a:r>
            <a:r>
              <a:rPr lang="it-IT" sz="1800" dirty="0" smtClean="0">
                <a:latin typeface="Times New Roman" panose="02020603050405020304" pitchFamily="18" charset="0"/>
                <a:cs typeface="Times New Roman" panose="02020603050405020304" pitchFamily="18" charset="0"/>
              </a:rPr>
              <a:t>quali trust, cartelli, monopoli e le </a:t>
            </a:r>
            <a:r>
              <a:rPr lang="it-IT" sz="1800" b="1" i="1" dirty="0" smtClean="0">
                <a:latin typeface="Times New Roman" panose="02020603050405020304" pitchFamily="18" charset="0"/>
                <a:cs typeface="Times New Roman" panose="02020603050405020304" pitchFamily="18" charset="0"/>
              </a:rPr>
              <a:t>Banche.</a:t>
            </a:r>
          </a:p>
          <a:p>
            <a:pPr marL="0" indent="0" algn="ctr">
              <a:buNone/>
            </a:pPr>
            <a:r>
              <a:rPr lang="it-IT" sz="1800" dirty="0" smtClean="0">
                <a:latin typeface="Times New Roman" panose="02020603050405020304" pitchFamily="18" charset="0"/>
                <a:cs typeface="Times New Roman" panose="02020603050405020304" pitchFamily="18" charset="0"/>
              </a:rPr>
              <a:t>Altra conseguenza positiva della Rivoluzione sono le </a:t>
            </a:r>
            <a:r>
              <a:rPr lang="it-IT" sz="1800" b="1" dirty="0" smtClean="0">
                <a:latin typeface="Times New Roman" panose="02020603050405020304" pitchFamily="18" charset="0"/>
                <a:cs typeface="Times New Roman" panose="02020603050405020304" pitchFamily="18" charset="0"/>
              </a:rPr>
              <a:t>Esposizioni universali </a:t>
            </a:r>
            <a:r>
              <a:rPr lang="it-IT" sz="1800" dirty="0" smtClean="0">
                <a:latin typeface="Times New Roman" panose="02020603050405020304" pitchFamily="18" charset="0"/>
                <a:cs typeface="Times New Roman" panose="02020603050405020304" pitchFamily="18" charset="0"/>
              </a:rPr>
              <a:t>che</a:t>
            </a:r>
            <a:r>
              <a:rPr lang="it-IT" sz="1800" b="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diventano l’occasione non solo per tecnici e industriali di contattare, di contrattare brevetti, di stabilire accordi, ma anche per il pubblico di conoscere nuovi prodotti agricoli e nuove macchine utensili.  Le esposizioni sono preparate con scenografie spettacolari allo scopo di sbalordire gli spettatori ma anche di dimostrare l’efficienza economica e politica della nazione che allestiva.</a:t>
            </a:r>
          </a:p>
          <a:p>
            <a:pPr marL="0" indent="0" algn="ctr">
              <a:buNone/>
            </a:pPr>
            <a:endParaRPr lang="it-IT" sz="1800" dirty="0" smtClean="0">
              <a:latin typeface="Times New Roman" panose="02020603050405020304" pitchFamily="18" charset="0"/>
              <a:cs typeface="Times New Roman" panose="02020603050405020304" pitchFamily="18" charset="0"/>
            </a:endParaRPr>
          </a:p>
        </p:txBody>
      </p:sp>
      <p:pic>
        <p:nvPicPr>
          <p:cNvPr id="4" name="Picture 2" descr="Risultati immagini per le banche nella seconda rivoluzione industriale"/>
          <p:cNvPicPr>
            <a:picLocks noChangeAspect="1" noChangeArrowheads="1"/>
          </p:cNvPicPr>
          <p:nvPr/>
        </p:nvPicPr>
        <p:blipFill>
          <a:blip r:embed="rId2"/>
          <a:srcRect/>
          <a:stretch>
            <a:fillRect/>
          </a:stretch>
        </p:blipFill>
        <p:spPr bwMode="auto">
          <a:xfrm>
            <a:off x="5143506" y="4214818"/>
            <a:ext cx="3357586" cy="2286016"/>
          </a:xfrm>
          <a:prstGeom prst="rect">
            <a:avLst/>
          </a:prstGeom>
          <a:noFill/>
        </p:spPr>
      </p:pic>
      <p:pic>
        <p:nvPicPr>
          <p:cNvPr id="84994" name="Picture 2" descr="https://upload.wikimedia.org/wikipedia/commons/thumb/e/eb/Crystal_Palace_interior.jpg/310px-Crystal_Palace_interior.jpg"/>
          <p:cNvPicPr>
            <a:picLocks noChangeAspect="1" noChangeArrowheads="1"/>
          </p:cNvPicPr>
          <p:nvPr/>
        </p:nvPicPr>
        <p:blipFill>
          <a:blip r:embed="rId3"/>
          <a:srcRect/>
          <a:stretch>
            <a:fillRect/>
          </a:stretch>
        </p:blipFill>
        <p:spPr bwMode="auto">
          <a:xfrm>
            <a:off x="714348" y="4286256"/>
            <a:ext cx="3810006" cy="2214578"/>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4994"/>
                                        </p:tgtEl>
                                        <p:attrNameLst>
                                          <p:attrName>style.visibility</p:attrName>
                                        </p:attrNameLst>
                                      </p:cBhvr>
                                      <p:to>
                                        <p:strVal val="visible"/>
                                      </p:to>
                                    </p:set>
                                    <p:anim calcmode="lin" valueType="num">
                                      <p:cBhvr>
                                        <p:cTn id="21" dur="1000" fill="hold"/>
                                        <p:tgtEl>
                                          <p:spTgt spid="84994"/>
                                        </p:tgtEl>
                                        <p:attrNameLst>
                                          <p:attrName>ppt_w</p:attrName>
                                        </p:attrNameLst>
                                      </p:cBhvr>
                                      <p:tavLst>
                                        <p:tav tm="0">
                                          <p:val>
                                            <p:strVal val="#ppt_w*0.70"/>
                                          </p:val>
                                        </p:tav>
                                        <p:tav tm="100000">
                                          <p:val>
                                            <p:strVal val="#ppt_w"/>
                                          </p:val>
                                        </p:tav>
                                      </p:tavLst>
                                    </p:anim>
                                    <p:anim calcmode="lin" valueType="num">
                                      <p:cBhvr>
                                        <p:cTn id="22" dur="1000" fill="hold"/>
                                        <p:tgtEl>
                                          <p:spTgt spid="84994"/>
                                        </p:tgtEl>
                                        <p:attrNameLst>
                                          <p:attrName>ppt_h</p:attrName>
                                        </p:attrNameLst>
                                      </p:cBhvr>
                                      <p:tavLst>
                                        <p:tav tm="0">
                                          <p:val>
                                            <p:strVal val="#ppt_h"/>
                                          </p:val>
                                        </p:tav>
                                        <p:tav tm="100000">
                                          <p:val>
                                            <p:strVal val="#ppt_h"/>
                                          </p:val>
                                        </p:tav>
                                      </p:tavLst>
                                    </p:anim>
                                    <p:animEffect transition="in" filter="fade">
                                      <p:cBhvr>
                                        <p:cTn id="23" dur="1000"/>
                                        <p:tgtEl>
                                          <p:spTgt spid="8499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strVal val="#ppt_w*0.70"/>
                                          </p:val>
                                        </p:tav>
                                        <p:tav tm="100000">
                                          <p:val>
                                            <p:strVal val="#ppt_w"/>
                                          </p:val>
                                        </p:tav>
                                      </p:tavLst>
                                    </p:anim>
                                    <p:anim calcmode="lin" valueType="num">
                                      <p:cBhvr>
                                        <p:cTn id="29" dur="1000" fill="hold"/>
                                        <p:tgtEl>
                                          <p:spTgt spid="4"/>
                                        </p:tgtEl>
                                        <p:attrNameLst>
                                          <p:attrName>ppt_h</p:attrName>
                                        </p:attrNameLst>
                                      </p:cBhvr>
                                      <p:tavLst>
                                        <p:tav tm="0">
                                          <p:val>
                                            <p:strVal val="#ppt_h"/>
                                          </p:val>
                                        </p:tav>
                                        <p:tav tm="100000">
                                          <p:val>
                                            <p:strVal val="#ppt_h"/>
                                          </p:val>
                                        </p:tav>
                                      </p:tavLst>
                                    </p:anim>
                                    <p:animEffect transition="in" filter="fade">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714744" y="642921"/>
            <a:ext cx="4714908" cy="5929355"/>
          </a:xfrm>
        </p:spPr>
        <p:txBody>
          <a:bodyPr>
            <a:normAutofit fontScale="85000" lnSpcReduction="20000"/>
          </a:bodyPr>
          <a:lstStyle/>
          <a:p>
            <a:pPr marL="0" indent="0">
              <a:buNone/>
            </a:pPr>
            <a:endParaRPr lang="it-IT" sz="1600" dirty="0" smtClean="0">
              <a:latin typeface="Times New Roman" panose="02020603050405020304" pitchFamily="18" charset="0"/>
              <a:cs typeface="Times New Roman" panose="02020603050405020304" pitchFamily="18" charset="0"/>
            </a:endParaRPr>
          </a:p>
          <a:p>
            <a:pPr marL="0" indent="0" algn="just">
              <a:buNone/>
            </a:pPr>
            <a:r>
              <a:rPr lang="it-IT" sz="2300" dirty="0" smtClean="0">
                <a:latin typeface="Times New Roman" panose="02020603050405020304" pitchFamily="18" charset="0"/>
                <a:cs typeface="Times New Roman" panose="02020603050405020304" pitchFamily="18" charset="0"/>
              </a:rPr>
              <a:t>Tuttavia la Rivoluzione industriale porta con sé anche diversi aspetti negativi: </a:t>
            </a:r>
          </a:p>
          <a:p>
            <a:pPr marL="0" indent="0" algn="just">
              <a:buFont typeface="Wingdings" pitchFamily="2" charset="2"/>
              <a:buChar char="Ø"/>
            </a:pPr>
            <a:r>
              <a:rPr lang="it-IT" sz="2300" dirty="0" smtClean="0">
                <a:latin typeface="Times New Roman" panose="02020603050405020304" pitchFamily="18" charset="0"/>
                <a:cs typeface="Times New Roman" panose="02020603050405020304" pitchFamily="18" charset="0"/>
              </a:rPr>
              <a:t>il </a:t>
            </a:r>
            <a:r>
              <a:rPr lang="it-IT" sz="2300" b="1" dirty="0" smtClean="0">
                <a:latin typeface="Times New Roman" panose="02020603050405020304" pitchFamily="18" charset="0"/>
                <a:cs typeface="Times New Roman" panose="02020603050405020304" pitchFamily="18" charset="0"/>
              </a:rPr>
              <a:t>protezionismo: </a:t>
            </a:r>
            <a:r>
              <a:rPr lang="it-IT" sz="2300" dirty="0" smtClean="0">
                <a:latin typeface="Times New Roman" panose="02020603050405020304" pitchFamily="18" charset="0"/>
                <a:cs typeface="Times New Roman" panose="02020603050405020304" pitchFamily="18" charset="0"/>
              </a:rPr>
              <a:t>un sistema di difesa che il singolo Stato oppone alla libertà mondiale dei mercati;</a:t>
            </a:r>
          </a:p>
          <a:p>
            <a:pPr marL="0" indent="0" algn="just">
              <a:buFont typeface="Wingdings" pitchFamily="2" charset="2"/>
              <a:buChar char="Ø"/>
            </a:pPr>
            <a:r>
              <a:rPr lang="it-IT" sz="2300" dirty="0" smtClean="0">
                <a:latin typeface="Times New Roman" panose="02020603050405020304" pitchFamily="18" charset="0"/>
                <a:cs typeface="Times New Roman" panose="02020603050405020304" pitchFamily="18" charset="0"/>
              </a:rPr>
              <a:t>la </a:t>
            </a:r>
            <a:r>
              <a:rPr lang="it-IT" sz="2300" b="1" dirty="0" smtClean="0">
                <a:latin typeface="Times New Roman" panose="02020603050405020304" pitchFamily="18" charset="0"/>
                <a:cs typeface="Times New Roman" panose="02020603050405020304" pitchFamily="18" charset="0"/>
              </a:rPr>
              <a:t>crisi di innovazione: </a:t>
            </a:r>
            <a:r>
              <a:rPr lang="it-IT" sz="2300" dirty="0" smtClean="0">
                <a:latin typeface="Times New Roman" panose="02020603050405020304" pitchFamily="18" charset="0"/>
                <a:cs typeface="Times New Roman" panose="02020603050405020304" pitchFamily="18" charset="0"/>
              </a:rPr>
              <a:t>le nuove scoperte modificano il modo di produrre e le industrie sono costrette a ricostruire gli impianti per non essere battute dalla concorrenza;</a:t>
            </a:r>
          </a:p>
          <a:p>
            <a:pPr marL="0" indent="0" algn="just">
              <a:buFont typeface="Wingdings" pitchFamily="2" charset="2"/>
              <a:buChar char="Ø"/>
            </a:pPr>
            <a:r>
              <a:rPr lang="it-IT" sz="2300" dirty="0" smtClean="0">
                <a:latin typeface="Times New Roman" panose="02020603050405020304" pitchFamily="18" charset="0"/>
                <a:cs typeface="Times New Roman" panose="02020603050405020304" pitchFamily="18" charset="0"/>
              </a:rPr>
              <a:t>la </a:t>
            </a:r>
            <a:r>
              <a:rPr lang="it-IT" sz="2300" b="1" dirty="0" smtClean="0">
                <a:latin typeface="Times New Roman" panose="02020603050405020304" pitchFamily="18" charset="0"/>
                <a:cs typeface="Times New Roman" panose="02020603050405020304" pitchFamily="18" charset="0"/>
              </a:rPr>
              <a:t>crisi di sovrapproduzione: </a:t>
            </a:r>
            <a:r>
              <a:rPr lang="it-IT" sz="2300" dirty="0" smtClean="0">
                <a:latin typeface="Times New Roman" panose="02020603050405020304" pitchFamily="18" charset="0"/>
                <a:cs typeface="Times New Roman" panose="02020603050405020304" pitchFamily="18" charset="0"/>
              </a:rPr>
              <a:t> le industrie producono più di quanto possono smerciare sui mercati e quindi le merci rimangono invendute;</a:t>
            </a:r>
          </a:p>
          <a:p>
            <a:pPr marL="0" indent="0" algn="just">
              <a:buFont typeface="Wingdings" pitchFamily="2" charset="2"/>
              <a:buChar char="Ø"/>
            </a:pPr>
            <a:r>
              <a:rPr lang="it-IT" sz="2300" dirty="0" smtClean="0">
                <a:latin typeface="Times New Roman" panose="02020603050405020304" pitchFamily="18" charset="0"/>
                <a:cs typeface="Times New Roman" panose="02020603050405020304" pitchFamily="18" charset="0"/>
              </a:rPr>
              <a:t>la crescita della </a:t>
            </a:r>
            <a:r>
              <a:rPr lang="it-IT" sz="2300" b="1" dirty="0" smtClean="0">
                <a:latin typeface="Times New Roman" panose="02020603050405020304" pitchFamily="18" charset="0"/>
                <a:cs typeface="Times New Roman" panose="02020603050405020304" pitchFamily="18" charset="0"/>
              </a:rPr>
              <a:t>competizione </a:t>
            </a:r>
            <a:r>
              <a:rPr lang="it-IT" sz="2300" dirty="0" smtClean="0">
                <a:latin typeface="Times New Roman" panose="02020603050405020304" pitchFamily="18" charset="0"/>
                <a:cs typeface="Times New Roman" panose="02020603050405020304" pitchFamily="18" charset="0"/>
              </a:rPr>
              <a:t>tra le principali potenze europee che intraprendono una </a:t>
            </a:r>
            <a:r>
              <a:rPr lang="it-IT" sz="2300" b="1" dirty="0" smtClean="0">
                <a:latin typeface="Times New Roman" panose="02020603050405020304" pitchFamily="18" charset="0"/>
                <a:cs typeface="Times New Roman" panose="02020603050405020304" pitchFamily="18" charset="0"/>
              </a:rPr>
              <a:t>politica nazionalista e imperialista </a:t>
            </a:r>
            <a:r>
              <a:rPr lang="it-IT" sz="2300" dirty="0" smtClean="0">
                <a:latin typeface="Times New Roman" panose="02020603050405020304" pitchFamily="18" charset="0"/>
                <a:cs typeface="Times New Roman" panose="02020603050405020304" pitchFamily="18" charset="0"/>
              </a:rPr>
              <a:t>imponendo agli altri Stati la propria volontà attraverso la costante minaccia di un ricorso alle armi.</a:t>
            </a:r>
          </a:p>
        </p:txBody>
      </p:sp>
      <p:pic>
        <p:nvPicPr>
          <p:cNvPr id="2056" name="Picture 8" descr="Immagine correlata"/>
          <p:cNvPicPr>
            <a:picLocks noChangeAspect="1" noChangeArrowheads="1"/>
          </p:cNvPicPr>
          <p:nvPr/>
        </p:nvPicPr>
        <p:blipFill>
          <a:blip r:embed="rId2"/>
          <a:srcRect/>
          <a:stretch>
            <a:fillRect/>
          </a:stretch>
        </p:blipFill>
        <p:spPr bwMode="auto">
          <a:xfrm>
            <a:off x="642910" y="1071546"/>
            <a:ext cx="3000396" cy="2643206"/>
          </a:xfrm>
          <a:prstGeom prst="rect">
            <a:avLst/>
          </a:prstGeom>
          <a:noFill/>
        </p:spPr>
      </p:pic>
      <p:sp>
        <p:nvSpPr>
          <p:cNvPr id="2062" name="AutoShape 14" descr="surprodu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064" name="AutoShape 16" descr="surprodu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066" name="AutoShape 18" descr="Risultati immagini per immagini sovrapproduzio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068" name="Picture 20" descr="Risultati immagini per immagini sovrapproduzione"/>
          <p:cNvPicPr>
            <a:picLocks noChangeAspect="1" noChangeArrowheads="1"/>
          </p:cNvPicPr>
          <p:nvPr/>
        </p:nvPicPr>
        <p:blipFill>
          <a:blip r:embed="rId3"/>
          <a:srcRect/>
          <a:stretch>
            <a:fillRect/>
          </a:stretch>
        </p:blipFill>
        <p:spPr bwMode="auto">
          <a:xfrm>
            <a:off x="571472" y="3786190"/>
            <a:ext cx="3071834" cy="2500330"/>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056"/>
                                        </p:tgtEl>
                                        <p:attrNameLst>
                                          <p:attrName>style.visibility</p:attrName>
                                        </p:attrNameLst>
                                      </p:cBhvr>
                                      <p:to>
                                        <p:strVal val="visible"/>
                                      </p:to>
                                    </p:set>
                                    <p:animEffect transition="in" filter="dissolve">
                                      <p:cBhvr>
                                        <p:cTn id="42" dur="500"/>
                                        <p:tgtEl>
                                          <p:spTgt spid="205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068"/>
                                        </p:tgtEl>
                                        <p:attrNameLst>
                                          <p:attrName>style.visibility</p:attrName>
                                        </p:attrNameLst>
                                      </p:cBhvr>
                                      <p:to>
                                        <p:strVal val="visible"/>
                                      </p:to>
                                    </p:set>
                                    <p:animEffect transition="in" filter="dissolve">
                                      <p:cBhvr>
                                        <p:cTn id="47"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85787" y="714356"/>
            <a:ext cx="7643866" cy="3357586"/>
          </a:xfrm>
        </p:spPr>
        <p:txBody>
          <a:bodyPr>
            <a:normAutofit fontScale="25000" lnSpcReduction="20000"/>
          </a:bodyPr>
          <a:lstStyle/>
          <a:p>
            <a:pPr marL="0" indent="0" algn="ctr">
              <a:buNone/>
            </a:pPr>
            <a:r>
              <a:rPr lang="it-IT" sz="7200" dirty="0" smtClean="0">
                <a:latin typeface="Times New Roman" panose="02020603050405020304" pitchFamily="18" charset="0"/>
                <a:cs typeface="Times New Roman" panose="02020603050405020304" pitchFamily="18" charset="0"/>
              </a:rPr>
              <a:t>Ben presto l’aggressività di queste nazioni si rivolge verso i territori di Africa, Asia e </a:t>
            </a:r>
            <a:r>
              <a:rPr lang="it-IT" sz="7200" dirty="0" err="1" smtClean="0">
                <a:latin typeface="Times New Roman" panose="02020603050405020304" pitchFamily="18" charset="0"/>
                <a:cs typeface="Times New Roman" panose="02020603050405020304" pitchFamily="18" charset="0"/>
              </a:rPr>
              <a:t>Oceania</a:t>
            </a:r>
            <a:r>
              <a:rPr lang="it-IT" sz="7200" dirty="0" smtClean="0">
                <a:latin typeface="Times New Roman" panose="02020603050405020304" pitchFamily="18" charset="0"/>
                <a:cs typeface="Times New Roman" panose="02020603050405020304" pitchFamily="18" charset="0"/>
              </a:rPr>
              <a:t> che vengono conquistati e sottomessi con la forza sulla base di </a:t>
            </a:r>
            <a:r>
              <a:rPr lang="it-IT" sz="7200" b="1" dirty="0" smtClean="0">
                <a:latin typeface="Times New Roman" panose="02020603050405020304" pitchFamily="18" charset="0"/>
                <a:cs typeface="Times New Roman" panose="02020603050405020304" pitchFamily="18" charset="0"/>
              </a:rPr>
              <a:t>ideologie razziste: </a:t>
            </a:r>
            <a:r>
              <a:rPr lang="it-IT" sz="7200" dirty="0" smtClean="0">
                <a:latin typeface="Times New Roman" panose="02020603050405020304" pitchFamily="18" charset="0"/>
                <a:cs typeface="Times New Roman" panose="02020603050405020304" pitchFamily="18" charset="0"/>
              </a:rPr>
              <a:t>i conquistatori giustificano la violenza compiuta verso gli altri popoli affermando di essere portatori di una civiltà superiore.</a:t>
            </a:r>
          </a:p>
          <a:p>
            <a:pPr marL="0" indent="0" algn="just">
              <a:buFont typeface="Wingdings" pitchFamily="2" charset="2"/>
              <a:buChar char="Ø"/>
            </a:pPr>
            <a:r>
              <a:rPr lang="it-IT" sz="7200" dirty="0" smtClean="0">
                <a:latin typeface="Times New Roman" panose="02020603050405020304" pitchFamily="18" charset="0"/>
                <a:cs typeface="Times New Roman" panose="02020603050405020304" pitchFamily="18" charset="0"/>
              </a:rPr>
              <a:t>In un primo momento il predominio europeo sugli altri continenti prende la forma  della </a:t>
            </a:r>
            <a:r>
              <a:rPr lang="it-IT" sz="7200" b="1" dirty="0" smtClean="0">
                <a:latin typeface="Times New Roman" panose="02020603050405020304" pitchFamily="18" charset="0"/>
                <a:cs typeface="Times New Roman" panose="02020603050405020304" pitchFamily="18" charset="0"/>
              </a:rPr>
              <a:t>penetrazione economica </a:t>
            </a:r>
            <a:r>
              <a:rPr lang="it-IT" sz="7200" dirty="0" smtClean="0">
                <a:latin typeface="Times New Roman" panose="02020603050405020304" pitchFamily="18" charset="0"/>
                <a:cs typeface="Times New Roman" panose="02020603050405020304" pitchFamily="18" charset="0"/>
              </a:rPr>
              <a:t>perché le industrie europee hanno bisogno di aprire in terra straniera </a:t>
            </a:r>
            <a:r>
              <a:rPr lang="it-IT" sz="7200" b="1" i="1" dirty="0" smtClean="0">
                <a:latin typeface="Times New Roman" panose="02020603050405020304" pitchFamily="18" charset="0"/>
                <a:cs typeface="Times New Roman" panose="02020603050405020304" pitchFamily="18" charset="0"/>
              </a:rPr>
              <a:t>nuovi mercati</a:t>
            </a:r>
            <a:r>
              <a:rPr lang="it-IT" sz="7200" dirty="0" smtClean="0">
                <a:latin typeface="Times New Roman" panose="02020603050405020304" pitchFamily="18" charset="0"/>
                <a:cs typeface="Times New Roman" panose="02020603050405020304" pitchFamily="18" charset="0"/>
              </a:rPr>
              <a:t> in cui smerciare i prodotti di sovrapproduzione ma anche di reperire </a:t>
            </a:r>
            <a:r>
              <a:rPr lang="it-IT" sz="7200" b="1" i="1" dirty="0" smtClean="0">
                <a:latin typeface="Times New Roman" panose="02020603050405020304" pitchFamily="18" charset="0"/>
                <a:cs typeface="Times New Roman" panose="02020603050405020304" pitchFamily="18" charset="0"/>
              </a:rPr>
              <a:t>nuove materie prime </a:t>
            </a:r>
            <a:r>
              <a:rPr lang="it-IT" sz="7200" dirty="0" smtClean="0">
                <a:latin typeface="Times New Roman" panose="02020603050405020304" pitchFamily="18" charset="0"/>
                <a:cs typeface="Times New Roman" panose="02020603050405020304" pitchFamily="18" charset="0"/>
              </a:rPr>
              <a:t>di cui hanno bisogno e che sono presenti nei Paesi extraeuropei. </a:t>
            </a:r>
          </a:p>
          <a:p>
            <a:pPr marL="0" indent="0" algn="just">
              <a:buFont typeface="Wingdings" pitchFamily="2" charset="2"/>
              <a:buChar char="Ø"/>
            </a:pPr>
            <a:r>
              <a:rPr lang="it-IT" sz="7200" dirty="0" smtClean="0">
                <a:latin typeface="Times New Roman" panose="02020603050405020304" pitchFamily="18" charset="0"/>
                <a:cs typeface="Times New Roman" panose="02020603050405020304" pitchFamily="18" charset="0"/>
              </a:rPr>
              <a:t>Successivamente  il predominio si trasforma in </a:t>
            </a:r>
            <a:r>
              <a:rPr lang="it-IT" sz="7200" b="1" dirty="0" smtClean="0">
                <a:latin typeface="Times New Roman" panose="02020603050405020304" pitchFamily="18" charset="0"/>
                <a:cs typeface="Times New Roman" panose="02020603050405020304" pitchFamily="18" charset="0"/>
              </a:rPr>
              <a:t>occupazione politica diretta </a:t>
            </a:r>
            <a:r>
              <a:rPr lang="it-IT" sz="7200" dirty="0" smtClean="0">
                <a:latin typeface="Times New Roman" panose="02020603050405020304" pitchFamily="18" charset="0"/>
                <a:cs typeface="Times New Roman" panose="02020603050405020304" pitchFamily="18" charset="0"/>
              </a:rPr>
              <a:t>del territorio da parte di </a:t>
            </a:r>
            <a:r>
              <a:rPr lang="it-IT" sz="7200" b="1" dirty="0" smtClean="0">
                <a:latin typeface="Times New Roman" panose="02020603050405020304" pitchFamily="18" charset="0"/>
                <a:cs typeface="Times New Roman" panose="02020603050405020304" pitchFamily="18" charset="0"/>
              </a:rPr>
              <a:t>poche potenze industriali: </a:t>
            </a:r>
            <a:r>
              <a:rPr lang="it-IT" sz="7200" dirty="0" smtClean="0">
                <a:latin typeface="Times New Roman" panose="02020603050405020304" pitchFamily="18" charset="0"/>
                <a:cs typeface="Times New Roman" panose="02020603050405020304" pitchFamily="18" charset="0"/>
              </a:rPr>
              <a:t>esse decidono quali industrie impiantare, decidono il prezzo delle materie prime e dei prodotti finiti, alterano le leggi di mercato, condizionano la politica e i governi dei vari Paesi.</a:t>
            </a:r>
          </a:p>
          <a:p>
            <a:pPr marL="0" indent="0" algn="ctr">
              <a:buNone/>
            </a:pPr>
            <a:endParaRPr lang="it-IT" sz="5500" dirty="0" smtClean="0">
              <a:latin typeface="Times New Roman" panose="02020603050405020304" pitchFamily="18" charset="0"/>
              <a:cs typeface="Times New Roman" panose="02020603050405020304" pitchFamily="18" charset="0"/>
            </a:endParaRPr>
          </a:p>
          <a:p>
            <a:pPr marL="0" indent="0" algn="ctr">
              <a:buNone/>
            </a:pPr>
            <a:r>
              <a:rPr lang="it-IT" sz="2600" dirty="0" smtClean="0">
                <a:latin typeface="Times New Roman" panose="02020603050405020304" pitchFamily="18" charset="0"/>
                <a:cs typeface="Times New Roman" panose="02020603050405020304" pitchFamily="18" charset="0"/>
              </a:rPr>
              <a:t> </a:t>
            </a:r>
          </a:p>
          <a:p>
            <a:pPr marL="0" indent="0" algn="ctr">
              <a:buNone/>
            </a:pPr>
            <a:endParaRPr lang="it-IT" sz="1600" dirty="0" smtClean="0">
              <a:latin typeface="Times New Roman" panose="02020603050405020304" pitchFamily="18" charset="0"/>
              <a:cs typeface="Times New Roman" panose="02020603050405020304" pitchFamily="18" charset="0"/>
            </a:endParaRPr>
          </a:p>
        </p:txBody>
      </p:sp>
      <p:pic>
        <p:nvPicPr>
          <p:cNvPr id="1026" name="Picture 2" descr="Risultati immagini per espansione coloniale europea nel mondo"/>
          <p:cNvPicPr>
            <a:picLocks noChangeAspect="1" noChangeArrowheads="1"/>
          </p:cNvPicPr>
          <p:nvPr/>
        </p:nvPicPr>
        <p:blipFill>
          <a:blip r:embed="rId2"/>
          <a:srcRect/>
          <a:stretch>
            <a:fillRect/>
          </a:stretch>
        </p:blipFill>
        <p:spPr bwMode="auto">
          <a:xfrm>
            <a:off x="1785919" y="4143380"/>
            <a:ext cx="5857916" cy="2500330"/>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42914" y="714356"/>
            <a:ext cx="7786741" cy="2928958"/>
          </a:xfrm>
        </p:spPr>
        <p:txBody>
          <a:bodyPr>
            <a:normAutofit fontScale="25000" lnSpcReduction="20000"/>
          </a:bodyPr>
          <a:lstStyle/>
          <a:p>
            <a:pPr marL="0" indent="0" algn="just">
              <a:buNone/>
            </a:pPr>
            <a:r>
              <a:rPr lang="it-IT" sz="7200" dirty="0" smtClean="0">
                <a:latin typeface="Times New Roman" panose="02020603050405020304" pitchFamily="18" charset="0"/>
                <a:cs typeface="Times New Roman" panose="02020603050405020304" pitchFamily="18" charset="0"/>
              </a:rPr>
              <a:t>Nel 1884 Bismarck convoca a Berlino una Conferenza in cui l’Africa è divisa secondo meridiani e paralleli senza tener conto dei diritti, delle tradizioni e della cultura delle popolazioni indigene, smembrando e accorpando tribù diverse, causa ancora oggi di continui contrasti.</a:t>
            </a:r>
          </a:p>
          <a:p>
            <a:pPr marL="0" indent="0" algn="just">
              <a:buNone/>
            </a:pPr>
            <a:r>
              <a:rPr lang="it-IT" sz="7200" dirty="0" smtClean="0">
                <a:latin typeface="Times New Roman" panose="02020603050405020304" pitchFamily="18" charset="0"/>
                <a:cs typeface="Times New Roman" panose="02020603050405020304" pitchFamily="18" charset="0"/>
              </a:rPr>
              <a:t>Grandi imperi coloniali  si formano in: </a:t>
            </a:r>
          </a:p>
          <a:p>
            <a:pPr marL="0" indent="0" algn="just">
              <a:buFont typeface="Wingdings" pitchFamily="2" charset="2"/>
              <a:buChar char="§"/>
            </a:pPr>
            <a:r>
              <a:rPr lang="it-IT" sz="7200" b="1" dirty="0" smtClean="0">
                <a:latin typeface="Times New Roman" panose="02020603050405020304" pitchFamily="18" charset="0"/>
                <a:cs typeface="Times New Roman" panose="02020603050405020304" pitchFamily="18" charset="0"/>
              </a:rPr>
              <a:t> Africa </a:t>
            </a:r>
            <a:r>
              <a:rPr lang="it-IT" sz="7200" dirty="0" smtClean="0">
                <a:latin typeface="Times New Roman" panose="02020603050405020304" pitchFamily="18" charset="0"/>
                <a:cs typeface="Times New Roman" panose="02020603050405020304" pitchFamily="18" charset="0"/>
              </a:rPr>
              <a:t>con possedimenti inglesi, francesi, tedeschi, portoghesi, spagnoli, italiani;</a:t>
            </a:r>
            <a:endParaRPr lang="it-IT" sz="7200" b="1" dirty="0" smtClean="0">
              <a:latin typeface="Times New Roman" panose="02020603050405020304" pitchFamily="18" charset="0"/>
              <a:cs typeface="Times New Roman" panose="02020603050405020304" pitchFamily="18" charset="0"/>
            </a:endParaRPr>
          </a:p>
          <a:p>
            <a:pPr marL="0" indent="0" algn="just">
              <a:buFont typeface="Wingdings" pitchFamily="2" charset="2"/>
              <a:buChar char="§"/>
            </a:pPr>
            <a:r>
              <a:rPr lang="it-IT" sz="7200" b="1" dirty="0" smtClean="0">
                <a:latin typeface="Times New Roman" panose="02020603050405020304" pitchFamily="18" charset="0"/>
                <a:cs typeface="Times New Roman" panose="02020603050405020304" pitchFamily="18" charset="0"/>
              </a:rPr>
              <a:t> Asia </a:t>
            </a:r>
            <a:r>
              <a:rPr lang="it-IT" sz="7200" dirty="0" smtClean="0">
                <a:latin typeface="Times New Roman" panose="02020603050405020304" pitchFamily="18" charset="0"/>
                <a:cs typeface="Times New Roman" panose="02020603050405020304" pitchFamily="18" charset="0"/>
              </a:rPr>
              <a:t>con possedimenti inglesi, francesi, tedeschi, olandesi, tedeschi, portoghesi, statunitensi;</a:t>
            </a:r>
          </a:p>
          <a:p>
            <a:pPr marL="0" indent="0" algn="just">
              <a:buFont typeface="Wingdings" pitchFamily="2" charset="2"/>
              <a:buChar char="§"/>
            </a:pPr>
            <a:r>
              <a:rPr lang="it-IT" sz="7200" b="1" dirty="0" smtClean="0">
                <a:latin typeface="Times New Roman" panose="02020603050405020304" pitchFamily="18" charset="0"/>
                <a:cs typeface="Times New Roman" panose="02020603050405020304" pitchFamily="18" charset="0"/>
              </a:rPr>
              <a:t> Australia: </a:t>
            </a:r>
            <a:r>
              <a:rPr lang="it-IT" sz="7200" dirty="0" smtClean="0">
                <a:latin typeface="Times New Roman" panose="02020603050405020304" pitchFamily="18" charset="0"/>
                <a:cs typeface="Times New Roman" panose="02020603050405020304" pitchFamily="18" charset="0"/>
              </a:rPr>
              <a:t>con possedimenti inglesi, tedeschi e americani  a partire dal XIX secolo, quando ne viene compresa l’importanza strategica per il dominio dei traffici marittimi (prima era usata solo come colonia penale perché considerata povera di risorse).</a:t>
            </a:r>
            <a:r>
              <a:rPr lang="it-IT" sz="7200" b="1" dirty="0" smtClean="0">
                <a:latin typeface="Times New Roman" panose="02020603050405020304" pitchFamily="18" charset="0"/>
                <a:cs typeface="Times New Roman" panose="02020603050405020304" pitchFamily="18" charset="0"/>
              </a:rPr>
              <a:t> </a:t>
            </a:r>
            <a:r>
              <a:rPr lang="it-IT" sz="7200" dirty="0" smtClean="0">
                <a:latin typeface="Times New Roman" panose="02020603050405020304" pitchFamily="18" charset="0"/>
                <a:cs typeface="Times New Roman" panose="02020603050405020304" pitchFamily="18" charset="0"/>
              </a:rPr>
              <a:t> </a:t>
            </a:r>
            <a:endParaRPr lang="it-IT" sz="7200" b="1" dirty="0" smtClean="0">
              <a:latin typeface="Times New Roman" panose="02020603050405020304" pitchFamily="18" charset="0"/>
              <a:cs typeface="Times New Roman" panose="02020603050405020304" pitchFamily="18" charset="0"/>
            </a:endParaRPr>
          </a:p>
          <a:p>
            <a:pPr marL="0" indent="0" algn="just">
              <a:buFont typeface="Wingdings" pitchFamily="2" charset="2"/>
              <a:buChar char="§"/>
            </a:pPr>
            <a:endParaRPr lang="it-IT" sz="7200" b="1" dirty="0" smtClean="0">
              <a:latin typeface="Times New Roman" panose="02020603050405020304" pitchFamily="18" charset="0"/>
              <a:cs typeface="Times New Roman" panose="02020603050405020304" pitchFamily="18" charset="0"/>
            </a:endParaRPr>
          </a:p>
          <a:p>
            <a:pPr marL="0" indent="0" algn="just">
              <a:buFont typeface="Wingdings" pitchFamily="2" charset="2"/>
              <a:buChar char="§"/>
            </a:pPr>
            <a:endParaRPr lang="it-IT" sz="1800" b="1" dirty="0" smtClean="0">
              <a:latin typeface="Times New Roman" panose="02020603050405020304" pitchFamily="18" charset="0"/>
              <a:cs typeface="Times New Roman" panose="02020603050405020304" pitchFamily="18" charset="0"/>
            </a:endParaRPr>
          </a:p>
          <a:p>
            <a:pPr marL="0" indent="0" algn="ctr">
              <a:buNone/>
            </a:pPr>
            <a:r>
              <a:rPr lang="it-IT" sz="1800" b="1" dirty="0" smtClean="0">
                <a:latin typeface="Times New Roman" panose="02020603050405020304" pitchFamily="18" charset="0"/>
                <a:cs typeface="Times New Roman" panose="02020603050405020304" pitchFamily="18" charset="0"/>
              </a:rPr>
              <a:t> </a:t>
            </a:r>
          </a:p>
          <a:p>
            <a:pPr marL="0" indent="0" algn="ctr">
              <a:buNone/>
            </a:pPr>
            <a:endParaRPr lang="it-IT" sz="1600" dirty="0" smtClean="0">
              <a:latin typeface="Times New Roman" panose="02020603050405020304" pitchFamily="18" charset="0"/>
              <a:cs typeface="Times New Roman" panose="02020603050405020304" pitchFamily="18" charset="0"/>
            </a:endParaRPr>
          </a:p>
        </p:txBody>
      </p:sp>
      <p:sp>
        <p:nvSpPr>
          <p:cNvPr id="86018" name="AutoShape 2" descr="data:image/jpeg;base64,/9j/4AAQSkZJRgABAQAAAQABAAD/2wCEAAkGBxISEhUTExMVFhUXGBoXGRgXFxcZGBoZGBgYGBoaGBoYHSggGBolGxgYITMhJSktLjAuGiEzODMsNygtLisBCgoKDg0OGxAQGy8lHyUrLS0tLTAtLS8wLS8tLy0tLS8tLy0yLS0vNS0tLS0vLS0tLy0tLy0rLS0tLS0tLS4tLf/AABEIALIBGwMBIgACEQEDEQH/xAAbAAACAwEBAQAAAAAAAAAAAAAABAIDBQEGB//EAEIQAAECBAQEBAIHBgUEAwEAAAECEQADITEEEkFRBSJhcROBkaEyQhQjUrHB0fAGJGJyguEVM1OS8TRDouJUZHMW/8QAGgEAAwEBAQEAAAAAAAAAAAAAAAECAwQFBv/EAC0RAAICAQMDAgYCAgMAAAAAAAABAhEDEiExBEFRYfAFEyJxgZGhsRTRIzLB/9oADAMBAAIRAxEAPwD7jBFc/M3KzvrtrFavE0y296Oe14dCbGIIqOflt/F7W9/aIvMYWd69n06tSCgsvgilOejt19LDz16REeI3yux9Xp5M3rBQWMQRSoryhmzUfbrFeddapHNT+X84KFqGoIV8VXTX76e0LzuIplh5q0prqWhqDYnkS5NKB4xZnH5A/wC4D2dX3RSj9pJJLZlDulTRXypeDN9TiW2pfs33jhWIzlY5P20h+o1ilePGjqf7I/E0ES9MVcnRevwa+cR14xJnESm6T6j8YvwnFEqpY9wfcEiM4ZMeT/pKx6q5NWCIS5gNok8UXZ2COPA8AHYIIrXMaChWWQQucUlwHDmw1MXgw2mgTTOwQREqhDJQQqFTGPwvp738mEWJzuqzfL/f2h0SpF0EUpz0drF++n66xxHiatrbuWHo0FDsvghdXiaN8N/4qV7XpE0ZnLs1GH3vBQWWwQuPEp8N69qMO94GmNo9f/X2goWoYgioZ30b31/tFsIoIIIIACCILW0LHGp+0PWGotkuSQ5HFGFfpL2hefiopQbJeRI5xHikuV8SmewuT5CFJXEypaRkISp+ZRYA15ds1LO8ZnE8TNKwUICk5HfIFAgu9W20EZaMTJIJVJzE1IC1BD75Xcud3bSOmOJUedk6pqXO3v7m9M4koOFoQSynSiYkuE0WGUxCgHLW6x5bEYcJstC3YJUSM5SczOBUM1uojWx+VShMRKTlIJUsE5vhq+VQYjqNKQriHShKyXKwA6SpuVIAQqtV7/8AJjWG3BzZ2589vfp7/mnAYBc9QAYANmJADA7Mzml6xuYfCyUsyWKXdSqk6G4AG1Iz+E8Y8IlKk8pq4cqegepsw0j0+GxaFjMgpV1De/WOXrMeTJHTGVHR0KxLflmXL4ggpH1awKUyEs7UteumoIgHEEOGQtyAfgIoV5NdQatsIux8lIWFkqSCDawIyl6BwTl9juXkcL/HM/3V09qR8j1XTvp56ZcefPvue9jmpq0L/wCKILEImEkpA5CPj72bWIiciYwGZJJSCohjzDMKqqdqWO0NmRfnX/u6vCmCUZy01UEJdQKVfGxAY/ZjT4fi+ZmVLZc7+7+xn1E1GNd3wejwMkJDAfme51McxctIL5CokEFntSn62jkrCn/UVZv794sThlD5z+bF9/8AmPptk9jmptVQnxKYuSlPhgM7G5Llm/Gp6Qphp85SiM5u45QxTpoX9RGpMwxIqtWv3k/i3aF5mIRK+KYHIAAUQKua31J9onRbu/wS7T8D8p2r+cLYvB5i+daf5S34QlNXZX0kgKLpYOlgxYMbMDrrBhMQEso4nOlgGIYFSmSC73zIVQaqPSKTaZo0mjq+HJzBRUc4GXMyczUcOzgeesaOFKQ4Brch3PvWMFPFJMwkmanLU30SCT6JGYnqm2umFBA5Uh7nSlySYuW63Mo0naRoqXCeMSpQ5Sx3Z4TOOzaEAXLEtUgUF7P6QxKw987KL62A0YG0S6hyXevZFEuetBY1DPuetqsO2orDsrFg2IPYvFP0dCWKUWqyaP3DgHzivw5hUCQkAAtq1mB3etqUg1RYtMommmaI7nEY+KxMyWx8JShrlYke7t5ekTxEwFJ5v1cNuYehB8w1s4joMYasRlH1qiiyiXISAWTd2AfR4eRiOo9YTgNZOzH4IWE+O/SQ7Eh4nSy9SGIIqTMeJvCodko4ox2IzLQhsy8fO08yCWBGzmFP8WUFMcPMy1DpGanIxDUbmXr8j6xdPlkHlSKl1ByHivEKl8xy8ymSxcA0OUdf76RpON0kYwnTbYljeJFctYOHmoJdlFDAAIC3UdKnL3jzs6apTZlKIFgSSKR61eFKkrFAVJyu5OgqQSz030vHlJ+HUgkKuLjUbP3vGuBONo874inJqUeO5LDTlpcpmZWFHUWNbAam5tFS1Ai3MdX67NtRogRElkUZPuS53rQdvvjoR5up1RNM0AME3IKqnmAeh2FTEpOKUlKpbZgQeWjOW5q7AUih49Xw7h8rwgzLCmJVuRs9gCLdITlXJtghPI6TqhI8LQmQPEKUlncEOWcjLbmqN4S4Ji1y1HJLC82XMKgvUBuj3LekPcePh+GEgMAoB0JIHw2cM8V8GnSEZFGkwqKSNA7sbUBoL61hXa33OhpLKknVdzW4xLdFkvQczlIdgSWvE8zBz5w0uWFgpNQQQR0MUJwczMAWKXcl60qAQ3a2xjw/iPRzzyhp47+nr6nsYZqFsWxE8IGZZyJBYlQ/TDqYUl8ewkslljMzkgOW2pbdo9BPkLy8gSS9lOzeWsZy8FiVfFKwxt9rbm92bfWOjD02LAqxrfyxS1T3Z1OMw+ISkqVQ5mIJHQ1EXp4TIUCpDkkAvmJGjNs+RqbGIkYhCXyyEgA6qYXy+VveLhjcySUgZmdgXBLH1DhnjopsNWlbmfjpCEB0FaZgYJGYkuApIoaKDLVUvfeFJOBCVOup1La/FUmtSD6aRdKmB0qVVSkuTetKUoNYtQr4S1SlyCa0uo0sfwEeVmnl6nVHGnSXHDbeyf2XJS0xacuX/BKWhOUcjJY89CLl+VW+8Sl4TO3InKQKkJfVQUNbm2kcVNEsJM1SUjMSEmrpLJNnspSS/XSGjxSSLzE3bW7qDd3Sr0Mejjk4443zQtCk34IK4Wgu4RUu/hpB9d6msXLlZQSMxGUjKK+j9oskz0r+FQLEgsbEEgg7VBhHEy8VkTkVLzsvNmtX4CGTp29YNb7laF2L5OHLZVVSQKPUHagtbWGkJYNXzLn1N4UnInvNKVpYoaUCLLy0Ki1s2lfwiOTEZpPMjKAfF3UWGXLy0q50hNtjUUh6CF8GmaM3iFJry5dq9O2+tYoQjEst1I+MFDfYzklJ5b5GD1qfOEUPwJDW/TwqEzsyeZOXIytyvcUtFSUYnLL5peYf5lKHnT8NKcmem5TWhcAfIe8QXKBDWtalu0R+kDY9KX/XWF14w3SKU+IEE6nsw+42i1CRnKce5ecMkkGtNHJHvFU9KQQxANaG1G1+U1jkjEKKRRydSwvV2FW9/vi6XJqTvegjRKSe7M24tbI5hZrltRQ2p6RpCEpMkCgDCHRCmVC6OxUub0PoYtgiC2ZOIQtRYU/iv6D8/QxZKwAA3Lu5qSd40MgjrRo8jM1iV2xU4eMTjfDitilPOxDuwZiQFA0IdmNwWO8emhbEIhwyNMWXEpRo+ZzZrB2eoFOpavSIqxDFQymic3Q9Ad7ese2RwaSpalFAqBSwfen6rF3+C4f/AEx6q/ONJZ4p0eXH4bNq7R4EYocrpUMxIsaM/wAW1v1eLcJxZct1pCgyspDOCHqW1ADnelI9x/gmH/0//Jf5xnY/gKEuUAkmiQ5obuTtTY30hxzRk6CXQZIfUq/bMvi2O8RKKizqGyg6d6Bqt1rpGbeGUYRallCRmIf4Xal6lhDQwM2StHIZmYnMlJYA1YE2cUL7xsqTo5XDJkepr0s2v2f4iuYCFgAhiCLEFw/flPSNbE8MRNLqKnYCim+ElQ7VOl6O7CM2VwdSlpmlakL5SoJIKWHy1Fmcebx6BAaOXLV7Ht9MpqNS/fkycVwdOUBIWrMpIV9YQQkKzOH2IHVqWEZ+G4bMCSDh1izNOST8o+IlwQAe5HUx6iMrjONCSEicZamJ+Aq+VTG2jE+XWMTpMHiGAmcqDJUyqEia7AHb5qV3veGcTjRLliaWKjUAEAklSU5S+7g61HaOYziTB1YpOWv/AG6EJSHD7uFEdzQtE5WBWqXMSZiFfCUKKQyWXm+Us7BIp9kGrtGuqomDjczmC4bl5goiUQeVZIW7/MupZiQACKNeHsMRmdORyCwGge5GlXN6v0hROIWJYzAZASRlzKUEgkpBe9GHX1jkjEJUBkuQF1YGvdq0Kekedl6mccqgoXdW/fg3hjjV2PYrBFTMsJoXJQhRJoxdQo1Q1oxJuJQUZvpSAOfm+jA1ApQihSVW1KgLqjXVjSa5CqjhvhHcjWO41c0FHhollJLKzGrM/K1LZo69LFrQlh8SEKP7ykjOTlEkJGULVKKXAqxyjN/Ck2VXblTApIUkulQBB3BDg+kZCcViMoV4MsuQBcPzmtRypyN/V0aHMMcQ6c6ZbVzZSaXbKDf5feE00NST4HYIXE1dHABNhUkdzageF+ISZgS6MilOH8RLgCrkAWH6eChp2NrxKA7m2mt2oNa0prEpBUQ6gxrTYPR+rRnKTiKAS5BTRmJ1NSzN8JNt4gET82UhLcp5VL5aF2elwBezwdg7mmJ1bFnZ6M9u94jiQogABw9Q7U/KJy0coBA6gW94oBPMl3+UOPU9aEecOPOwpcbk8EoLDs3f29ohPoVAfEQAOgq59vuiPDZgDgDmUoqbYElidgzd+saXgi+pvG0tnuYQVrYTwsm0PpRAhDROIlKzSMaI5Y60dgiSwilaVuWIbSn8v/t6jaLoqGIRfMGL+wc+0NCdEFIXViLMH33NI6ULf4qMPXU/fEzPSLnR/K0HjJ3/AEz/AHQbi28kpYLB6nWIzUuI6iYDYv8Aoj8D6RMwdx8oyJ0xSM2VOYkOBuRp5j7opOLnA/5JqSLmgCMwJ7qOWmvSNHFSARGXKxMwEpKrG5FfK22r6xGeahHW+O5MNnpLk4qa1ZVcwTc2MrPms/8AmcnvpFZxc4gvIqnMU1d2CcrMHDhShUUKTcVLMvF6EVbTXSm2l944cQt2yBt81/aFifzI6obouUlHZlKcwSlKUiXmUtJa7AqAUOpABfrDsqWlCa0HruT+JiGFGc5j76dPueGkT0lgA7kjTSr9o34Rls3f6O+OkB+rW1dmEV42acpCF5FApdTOwKg9DSoBHS8TGIQctua1tia+QMCZySzJ+IkWFwCT+MTRV+ogiViCoj6QLCnhihFzUVFbe8QzTC7YmSS9KJJDhgPVSS+tKB40hiU1LGzu2lWPWxhWZhJJAOQUtdwzCjfyi2whUPUhDHJWWUZiFJCnISztzN6Aj01elYmAqcMGsSCS/YdLOR2tHcSqWmiQxLBVCH+yC/c0iuUhtql6WiH08JZVkfK2KinKLXZlqa5ijMpT9gHoHtShtWEZeGKFqQxJUkqK+UAhSvgAL1DKoNxGTxXjWJws4+GkKQUghJZlVU4JNQRuNxeK5X7XTVTXUhKEFsqVFJrWgUGOajxp8+GrS+bODJljCTjbPbS8lBmUTo+YGnk0LT1LSvIBykBQq5ormIexqKW9YQ4Zx3xlkEIGUOCC/Su9MxaHONYYTEJExLsqhBZNeUvcihPRwKxGdZEqhz2OrDOGSGrsUS8GBm5555nfNo6lMAeqz6BrRJUqWl/rZpCWU+el1mu45iD5bBl5fCpWmbf4tXD9qpEZWLxpKEygCEpASXLqOWlfSPN6Xqc/UZHFJc79qX73L6jJj6fHqb+3qbWBwskgL8dWYgE84fWh6VIh+QVolLASolGYJClOpTE5XVq4avWto8vwnEqQohKwjMPiIToFMOYNcg3Fo1hOMogrxSaVyCWlJKeY5SAOqatod49ScHGVGXT51kx63t5NSYCJqUiXyEcywcrFlXAZxQDzFNRZhlF1jw8oB5TRlBr0tVx2Y6sLZM1K0hSSCDqIkT0jM6BFOKXzPu1rFt3rWOYvES0JYkDMGt/CS5boCfIx0CqgWICqbaFq6gkx3CcJQ3OkLJqSoO5rVjrU+pjqpJWcn1N0QwXFcOhCXmJDgb/ZQdBdpiD/AFCHJ3F5LMJqX5dy4UQzU1zJr/EncQxLwEoM0tAZm5RRiFBqaEA9wI5Mw8miShFagFIq3lo8ZN2zoSSVEiiYx5g9GpTR/wAfWOqSurEWDd9SadomJ6d+v3/kfSDx077e7N6vBuG3k4hKnqQQ23b+/qItivx07/r8usWQmNBFfgp2FA1tNu0WQQhkDLGw/wCC494iE81QN3HkK9Wb0i2CAVEUoAsGiUEKYrAhas2dYoAySwoSfxr2G0AyeOkKWhkLyKcEKZ7EG2oNowJvBJ1ziFEskO2yQDR9VOrz2vbOwpC8rYlgTzhdKkF6AmlrabVipMtTNkxdcocqBblSXdtCgAs71u5drwyZRsWlYSbQqnEt0LpPhpQ99FBSv6qVEaOFmsQjMFFqq/tqLeojuQrVWVMTQl3axAZ6Xd/KF8RJVLObR2PMc3MzkHVmF9AYw6bp54bjF3G79ft4/JOSV7saWucgjKpDEEn5S4KXoxcM9RUdYv4bNnKVzLlqQ6mABCm5cujFqv8AzdIRXiQtBGcgMHKDzE3o1rfpoQXxAJ+JWK30Lj/Mvb+HSlDpHTkcU6bV/cmEtj2UEeZ4dxJKC74lYCTRbVBQJgUxYuAG7k940/8AGkOoZJjgKNhzZQg5U1qo5w3ZW0S1RqnZpwji1XhxCwoAixDjsYTxqCxa7GKhyTPg85OBWRlWkFKhmF3F1JOxIUT/ALYXlycQkAeKFEBnKbn6vMSd6TNPmGxeUrAoWFCalOcuFgE7jY0fKPSEcUrDpKkJlurmJLqZyUpOvb9GHDGorTE1eSKjq9BydwrxHM1QKs1CmjIAokP1NTGNj+CZCMxzJenfrsYZw2KSmYghCAVKb5vnIzGqqRoccRypLmhZtK6+0P5EHJOS3ODOsWXDLLBbruY/DMNLQtPIlqJr5NU7EA1j2eMxqUSVFVflSLO75fur/KY8rgMEJyihTs1WvoB+ukMY5DKPjz2y2AQ5UPtUDB9erxM8uOWb5V7pX+Dm6aWSGBz7PglwqdMXNFXDMrRkjszGH+K8HBTmlJAULiwIufOJYPCT05hK8IJLFOYF/hT8Tdc+p0tGnLlzwfrPCytXLnd6b6X9o3ckpWjTH0949M3Z89VhFf6qwLtTrrfWNaXwiamTnUXarEMpnNSBQAD2jQ4LgkjEqQoA5ASH7jKetDGzxLhSJhdWa2WhajufOKlJJnLg6V5Ity+xlcG4gqXKYgBIzKClWIF9dC9Y2U40qoGSdXLnq27bxgzOEJlImhA5QkoBWoqSApEtVRpVCQVXZu8EnhCkpfwZDVJKjMSbqqdi2U+veMdKbbaPUh9OOMU+Nj0OAQmrKCqnV/KNRCY8XwaQpOJrKli68w8R2IIArQnKR2rHrzMIAYOTbbuYWRPuViaa2K52NCKqypDs6lMHdoiMdKJGZSA9A6gxBDs/lY7QKwznnykO+Uhwb7ktWvlC+PwMpCCRhkrBUHSlKXNwVF7sFH3jI1HEzJRoCjZgRuQzd3HrF/hjbV/Ma+0edw8+Wl1DBzMyWI+rS4UQSwUakPR2uY1cPxBS1hPgzEp+0oNoT+Q84Aoc8IbCJwAwQDCCCCAAggggAIIIIAK58kLSUmxhA8CkOTlNaXNmb7tbxpwQAZGJ4VLSfESla18o+I6AJcu+gGnXqFBMUiWAnDL5QwBU9AzDMR1NNAk6kA7GMwCJpSVO6XZjuUmo1+Ee41jOxPA5X8YtZRHwuBbWprcvV4qPJMuDIRiiZmU4ZSdLpsopcsNhUsTbWHkkk5BzPR9ru7Av57xRK4emWpd+ZQIBJb7IPS+lvSHJuL+j5UZJkwkKVmSHFDY1607R5E8H+R1MpT4W3v8ABrjajBUJcL8aUlufKlSnzBhlB61AYKN49HIxAIBe8Y8/iKFBlSppHKWyluZJUHqxYhjselY7IxSSpASiYkqKgaWbVT6mrG+8espLuYKDjSjwaONwsyYeScZYpZLmmZ9dXGnyiFJ2BmISVKxSmDEkoFGZ9bHX2aH8MsuQdIljlslsmcEsRcMxuGLijecHBadmNOwcszM6ZgzNWoLjsGL09oUkfs3LDqUVlSgRdgASCOpIYaw9JVKSrOnBTUqZ3CEA/CTTmoakdTDiMQZhKfCmI3KgACxYgEE1P3RosjMpYl/f88nz/iGEXIneJ/mJQQXyqADByTdh1ePQKxshSGmTWJAdIDsS1AWLlyGaHONygEm4St0nKWIOVgU7UHtC8nDGZRGImMlgXSC4Ysz6uxcj5Y4+r6tKaxp0zrwY/wDjW23BlYbHiSsiWrxEH+nzqLi0RmrXiyUrBTh0ElRDlXKHYm5PYe7PjYnGTEHIVZkpUSKCrs50uwj6JwvDBCQkILD+X1vHTk6LFqWVr6vPk8yMMy+i/oe6S/ryZGFn4WoGMnuDlLKW1zrkbQ1Gge0aXDcThkslE+YoKypSF5mFWDOkMSVjvSHsbjVS8oTJUtxoUv8AEmw1oVHplA1EWYbGlSgkyZib8xAy0tUHXSBvc7FHaiP+HJK0r1S7N1DV3i7EopDKS9RaIzUvD1NvcWhJOjzYxEwTkAjlU6VU1TUH9ae0uIYxRBlywc3zLIORLXYkcx0ivjcvEAqMmWlXKWJXlIUBQ6u3lrvFH05ag+VIL1BmJyk8rjM3I7q3sN6ZznlS0wSu9m/H+1/JjoW9v37/ALNATpaTmKnIAzNv8NtKm0aEyaMpu4BIIJFW6R52TOnhxlkl1UKZ4q1fhKWfXdwYnhpcxKVlYyjQJLhjS+pGr017azlUNTX6FC0zSw3GEBShMmy7qKaHNlSogvRmFnpau8d4hxPDzUpT4iBXMM4JBykhwARGZw3jS1ApKebKSCCEpIBA+bqdOsbUjGeJyGm+gV/L/CdfSHLG0XizxmrQnJ4KopUQZNSog+Grd0n4619adzoSeDygGUhJLuWcB66PsYeBYb9o6FVjI3BCAAAKABh2ESgggAIITVxBIJGVVCR8uhbeDE4peVKpaMz1I1am1Nd/W0ZwzQm2ou2htNDkEIIxqyT9SoAa70UaUs4A87RxWPmMppCyRbqaWLUHU7dn0EaEEZ68bMzJAlKbMQTUjLzB9GqAexic3FrFRKUeZQI1YWUNGMADsEL4bEKUSFSynvr+vwPR2IAK8ROCEqWqiUgqJ6AOfaMjGcTw81B+sUACkkpzA3cdW5S7aRtxEpENCZ5LDYeW5yzZiygjMFEkgB02a5KC+7HeHcLNPyqPKSkA2bZv0YfxuYAlASVaAlga1qAWo8Zc5ZHiKLJoSpklRBq7Zan0jzfiUXCssHTdIrC7elmxIm5kg+o2OoiUxTAnYExgYbHz3IlSUqSqqMyilTsh3B0qdjS0NHF4hZIEkBLmucFw5yta4YHarE0jr6eXzYKX7/8AQm9Jq4NH9+8OwlwzxCn61ASaUBzD4QTX+YkeT6w7HRJ7kRVIIS4nKmKA8OZkILvlCgaEMQdKv3A0cFVOEmpYKxZLAu6Uh9XvoK+VaPArATgK4k2aqQKkEDXdQpuB2hIbPO8eM9ISlc+WHJI5APhDbjVTtCS8YpJGRba0N2++NL9q8K+GOZedaFZgQAPmYg7MFN3AjzGCQAkEa9vyjJ/DoT6iPUyfCqqXvuZdR1Tx9I4R2bfK9+g6cMJinUHBJoKMdu3SPaIxXhS0gB15U0OlNetG84wv2aDKJIpUPoDRh0pGxjMDPXPBQvIkD7ANgWLnUKq2sPEp65ynJtXSXCSTf9+e6SHi0/KhFLtf5a97DXFcEpa0KShCwA5ClKTzJPLUO4ZS6Nr1jNRwZdM2HluAaifNfUijdSL0jSGFxWZ/pCW5uXww1SGrdks3VzXUSGFxVfr02IH1YodCd6ab+kWajPDsImWgAJyuxICioAsHAJ0pDUUYOWtKWmLC1OagBNHoGGwpF8AFU2SFAghwaEdIx8VwPDmplg9yqr1L1rG4Y89+0/EjJSCkgEvU1YAOSBrGkE26Mc0lCLkzNxUnC4ZaSmUPEFQxLgGhNS1bdY7wfi6lTMsxSQk2cNWjBxT1jzk3iaVnMpZUTR2UXo4am20Vox8s2V9kVCh8fw3GsdNKqPGl1ORz1JbLt/s9lwuameOZIKkKLFhRycpDWpTyjXOHdn0LjvHguFcZTKmIUFFl5XDEZgoKI0uwUR1prH0SQoKAIqDGeTbg7+kmskd+SSJwfLqAD6u33GJImgltR+MUyJKg+Yg1pRqdesMolgOWvfrGLo7Y2TgggiCzGmTpWZXKv4i7ZbuX13i7EZSmX9aZScpbmAJ+FulLf1Rk4vi+HStaTLmEhSgSCGcKLtXeNNc1BTJIklbodIOgOShehNj/AEloSwwhvGNX6ExzQm6i7ogyH/6s9s6ekVyUS9MSpPOv5gHU9aE1ANa79YvCw4/dD3ZOw/4iEpVnwo+JVkgMNDUXI7QyjiRL/wDlFVR84NcndrOpv7Rof4hKq60hiQXIFiQb9UqHkYSSv/6rVGgtk7aUT/xBNUeZ8MFF1F2DHnIFxchRL2qTuIAH/p0r/URX+IfrWLpawoAixDjsYyjMu2Ft0Fa9rUHtDErFLAbwVAJSWDNZmA2v7QAPxxUCTQaRxdoAM/FzFBsqCou1wG6lzbtWMHGjOEoD86ySRmsCwcpcp0PlpeNjiE5SQSAMuVWY5mKaUYMX9RGJKOacmg5UgAl3ClAmztUPWh7iPP8AialLRCK33DC0rbHkzygqKEBSrBhUMNdx/byvw3EgCU+FN5QK5aH4bF60L9gdocwkjzeNFIaOzp8bw4lB8kt65WZ6OKglI8Kbzfw25gmtaXftWNGCCNCjzXGcKoLWtUqUc3KlalzAzJcZwKMOYu4oIX8OUSofu55k08eYDmSVKSznmZCyXo5B2DeqmS0qDKAI6h+mvQmKzgpVfq0VqeUVNenU+sAGNhcOgyMpTLZWYKEtWdFy4CjePGGTNBKUSVqA2YeuZgPWPpasMkBkgAXYAAVvaM+bwCStWZaHO7qGjaGN4ZKRx5+n+a1fBmfs66WQZSwVVUolDVBrRTtRrVjam8JSpecLmJNAyVMKdG/VohK/Z/DJtL/8l/e9IslcFkJUFpQygXBzLvXR21NOsZSlqZ048ahGkUq4I7A4jEEMzeJegBelXZ/MxfhuGZCD4s4tVlLcG9w1bw/BEllHjl2ym7dNfy9xHDiDXlNCw6/kIuzjcQBY3EMnfyVLnmvKaFu/WMT9qZeaSSRUFJFHarH2Jj0Gcbje+m8QVLBioSp2Z5ceuLjfJ8+wnBJi7SwkULqGUdNHNIr4hwoySMyUkH5gKdrXpH0QSIUx2DCklJDghvwcbGN1lTZwy+HpR2e589RIDgBIcsAABd6e8fReGSylCEmpCQD3AAjzmB4YhGICSpRUBnAYAMDQvrt3j06JyEnKVAKZ2erF2Pah9IWV7UPoMLhbkXTJgEdQt4y+L42WlCsxBB5Wu70ZheIfs9iCZSPEWkqIpWuUMK7mo9RGWn6bO35n16TagitM9BOUKBLAs4di7H2PpFkZmx4biHGcCmbMSrDzCoLUFEGhIUQSObePRpXJMuSvN4acgygsRlUE3dxmHKAdzq8IT+C4Za1qVJSSVKJLrqcxc0VrGiVykJlAyyWQQkJGZkjKCGJf7PpDebHPaN2hvFGG6VWUPLcfvSr2z31aOS1Io+ImBlKHMWcpoX6a1+614xkp/wDJW/8A+f4xCVi5dP3cjmUAyAQw18xt7whEB4emJmGw+J/49mqN9Gtr3C+DJL+KosPDynotQdjscw2AEWJxcvSQq4uhI+RwfRh7QTsWgPmkOQo1yhmEzLmzNdiVN12rAA2riUpnCgWIBarZiAH6VEMSpgUHFqj0JH4QrgvDmDMJYAsHSmoZJ9LekNoSAGAAHSACURXaJRxUAM89xvEKSCCCEnKCoEaqYpqXc0Ft4X4JgjLUt2clyU5m0b4iat5CkaPE8KJiSg2PsRUH1hThOFmoBSspIe4JJNG1+G1qw5YXLJGd7K9jn1tXGuTekCLoWwWHShISkBIGghmCXJtHgII4l9Y7CKCCCCAAggggAIIIIACCCCACn6Mnawy3No6MOkae/Vz7xbBDti0opGGTtpl8qU9vv3ixCAAwiUEKwpBHFJeOwQDKhJDu1YrxWBlTPjQlVG5gDR3b1rDMEOxUYP8A/OSvHE0pSyWyJyhkqrXvU+ph5PBsOzeDL0+UaM3plHoI0IIbk2TGCjwJyeFSEKCkykJUmxCQCKFNNqEjzMOQQRJZ4DiPHMSmdMSmWhhMWB9U9AogV17x6zD41fhST4ZUpUsKIHKxZLitBe3TWMzE/Ss628RsymazZizdGaNYTJwRLARmUUc2YsxGW53qfTzjh6XO8k5LTJV5VL8B/jSxfU56r7eAGOmO3gL7un9frSIox07WSTzKsWZINL6kdvKJeNiX/wApDfz/ANv11iMuZidUJPMq5A5X5RQ+WsdwEhjZp/7BFRrplfbdh6wTcZNBYSSakA6MCqpHUAesAm4k/IgW10yudftU8o7408ktLS2ZQcmrBRALauAD5+oBGVjZhYeAoVAdxqzltr+kaMZc6diWYS0uQRmBoC1CxNni5MyeSHQkBw5CtHDn0f084AHoDBBABSuS8CZDRdBD1MnSjgEdgghFBBBBABkYzJ4SXxC0B1DM5BLBRIrVwEq9IVCZaVKBxa3TcKUaZRKd/YnTnV5NYoqEpIGFSuqhk5WABLFmarAtC8ta8x/ckgAuFcrkhwk2pQns8AGlwycjLkE0zFBy6viYrUA/YpKf6YsU3ip5y+RXJ8pDodRpcUF/mMGCkpypUJYQopchg6czEpJHX7okSfFAyUynnpQuOXfrABiHwuY/S5hHMGdXL8RLEVDMoPsDtTqRKKgPpUx3yFyoOpQCRsArNLWbXKqRdOUpqYRKrULDVVnGl/6j50FSwkkYBJIDgcoqGbTqai0ADEnhhmISpOKmlKgFBQNwagjoQR6Dq+lg8OZYIK1Lcu6uwH4P3JjPl42ekIAwrAg5gFBkFx05qF6dRD2BnrWDnllHQkHelOgB/qbQwARWpGeYM5zZBmDnlHMym3Nf9sYsjwgmmNWrRySTTwSx/wDHr9Yd6bawc0z6oEZAyqOs83KdafjGa6if+iToH5bEkEimjJLFqHUhiASwWJkyy5xJU4KmWaMtJmjyCJaiP6ujaeFx0uYSELCst20ckfek+kY3iLY/uKaAAMU8wAVlApQDLKDG2YtRIzO4BagU/uwl5qKIy8rAkOw5g9KWeADUggggAIIIIACCCCAAggggAIIIIACCCCAAggggAIIIIACCCCAAggggAIIIIACCCCAAggggAIIIIACCCCAAggggAIIIIACCCCAAggggAIIIIACCCCAAgggg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20" name="AutoShape 4" descr="data:image/jpeg;base64,/9j/4AAQSkZJRgABAQAAAQABAAD/2wCEAAkGBxISEhUTExMVFhUXGBoXGRgXFxcZGBoZGBgYGBoaGBoYHSggGBolGxgYITMhJSktLjAuGiEzODMsNygtLisBCgoKDg0OGxAQGy8lHyUrLS0tLTAtLS8wLS8tLy0tLS8tLy0yLS0vNS0tLS0vLS0tLy0tLy0rLS0tLS0tLS4tLf/AABEIALIBGwMBIgACEQEDEQH/xAAbAAACAwEBAQAAAAAAAAAAAAAABAIDBQEGB//EAEIQAAECBAQEBAIHBgUEAwEAAAECEQADITEEEkFRBSJhcROBkaEyQhQjUrHB0fAGJGJyguEVM1OS8TRDouJUZHMW/8QAGgEAAwEBAQEAAAAAAAAAAAAAAAECAwQFBv/EAC0RAAICAQMDAgYCAgMAAAAAAAABAhEDEiExBEFRYfAFEyJxgZGhsRTRIzLB/9oADAMBAAIRAxEAPwD7jBFc/M3KzvrtrFavE0y296Oe14dCbGIIqOflt/F7W9/aIvMYWd69n06tSCgsvgilOejt19LDz16REeI3yux9Xp5M3rBQWMQRSoryhmzUfbrFeddapHNT+X84KFqGoIV8VXTX76e0LzuIplh5q0prqWhqDYnkS5NKB4xZnH5A/wC4D2dX3RSj9pJJLZlDulTRXypeDN9TiW2pfs33jhWIzlY5P20h+o1ilePGjqf7I/E0ES9MVcnRevwa+cR14xJnESm6T6j8YvwnFEqpY9wfcEiM4ZMeT/pKx6q5NWCIS5gNok8UXZ2COPA8AHYIIrXMaChWWQQucUlwHDmw1MXgw2mgTTOwQREqhDJQQqFTGPwvp738mEWJzuqzfL/f2h0SpF0EUpz0drF++n66xxHiatrbuWHo0FDsvghdXiaN8N/4qV7XpE0ZnLs1GH3vBQWWwQuPEp8N69qMO94GmNo9f/X2goWoYgioZ30b31/tFsIoIIIIACCILW0LHGp+0PWGotkuSQ5HFGFfpL2hefiopQbJeRI5xHikuV8SmewuT5CFJXEypaRkISp+ZRYA15ds1LO8ZnE8TNKwUICk5HfIFAgu9W20EZaMTJIJVJzE1IC1BD75Xcud3bSOmOJUedk6pqXO3v7m9M4koOFoQSynSiYkuE0WGUxCgHLW6x5bEYcJstC3YJUSM5SczOBUM1uojWx+VShMRKTlIJUsE5vhq+VQYjqNKQriHShKyXKwA6SpuVIAQqtV7/8AJjWG3BzZ2589vfp7/mnAYBc9QAYANmJADA7Mzml6xuYfCyUsyWKXdSqk6G4AG1Iz+E8Y8IlKk8pq4cqegepsw0j0+GxaFjMgpV1De/WOXrMeTJHTGVHR0KxLflmXL4ggpH1awKUyEs7UteumoIgHEEOGQtyAfgIoV5NdQatsIux8lIWFkqSCDawIyl6BwTl9juXkcL/HM/3V09qR8j1XTvp56ZcefPvue9jmpq0L/wCKILEImEkpA5CPj72bWIiciYwGZJJSCohjzDMKqqdqWO0NmRfnX/u6vCmCUZy01UEJdQKVfGxAY/ZjT4fi+ZmVLZc7+7+xn1E1GNd3wejwMkJDAfme51McxctIL5CokEFntSn62jkrCn/UVZv794sThlD5z+bF9/8AmPptk9jmptVQnxKYuSlPhgM7G5Llm/Gp6Qphp85SiM5u45QxTpoX9RGpMwxIqtWv3k/i3aF5mIRK+KYHIAAUQKua31J9onRbu/wS7T8D8p2r+cLYvB5i+daf5S34QlNXZX0kgKLpYOlgxYMbMDrrBhMQEso4nOlgGIYFSmSC73zIVQaqPSKTaZo0mjq+HJzBRUc4GXMyczUcOzgeesaOFKQ4Brch3PvWMFPFJMwkmanLU30SCT6JGYnqm2umFBA5Uh7nSlySYuW63Mo0naRoqXCeMSpQ5Sx3Z4TOOzaEAXLEtUgUF7P6QxKw987KL62A0YG0S6hyXevZFEuetBY1DPuetqsO2orDsrFg2IPYvFP0dCWKUWqyaP3DgHzivw5hUCQkAAtq1mB3etqUg1RYtMommmaI7nEY+KxMyWx8JShrlYke7t5ekTxEwFJ5v1cNuYehB8w1s4joMYasRlH1qiiyiXISAWTd2AfR4eRiOo9YTgNZOzH4IWE+O/SQ7Eh4nSy9SGIIqTMeJvCodko4ox2IzLQhsy8fO08yCWBGzmFP8WUFMcPMy1DpGanIxDUbmXr8j6xdPlkHlSKl1ByHivEKl8xy8ymSxcA0OUdf76RpON0kYwnTbYljeJFctYOHmoJdlFDAAIC3UdKnL3jzs6apTZlKIFgSSKR61eFKkrFAVJyu5OgqQSz030vHlJ+HUgkKuLjUbP3vGuBONo874inJqUeO5LDTlpcpmZWFHUWNbAam5tFS1Ai3MdX67NtRogRElkUZPuS53rQdvvjoR5up1RNM0AME3IKqnmAeh2FTEpOKUlKpbZgQeWjOW5q7AUih49Xw7h8rwgzLCmJVuRs9gCLdITlXJtghPI6TqhI8LQmQPEKUlncEOWcjLbmqN4S4Ji1y1HJLC82XMKgvUBuj3LekPcePh+GEgMAoB0JIHw2cM8V8GnSEZFGkwqKSNA7sbUBoL61hXa33OhpLKknVdzW4xLdFkvQczlIdgSWvE8zBz5w0uWFgpNQQQR0MUJwczMAWKXcl60qAQ3a2xjw/iPRzzyhp47+nr6nsYZqFsWxE8IGZZyJBYlQ/TDqYUl8ewkslljMzkgOW2pbdo9BPkLy8gSS9lOzeWsZy8FiVfFKwxt9rbm92bfWOjD02LAqxrfyxS1T3Z1OMw+ISkqVQ5mIJHQ1EXp4TIUCpDkkAvmJGjNs+RqbGIkYhCXyyEgA6qYXy+VveLhjcySUgZmdgXBLH1DhnjopsNWlbmfjpCEB0FaZgYJGYkuApIoaKDLVUvfeFJOBCVOup1La/FUmtSD6aRdKmB0qVVSkuTetKUoNYtQr4S1SlyCa0uo0sfwEeVmnl6nVHGnSXHDbeyf2XJS0xacuX/BKWhOUcjJY89CLl+VW+8Sl4TO3InKQKkJfVQUNbm2kcVNEsJM1SUjMSEmrpLJNnspSS/XSGjxSSLzE3bW7qDd3Sr0Mejjk4443zQtCk34IK4Wgu4RUu/hpB9d6msXLlZQSMxGUjKK+j9oskz0r+FQLEgsbEEgg7VBhHEy8VkTkVLzsvNmtX4CGTp29YNb7laF2L5OHLZVVSQKPUHagtbWGkJYNXzLn1N4UnInvNKVpYoaUCLLy0Ki1s2lfwiOTEZpPMjKAfF3UWGXLy0q50hNtjUUh6CF8GmaM3iFJry5dq9O2+tYoQjEst1I+MFDfYzklJ5b5GD1qfOEUPwJDW/TwqEzsyeZOXIytyvcUtFSUYnLL5peYf5lKHnT8NKcmem5TWhcAfIe8QXKBDWtalu0R+kDY9KX/XWF14w3SKU+IEE6nsw+42i1CRnKce5ecMkkGtNHJHvFU9KQQxANaG1G1+U1jkjEKKRRydSwvV2FW9/vi6XJqTvegjRKSe7M24tbI5hZrltRQ2p6RpCEpMkCgDCHRCmVC6OxUub0PoYtgiC2ZOIQtRYU/iv6D8/QxZKwAA3Lu5qSd40MgjrRo8jM1iV2xU4eMTjfDitilPOxDuwZiQFA0IdmNwWO8emhbEIhwyNMWXEpRo+ZzZrB2eoFOpavSIqxDFQymic3Q9Ad7ese2RwaSpalFAqBSwfen6rF3+C4f/AEx6q/ONJZ4p0eXH4bNq7R4EYocrpUMxIsaM/wAW1v1eLcJxZct1pCgyspDOCHqW1ADnelI9x/gmH/0//Jf5xnY/gKEuUAkmiQ5obuTtTY30hxzRk6CXQZIfUq/bMvi2O8RKKizqGyg6d6Bqt1rpGbeGUYRallCRmIf4Xal6lhDQwM2StHIZmYnMlJYA1YE2cUL7xsqTo5XDJkepr0s2v2f4iuYCFgAhiCLEFw/flPSNbE8MRNLqKnYCim+ElQ7VOl6O7CM2VwdSlpmlakL5SoJIKWHy1Fmcebx6BAaOXLV7Ht9MpqNS/fkycVwdOUBIWrMpIV9YQQkKzOH2IHVqWEZ+G4bMCSDh1izNOST8o+IlwQAe5HUx6iMrjONCSEicZamJ+Aq+VTG2jE+XWMTpMHiGAmcqDJUyqEia7AHb5qV3veGcTjRLliaWKjUAEAklSU5S+7g61HaOYziTB1YpOWv/AG6EJSHD7uFEdzQtE5WBWqXMSZiFfCUKKQyWXm+Us7BIp9kGrtGuqomDjczmC4bl5goiUQeVZIW7/MupZiQACKNeHsMRmdORyCwGge5GlXN6v0hROIWJYzAZASRlzKUEgkpBe9GHX1jkjEJUBkuQF1YGvdq0Kekedl6mccqgoXdW/fg3hjjV2PYrBFTMsJoXJQhRJoxdQo1Q1oxJuJQUZvpSAOfm+jA1ApQihSVW1KgLqjXVjSa5CqjhvhHcjWO41c0FHhollJLKzGrM/K1LZo69LFrQlh8SEKP7ykjOTlEkJGULVKKXAqxyjN/Ck2VXblTApIUkulQBB3BDg+kZCcViMoV4MsuQBcPzmtRypyN/V0aHMMcQ6c6ZbVzZSaXbKDf5feE00NST4HYIXE1dHABNhUkdzageF+ISZgS6MilOH8RLgCrkAWH6eChp2NrxKA7m2mt2oNa0prEpBUQ6gxrTYPR+rRnKTiKAS5BTRmJ1NSzN8JNt4gET82UhLcp5VL5aF2elwBezwdg7mmJ1bFnZ6M9u94jiQogABw9Q7U/KJy0coBA6gW94oBPMl3+UOPU9aEecOPOwpcbk8EoLDs3f29ohPoVAfEQAOgq59vuiPDZgDgDmUoqbYElidgzd+saXgi+pvG0tnuYQVrYTwsm0PpRAhDROIlKzSMaI5Y60dgiSwilaVuWIbSn8v/t6jaLoqGIRfMGL+wc+0NCdEFIXViLMH33NI6ULf4qMPXU/fEzPSLnR/K0HjJ3/AEz/AHQbi28kpYLB6nWIzUuI6iYDYv8Aoj8D6RMwdx8oyJ0xSM2VOYkOBuRp5j7opOLnA/5JqSLmgCMwJ7qOWmvSNHFSARGXKxMwEpKrG5FfK22r6xGeahHW+O5MNnpLk4qa1ZVcwTc2MrPms/8AmcnvpFZxc4gvIqnMU1d2CcrMHDhShUUKTcVLMvF6EVbTXSm2l944cQt2yBt81/aFifzI6obouUlHZlKcwSlKUiXmUtJa7AqAUOpABfrDsqWlCa0HruT+JiGFGc5j76dPueGkT0lgA7kjTSr9o34Rls3f6O+OkB+rW1dmEV42acpCF5FApdTOwKg9DSoBHS8TGIQctua1tia+QMCZySzJ+IkWFwCT+MTRV+ogiViCoj6QLCnhihFzUVFbe8QzTC7YmSS9KJJDhgPVSS+tKB40hiU1LGzu2lWPWxhWZhJJAOQUtdwzCjfyi2whUPUhDHJWWUZiFJCnISztzN6Aj01elYmAqcMGsSCS/YdLOR2tHcSqWmiQxLBVCH+yC/c0iuUhtql6WiH08JZVkfK2KinKLXZlqa5ijMpT9gHoHtShtWEZeGKFqQxJUkqK+UAhSvgAL1DKoNxGTxXjWJws4+GkKQUghJZlVU4JNQRuNxeK5X7XTVTXUhKEFsqVFJrWgUGOajxp8+GrS+bODJljCTjbPbS8lBmUTo+YGnk0LT1LSvIBykBQq5ormIexqKW9YQ4Zx3xlkEIGUOCC/Su9MxaHONYYTEJExLsqhBZNeUvcihPRwKxGdZEqhz2OrDOGSGrsUS8GBm5555nfNo6lMAeqz6BrRJUqWl/rZpCWU+el1mu45iD5bBl5fCpWmbf4tXD9qpEZWLxpKEygCEpASXLqOWlfSPN6Xqc/UZHFJc79qX73L6jJj6fHqb+3qbWBwskgL8dWYgE84fWh6VIh+QVolLASolGYJClOpTE5XVq4avWto8vwnEqQohKwjMPiIToFMOYNcg3Fo1hOMogrxSaVyCWlJKeY5SAOqatod49ScHGVGXT51kx63t5NSYCJqUiXyEcywcrFlXAZxQDzFNRZhlF1jw8oB5TRlBr0tVx2Y6sLZM1K0hSSCDqIkT0jM6BFOKXzPu1rFt3rWOYvES0JYkDMGt/CS5boCfIx0CqgWICqbaFq6gkx3CcJQ3OkLJqSoO5rVjrU+pjqpJWcn1N0QwXFcOhCXmJDgb/ZQdBdpiD/AFCHJ3F5LMJqX5dy4UQzU1zJr/EncQxLwEoM0tAZm5RRiFBqaEA9wI5Mw8miShFagFIq3lo8ZN2zoSSVEiiYx5g9GpTR/wAfWOqSurEWDd9SadomJ6d+v3/kfSDx077e7N6vBuG3k4hKnqQQ23b+/qItivx07/r8usWQmNBFfgp2FA1tNu0WQQhkDLGw/wCC494iE81QN3HkK9Wb0i2CAVEUoAsGiUEKYrAhas2dYoAySwoSfxr2G0AyeOkKWhkLyKcEKZ7EG2oNowJvBJ1ziFEskO2yQDR9VOrz2vbOwpC8rYlgTzhdKkF6AmlrabVipMtTNkxdcocqBblSXdtCgAs71u5drwyZRsWlYSbQqnEt0LpPhpQ99FBSv6qVEaOFmsQjMFFqq/tqLeojuQrVWVMTQl3axAZ6Xd/KF8RJVLObR2PMc3MzkHVmF9AYw6bp54bjF3G79ft4/JOSV7saWucgjKpDEEn5S4KXoxcM9RUdYv4bNnKVzLlqQ6mABCm5cujFqv8AzdIRXiQtBGcgMHKDzE3o1rfpoQXxAJ+JWK30Lj/Mvb+HSlDpHTkcU6bV/cmEtj2UEeZ4dxJKC74lYCTRbVBQJgUxYuAG7k940/8AGkOoZJjgKNhzZQg5U1qo5w3ZW0S1RqnZpwji1XhxCwoAixDjsYTxqCxa7GKhyTPg85OBWRlWkFKhmF3F1JOxIUT/ALYXlycQkAeKFEBnKbn6vMSd6TNPmGxeUrAoWFCalOcuFgE7jY0fKPSEcUrDpKkJlurmJLqZyUpOvb9GHDGorTE1eSKjq9BydwrxHM1QKs1CmjIAokP1NTGNj+CZCMxzJenfrsYZw2KSmYghCAVKb5vnIzGqqRoccRypLmhZtK6+0P5EHJOS3ODOsWXDLLBbruY/DMNLQtPIlqJr5NU7EA1j2eMxqUSVFVflSLO75fur/KY8rgMEJyihTs1WvoB+ukMY5DKPjz2y2AQ5UPtUDB9erxM8uOWb5V7pX+Dm6aWSGBz7PglwqdMXNFXDMrRkjszGH+K8HBTmlJAULiwIufOJYPCT05hK8IJLFOYF/hT8Tdc+p0tGnLlzwfrPCytXLnd6b6X9o3ckpWjTH0949M3Z89VhFf6qwLtTrrfWNaXwiamTnUXarEMpnNSBQAD2jQ4LgkjEqQoA5ASH7jKetDGzxLhSJhdWa2WhajufOKlJJnLg6V5Ity+xlcG4gqXKYgBIzKClWIF9dC9Y2U40qoGSdXLnq27bxgzOEJlImhA5QkoBWoqSApEtVRpVCQVXZu8EnhCkpfwZDVJKjMSbqqdi2U+veMdKbbaPUh9OOMU+Nj0OAQmrKCqnV/KNRCY8XwaQpOJrKli68w8R2IIArQnKR2rHrzMIAYOTbbuYWRPuViaa2K52NCKqypDs6lMHdoiMdKJGZSA9A6gxBDs/lY7QKwznnykO+Uhwb7ktWvlC+PwMpCCRhkrBUHSlKXNwVF7sFH3jI1HEzJRoCjZgRuQzd3HrF/hjbV/Ma+0edw8+Wl1DBzMyWI+rS4UQSwUakPR2uY1cPxBS1hPgzEp+0oNoT+Q84Aoc8IbCJwAwQDCCCCAAggggAIIIIAK58kLSUmxhA8CkOTlNaXNmb7tbxpwQAZGJ4VLSfESla18o+I6AJcu+gGnXqFBMUiWAnDL5QwBU9AzDMR1NNAk6kA7GMwCJpSVO6XZjuUmo1+Ee41jOxPA5X8YtZRHwuBbWprcvV4qPJMuDIRiiZmU4ZSdLpsopcsNhUsTbWHkkk5BzPR9ru7Av57xRK4emWpd+ZQIBJb7IPS+lvSHJuL+j5UZJkwkKVmSHFDY1607R5E8H+R1MpT4W3v8ABrjajBUJcL8aUlufKlSnzBhlB61AYKN49HIxAIBe8Y8/iKFBlSppHKWyluZJUHqxYhjselY7IxSSpASiYkqKgaWbVT6mrG+8espLuYKDjSjwaONwsyYeScZYpZLmmZ9dXGnyiFJ2BmISVKxSmDEkoFGZ9bHX2aH8MsuQdIljlslsmcEsRcMxuGLijecHBadmNOwcszM6ZgzNWoLjsGL09oUkfs3LDqUVlSgRdgASCOpIYaw9JVKSrOnBTUqZ3CEA/CTTmoakdTDiMQZhKfCmI3KgACxYgEE1P3RosjMpYl/f88nz/iGEXIneJ/mJQQXyqADByTdh1ePQKxshSGmTWJAdIDsS1AWLlyGaHONygEm4St0nKWIOVgU7UHtC8nDGZRGImMlgXSC4Ysz6uxcj5Y4+r6tKaxp0zrwY/wDjW23BlYbHiSsiWrxEH+nzqLi0RmrXiyUrBTh0ElRDlXKHYm5PYe7PjYnGTEHIVZkpUSKCrs50uwj6JwvDBCQkILD+X1vHTk6LFqWVr6vPk8yMMy+i/oe6S/ryZGFn4WoGMnuDlLKW1zrkbQ1Gge0aXDcThkslE+YoKypSF5mFWDOkMSVjvSHsbjVS8oTJUtxoUv8AEmw1oVHplA1EWYbGlSgkyZib8xAy0tUHXSBvc7FHaiP+HJK0r1S7N1DV3i7EopDKS9RaIzUvD1NvcWhJOjzYxEwTkAjlU6VU1TUH9ae0uIYxRBlywc3zLIORLXYkcx0ivjcvEAqMmWlXKWJXlIUBQ6u3lrvFH05ag+VIL1BmJyk8rjM3I7q3sN6ZznlS0wSu9m/H+1/JjoW9v37/ALNATpaTmKnIAzNv8NtKm0aEyaMpu4BIIJFW6R52TOnhxlkl1UKZ4q1fhKWfXdwYnhpcxKVlYyjQJLhjS+pGr017azlUNTX6FC0zSw3GEBShMmy7qKaHNlSogvRmFnpau8d4hxPDzUpT4iBXMM4JBykhwARGZw3jS1ApKebKSCCEpIBA+bqdOsbUjGeJyGm+gV/L/CdfSHLG0XizxmrQnJ4KopUQZNSog+Grd0n4619adzoSeDygGUhJLuWcB66PsYeBYb9o6FVjI3BCAAAKABh2ESgggAIITVxBIJGVVCR8uhbeDE4peVKpaMz1I1am1Nd/W0ZwzQm2ou2htNDkEIIxqyT9SoAa70UaUs4A87RxWPmMppCyRbqaWLUHU7dn0EaEEZ68bMzJAlKbMQTUjLzB9GqAexic3FrFRKUeZQI1YWUNGMADsEL4bEKUSFSynvr+vwPR2IAK8ROCEqWqiUgqJ6AOfaMjGcTw81B+sUACkkpzA3cdW5S7aRtxEpENCZ5LDYeW5yzZiygjMFEkgB02a5KC+7HeHcLNPyqPKSkA2bZv0YfxuYAlASVaAlga1qAWo8Zc5ZHiKLJoSpklRBq7Zan0jzfiUXCssHTdIrC7elmxIm5kg+o2OoiUxTAnYExgYbHz3IlSUqSqqMyilTsh3B0qdjS0NHF4hZIEkBLmucFw5yta4YHarE0jr6eXzYKX7/8AQm9Jq4NH9+8OwlwzxCn61ASaUBzD4QTX+YkeT6w7HRJ7kRVIIS4nKmKA8OZkILvlCgaEMQdKv3A0cFVOEmpYKxZLAu6Uh9XvoK+VaPArATgK4k2aqQKkEDXdQpuB2hIbPO8eM9ISlc+WHJI5APhDbjVTtCS8YpJGRba0N2++NL9q8K+GOZedaFZgQAPmYg7MFN3AjzGCQAkEa9vyjJ/DoT6iPUyfCqqXvuZdR1Tx9I4R2bfK9+g6cMJinUHBJoKMdu3SPaIxXhS0gB15U0OlNetG84wv2aDKJIpUPoDRh0pGxjMDPXPBQvIkD7ANgWLnUKq2sPEp65ynJtXSXCSTf9+e6SHi0/KhFLtf5a97DXFcEpa0KShCwA5ClKTzJPLUO4ZS6Nr1jNRwZdM2HluAaifNfUijdSL0jSGFxWZ/pCW5uXww1SGrdks3VzXUSGFxVfr02IH1YodCd6ab+kWajPDsImWgAJyuxICioAsHAJ0pDUUYOWtKWmLC1OagBNHoGGwpF8AFU2SFAghwaEdIx8VwPDmplg9yqr1L1rG4Y89+0/EjJSCkgEvU1YAOSBrGkE26Mc0lCLkzNxUnC4ZaSmUPEFQxLgGhNS1bdY7wfi6lTMsxSQk2cNWjBxT1jzk3iaVnMpZUTR2UXo4am20Vox8s2V9kVCh8fw3GsdNKqPGl1ORz1JbLt/s9lwuameOZIKkKLFhRycpDWpTyjXOHdn0LjvHguFcZTKmIUFFl5XDEZgoKI0uwUR1prH0SQoKAIqDGeTbg7+kmskd+SSJwfLqAD6u33GJImgltR+MUyJKg+Yg1pRqdesMolgOWvfrGLo7Y2TgggiCzGmTpWZXKv4i7ZbuX13i7EZSmX9aZScpbmAJ+FulLf1Rk4vi+HStaTLmEhSgSCGcKLtXeNNc1BTJIklbodIOgOShehNj/AEloSwwhvGNX6ExzQm6i7ogyH/6s9s6ekVyUS9MSpPOv5gHU9aE1ANa79YvCw4/dD3ZOw/4iEpVnwo+JVkgMNDUXI7QyjiRL/wDlFVR84NcndrOpv7Rof4hKq60hiQXIFiQb9UqHkYSSv/6rVGgtk7aUT/xBNUeZ8MFF1F2DHnIFxchRL2qTuIAH/p0r/URX+IfrWLpawoAixDjsYyjMu2Ft0Fa9rUHtDErFLAbwVAJSWDNZmA2v7QAPxxUCTQaRxdoAM/FzFBsqCou1wG6lzbtWMHGjOEoD86ySRmsCwcpcp0PlpeNjiE5SQSAMuVWY5mKaUYMX9RGJKOacmg5UgAl3ClAmztUPWh7iPP8AialLRCK33DC0rbHkzygqKEBSrBhUMNdx/byvw3EgCU+FN5QK5aH4bF60L9gdocwkjzeNFIaOzp8bw4lB8kt65WZ6OKglI8Kbzfw25gmtaXftWNGCCNCjzXGcKoLWtUqUc3KlalzAzJcZwKMOYu4oIX8OUSofu55k08eYDmSVKSznmZCyXo5B2DeqmS0qDKAI6h+mvQmKzgpVfq0VqeUVNenU+sAGNhcOgyMpTLZWYKEtWdFy4CjePGGTNBKUSVqA2YeuZgPWPpasMkBkgAXYAAVvaM+bwCStWZaHO7qGjaGN4ZKRx5+n+a1fBmfs66WQZSwVVUolDVBrRTtRrVjam8JSpecLmJNAyVMKdG/VohK/Z/DJtL/8l/e9IslcFkJUFpQygXBzLvXR21NOsZSlqZ048ahGkUq4I7A4jEEMzeJegBelXZ/MxfhuGZCD4s4tVlLcG9w1bw/BEllHjl2ym7dNfy9xHDiDXlNCw6/kIuzjcQBY3EMnfyVLnmvKaFu/WMT9qZeaSSRUFJFHarH2Jj0Gcbje+m8QVLBioSp2Z5ceuLjfJ8+wnBJi7SwkULqGUdNHNIr4hwoySMyUkH5gKdrXpH0QSIUx2DCklJDghvwcbGN1lTZwy+HpR2e589RIDgBIcsAABd6e8fReGSylCEmpCQD3AAjzmB4YhGICSpRUBnAYAMDQvrt3j06JyEnKVAKZ2erF2Pah9IWV7UPoMLhbkXTJgEdQt4y+L42WlCsxBB5Wu70ZheIfs9iCZSPEWkqIpWuUMK7mo9RGWn6bO35n16TagitM9BOUKBLAs4di7H2PpFkZmx4biHGcCmbMSrDzCoLUFEGhIUQSObePRpXJMuSvN4acgygsRlUE3dxmHKAdzq8IT+C4Za1qVJSSVKJLrqcxc0VrGiVykJlAyyWQQkJGZkjKCGJf7PpDebHPaN2hvFGG6VWUPLcfvSr2z31aOS1Io+ImBlKHMWcpoX6a1+614xkp/wDJW/8A+f4xCVi5dP3cjmUAyAQw18xt7whEB4emJmGw+J/49mqN9Gtr3C+DJL+KosPDynotQdjscw2AEWJxcvSQq4uhI+RwfRh7QTsWgPmkOQo1yhmEzLmzNdiVN12rAA2riUpnCgWIBarZiAH6VEMSpgUHFqj0JH4QrgvDmDMJYAsHSmoZJ9LekNoSAGAAHSACURXaJRxUAM89xvEKSCCCEnKCoEaqYpqXc0Ft4X4JgjLUt2clyU5m0b4iat5CkaPE8KJiSg2PsRUH1hThOFmoBSspIe4JJNG1+G1qw5YXLJGd7K9jn1tXGuTekCLoWwWHShISkBIGghmCXJtHgII4l9Y7CKCCCCAAggggAIIIIACCCCACn6Mnawy3No6MOkae/Vz7xbBDti0opGGTtpl8qU9vv3ixCAAwiUEKwpBHFJeOwQDKhJDu1YrxWBlTPjQlVG5gDR3b1rDMEOxUYP8A/OSvHE0pSyWyJyhkqrXvU+ph5PBsOzeDL0+UaM3plHoI0IIbk2TGCjwJyeFSEKCkykJUmxCQCKFNNqEjzMOQQRJZ4DiPHMSmdMSmWhhMWB9U9AogV17x6zD41fhST4ZUpUsKIHKxZLitBe3TWMzE/Ss628RsymazZizdGaNYTJwRLARmUUc2YsxGW53qfTzjh6XO8k5LTJV5VL8B/jSxfU56r7eAGOmO3gL7un9frSIox07WSTzKsWZINL6kdvKJeNiX/wApDfz/ANv11iMuZidUJPMq5A5X5RQ+WsdwEhjZp/7BFRrplfbdh6wTcZNBYSSakA6MCqpHUAesAm4k/IgW10yudftU8o7408ktLS2ZQcmrBRALauAD5+oBGVjZhYeAoVAdxqzltr+kaMZc6diWYS0uQRmBoC1CxNni5MyeSHQkBw5CtHDn0f084AHoDBBABSuS8CZDRdBD1MnSjgEdgghFBBBBABkYzJ4SXxC0B1DM5BLBRIrVwEq9IVCZaVKBxa3TcKUaZRKd/YnTnV5NYoqEpIGFSuqhk5WABLFmarAtC8ta8x/ckgAuFcrkhwk2pQns8AGlwycjLkE0zFBy6viYrUA/YpKf6YsU3ip5y+RXJ8pDodRpcUF/mMGCkpypUJYQopchg6czEpJHX7okSfFAyUynnpQuOXfrABiHwuY/S5hHMGdXL8RLEVDMoPsDtTqRKKgPpUx3yFyoOpQCRsArNLWbXKqRdOUpqYRKrULDVVnGl/6j50FSwkkYBJIDgcoqGbTqai0ADEnhhmISpOKmlKgFBQNwagjoQR6Dq+lg8OZYIK1Lcu6uwH4P3JjPl42ekIAwrAg5gFBkFx05qF6dRD2BnrWDnllHQkHelOgB/qbQwARWpGeYM5zZBmDnlHMym3Nf9sYsjwgmmNWrRySTTwSx/wDHr9Yd6bawc0z6oEZAyqOs83KdafjGa6if+iToH5bEkEimjJLFqHUhiASwWJkyy5xJU4KmWaMtJmjyCJaiP6ujaeFx0uYSELCst20ckfek+kY3iLY/uKaAAMU8wAVlApQDLKDG2YtRIzO4BagU/uwl5qKIy8rAkOw5g9KWeADUggggAIIIIACCCCAAggggAIIIIACCCCAAggggAIIIIACCCCAAggggAIIIIACCCCAAggggAIIIIACCCCAAggggAIIIIACCCCAAggggAIIIIACCCCAAggggA//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22" name="AutoShape 6" descr="Risultati immagini per espansione coloniale in afr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24" name="AutoShape 8" descr="Risultati immagini per congresso di berlino 18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26" name="AutoShape 10" descr="Risultati immagini per congresso di berlino 18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28" name="AutoShape 12" descr="Risultati immagini per congresso di berlino 18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30" name="AutoShape 14" descr="Risultati immagini per congresso di berlino 18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32" name="AutoShape 16" descr="Risultati immagini per congresso di berlino 18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86034" name="AutoShape 18" descr="Risultati immagini per immagini da copiare congresso di berlino 18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 name="Immagine 13" descr="africa2.jpg"/>
          <p:cNvPicPr>
            <a:picLocks noChangeAspect="1"/>
          </p:cNvPicPr>
          <p:nvPr/>
        </p:nvPicPr>
        <p:blipFill>
          <a:blip r:embed="rId2"/>
          <a:stretch>
            <a:fillRect/>
          </a:stretch>
        </p:blipFill>
        <p:spPr>
          <a:xfrm>
            <a:off x="571473" y="3786198"/>
            <a:ext cx="4000528" cy="2803637"/>
          </a:xfrm>
          <a:prstGeom prst="rect">
            <a:avLst/>
          </a:prstGeom>
        </p:spPr>
      </p:pic>
      <p:sp>
        <p:nvSpPr>
          <p:cNvPr id="1026" name="AutoShape 2" descr="Risultati immagini per colonialismo nel mondo 1885 carti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descr="C:\Users\Paolo\Desktop\mondo.png"/>
          <p:cNvPicPr>
            <a:picLocks noChangeAspect="1" noChangeArrowheads="1"/>
          </p:cNvPicPr>
          <p:nvPr/>
        </p:nvPicPr>
        <p:blipFill>
          <a:blip r:embed="rId3"/>
          <a:srcRect/>
          <a:stretch>
            <a:fillRect/>
          </a:stretch>
        </p:blipFill>
        <p:spPr bwMode="auto">
          <a:xfrm>
            <a:off x="4929192" y="3786190"/>
            <a:ext cx="3786214" cy="2714644"/>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027"/>
                                        </p:tgtEl>
                                        <p:attrNameLst>
                                          <p:attrName>style.visibility</p:attrName>
                                        </p:attrNameLst>
                                      </p:cBhvr>
                                      <p:to>
                                        <p:strVal val="visible"/>
                                      </p:to>
                                    </p:set>
                                    <p:animEffect transition="in" filter="fade">
                                      <p:cBhvr>
                                        <p:cTn id="56" dur="1000"/>
                                        <p:tgtEl>
                                          <p:spTgt spid="1027"/>
                                        </p:tgtEl>
                                      </p:cBhvr>
                                    </p:animEffect>
                                    <p:anim calcmode="lin" valueType="num">
                                      <p:cBhvr>
                                        <p:cTn id="57" dur="1000" fill="hold"/>
                                        <p:tgtEl>
                                          <p:spTgt spid="1027"/>
                                        </p:tgtEl>
                                        <p:attrNameLst>
                                          <p:attrName>ppt_x</p:attrName>
                                        </p:attrNameLst>
                                      </p:cBhvr>
                                      <p:tavLst>
                                        <p:tav tm="0">
                                          <p:val>
                                            <p:strVal val="#ppt_x"/>
                                          </p:val>
                                        </p:tav>
                                        <p:tav tm="100000">
                                          <p:val>
                                            <p:strVal val="#ppt_x"/>
                                          </p:val>
                                        </p:tav>
                                      </p:tavLst>
                                    </p:anim>
                                    <p:anim calcmode="lin" valueType="num">
                                      <p:cBhvr>
                                        <p:cTn id="58"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57224" y="2357437"/>
            <a:ext cx="7500990" cy="1785951"/>
          </a:xfrm>
        </p:spPr>
        <p:txBody>
          <a:bodyPr>
            <a:normAutofit fontScale="77500" lnSpcReduction="20000"/>
          </a:bodyPr>
          <a:lstStyle/>
          <a:p>
            <a:pPr algn="ctr">
              <a:buNone/>
            </a:pPr>
            <a:r>
              <a:rPr lang="it-IT" sz="4400" b="1" i="1" dirty="0" smtClean="0">
                <a:latin typeface="Times New Roman" pitchFamily="18" charset="0"/>
                <a:cs typeface="Times New Roman" pitchFamily="18" charset="0"/>
              </a:rPr>
              <a:t>L’Ottocento: uno sguardo alla geografia</a:t>
            </a:r>
          </a:p>
          <a:p>
            <a:pPr algn="ctr">
              <a:buNone/>
            </a:pPr>
            <a:endParaRPr lang="it-IT" sz="4400" b="1" i="1" dirty="0" smtClean="0">
              <a:latin typeface="Times New Roman" pitchFamily="18" charset="0"/>
              <a:cs typeface="Times New Roman" pitchFamily="18" charset="0"/>
            </a:endParaRPr>
          </a:p>
          <a:p>
            <a:pPr algn="ctr">
              <a:buNone/>
            </a:pPr>
            <a:r>
              <a:rPr lang="it-IT" sz="2800" b="1" i="1" dirty="0" smtClean="0">
                <a:latin typeface="Times New Roman" pitchFamily="18" charset="0"/>
                <a:cs typeface="Times New Roman" pitchFamily="18" charset="0"/>
              </a:rPr>
              <a:t>Prof.ssa Costanza </a:t>
            </a:r>
            <a:r>
              <a:rPr lang="it-IT" sz="2800" b="1" i="1" dirty="0" err="1" smtClean="0">
                <a:latin typeface="Times New Roman" pitchFamily="18" charset="0"/>
                <a:cs typeface="Times New Roman" pitchFamily="18" charset="0"/>
              </a:rPr>
              <a:t>Teodosia</a:t>
            </a:r>
            <a:r>
              <a:rPr lang="it-IT" sz="2800" b="1" i="1" dirty="0" smtClean="0">
                <a:latin typeface="Times New Roman" pitchFamily="18" charset="0"/>
                <a:cs typeface="Times New Roman" pitchFamily="18" charset="0"/>
              </a:rPr>
              <a:t> Potenza</a:t>
            </a:r>
          </a:p>
          <a:p>
            <a:pPr algn="ctr">
              <a:buNone/>
            </a:pPr>
            <a:endParaRPr lang="it-IT" sz="4400" b="1" i="1"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14678" y="2714620"/>
            <a:ext cx="3040346" cy="1520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rot="800635">
            <a:off x="5137896" y="1121661"/>
            <a:ext cx="3572771" cy="369332"/>
          </a:xfrm>
          <a:prstGeom prst="rect">
            <a:avLst/>
          </a:prstGeom>
          <a:noFill/>
        </p:spPr>
        <p:txBody>
          <a:bodyPr wrap="square" rtlCol="0">
            <a:spAutoFit/>
          </a:bodyPr>
          <a:lstStyle/>
          <a:p>
            <a:r>
              <a:rPr lang="it-IT" dirty="0" smtClean="0">
                <a:latin typeface="Times New Roman" pitchFamily="18" charset="0"/>
                <a:cs typeface="Times New Roman" pitchFamily="18" charset="0"/>
              </a:rPr>
              <a:t>Nome </a:t>
            </a:r>
            <a:r>
              <a:rPr lang="it-IT" dirty="0">
                <a:latin typeface="Times New Roman" pitchFamily="18" charset="0"/>
                <a:cs typeface="Times New Roman" pitchFamily="18" charset="0"/>
              </a:rPr>
              <a:t>degli </a:t>
            </a:r>
            <a:r>
              <a:rPr lang="it-IT" dirty="0" smtClean="0">
                <a:latin typeface="Times New Roman" pitchFamily="18" charset="0"/>
                <a:cs typeface="Times New Roman" pitchFamily="18" charset="0"/>
              </a:rPr>
              <a:t>abitanti: Etiopi</a:t>
            </a:r>
            <a:r>
              <a:rPr lang="it-IT" dirty="0">
                <a:latin typeface="Times New Roman" pitchFamily="18" charset="0"/>
                <a:cs typeface="Times New Roman" pitchFamily="18" charset="0"/>
              </a:rPr>
              <a:t>, </a:t>
            </a:r>
            <a:r>
              <a:rPr lang="it-IT" dirty="0" smtClean="0">
                <a:latin typeface="Times New Roman" pitchFamily="18" charset="0"/>
                <a:cs typeface="Times New Roman" pitchFamily="18" charset="0"/>
              </a:rPr>
              <a:t>Abissini</a:t>
            </a:r>
            <a:endParaRPr lang="it-IT" dirty="0">
              <a:latin typeface="Times New Roman" pitchFamily="18" charset="0"/>
              <a:cs typeface="Times New Roman" pitchFamily="18" charset="0"/>
            </a:endParaRPr>
          </a:p>
        </p:txBody>
      </p:sp>
      <p:sp>
        <p:nvSpPr>
          <p:cNvPr id="6" name="Rettangolo 5"/>
          <p:cNvSpPr/>
          <p:nvPr/>
        </p:nvSpPr>
        <p:spPr>
          <a:xfrm>
            <a:off x="3071802" y="1785926"/>
            <a:ext cx="3168352" cy="646331"/>
          </a:xfrm>
          <a:prstGeom prst="rect">
            <a:avLst/>
          </a:prstGeom>
        </p:spPr>
        <p:txBody>
          <a:bodyPr wrap="square">
            <a:spAutoFit/>
          </a:bodyPr>
          <a:lstStyle/>
          <a:p>
            <a:r>
              <a:rPr lang="it-IT" dirty="0">
                <a:latin typeface="Times New Roman" pitchFamily="18" charset="0"/>
                <a:cs typeface="Times New Roman" pitchFamily="18" charset="0"/>
              </a:rPr>
              <a:t>Nome: Repubblica Federale Democratica </a:t>
            </a:r>
            <a:r>
              <a:rPr lang="it-IT" dirty="0" smtClean="0">
                <a:latin typeface="Times New Roman" pitchFamily="18" charset="0"/>
                <a:cs typeface="Times New Roman" pitchFamily="18" charset="0"/>
              </a:rPr>
              <a:t>d'Etiopia</a:t>
            </a:r>
            <a:endParaRPr lang="it-IT" dirty="0">
              <a:latin typeface="Times New Roman" pitchFamily="18" charset="0"/>
              <a:cs typeface="Times New Roman" pitchFamily="18" charset="0"/>
            </a:endParaRPr>
          </a:p>
        </p:txBody>
      </p:sp>
      <p:sp>
        <p:nvSpPr>
          <p:cNvPr id="7" name="CasellaDiTesto 6"/>
          <p:cNvSpPr txBox="1"/>
          <p:nvPr/>
        </p:nvSpPr>
        <p:spPr>
          <a:xfrm rot="1090456">
            <a:off x="208109" y="4826933"/>
            <a:ext cx="4032446" cy="923330"/>
          </a:xfrm>
          <a:prstGeom prst="rect">
            <a:avLst/>
          </a:prstGeom>
          <a:noFill/>
        </p:spPr>
        <p:txBody>
          <a:bodyPr wrap="square" rtlCol="0">
            <a:spAutoFit/>
          </a:bodyPr>
          <a:lstStyle/>
          <a:p>
            <a:pPr lvl="0"/>
            <a:r>
              <a:rPr lang="it-IT" dirty="0" smtClean="0">
                <a:solidFill>
                  <a:prstClr val="black"/>
                </a:solidFill>
                <a:latin typeface="Times New Roman" pitchFamily="18" charset="0"/>
                <a:cs typeface="Times New Roman" pitchFamily="18" charset="0"/>
              </a:rPr>
              <a:t>Forma </a:t>
            </a:r>
            <a:r>
              <a:rPr lang="it-IT" dirty="0">
                <a:solidFill>
                  <a:prstClr val="black"/>
                </a:solidFill>
                <a:latin typeface="Times New Roman" pitchFamily="18" charset="0"/>
                <a:cs typeface="Times New Roman" pitchFamily="18" charset="0"/>
              </a:rPr>
              <a:t>di governo: Repubblica semipresidenziale federale</a:t>
            </a:r>
          </a:p>
          <a:p>
            <a:pPr lvl="0"/>
            <a:r>
              <a:rPr lang="it-IT" dirty="0" smtClean="0">
                <a:solidFill>
                  <a:prstClr val="black"/>
                </a:solidFill>
                <a:latin typeface="Times New Roman" pitchFamily="18" charset="0"/>
                <a:cs typeface="Times New Roman" pitchFamily="18" charset="0"/>
              </a:rPr>
              <a:t>Ingresso </a:t>
            </a:r>
            <a:r>
              <a:rPr lang="it-IT" dirty="0">
                <a:solidFill>
                  <a:prstClr val="black"/>
                </a:solidFill>
                <a:latin typeface="Times New Roman" pitchFamily="18" charset="0"/>
                <a:cs typeface="Times New Roman" pitchFamily="18" charset="0"/>
              </a:rPr>
              <a:t>nell'ONU: 13 novembre 1945</a:t>
            </a:r>
          </a:p>
        </p:txBody>
      </p:sp>
      <p:sp>
        <p:nvSpPr>
          <p:cNvPr id="9" name="CasellaDiTesto 8"/>
          <p:cNvSpPr txBox="1"/>
          <p:nvPr/>
        </p:nvSpPr>
        <p:spPr>
          <a:xfrm rot="19308757">
            <a:off x="357252" y="1044207"/>
            <a:ext cx="2808312" cy="646331"/>
          </a:xfrm>
          <a:prstGeom prst="rect">
            <a:avLst/>
          </a:prstGeom>
          <a:noFill/>
        </p:spPr>
        <p:txBody>
          <a:bodyPr wrap="square" rtlCol="0">
            <a:spAutoFit/>
          </a:bodyPr>
          <a:lstStyle/>
          <a:p>
            <a:pPr lvl="0"/>
            <a:r>
              <a:rPr lang="it-IT" dirty="0">
                <a:solidFill>
                  <a:prstClr val="black"/>
                </a:solidFill>
                <a:latin typeface="Times New Roman" pitchFamily="18" charset="0"/>
                <a:cs typeface="Times New Roman" pitchFamily="18" charset="0"/>
              </a:rPr>
              <a:t>Lingue ufficiali: amarico, tigrino, oromo, </a:t>
            </a:r>
            <a:r>
              <a:rPr lang="it-IT" dirty="0" smtClean="0">
                <a:solidFill>
                  <a:prstClr val="black"/>
                </a:solidFill>
                <a:latin typeface="Times New Roman" pitchFamily="18" charset="0"/>
                <a:cs typeface="Times New Roman" pitchFamily="18" charset="0"/>
              </a:rPr>
              <a:t>somalo</a:t>
            </a:r>
            <a:endParaRPr lang="it-IT" dirty="0">
              <a:solidFill>
                <a:prstClr val="black"/>
              </a:solidFill>
              <a:latin typeface="Times New Roman" pitchFamily="18" charset="0"/>
              <a:cs typeface="Times New Roman" pitchFamily="18" charset="0"/>
            </a:endParaRPr>
          </a:p>
        </p:txBody>
      </p:sp>
      <p:sp>
        <p:nvSpPr>
          <p:cNvPr id="10" name="CasellaDiTesto 9"/>
          <p:cNvSpPr txBox="1"/>
          <p:nvPr/>
        </p:nvSpPr>
        <p:spPr>
          <a:xfrm>
            <a:off x="611560" y="2852936"/>
            <a:ext cx="2245928" cy="369332"/>
          </a:xfrm>
          <a:prstGeom prst="rect">
            <a:avLst/>
          </a:prstGeom>
          <a:noFill/>
        </p:spPr>
        <p:txBody>
          <a:bodyPr wrap="square" rtlCol="0">
            <a:spAutoFit/>
          </a:bodyPr>
          <a:lstStyle/>
          <a:p>
            <a:pPr lvl="0"/>
            <a:r>
              <a:rPr lang="it-IT" dirty="0">
                <a:solidFill>
                  <a:prstClr val="black"/>
                </a:solidFill>
                <a:latin typeface="Times New Roman" pitchFamily="18" charset="0"/>
                <a:cs typeface="Times New Roman" pitchFamily="18" charset="0"/>
              </a:rPr>
              <a:t>Capitale: Addis Abeba</a:t>
            </a:r>
          </a:p>
        </p:txBody>
      </p:sp>
      <p:sp>
        <p:nvSpPr>
          <p:cNvPr id="11" name="CasellaDiTesto 10"/>
          <p:cNvSpPr txBox="1"/>
          <p:nvPr/>
        </p:nvSpPr>
        <p:spPr>
          <a:xfrm rot="19223582">
            <a:off x="5592120" y="4437988"/>
            <a:ext cx="3159528" cy="1200329"/>
          </a:xfrm>
          <a:prstGeom prst="rect">
            <a:avLst/>
          </a:prstGeom>
          <a:noFill/>
        </p:spPr>
        <p:txBody>
          <a:bodyPr wrap="square" rtlCol="0">
            <a:spAutoFit/>
          </a:bodyPr>
          <a:lstStyle/>
          <a:p>
            <a:r>
              <a:rPr lang="it-IT" dirty="0" smtClean="0">
                <a:latin typeface="Times New Roman" pitchFamily="18" charset="0"/>
                <a:cs typeface="Times New Roman" pitchFamily="18" charset="0"/>
              </a:rPr>
              <a:t>Religioni praticate: Cristianesimo</a:t>
            </a:r>
          </a:p>
          <a:p>
            <a:r>
              <a:rPr lang="it-IT" dirty="0" smtClean="0">
                <a:latin typeface="Times New Roman" pitchFamily="18" charset="0"/>
                <a:cs typeface="Times New Roman" pitchFamily="18" charset="0"/>
              </a:rPr>
              <a:t>Islam</a:t>
            </a:r>
          </a:p>
          <a:p>
            <a:r>
              <a:rPr lang="it-IT" dirty="0" smtClean="0">
                <a:latin typeface="Times New Roman" pitchFamily="18" charset="0"/>
                <a:cs typeface="Times New Roman" pitchFamily="18" charset="0"/>
              </a:rPr>
              <a:t>Culti locali	</a:t>
            </a:r>
            <a:endParaRPr lang="it-IT" dirty="0">
              <a:latin typeface="Times New Roman" pitchFamily="18" charset="0"/>
              <a:cs typeface="Times New Roman" pitchFamily="18" charset="0"/>
            </a:endParaRPr>
          </a:p>
        </p:txBody>
      </p:sp>
    </p:spTree>
    <p:extLst>
      <p:ext uri="{BB962C8B-B14F-4D97-AF65-F5344CB8AC3E}">
        <p14:creationId xmlns:p14="http://schemas.microsoft.com/office/powerpoint/2010/main" xmlns="" val="356527404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800" decel="100000"/>
                                        <p:tgtEl>
                                          <p:spTgt spid="1026"/>
                                        </p:tgtEl>
                                      </p:cBhvr>
                                    </p:animEffect>
                                    <p:anim calcmode="lin" valueType="num">
                                      <p:cBhvr>
                                        <p:cTn id="8" dur="800" decel="100000" fill="hold"/>
                                        <p:tgtEl>
                                          <p:spTgt spid="1026"/>
                                        </p:tgtEl>
                                        <p:attrNameLst>
                                          <p:attrName>style.rotation</p:attrName>
                                        </p:attrNameLst>
                                      </p:cBhvr>
                                      <p:tavLst>
                                        <p:tav tm="0">
                                          <p:val>
                                            <p:fltVal val="-90"/>
                                          </p:val>
                                        </p:tav>
                                        <p:tav tm="100000">
                                          <p:val>
                                            <p:fltVal val="0"/>
                                          </p:val>
                                        </p:tav>
                                      </p:tavLst>
                                    </p:anim>
                                    <p:anim calcmode="lin" valueType="num">
                                      <p:cBhvr>
                                        <p:cTn id="9" dur="800" decel="100000" fill="hold"/>
                                        <p:tgtEl>
                                          <p:spTgt spid="1026"/>
                                        </p:tgtEl>
                                        <p:attrNameLst>
                                          <p:attrName>ppt_x</p:attrName>
                                        </p:attrNameLst>
                                      </p:cBhvr>
                                      <p:tavLst>
                                        <p:tav tm="0">
                                          <p:val>
                                            <p:strVal val="#ppt_x+0.4"/>
                                          </p:val>
                                        </p:tav>
                                        <p:tav tm="100000">
                                          <p:val>
                                            <p:strVal val="#ppt_x-0.05"/>
                                          </p:val>
                                        </p:tav>
                                      </p:tavLst>
                                    </p:anim>
                                    <p:anim calcmode="lin" valueType="num">
                                      <p:cBhvr>
                                        <p:cTn id="10" dur="800" decel="100000" fill="hold"/>
                                        <p:tgtEl>
                                          <p:spTgt spid="10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800" decel="100000"/>
                                        <p:tgtEl>
                                          <p:spTgt spid="7"/>
                                        </p:tgtEl>
                                      </p:cBhvr>
                                    </p:animEffect>
                                    <p:anim calcmode="lin" valueType="num">
                                      <p:cBhvr>
                                        <p:cTn id="32" dur="800" decel="100000" fill="hold"/>
                                        <p:tgtEl>
                                          <p:spTgt spid="7"/>
                                        </p:tgtEl>
                                        <p:attrNameLst>
                                          <p:attrName>style.rotation</p:attrName>
                                        </p:attrNameLst>
                                      </p:cBhvr>
                                      <p:tavLst>
                                        <p:tav tm="0">
                                          <p:val>
                                            <p:fltVal val="-90"/>
                                          </p:val>
                                        </p:tav>
                                        <p:tav tm="100000">
                                          <p:val>
                                            <p:fltVal val="0"/>
                                          </p:val>
                                        </p:tav>
                                      </p:tavLst>
                                    </p:anim>
                                    <p:anim calcmode="lin" valueType="num">
                                      <p:cBhvr>
                                        <p:cTn id="33" dur="800" decel="100000" fill="hold"/>
                                        <p:tgtEl>
                                          <p:spTgt spid="7"/>
                                        </p:tgtEl>
                                        <p:attrNameLst>
                                          <p:attrName>ppt_x</p:attrName>
                                        </p:attrNameLst>
                                      </p:cBhvr>
                                      <p:tavLst>
                                        <p:tav tm="0">
                                          <p:val>
                                            <p:strVal val="#ppt_x+0.4"/>
                                          </p:val>
                                        </p:tav>
                                        <p:tav tm="100000">
                                          <p:val>
                                            <p:strVal val="#ppt_x-0.05"/>
                                          </p:val>
                                        </p:tav>
                                      </p:tavLst>
                                    </p:anim>
                                    <p:anim calcmode="lin" valueType="num">
                                      <p:cBhvr>
                                        <p:cTn id="34" dur="800" decel="100000" fill="hold"/>
                                        <p:tgtEl>
                                          <p:spTgt spid="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800" decel="100000"/>
                                        <p:tgtEl>
                                          <p:spTgt spid="9"/>
                                        </p:tgtEl>
                                      </p:cBhvr>
                                    </p:animEffect>
                                    <p:anim calcmode="lin" valueType="num">
                                      <p:cBhvr>
                                        <p:cTn id="40" dur="800" decel="100000" fill="hold"/>
                                        <p:tgtEl>
                                          <p:spTgt spid="9"/>
                                        </p:tgtEl>
                                        <p:attrNameLst>
                                          <p:attrName>style.rotation</p:attrName>
                                        </p:attrNameLst>
                                      </p:cBhvr>
                                      <p:tavLst>
                                        <p:tav tm="0">
                                          <p:val>
                                            <p:fltVal val="-90"/>
                                          </p:val>
                                        </p:tav>
                                        <p:tav tm="100000">
                                          <p:val>
                                            <p:fltVal val="0"/>
                                          </p:val>
                                        </p:tav>
                                      </p:tavLst>
                                    </p:anim>
                                    <p:anim calcmode="lin" valueType="num">
                                      <p:cBhvr>
                                        <p:cTn id="41" dur="800" decel="100000" fill="hold"/>
                                        <p:tgtEl>
                                          <p:spTgt spid="9"/>
                                        </p:tgtEl>
                                        <p:attrNameLst>
                                          <p:attrName>ppt_x</p:attrName>
                                        </p:attrNameLst>
                                      </p:cBhvr>
                                      <p:tavLst>
                                        <p:tav tm="0">
                                          <p:val>
                                            <p:strVal val="#ppt_x+0.4"/>
                                          </p:val>
                                        </p:tav>
                                        <p:tav tm="100000">
                                          <p:val>
                                            <p:strVal val="#ppt_x-0.05"/>
                                          </p:val>
                                        </p:tav>
                                      </p:tavLst>
                                    </p:anim>
                                    <p:anim calcmode="lin" valueType="num">
                                      <p:cBhvr>
                                        <p:cTn id="42" dur="800" decel="100000" fill="hold"/>
                                        <p:tgtEl>
                                          <p:spTgt spid="9"/>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800" decel="100000"/>
                                        <p:tgtEl>
                                          <p:spTgt spid="10"/>
                                        </p:tgtEl>
                                      </p:cBhvr>
                                    </p:animEffect>
                                    <p:anim calcmode="lin" valueType="num">
                                      <p:cBhvr>
                                        <p:cTn id="48" dur="800" decel="100000" fill="hold"/>
                                        <p:tgtEl>
                                          <p:spTgt spid="10"/>
                                        </p:tgtEl>
                                        <p:attrNameLst>
                                          <p:attrName>style.rotation</p:attrName>
                                        </p:attrNameLst>
                                      </p:cBhvr>
                                      <p:tavLst>
                                        <p:tav tm="0">
                                          <p:val>
                                            <p:fltVal val="-90"/>
                                          </p:val>
                                        </p:tav>
                                        <p:tav tm="100000">
                                          <p:val>
                                            <p:fltVal val="0"/>
                                          </p:val>
                                        </p:tav>
                                      </p:tavLst>
                                    </p:anim>
                                    <p:anim calcmode="lin" valueType="num">
                                      <p:cBhvr>
                                        <p:cTn id="49" dur="800" decel="100000" fill="hold"/>
                                        <p:tgtEl>
                                          <p:spTgt spid="10"/>
                                        </p:tgtEl>
                                        <p:attrNameLst>
                                          <p:attrName>ppt_x</p:attrName>
                                        </p:attrNameLst>
                                      </p:cBhvr>
                                      <p:tavLst>
                                        <p:tav tm="0">
                                          <p:val>
                                            <p:strVal val="#ppt_x+0.4"/>
                                          </p:val>
                                        </p:tav>
                                        <p:tav tm="100000">
                                          <p:val>
                                            <p:strVal val="#ppt_x-0.05"/>
                                          </p:val>
                                        </p:tav>
                                      </p:tavLst>
                                    </p:anim>
                                    <p:anim calcmode="lin" valueType="num">
                                      <p:cBhvr>
                                        <p:cTn id="50" dur="800" decel="100000" fill="hold"/>
                                        <p:tgtEl>
                                          <p:spTgt spid="10"/>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53" presetID="3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800" decel="100000"/>
                                        <p:tgtEl>
                                          <p:spTgt spid="11"/>
                                        </p:tgtEl>
                                      </p:cBhvr>
                                    </p:animEffect>
                                    <p:anim calcmode="lin" valueType="num">
                                      <p:cBhvr>
                                        <p:cTn id="56" dur="800" decel="100000" fill="hold"/>
                                        <p:tgtEl>
                                          <p:spTgt spid="11"/>
                                        </p:tgtEl>
                                        <p:attrNameLst>
                                          <p:attrName>style.rotation</p:attrName>
                                        </p:attrNameLst>
                                      </p:cBhvr>
                                      <p:tavLst>
                                        <p:tav tm="0">
                                          <p:val>
                                            <p:fltVal val="-90"/>
                                          </p:val>
                                        </p:tav>
                                        <p:tav tm="100000">
                                          <p:val>
                                            <p:fltVal val="0"/>
                                          </p:val>
                                        </p:tav>
                                      </p:tavLst>
                                    </p:anim>
                                    <p:anim calcmode="lin" valueType="num">
                                      <p:cBhvr>
                                        <p:cTn id="57" dur="800" decel="100000" fill="hold"/>
                                        <p:tgtEl>
                                          <p:spTgt spid="11"/>
                                        </p:tgtEl>
                                        <p:attrNameLst>
                                          <p:attrName>ppt_x</p:attrName>
                                        </p:attrNameLst>
                                      </p:cBhvr>
                                      <p:tavLst>
                                        <p:tav tm="0">
                                          <p:val>
                                            <p:strVal val="#ppt_x+0.4"/>
                                          </p:val>
                                        </p:tav>
                                        <p:tav tm="100000">
                                          <p:val>
                                            <p:strVal val="#ppt_x-0.05"/>
                                          </p:val>
                                        </p:tav>
                                      </p:tavLst>
                                    </p:anim>
                                    <p:anim calcmode="lin" valueType="num">
                                      <p:cBhvr>
                                        <p:cTn id="58" dur="800" decel="100000" fill="hold"/>
                                        <p:tgtEl>
                                          <p:spTgt spid="11"/>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1538" y="500042"/>
            <a:ext cx="7072362" cy="500066"/>
          </a:xfrm>
        </p:spPr>
        <p:txBody>
          <a:bodyPr>
            <a:noAutofit/>
          </a:bodyPr>
          <a:lstStyle/>
          <a:p>
            <a:pPr algn="ctr"/>
            <a:r>
              <a:rPr lang="it-IT" sz="3600" b="1" i="1" dirty="0" smtClean="0">
                <a:latin typeface="Times New Roman" panose="02020603050405020304" pitchFamily="18" charset="0"/>
                <a:cs typeface="Times New Roman" panose="02020603050405020304" pitchFamily="18" charset="0"/>
              </a:rPr>
              <a:t> Il colonialismo italiano in Etiopia</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642910" y="1000108"/>
            <a:ext cx="4786346" cy="5643602"/>
          </a:xfrm>
        </p:spPr>
        <p:txBody>
          <a:bodyPr>
            <a:noAutofit/>
          </a:bodyPr>
          <a:lstStyle/>
          <a:p>
            <a:pPr algn="ctr">
              <a:buNone/>
            </a:pPr>
            <a:r>
              <a:rPr lang="it-IT" sz="1800" dirty="0" smtClean="0"/>
              <a:t> </a:t>
            </a:r>
            <a:r>
              <a:rPr lang="it-IT" sz="1800" dirty="0" smtClean="0">
                <a:latin typeface="Times New Roman" pitchFamily="18" charset="0"/>
                <a:cs typeface="Times New Roman" pitchFamily="18" charset="0"/>
              </a:rPr>
              <a:t>I primi tentativi italiani di acquisire veri e propri possedimenti coloniali  risalgono ai tempi della Sinistra di Agostino </a:t>
            </a:r>
            <a:r>
              <a:rPr lang="it-IT" sz="1800" dirty="0" err="1" smtClean="0">
                <a:latin typeface="Times New Roman" pitchFamily="18" charset="0"/>
                <a:cs typeface="Times New Roman" pitchFamily="18" charset="0"/>
              </a:rPr>
              <a:t>Depretis</a:t>
            </a:r>
            <a:r>
              <a:rPr lang="it-IT" sz="1800" dirty="0" smtClean="0">
                <a:latin typeface="Times New Roman" pitchFamily="18" charset="0"/>
                <a:cs typeface="Times New Roman" pitchFamily="18" charset="0"/>
              </a:rPr>
              <a:t> e di Francesco </a:t>
            </a:r>
            <a:r>
              <a:rPr lang="it-IT" sz="1800" dirty="0" err="1" smtClean="0">
                <a:latin typeface="Times New Roman" pitchFamily="18" charset="0"/>
                <a:cs typeface="Times New Roman" pitchFamily="18" charset="0"/>
              </a:rPr>
              <a:t>Crispi</a:t>
            </a:r>
            <a:r>
              <a:rPr lang="it-IT" sz="1800" dirty="0" smtClean="0">
                <a:latin typeface="Times New Roman" pitchFamily="18" charset="0"/>
                <a:cs typeface="Times New Roman" pitchFamily="18" charset="0"/>
              </a:rPr>
              <a:t>. </a:t>
            </a:r>
          </a:p>
          <a:p>
            <a:pPr algn="ctr">
              <a:buNone/>
            </a:pPr>
            <a:r>
              <a:rPr lang="it-IT" sz="1800" dirty="0" smtClean="0">
                <a:latin typeface="Times New Roman" pitchFamily="18" charset="0"/>
                <a:cs typeface="Times New Roman" pitchFamily="18" charset="0"/>
              </a:rPr>
              <a:t>Dal </a:t>
            </a:r>
            <a:r>
              <a:rPr lang="it-IT" sz="1800" b="1" dirty="0" smtClean="0">
                <a:latin typeface="Times New Roman" panose="02020603050405020304" pitchFamily="18" charset="0"/>
                <a:cs typeface="Times New Roman" panose="02020603050405020304" pitchFamily="18" charset="0"/>
              </a:rPr>
              <a:t>Congresso di Berlino del 1878, </a:t>
            </a:r>
            <a:r>
              <a:rPr lang="it-IT" sz="1800" dirty="0" smtClean="0">
                <a:latin typeface="Times New Roman" panose="02020603050405020304" pitchFamily="18" charset="0"/>
                <a:cs typeface="Times New Roman" panose="02020603050405020304" pitchFamily="18" charset="0"/>
              </a:rPr>
              <a:t>l’Italia</a:t>
            </a:r>
            <a:r>
              <a:rPr lang="it-IT" sz="1800" b="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non ottiene nessun territorio da colonizzare, tuttavia, dopo l’occupazione della Tunisia da parte della Francia,  aderisce alla </a:t>
            </a:r>
            <a:r>
              <a:rPr lang="it-IT" sz="1800" b="1" i="1" dirty="0" smtClean="0">
                <a:latin typeface="Times New Roman" panose="02020603050405020304" pitchFamily="18" charset="0"/>
                <a:cs typeface="Times New Roman" panose="02020603050405020304" pitchFamily="18" charset="0"/>
              </a:rPr>
              <a:t>Triplice Alleanza </a:t>
            </a:r>
            <a:r>
              <a:rPr lang="it-IT" sz="1800" dirty="0" smtClean="0">
                <a:latin typeface="Times New Roman" panose="02020603050405020304" pitchFamily="18" charset="0"/>
                <a:cs typeface="Times New Roman" panose="02020603050405020304" pitchFamily="18" charset="0"/>
              </a:rPr>
              <a:t>e inizia la sua </a:t>
            </a:r>
            <a:r>
              <a:rPr lang="it-IT" sz="1800" b="1" dirty="0" smtClean="0">
                <a:latin typeface="Times New Roman" panose="02020603050405020304" pitchFamily="18" charset="0"/>
                <a:cs typeface="Times New Roman" panose="02020603050405020304" pitchFamily="18" charset="0"/>
              </a:rPr>
              <a:t>politica di espansione </a:t>
            </a:r>
            <a:r>
              <a:rPr lang="it-IT" sz="1800" dirty="0" smtClean="0">
                <a:latin typeface="Times New Roman" panose="02020603050405020304" pitchFamily="18" charset="0"/>
                <a:cs typeface="Times New Roman" panose="02020603050405020304" pitchFamily="18" charset="0"/>
              </a:rPr>
              <a:t>nel </a:t>
            </a:r>
            <a:r>
              <a:rPr lang="it-IT" sz="1800" b="1" i="1" dirty="0" smtClean="0">
                <a:latin typeface="Times New Roman" panose="02020603050405020304" pitchFamily="18" charset="0"/>
                <a:cs typeface="Times New Roman" panose="02020603050405020304" pitchFamily="18" charset="0"/>
              </a:rPr>
              <a:t>“Corno d’Africa”</a:t>
            </a:r>
            <a:r>
              <a:rPr lang="it-IT" sz="1800" b="1" dirty="0" smtClean="0">
                <a:latin typeface="Times New Roman" panose="02020603050405020304" pitchFamily="18" charset="0"/>
                <a:cs typeface="Times New Roman" panose="02020603050405020304" pitchFamily="18" charset="0"/>
              </a:rPr>
              <a:t> ,  </a:t>
            </a:r>
            <a:r>
              <a:rPr lang="it-IT" sz="1800" dirty="0" smtClean="0">
                <a:latin typeface="Times New Roman" panose="02020603050405020304" pitchFamily="18" charset="0"/>
                <a:cs typeface="Times New Roman" panose="02020603050405020304" pitchFamily="18" charset="0"/>
              </a:rPr>
              <a:t>per trovare mercati ai suoi prodotti e terre per i suoi disoccupati.</a:t>
            </a:r>
            <a:endParaRPr lang="it-IT" sz="1800" b="1" dirty="0" smtClean="0">
              <a:latin typeface="Times New Roman" panose="02020603050405020304" pitchFamily="18" charset="0"/>
              <a:cs typeface="Times New Roman" panose="02020603050405020304" pitchFamily="18" charset="0"/>
            </a:endParaRPr>
          </a:p>
          <a:p>
            <a:pPr algn="ctr">
              <a:buNone/>
            </a:pPr>
            <a:r>
              <a:rPr lang="it-IT" sz="1800" dirty="0" smtClean="0">
                <a:latin typeface="Times New Roman" panose="02020603050405020304" pitchFamily="18" charset="0"/>
                <a:cs typeface="Times New Roman" panose="02020603050405020304" pitchFamily="18" charset="0"/>
              </a:rPr>
              <a:t>Dopo aver occupato i porti di </a:t>
            </a:r>
            <a:r>
              <a:rPr lang="it-IT" sz="1800" b="1" i="1" dirty="0" err="1" smtClean="0">
                <a:latin typeface="Times New Roman" panose="02020603050405020304" pitchFamily="18" charset="0"/>
                <a:cs typeface="Times New Roman" panose="02020603050405020304" pitchFamily="18" charset="0"/>
              </a:rPr>
              <a:t>Assab</a:t>
            </a:r>
            <a:r>
              <a:rPr lang="it-IT" sz="1800" b="1" i="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e </a:t>
            </a:r>
            <a:r>
              <a:rPr lang="it-IT" sz="1800" b="1" i="1" dirty="0" err="1" smtClean="0">
                <a:latin typeface="Times New Roman" panose="02020603050405020304" pitchFamily="18" charset="0"/>
                <a:cs typeface="Times New Roman" panose="02020603050405020304" pitchFamily="18" charset="0"/>
              </a:rPr>
              <a:t>Massaua</a:t>
            </a:r>
            <a:r>
              <a:rPr lang="it-IT" sz="1800" b="1" i="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in Eritrea, gli italiani tentano senza successo di espandersi in Etiopia, ma nel 1887, l’immenso impero etiopico, diviso in province autonome governate ciascuna da un re </a:t>
            </a:r>
            <a:r>
              <a:rPr lang="it-IT" sz="1800" b="1" dirty="0" smtClean="0">
                <a:latin typeface="Times New Roman" panose="02020603050405020304" pitchFamily="18" charset="0"/>
                <a:cs typeface="Times New Roman" panose="02020603050405020304" pitchFamily="18" charset="0"/>
              </a:rPr>
              <a:t>(</a:t>
            </a:r>
            <a:r>
              <a:rPr lang="it-IT" sz="1800" b="1" i="1" dirty="0" smtClean="0">
                <a:latin typeface="Times New Roman" panose="02020603050405020304" pitchFamily="18" charset="0"/>
                <a:cs typeface="Times New Roman" panose="02020603050405020304" pitchFamily="18" charset="0"/>
              </a:rPr>
              <a:t>ras</a:t>
            </a:r>
            <a:r>
              <a:rPr lang="it-IT" sz="1800" b="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e poste sotto l’autorità dell’imperatore </a:t>
            </a:r>
            <a:r>
              <a:rPr lang="it-IT" sz="1800" b="1" dirty="0" smtClean="0">
                <a:latin typeface="Times New Roman" panose="02020603050405020304" pitchFamily="18" charset="0"/>
                <a:cs typeface="Times New Roman" panose="02020603050405020304" pitchFamily="18" charset="0"/>
              </a:rPr>
              <a:t>(</a:t>
            </a:r>
            <a:r>
              <a:rPr lang="it-IT" sz="1800" b="1" i="1" dirty="0" smtClean="0">
                <a:latin typeface="Times New Roman" panose="02020603050405020304" pitchFamily="18" charset="0"/>
                <a:cs typeface="Times New Roman" panose="02020603050405020304" pitchFamily="18" charset="0"/>
              </a:rPr>
              <a:t>Negus </a:t>
            </a:r>
            <a:r>
              <a:rPr lang="it-IT" sz="1800" b="1" i="1" dirty="0" err="1" smtClean="0">
                <a:latin typeface="Times New Roman" panose="02020603050405020304" pitchFamily="18" charset="0"/>
                <a:cs typeface="Times New Roman" panose="02020603050405020304" pitchFamily="18" charset="0"/>
              </a:rPr>
              <a:t>neghesti</a:t>
            </a:r>
            <a:r>
              <a:rPr lang="it-IT" sz="1800" b="1" dirty="0" smtClean="0">
                <a:latin typeface="Times New Roman" panose="02020603050405020304" pitchFamily="18" charset="0"/>
                <a:cs typeface="Times New Roman" panose="02020603050405020304" pitchFamily="18" charset="0"/>
              </a:rPr>
              <a:t>)</a:t>
            </a:r>
            <a:r>
              <a:rPr lang="it-IT" sz="1800" b="1" i="1" dirty="0" smtClean="0">
                <a:latin typeface="Times New Roman" panose="02020603050405020304" pitchFamily="18" charset="0"/>
                <a:cs typeface="Times New Roman" panose="02020603050405020304" pitchFamily="18" charset="0"/>
              </a:rPr>
              <a:t>,</a:t>
            </a:r>
            <a:r>
              <a:rPr lang="it-IT" sz="1800" i="1" dirty="0" smtClean="0">
                <a:latin typeface="Times New Roman" panose="02020603050405020304" pitchFamily="18" charset="0"/>
                <a:cs typeface="Times New Roman" panose="02020603050405020304" pitchFamily="18" charset="0"/>
              </a:rPr>
              <a:t> </a:t>
            </a:r>
            <a:r>
              <a:rPr lang="it-IT" sz="1800" dirty="0" smtClean="0">
                <a:latin typeface="Times New Roman" panose="02020603050405020304" pitchFamily="18" charset="0"/>
                <a:cs typeface="Times New Roman" panose="02020603050405020304" pitchFamily="18" charset="0"/>
              </a:rPr>
              <a:t>attacca e distrugge a </a:t>
            </a:r>
            <a:r>
              <a:rPr lang="it-IT" sz="1800" b="1" i="1" dirty="0" smtClean="0">
                <a:latin typeface="Times New Roman" panose="02020603050405020304" pitchFamily="18" charset="0"/>
                <a:cs typeface="Times New Roman" panose="02020603050405020304" pitchFamily="18" charset="0"/>
              </a:rPr>
              <a:t>Dogali </a:t>
            </a:r>
            <a:r>
              <a:rPr lang="it-IT" sz="1800" dirty="0" smtClean="0">
                <a:latin typeface="Times New Roman" panose="02020603050405020304" pitchFamily="18" charset="0"/>
                <a:cs typeface="Times New Roman" panose="02020603050405020304" pitchFamily="18" charset="0"/>
              </a:rPr>
              <a:t>le truppe italiane .</a:t>
            </a:r>
          </a:p>
        </p:txBody>
      </p:sp>
      <p:pic>
        <p:nvPicPr>
          <p:cNvPr id="6" name="Picture 2" descr="https://upload.wikimedia.org/wikipedia/commons/thumb/3/3e/Possessions_italiennes_en_Afrique-1896.jpg/220px-Possessions_italiennes_en_Afrique-1896.jpg"/>
          <p:cNvPicPr>
            <a:picLocks noChangeAspect="1" noChangeArrowheads="1"/>
          </p:cNvPicPr>
          <p:nvPr/>
        </p:nvPicPr>
        <p:blipFill>
          <a:blip r:embed="rId2"/>
          <a:srcRect/>
          <a:stretch>
            <a:fillRect/>
          </a:stretch>
        </p:blipFill>
        <p:spPr bwMode="auto">
          <a:xfrm>
            <a:off x="5572134" y="1428736"/>
            <a:ext cx="3143272" cy="4929222"/>
          </a:xfrm>
          <a:prstGeom prst="rect">
            <a:avLst/>
          </a:prstGeom>
          <a:noFill/>
        </p:spPr>
      </p:pic>
    </p:spTree>
    <p:extLst>
      <p:ext uri="{BB962C8B-B14F-4D97-AF65-F5344CB8AC3E}">
        <p14:creationId xmlns:p14="http://schemas.microsoft.com/office/powerpoint/2010/main" xmlns="" val="281770978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28596" y="642918"/>
            <a:ext cx="4572032" cy="5786478"/>
          </a:xfrm>
        </p:spPr>
        <p:txBody>
          <a:bodyPr>
            <a:normAutofit fontScale="25000" lnSpcReduction="20000"/>
          </a:bodyPr>
          <a:lstStyle/>
          <a:p>
            <a:endParaRPr lang="it-IT" sz="1800" dirty="0" smtClean="0">
              <a:solidFill>
                <a:schemeClr val="tx1"/>
              </a:solidFill>
              <a:latin typeface="Times New Roman" pitchFamily="18" charset="0"/>
              <a:cs typeface="Times New Roman" pitchFamily="18" charset="0"/>
            </a:endParaRPr>
          </a:p>
          <a:p>
            <a:endParaRPr lang="it-IT" sz="1800" dirty="0" smtClean="0">
              <a:solidFill>
                <a:schemeClr val="tx1"/>
              </a:solidFill>
              <a:latin typeface="Times New Roman" pitchFamily="18" charset="0"/>
              <a:cs typeface="Times New Roman" pitchFamily="18" charset="0"/>
            </a:endParaRPr>
          </a:p>
          <a:p>
            <a:endParaRPr lang="it-IT" sz="1800" dirty="0" smtClean="0">
              <a:solidFill>
                <a:schemeClr val="tx1"/>
              </a:solidFill>
              <a:latin typeface="Times New Roman" pitchFamily="18" charset="0"/>
              <a:cs typeface="Times New Roman" pitchFamily="18" charset="0"/>
            </a:endParaRPr>
          </a:p>
          <a:p>
            <a:endParaRPr lang="it-IT" sz="1800" dirty="0" smtClean="0">
              <a:solidFill>
                <a:schemeClr val="tx1"/>
              </a:solidFill>
              <a:latin typeface="Times New Roman" pitchFamily="18" charset="0"/>
              <a:cs typeface="Times New Roman" pitchFamily="18" charset="0"/>
            </a:endParaRPr>
          </a:p>
          <a:p>
            <a:pPr algn="ctr"/>
            <a:r>
              <a:rPr lang="it-IT" sz="7200" dirty="0" smtClean="0">
                <a:solidFill>
                  <a:schemeClr val="tx1"/>
                </a:solidFill>
                <a:latin typeface="Times New Roman" pitchFamily="18" charset="0"/>
                <a:cs typeface="Times New Roman" pitchFamily="18" charset="0"/>
              </a:rPr>
              <a:t>L’infausto evento coloniale manda in crisi il governo </a:t>
            </a:r>
            <a:r>
              <a:rPr lang="it-IT" sz="7200" dirty="0" err="1" smtClean="0">
                <a:solidFill>
                  <a:schemeClr val="tx1"/>
                </a:solidFill>
                <a:latin typeface="Times New Roman" pitchFamily="18" charset="0"/>
                <a:cs typeface="Times New Roman" pitchFamily="18" charset="0"/>
              </a:rPr>
              <a:t>Depretis</a:t>
            </a:r>
            <a:r>
              <a:rPr lang="it-IT" sz="7200" dirty="0" smtClean="0">
                <a:solidFill>
                  <a:schemeClr val="tx1"/>
                </a:solidFill>
                <a:latin typeface="Times New Roman" pitchFamily="18" charset="0"/>
                <a:cs typeface="Times New Roman" pitchFamily="18" charset="0"/>
              </a:rPr>
              <a:t> sostituito da quello forte ed autoritario di Francesco </a:t>
            </a:r>
            <a:r>
              <a:rPr lang="it-IT" sz="7200" dirty="0" err="1" smtClean="0">
                <a:solidFill>
                  <a:schemeClr val="tx1"/>
                </a:solidFill>
                <a:latin typeface="Times New Roman" pitchFamily="18" charset="0"/>
                <a:cs typeface="Times New Roman" pitchFamily="18" charset="0"/>
              </a:rPr>
              <a:t>Crispi</a:t>
            </a:r>
            <a:r>
              <a:rPr lang="it-IT" sz="7200" dirty="0" smtClean="0">
                <a:solidFill>
                  <a:schemeClr val="tx1"/>
                </a:solidFill>
                <a:latin typeface="Times New Roman" pitchFamily="18" charset="0"/>
                <a:cs typeface="Times New Roman" pitchFamily="18" charset="0"/>
              </a:rPr>
              <a:t>. Anche lui tenta una nuova impresa militare contro l’Etiopia, partendo dalla colonia eritrea sul Mar Rosso. </a:t>
            </a:r>
          </a:p>
          <a:p>
            <a:pPr algn="ctr"/>
            <a:r>
              <a:rPr lang="it-IT" sz="7200" dirty="0" smtClean="0">
                <a:solidFill>
                  <a:schemeClr val="tx1"/>
                </a:solidFill>
                <a:latin typeface="Times New Roman" pitchFamily="18" charset="0"/>
                <a:cs typeface="Times New Roman" pitchFamily="18" charset="0"/>
              </a:rPr>
              <a:t>Inizialmente il Negus </a:t>
            </a:r>
            <a:r>
              <a:rPr lang="it-IT" sz="7200" b="1" dirty="0" err="1" smtClean="0">
                <a:solidFill>
                  <a:schemeClr val="tx1"/>
                </a:solidFill>
                <a:latin typeface="Times New Roman" pitchFamily="18" charset="0"/>
                <a:cs typeface="Times New Roman" pitchFamily="18" charset="0"/>
              </a:rPr>
              <a:t>Menelik</a:t>
            </a:r>
            <a:r>
              <a:rPr lang="it-IT" sz="7200" b="1" dirty="0" smtClean="0">
                <a:solidFill>
                  <a:schemeClr val="tx1"/>
                </a:solidFill>
                <a:latin typeface="Times New Roman" pitchFamily="18" charset="0"/>
                <a:cs typeface="Times New Roman" pitchFamily="18" charset="0"/>
              </a:rPr>
              <a:t> </a:t>
            </a:r>
            <a:r>
              <a:rPr lang="it-IT" sz="7200" dirty="0" smtClean="0">
                <a:solidFill>
                  <a:schemeClr val="tx1"/>
                </a:solidFill>
                <a:latin typeface="Times New Roman" pitchFamily="18" charset="0"/>
                <a:cs typeface="Times New Roman" pitchFamily="18" charset="0"/>
              </a:rPr>
              <a:t>riconosce all’Italia il possesso dell’Eritrea e sottoscrive il </a:t>
            </a:r>
            <a:r>
              <a:rPr lang="it-IT" sz="7200" b="1" i="1" dirty="0" smtClean="0">
                <a:solidFill>
                  <a:schemeClr val="tx1"/>
                </a:solidFill>
                <a:latin typeface="Times New Roman" pitchFamily="18" charset="0"/>
                <a:cs typeface="Times New Roman" pitchFamily="18" charset="0"/>
              </a:rPr>
              <a:t>Trattato di </a:t>
            </a:r>
            <a:r>
              <a:rPr lang="it-IT" sz="7200" b="1" i="1" dirty="0" err="1" smtClean="0">
                <a:solidFill>
                  <a:schemeClr val="tx1"/>
                </a:solidFill>
                <a:latin typeface="Times New Roman" pitchFamily="18" charset="0"/>
                <a:cs typeface="Times New Roman" pitchFamily="18" charset="0"/>
              </a:rPr>
              <a:t>Uccialli</a:t>
            </a:r>
            <a:r>
              <a:rPr lang="it-IT" sz="7200" dirty="0" smtClean="0">
                <a:solidFill>
                  <a:schemeClr val="tx1"/>
                </a:solidFill>
                <a:latin typeface="Times New Roman" pitchFamily="18" charset="0"/>
                <a:cs typeface="Times New Roman" pitchFamily="18" charset="0"/>
              </a:rPr>
              <a:t> (1889), con il quale sembra disposto ad accettare il protettorato italiano su tutto l’impero etiopico. In realtà nascono subito delle divergenze sull’interpretazione del trattato e si giunge alle armi. Una prima sconfitta italiana avviene ad </a:t>
            </a:r>
            <a:r>
              <a:rPr lang="it-IT" sz="7200" b="1" i="1" dirty="0" err="1" smtClean="0">
                <a:solidFill>
                  <a:schemeClr val="tx1"/>
                </a:solidFill>
                <a:latin typeface="Times New Roman" pitchFamily="18" charset="0"/>
                <a:cs typeface="Times New Roman" pitchFamily="18" charset="0"/>
              </a:rPr>
              <a:t>Amba</a:t>
            </a:r>
            <a:r>
              <a:rPr lang="it-IT" sz="7200" b="1" i="1" dirty="0" smtClean="0">
                <a:solidFill>
                  <a:schemeClr val="tx1"/>
                </a:solidFill>
                <a:latin typeface="Times New Roman" pitchFamily="18" charset="0"/>
                <a:cs typeface="Times New Roman" pitchFamily="18" charset="0"/>
              </a:rPr>
              <a:t> </a:t>
            </a:r>
            <a:r>
              <a:rPr lang="it-IT" sz="7200" b="1" i="1" dirty="0" err="1" smtClean="0">
                <a:solidFill>
                  <a:schemeClr val="tx1"/>
                </a:solidFill>
                <a:latin typeface="Times New Roman" pitchFamily="18" charset="0"/>
                <a:cs typeface="Times New Roman" pitchFamily="18" charset="0"/>
              </a:rPr>
              <a:t>Alagi</a:t>
            </a:r>
            <a:r>
              <a:rPr lang="it-IT" sz="7200" b="1" i="1" dirty="0" smtClean="0">
                <a:solidFill>
                  <a:schemeClr val="tx1"/>
                </a:solidFill>
                <a:latin typeface="Times New Roman" pitchFamily="18" charset="0"/>
                <a:cs typeface="Times New Roman" pitchFamily="18" charset="0"/>
              </a:rPr>
              <a:t>, </a:t>
            </a:r>
            <a:r>
              <a:rPr lang="it-IT" sz="7200" dirty="0" smtClean="0">
                <a:solidFill>
                  <a:schemeClr val="tx1"/>
                </a:solidFill>
                <a:latin typeface="Times New Roman" pitchFamily="18" charset="0"/>
                <a:cs typeface="Times New Roman" pitchFamily="18" charset="0"/>
              </a:rPr>
              <a:t>un’altra a</a:t>
            </a:r>
            <a:r>
              <a:rPr lang="it-IT" sz="7200" b="1" i="1" dirty="0" smtClean="0">
                <a:solidFill>
                  <a:schemeClr val="tx1"/>
                </a:solidFill>
                <a:latin typeface="Times New Roman" pitchFamily="18" charset="0"/>
                <a:cs typeface="Times New Roman" pitchFamily="18" charset="0"/>
              </a:rPr>
              <a:t> </a:t>
            </a:r>
            <a:r>
              <a:rPr lang="it-IT" sz="7200" b="1" i="1" dirty="0" err="1" smtClean="0">
                <a:solidFill>
                  <a:schemeClr val="tx1"/>
                </a:solidFill>
                <a:latin typeface="Times New Roman" pitchFamily="18" charset="0"/>
                <a:cs typeface="Times New Roman" pitchFamily="18" charset="0"/>
              </a:rPr>
              <a:t>Makallé</a:t>
            </a:r>
            <a:r>
              <a:rPr lang="it-IT" sz="7200" b="1" i="1" dirty="0" smtClean="0">
                <a:solidFill>
                  <a:schemeClr val="tx1"/>
                </a:solidFill>
                <a:latin typeface="Times New Roman" pitchFamily="18" charset="0"/>
                <a:cs typeface="Times New Roman" pitchFamily="18" charset="0"/>
              </a:rPr>
              <a:t>, </a:t>
            </a:r>
            <a:r>
              <a:rPr lang="it-IT" sz="7200" dirty="0" smtClean="0">
                <a:solidFill>
                  <a:schemeClr val="tx1"/>
                </a:solidFill>
                <a:latin typeface="Times New Roman" pitchFamily="18" charset="0"/>
                <a:cs typeface="Times New Roman" pitchFamily="18" charset="0"/>
              </a:rPr>
              <a:t>infine ad </a:t>
            </a:r>
            <a:r>
              <a:rPr lang="it-IT" sz="7200" b="1" i="1" dirty="0" smtClean="0">
                <a:solidFill>
                  <a:schemeClr val="tx1"/>
                </a:solidFill>
                <a:latin typeface="Times New Roman" pitchFamily="18" charset="0"/>
                <a:cs typeface="Times New Roman" pitchFamily="18" charset="0"/>
              </a:rPr>
              <a:t>Adua </a:t>
            </a:r>
            <a:r>
              <a:rPr lang="it-IT" sz="7200" dirty="0" smtClean="0">
                <a:solidFill>
                  <a:schemeClr val="tx1"/>
                </a:solidFill>
                <a:latin typeface="Times New Roman" pitchFamily="18" charset="0"/>
                <a:cs typeface="Times New Roman" pitchFamily="18" charset="0"/>
              </a:rPr>
              <a:t>nel 1896. Per la prima volta una potenza europea subisce una disastrosa sconfitta da parte di un popolo da </a:t>
            </a:r>
            <a:r>
              <a:rPr lang="it-IT" sz="7200" b="1" dirty="0" smtClean="0">
                <a:solidFill>
                  <a:schemeClr val="tx1"/>
                </a:solidFill>
                <a:latin typeface="Times New Roman" pitchFamily="18" charset="0"/>
                <a:cs typeface="Times New Roman" pitchFamily="18" charset="0"/>
              </a:rPr>
              <a:t>“colonizzare”.</a:t>
            </a:r>
          </a:p>
          <a:p>
            <a:pPr algn="ctr"/>
            <a:r>
              <a:rPr lang="it-IT" sz="7200" dirty="0" smtClean="0">
                <a:solidFill>
                  <a:schemeClr val="tx1"/>
                </a:solidFill>
                <a:latin typeface="Times New Roman" pitchFamily="18" charset="0"/>
                <a:cs typeface="Times New Roman" pitchFamily="18" charset="0"/>
              </a:rPr>
              <a:t>La questione etiopica è risolta con il trattato di </a:t>
            </a:r>
            <a:r>
              <a:rPr lang="it-IT" sz="7200" b="1" dirty="0" smtClean="0">
                <a:solidFill>
                  <a:schemeClr val="tx1"/>
                </a:solidFill>
                <a:latin typeface="Times New Roman" pitchFamily="18" charset="0"/>
                <a:cs typeface="Times New Roman" pitchFamily="18" charset="0"/>
              </a:rPr>
              <a:t>Addis </a:t>
            </a:r>
            <a:r>
              <a:rPr lang="it-IT" sz="7200" b="1" dirty="0" err="1" smtClean="0">
                <a:solidFill>
                  <a:schemeClr val="tx1"/>
                </a:solidFill>
                <a:latin typeface="Times New Roman" pitchFamily="18" charset="0"/>
                <a:cs typeface="Times New Roman" pitchFamily="18" charset="0"/>
              </a:rPr>
              <a:t>Abeba</a:t>
            </a:r>
            <a:r>
              <a:rPr lang="it-IT" sz="7200" b="1" dirty="0" smtClean="0">
                <a:solidFill>
                  <a:schemeClr val="tx1"/>
                </a:solidFill>
                <a:latin typeface="Times New Roman" pitchFamily="18" charset="0"/>
                <a:cs typeface="Times New Roman" pitchFamily="18" charset="0"/>
              </a:rPr>
              <a:t>: </a:t>
            </a:r>
            <a:r>
              <a:rPr lang="it-IT" sz="7200" dirty="0" smtClean="0">
                <a:solidFill>
                  <a:schemeClr val="tx1"/>
                </a:solidFill>
                <a:latin typeface="Times New Roman" pitchFamily="18" charset="0"/>
                <a:cs typeface="Times New Roman" pitchFamily="18" charset="0"/>
              </a:rPr>
              <a:t>l’Etiopia riconosce il possesso coloniale italiano sull’Eritrea e il protettorato sulla Somalia a patto che essa rinunci definitivamente ad ogni protettorato sull’Etiopia.</a:t>
            </a:r>
            <a:endParaRPr lang="it-IT" sz="7200" b="1" dirty="0" smtClean="0">
              <a:solidFill>
                <a:schemeClr val="tx1"/>
              </a:solidFill>
              <a:latin typeface="Times New Roman" pitchFamily="18" charset="0"/>
              <a:cs typeface="Times New Roman" pitchFamily="18" charset="0"/>
            </a:endParaRPr>
          </a:p>
          <a:p>
            <a:pPr algn="ctr"/>
            <a:endParaRPr lang="it-IT" sz="5500" b="1" dirty="0" smtClean="0">
              <a:solidFill>
                <a:schemeClr val="tx1"/>
              </a:solidFill>
              <a:latin typeface="Times New Roman" pitchFamily="18" charset="0"/>
              <a:cs typeface="Times New Roman" pitchFamily="18" charset="0"/>
            </a:endParaRPr>
          </a:p>
          <a:p>
            <a:pPr algn="ctr"/>
            <a:endParaRPr lang="it-IT" sz="3800" dirty="0" smtClean="0">
              <a:solidFill>
                <a:schemeClr val="tx1"/>
              </a:solidFill>
              <a:latin typeface="Times New Roman" pitchFamily="18" charset="0"/>
              <a:cs typeface="Times New Roman" pitchFamily="18" charset="0"/>
            </a:endParaRPr>
          </a:p>
          <a:p>
            <a:endParaRPr lang="it-IT" sz="3800" dirty="0">
              <a:solidFill>
                <a:schemeClr val="tx1"/>
              </a:solidFill>
              <a:latin typeface="Times New Roman" panose="02020603050405020304" pitchFamily="18" charset="0"/>
              <a:cs typeface="Times New Roman" panose="02020603050405020304" pitchFamily="18" charset="0"/>
            </a:endParaRPr>
          </a:p>
          <a:p>
            <a:pPr algn="ctr"/>
            <a:endParaRPr lang="it-IT" sz="1900" dirty="0">
              <a:solidFill>
                <a:schemeClr val="tx1"/>
              </a:solidFill>
              <a:latin typeface="Times New Roman" panose="02020603050405020304" pitchFamily="18" charset="0"/>
              <a:cs typeface="Times New Roman" panose="02020603050405020304" pitchFamily="18" charset="0"/>
            </a:endParaRPr>
          </a:p>
          <a:p>
            <a:endParaRPr lang="it-IT" sz="1900" dirty="0">
              <a:latin typeface="Times New Roman" panose="02020603050405020304" pitchFamily="18" charset="0"/>
              <a:cs typeface="Times New Roman" panose="02020603050405020304" pitchFamily="18" charset="0"/>
            </a:endParaRPr>
          </a:p>
        </p:txBody>
      </p:sp>
      <p:pic>
        <p:nvPicPr>
          <p:cNvPr id="87044" name="Picture 4" descr="Le truppe etiopiche attaccano la brigata Dabormida"/>
          <p:cNvPicPr>
            <a:picLocks noChangeAspect="1" noChangeArrowheads="1"/>
          </p:cNvPicPr>
          <p:nvPr/>
        </p:nvPicPr>
        <p:blipFill>
          <a:blip r:embed="rId2"/>
          <a:srcRect/>
          <a:stretch>
            <a:fillRect/>
          </a:stretch>
        </p:blipFill>
        <p:spPr bwMode="auto">
          <a:xfrm>
            <a:off x="5000628" y="1071546"/>
            <a:ext cx="3643338" cy="4143404"/>
          </a:xfrm>
          <a:prstGeom prst="rect">
            <a:avLst/>
          </a:prstGeom>
          <a:noFill/>
        </p:spPr>
      </p:pic>
    </p:spTree>
    <p:extLst>
      <p:ext uri="{BB962C8B-B14F-4D97-AF65-F5344CB8AC3E}">
        <p14:creationId xmlns:p14="http://schemas.microsoft.com/office/powerpoint/2010/main" xmlns="" val="3565274040"/>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5" presetClass="entr" presetSubtype="0" fill="hold" nodeType="clickEffect">
                                  <p:stCondLst>
                                    <p:cond delay="0"/>
                                  </p:stCondLst>
                                  <p:childTnLst>
                                    <p:set>
                                      <p:cBhvr>
                                        <p:cTn id="21" dur="1" fill="hold">
                                          <p:stCondLst>
                                            <p:cond delay="0"/>
                                          </p:stCondLst>
                                        </p:cTn>
                                        <p:tgtEl>
                                          <p:spTgt spid="87044"/>
                                        </p:tgtEl>
                                        <p:attrNameLst>
                                          <p:attrName>style.visibility</p:attrName>
                                        </p:attrNameLst>
                                      </p:cBhvr>
                                      <p:to>
                                        <p:strVal val="visible"/>
                                      </p:to>
                                    </p:set>
                                    <p:anim calcmode="lin" valueType="num">
                                      <p:cBhvr>
                                        <p:cTn id="22" dur="500" decel="50000" fill="hold">
                                          <p:stCondLst>
                                            <p:cond delay="0"/>
                                          </p:stCondLst>
                                        </p:cTn>
                                        <p:tgtEl>
                                          <p:spTgt spid="87044"/>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87044"/>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87044"/>
                                        </p:tgtEl>
                                        <p:attrNameLst>
                                          <p:attrName>ppt_w</p:attrName>
                                        </p:attrNameLst>
                                      </p:cBhvr>
                                      <p:tavLst>
                                        <p:tav tm="0">
                                          <p:val>
                                            <p:strVal val="#ppt_w*.05"/>
                                          </p:val>
                                        </p:tav>
                                        <p:tav tm="100000">
                                          <p:val>
                                            <p:strVal val="#ppt_w"/>
                                          </p:val>
                                        </p:tav>
                                      </p:tavLst>
                                    </p:anim>
                                    <p:anim calcmode="lin" valueType="num">
                                      <p:cBhvr>
                                        <p:cTn id="25" dur="1000" fill="hold"/>
                                        <p:tgtEl>
                                          <p:spTgt spid="87044"/>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87044"/>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87044"/>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87044"/>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71938" y="1357298"/>
            <a:ext cx="4429157" cy="3714776"/>
          </a:xfrm>
        </p:spPr>
        <p:txBody>
          <a:bodyPr>
            <a:normAutofit/>
          </a:bodyPr>
          <a:lstStyle/>
          <a:p>
            <a:pPr marL="0" indent="0" algn="ctr">
              <a:buNone/>
            </a:pPr>
            <a:r>
              <a:rPr lang="it-IT" sz="1800" dirty="0" smtClean="0">
                <a:latin typeface="Times New Roman" pitchFamily="18" charset="0"/>
                <a:cs typeface="Times New Roman" pitchFamily="18" charset="0"/>
              </a:rPr>
              <a:t>Nei giacimenti fossili della regione di </a:t>
            </a:r>
            <a:r>
              <a:rPr lang="it-IT" sz="1800" dirty="0" err="1" smtClean="0">
                <a:latin typeface="Times New Roman" pitchFamily="18" charset="0"/>
                <a:cs typeface="Times New Roman" pitchFamily="18" charset="0"/>
              </a:rPr>
              <a:t>Afar</a:t>
            </a:r>
            <a:r>
              <a:rPr lang="it-IT" sz="1800" dirty="0" smtClean="0">
                <a:latin typeface="Times New Roman" pitchFamily="18" charset="0"/>
                <a:cs typeface="Times New Roman" pitchFamily="18" charset="0"/>
              </a:rPr>
              <a:t>, nel bacino dell'</a:t>
            </a:r>
            <a:r>
              <a:rPr lang="it-IT" sz="1800" dirty="0" err="1" smtClean="0">
                <a:latin typeface="Times New Roman" pitchFamily="18" charset="0"/>
                <a:cs typeface="Times New Roman" pitchFamily="18" charset="0"/>
              </a:rPr>
              <a:t>Hadar</a:t>
            </a:r>
            <a:r>
              <a:rPr lang="it-IT" sz="1800" dirty="0" smtClean="0">
                <a:latin typeface="Times New Roman" pitchFamily="18" charset="0"/>
                <a:cs typeface="Times New Roman" pitchFamily="18" charset="0"/>
              </a:rPr>
              <a:t>, a una sessantina di chilometri da Addis </a:t>
            </a:r>
            <a:r>
              <a:rPr lang="it-IT" sz="1800" dirty="0" err="1" smtClean="0">
                <a:latin typeface="Times New Roman" pitchFamily="18" charset="0"/>
                <a:cs typeface="Times New Roman" pitchFamily="18" charset="0"/>
              </a:rPr>
              <a:t>Abeba</a:t>
            </a:r>
            <a:r>
              <a:rPr lang="it-IT" sz="1800" dirty="0" smtClean="0">
                <a:latin typeface="Times New Roman" pitchFamily="18" charset="0"/>
                <a:cs typeface="Times New Roman" pitchFamily="18" charset="0"/>
              </a:rPr>
              <a:t>  furono portati alla luce migliaia di frammenti fossili di ominidi vissuti 3-4 milioni di anni fa. </a:t>
            </a:r>
          </a:p>
          <a:p>
            <a:pPr marL="0" indent="0" algn="ctr">
              <a:buNone/>
            </a:pPr>
            <a:r>
              <a:rPr lang="it-IT" sz="1800" dirty="0" smtClean="0">
                <a:latin typeface="Times New Roman" pitchFamily="18" charset="0"/>
                <a:cs typeface="Times New Roman" pitchFamily="18" charset="0"/>
              </a:rPr>
              <a:t>Per questo motivo l’Etiopia è considerata il luogo della nascita degli esseri umani moderni ed evoluti, come l’Homo sapiens </a:t>
            </a:r>
            <a:r>
              <a:rPr lang="it-IT" sz="1800" dirty="0" err="1" smtClean="0">
                <a:latin typeface="Times New Roman" pitchFamily="18" charset="0"/>
                <a:cs typeface="Times New Roman" pitchFamily="18" charset="0"/>
              </a:rPr>
              <a:t>sapiens</a:t>
            </a:r>
            <a:r>
              <a:rPr lang="it-IT" sz="1800" dirty="0" smtClean="0">
                <a:latin typeface="Times New Roman" pitchFamily="18" charset="0"/>
                <a:cs typeface="Times New Roman" pitchFamily="18" charset="0"/>
              </a:rPr>
              <a:t>. Le prime ossa umane sono state trovate nel Sud dell'Etiopia e furono chiamati i resti della valle dell’</a:t>
            </a:r>
            <a:r>
              <a:rPr lang="it-IT" sz="1800" dirty="0" err="1" smtClean="0">
                <a:latin typeface="Times New Roman" pitchFamily="18" charset="0"/>
                <a:cs typeface="Times New Roman" pitchFamily="18" charset="0"/>
              </a:rPr>
              <a:t>Omo</a:t>
            </a:r>
            <a:r>
              <a:rPr lang="it-IT" sz="1800" dirty="0" smtClean="0">
                <a:latin typeface="Times New Roman" pitchFamily="18" charset="0"/>
                <a:cs typeface="Times New Roman" pitchFamily="18" charset="0"/>
              </a:rPr>
              <a:t>.</a:t>
            </a:r>
            <a:endParaRPr lang="it-IT" sz="1800" b="1" i="1" dirty="0" smtClean="0">
              <a:latin typeface="Times New Roman" pitchFamily="18" charset="0"/>
              <a:cs typeface="Times New Roman" pitchFamily="18" charset="0"/>
            </a:endParaRPr>
          </a:p>
        </p:txBody>
      </p:sp>
      <p:pic>
        <p:nvPicPr>
          <p:cNvPr id="90114" name="Picture 2" descr="https://upload.wikimedia.org/wikipedia/commons/thumb/e/e0/Reconstruction_of_the_fossil_skeleton_of_%22Lucy%22_the_Australopithecus_afarensis.jpg/127px-Reconstruction_of_the_fossil_skeleton_of_%22Lucy%22_the_Australopithecus_afarensis.jpg"/>
          <p:cNvPicPr>
            <a:picLocks noChangeAspect="1" noChangeArrowheads="1"/>
          </p:cNvPicPr>
          <p:nvPr/>
        </p:nvPicPr>
        <p:blipFill>
          <a:blip r:embed="rId2"/>
          <a:srcRect/>
          <a:stretch>
            <a:fillRect/>
          </a:stretch>
        </p:blipFill>
        <p:spPr bwMode="auto">
          <a:xfrm>
            <a:off x="1142976" y="857232"/>
            <a:ext cx="2500330" cy="4819534"/>
          </a:xfrm>
          <a:prstGeom prst="rect">
            <a:avLst/>
          </a:prstGeom>
          <a:noFill/>
        </p:spPr>
      </p:pic>
    </p:spTree>
    <p:extLst>
      <p:ext uri="{BB962C8B-B14F-4D97-AF65-F5344CB8AC3E}">
        <p14:creationId xmlns:p14="http://schemas.microsoft.com/office/powerpoint/2010/main" xmlns="" val="1586563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0114"/>
                                        </p:tgtEl>
                                        <p:attrNameLst>
                                          <p:attrName>style.visibility</p:attrName>
                                        </p:attrNameLst>
                                      </p:cBhvr>
                                      <p:to>
                                        <p:strVal val="visible"/>
                                      </p:to>
                                    </p:set>
                                    <p:animEffect transition="in" filter="circle(in)">
                                      <p:cBhvr>
                                        <p:cTn id="17" dur="2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9"/>
            <a:ext cx="7772400" cy="1052735"/>
          </a:xfrm>
        </p:spPr>
        <p:txBody>
          <a:bodyPr/>
          <a:lstStyle/>
          <a:p>
            <a:r>
              <a:rPr lang="it-IT" sz="2800" b="1" i="1" dirty="0" smtClean="0">
                <a:latin typeface="Times New Roman" pitchFamily="18" charset="0"/>
                <a:cs typeface="Times New Roman" pitchFamily="18" charset="0"/>
              </a:rPr>
              <a:t>Il territorio </a:t>
            </a:r>
            <a:endParaRPr lang="it-IT" sz="2800"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642910" y="1124761"/>
            <a:ext cx="8072494" cy="1875611"/>
          </a:xfrm>
        </p:spPr>
        <p:txBody>
          <a:bodyPr>
            <a:normAutofit lnSpcReduction="10000"/>
          </a:bodyPr>
          <a:lstStyle/>
          <a:p>
            <a:r>
              <a:rPr lang="it-IT" sz="2400" dirty="0" smtClean="0">
                <a:solidFill>
                  <a:schemeClr val="tx1"/>
                </a:solidFill>
                <a:latin typeface="Times New Roman" pitchFamily="18" charset="0"/>
                <a:cs typeface="Times New Roman" pitchFamily="18" charset="0"/>
              </a:rPr>
              <a:t>L’Etiopia confina </a:t>
            </a:r>
            <a:r>
              <a:rPr lang="it-IT" sz="2400" dirty="0">
                <a:solidFill>
                  <a:schemeClr val="tx1"/>
                </a:solidFill>
                <a:latin typeface="Times New Roman" pitchFamily="18" charset="0"/>
                <a:cs typeface="Times New Roman" pitchFamily="18" charset="0"/>
              </a:rPr>
              <a:t>a </a:t>
            </a:r>
            <a:r>
              <a:rPr lang="it-IT" sz="2400" dirty="0" smtClean="0">
                <a:solidFill>
                  <a:schemeClr val="tx1"/>
                </a:solidFill>
                <a:latin typeface="Times New Roman" pitchFamily="18" charset="0"/>
                <a:cs typeface="Times New Roman" pitchFamily="18" charset="0"/>
              </a:rPr>
              <a:t>nord </a:t>
            </a:r>
            <a:r>
              <a:rPr lang="it-IT" sz="2400" dirty="0">
                <a:solidFill>
                  <a:schemeClr val="tx1"/>
                </a:solidFill>
                <a:latin typeface="Times New Roman" pitchFamily="18" charset="0"/>
                <a:cs typeface="Times New Roman" pitchFamily="18" charset="0"/>
              </a:rPr>
              <a:t>con </a:t>
            </a:r>
            <a:r>
              <a:rPr lang="it-IT" sz="2400" dirty="0" smtClean="0">
                <a:solidFill>
                  <a:schemeClr val="tx1"/>
                </a:solidFill>
                <a:latin typeface="Times New Roman" pitchFamily="18" charset="0"/>
                <a:cs typeface="Times New Roman" pitchFamily="18" charset="0"/>
              </a:rPr>
              <a:t>l‘Eritrea, </a:t>
            </a:r>
            <a:r>
              <a:rPr lang="it-IT" sz="2400" dirty="0">
                <a:solidFill>
                  <a:schemeClr val="tx1"/>
                </a:solidFill>
                <a:latin typeface="Times New Roman" pitchFamily="18" charset="0"/>
                <a:cs typeface="Times New Roman" pitchFamily="18" charset="0"/>
              </a:rPr>
              <a:t>a </a:t>
            </a:r>
            <a:r>
              <a:rPr lang="it-IT" sz="2400" dirty="0" smtClean="0">
                <a:solidFill>
                  <a:schemeClr val="tx1"/>
                </a:solidFill>
                <a:latin typeface="Times New Roman" pitchFamily="18" charset="0"/>
                <a:cs typeface="Times New Roman" pitchFamily="18" charset="0"/>
              </a:rPr>
              <a:t>nord-est </a:t>
            </a:r>
            <a:r>
              <a:rPr lang="it-IT" sz="2400" dirty="0">
                <a:solidFill>
                  <a:schemeClr val="tx1"/>
                </a:solidFill>
                <a:latin typeface="Times New Roman" pitchFamily="18" charset="0"/>
                <a:cs typeface="Times New Roman" pitchFamily="18" charset="0"/>
              </a:rPr>
              <a:t>con </a:t>
            </a:r>
            <a:r>
              <a:rPr lang="it-IT" sz="2400" dirty="0" smtClean="0">
                <a:solidFill>
                  <a:schemeClr val="tx1"/>
                </a:solidFill>
                <a:latin typeface="Times New Roman" pitchFamily="18" charset="0"/>
                <a:cs typeface="Times New Roman" pitchFamily="18" charset="0"/>
              </a:rPr>
              <a:t>Gibuti, </a:t>
            </a:r>
            <a:r>
              <a:rPr lang="it-IT" sz="2400" dirty="0">
                <a:solidFill>
                  <a:schemeClr val="tx1"/>
                </a:solidFill>
                <a:latin typeface="Times New Roman" pitchFamily="18" charset="0"/>
                <a:cs typeface="Times New Roman" pitchFamily="18" charset="0"/>
              </a:rPr>
              <a:t>a </a:t>
            </a:r>
            <a:r>
              <a:rPr lang="it-IT" sz="2400" dirty="0" smtClean="0">
                <a:solidFill>
                  <a:schemeClr val="tx1"/>
                </a:solidFill>
                <a:latin typeface="Times New Roman" pitchFamily="18" charset="0"/>
                <a:cs typeface="Times New Roman" pitchFamily="18" charset="0"/>
              </a:rPr>
              <a:t>est </a:t>
            </a:r>
            <a:r>
              <a:rPr lang="it-IT" sz="2400" dirty="0">
                <a:solidFill>
                  <a:schemeClr val="tx1"/>
                </a:solidFill>
                <a:latin typeface="Times New Roman" pitchFamily="18" charset="0"/>
                <a:cs typeface="Times New Roman" pitchFamily="18" charset="0"/>
              </a:rPr>
              <a:t>e a </a:t>
            </a:r>
            <a:r>
              <a:rPr lang="it-IT" sz="2400" dirty="0" smtClean="0">
                <a:solidFill>
                  <a:schemeClr val="tx1"/>
                </a:solidFill>
                <a:latin typeface="Times New Roman" pitchFamily="18" charset="0"/>
                <a:cs typeface="Times New Roman" pitchFamily="18" charset="0"/>
              </a:rPr>
              <a:t>sud-est con </a:t>
            </a:r>
            <a:r>
              <a:rPr lang="it-IT" sz="2400" dirty="0">
                <a:solidFill>
                  <a:schemeClr val="tx1"/>
                </a:solidFill>
                <a:latin typeface="Times New Roman" pitchFamily="18" charset="0"/>
                <a:cs typeface="Times New Roman" pitchFamily="18" charset="0"/>
              </a:rPr>
              <a:t>la </a:t>
            </a:r>
            <a:r>
              <a:rPr lang="it-IT" sz="2400" dirty="0" smtClean="0">
                <a:solidFill>
                  <a:schemeClr val="tx1"/>
                </a:solidFill>
                <a:latin typeface="Times New Roman" pitchFamily="18" charset="0"/>
                <a:cs typeface="Times New Roman" pitchFamily="18" charset="0"/>
              </a:rPr>
              <a:t>Somalia, </a:t>
            </a:r>
            <a:r>
              <a:rPr lang="it-IT" sz="2400" dirty="0">
                <a:solidFill>
                  <a:schemeClr val="tx1"/>
                </a:solidFill>
                <a:latin typeface="Times New Roman" pitchFamily="18" charset="0"/>
                <a:cs typeface="Times New Roman" pitchFamily="18" charset="0"/>
              </a:rPr>
              <a:t>a </a:t>
            </a:r>
            <a:r>
              <a:rPr lang="it-IT" sz="2400" dirty="0" smtClean="0">
                <a:solidFill>
                  <a:schemeClr val="tx1"/>
                </a:solidFill>
                <a:latin typeface="Times New Roman" pitchFamily="18" charset="0"/>
                <a:cs typeface="Times New Roman" pitchFamily="18" charset="0"/>
              </a:rPr>
              <a:t>sud </a:t>
            </a:r>
            <a:r>
              <a:rPr lang="it-IT" sz="2400" dirty="0">
                <a:solidFill>
                  <a:schemeClr val="tx1"/>
                </a:solidFill>
                <a:latin typeface="Times New Roman" pitchFamily="18" charset="0"/>
                <a:cs typeface="Times New Roman" pitchFamily="18" charset="0"/>
              </a:rPr>
              <a:t>con il </a:t>
            </a:r>
            <a:r>
              <a:rPr lang="it-IT" sz="2400" dirty="0" smtClean="0">
                <a:solidFill>
                  <a:schemeClr val="tx1"/>
                </a:solidFill>
                <a:latin typeface="Times New Roman" pitchFamily="18" charset="0"/>
                <a:cs typeface="Times New Roman" pitchFamily="18" charset="0"/>
              </a:rPr>
              <a:t>Kenya </a:t>
            </a:r>
            <a:r>
              <a:rPr lang="it-IT" sz="2400" dirty="0">
                <a:solidFill>
                  <a:schemeClr val="tx1"/>
                </a:solidFill>
                <a:latin typeface="Times New Roman" pitchFamily="18" charset="0"/>
                <a:cs typeface="Times New Roman" pitchFamily="18" charset="0"/>
              </a:rPr>
              <a:t>e a </a:t>
            </a:r>
            <a:r>
              <a:rPr lang="it-IT" sz="2400" dirty="0" smtClean="0">
                <a:solidFill>
                  <a:schemeClr val="tx1"/>
                </a:solidFill>
                <a:latin typeface="Times New Roman" pitchFamily="18" charset="0"/>
                <a:cs typeface="Times New Roman" pitchFamily="18" charset="0"/>
              </a:rPr>
              <a:t>ovest </a:t>
            </a:r>
            <a:r>
              <a:rPr lang="it-IT" sz="2400" dirty="0">
                <a:solidFill>
                  <a:schemeClr val="tx1"/>
                </a:solidFill>
                <a:latin typeface="Times New Roman" pitchFamily="18" charset="0"/>
                <a:cs typeface="Times New Roman" pitchFamily="18" charset="0"/>
              </a:rPr>
              <a:t>con il </a:t>
            </a:r>
            <a:r>
              <a:rPr lang="it-IT" sz="2400" dirty="0" smtClean="0">
                <a:solidFill>
                  <a:schemeClr val="tx1"/>
                </a:solidFill>
                <a:latin typeface="Times New Roman" pitchFamily="18" charset="0"/>
                <a:cs typeface="Times New Roman" pitchFamily="18" charset="0"/>
              </a:rPr>
              <a:t>Sudan. </a:t>
            </a:r>
            <a:r>
              <a:rPr lang="it-IT" sz="2400" dirty="0">
                <a:solidFill>
                  <a:schemeClr val="tx1"/>
                </a:solidFill>
                <a:latin typeface="Times New Roman" pitchFamily="18" charset="0"/>
                <a:cs typeface="Times New Roman" pitchFamily="18" charset="0"/>
              </a:rPr>
              <a:t>Sono presenti numerosi altopiani solcati profondamente da grandiosi corridoi dove ristagnano acque o si raccolgono veri e propri laghi.</a:t>
            </a:r>
            <a:endParaRPr lang="it-IT" sz="2400" dirty="0"/>
          </a:p>
          <a:p>
            <a:pPr algn="just"/>
            <a:endParaRPr lang="it-IT" sz="2400" dirty="0">
              <a:solidFill>
                <a:schemeClr val="tx1"/>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7544" y="3344166"/>
            <a:ext cx="3676650" cy="261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016" y="3357009"/>
            <a:ext cx="3676650" cy="261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853101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out)">
                                      <p:cBhvr>
                                        <p:cTn id="17" dur="2000"/>
                                        <p:tgtEl>
                                          <p:spTgt spid="4"/>
                                        </p:tgtEl>
                                      </p:cBhvr>
                                    </p:animEffect>
                                  </p:childTnLst>
                                </p:cTn>
                              </p:par>
                              <p:par>
                                <p:cTn id="18" presetID="4" presetClass="entr" presetSubtype="32"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box(out)">
                                      <p:cBhvr>
                                        <p:cTn id="20"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57356" y="274638"/>
            <a:ext cx="5643602" cy="796908"/>
          </a:xfrm>
        </p:spPr>
        <p:txBody>
          <a:bodyPr>
            <a:normAutofit/>
          </a:bodyPr>
          <a:lstStyle/>
          <a:p>
            <a:r>
              <a:rPr lang="it-IT" sz="3600" b="1" i="1" dirty="0" smtClean="0">
                <a:latin typeface="Times New Roman" panose="02020603050405020304" pitchFamily="18" charset="0"/>
                <a:cs typeface="Times New Roman" panose="02020603050405020304" pitchFamily="18" charset="0"/>
              </a:rPr>
              <a:t>Il Romanticismo italiano</a:t>
            </a:r>
            <a:endParaRPr lang="it-IT" sz="36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214282" y="1071546"/>
            <a:ext cx="4500594" cy="5500726"/>
          </a:xfrm>
        </p:spPr>
        <p:txBody>
          <a:bodyPr>
            <a:normAutofit fontScale="25000" lnSpcReduction="20000"/>
          </a:bodyPr>
          <a:lstStyle/>
          <a:p>
            <a:pPr marL="0" indent="0" algn="ctr">
              <a:buNone/>
            </a:pPr>
            <a:r>
              <a:rPr lang="it-IT" sz="6400" dirty="0" smtClean="0">
                <a:latin typeface="Times New Roman" panose="02020603050405020304" pitchFamily="18" charset="0"/>
                <a:cs typeface="Times New Roman" panose="02020603050405020304" pitchFamily="18" charset="0"/>
              </a:rPr>
              <a:t>Gioacchino Rossini (Pesaro 1792 – Parigi 1868) rappresenta il momento di passaggio dal Classicismo al Romanticismo. Egli infatti rimase per tutta la vita legato alla tradizione settecentesca, ma nelle ultime opere affrontò alcuni temi che saranno tipici dei musicisti romantici.</a:t>
            </a:r>
          </a:p>
          <a:p>
            <a:pPr marL="0" indent="0" algn="ctr">
              <a:buNone/>
            </a:pPr>
            <a:r>
              <a:rPr lang="it-IT" sz="6400" dirty="0" smtClean="0">
                <a:latin typeface="Times New Roman" panose="02020603050405020304" pitchFamily="18" charset="0"/>
                <a:cs typeface="Times New Roman" panose="02020603050405020304" pitchFamily="18" charset="0"/>
              </a:rPr>
              <a:t>L’arte e la musica, diceva Rossini, non devono coinvolgere troppo, non devono lanciare messaggi, ma debbono piuttosto divertire, al massimo commuovere un po', ma solo superficialmente. La sua musica è perciò ricca di ottimismo, gioiosa, chiara e semplice come quella “classica” del Settecento.</a:t>
            </a:r>
          </a:p>
          <a:p>
            <a:pPr marL="0" indent="0" algn="ctr">
              <a:buNone/>
            </a:pPr>
            <a:r>
              <a:rPr lang="it-IT" sz="6400" dirty="0" smtClean="0">
                <a:latin typeface="Times New Roman" panose="02020603050405020304" pitchFamily="18" charset="0"/>
                <a:cs typeface="Times New Roman" panose="02020603050405020304" pitchFamily="18" charset="0"/>
              </a:rPr>
              <a:t>Sono queste le caratteristiche che ritroviamo nella sua opera più famosa, Il barbiere di Siviglia. Il successo di quest’opera è dovuto alla musica rapida, vivacissima, piena di vita e di allegria, ma anche al protagonista, il barbiere Figaro, “il factotum della città”.</a:t>
            </a:r>
          </a:p>
          <a:p>
            <a:pPr marL="0" indent="0" algn="ctr">
              <a:buNone/>
            </a:pPr>
            <a:r>
              <a:rPr lang="it-IT" sz="6400" dirty="0" smtClean="0">
                <a:latin typeface="Times New Roman" panose="02020603050405020304" pitchFamily="18" charset="0"/>
                <a:cs typeface="Times New Roman" panose="02020603050405020304" pitchFamily="18" charset="0"/>
              </a:rPr>
              <a:t>Figaro è il simbolo dell’uomo moderno che con la sua intraprendenza riesce a ottenere tutto quello che vuole, pur non essendo né nobile né ricco.</a:t>
            </a:r>
          </a:p>
          <a:p>
            <a:pPr marL="0" indent="0" algn="ctr">
              <a:buNone/>
            </a:pPr>
            <a:r>
              <a:rPr lang="it-IT" sz="6400" dirty="0" smtClean="0">
                <a:latin typeface="Times New Roman" panose="02020603050405020304" pitchFamily="18" charset="0"/>
                <a:cs typeface="Times New Roman" panose="02020603050405020304" pitchFamily="18" charset="0"/>
              </a:rPr>
              <a:t>Nelle ultime opere di Rossini emergono però degli elementi romantici. Per esempio nel Guglielmo </a:t>
            </a:r>
            <a:r>
              <a:rPr lang="it-IT" sz="6400" dirty="0" err="1" smtClean="0">
                <a:latin typeface="Times New Roman" panose="02020603050405020304" pitchFamily="18" charset="0"/>
                <a:cs typeface="Times New Roman" panose="02020603050405020304" pitchFamily="18" charset="0"/>
              </a:rPr>
              <a:t>Tell</a:t>
            </a:r>
            <a:r>
              <a:rPr lang="it-IT" sz="6400" dirty="0" smtClean="0">
                <a:latin typeface="Times New Roman" panose="02020603050405020304" pitchFamily="18" charset="0"/>
                <a:cs typeface="Times New Roman" panose="02020603050405020304" pitchFamily="18" charset="0"/>
              </a:rPr>
              <a:t> sono narrate le vicende dell’eroe nazionale svizzero, un tema nazionalistico tipicamente romantico.</a:t>
            </a:r>
          </a:p>
          <a:p>
            <a:pPr marL="0" indent="0">
              <a:buNone/>
            </a:pP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43504" y="1714488"/>
            <a:ext cx="3409950" cy="4286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6803758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Effect transition="in" filter="fade">
                                      <p:cBhvr>
                                        <p:cTn id="2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16641"/>
            <a:ext cx="7772400" cy="1080119"/>
          </a:xfrm>
        </p:spPr>
        <p:txBody>
          <a:bodyPr>
            <a:normAutofit/>
          </a:bodyPr>
          <a:lstStyle/>
          <a:p>
            <a:r>
              <a:rPr lang="it-IT" sz="3200" b="1" i="1" dirty="0" smtClean="0">
                <a:latin typeface="Times New Roman" pitchFamily="18" charset="0"/>
                <a:cs typeface="Times New Roman" pitchFamily="18" charset="0"/>
              </a:rPr>
              <a:t>L’ altopiano etiopico</a:t>
            </a:r>
            <a:endParaRPr lang="it-IT" sz="3200"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3786182" y="1071546"/>
            <a:ext cx="5072098" cy="4929222"/>
          </a:xfrm>
        </p:spPr>
        <p:txBody>
          <a:bodyPr>
            <a:normAutofit/>
          </a:bodyPr>
          <a:lstStyle/>
          <a:p>
            <a:endParaRPr lang="it-IT" sz="2800" dirty="0" smtClean="0">
              <a:effectLst/>
            </a:endParaRPr>
          </a:p>
          <a:p>
            <a:r>
              <a:rPr lang="it-IT" sz="2800" dirty="0" smtClean="0">
                <a:solidFill>
                  <a:schemeClr val="tx1"/>
                </a:solidFill>
                <a:effectLst/>
                <a:latin typeface="Times New Roman" pitchFamily="18" charset="0"/>
                <a:cs typeface="Times New Roman" pitchFamily="18" charset="0"/>
              </a:rPr>
              <a:t>È costituito essenzialmente da un grande tavolato di rocce vulcaniche solcate da numerosi corsi d'acqua e numerose cime montuose come l’Amba </a:t>
            </a:r>
            <a:r>
              <a:rPr lang="it-IT" sz="2800" dirty="0" err="1" smtClean="0">
                <a:solidFill>
                  <a:schemeClr val="tx1"/>
                </a:solidFill>
                <a:effectLst/>
                <a:latin typeface="Times New Roman" pitchFamily="18" charset="0"/>
                <a:cs typeface="Times New Roman" pitchFamily="18" charset="0"/>
              </a:rPr>
              <a:t>Alagi</a:t>
            </a:r>
            <a:r>
              <a:rPr lang="it-IT" sz="2800" dirty="0" smtClean="0">
                <a:solidFill>
                  <a:schemeClr val="tx1"/>
                </a:solidFill>
                <a:effectLst/>
                <a:latin typeface="Times New Roman" pitchFamily="18" charset="0"/>
                <a:cs typeface="Times New Roman" pitchFamily="18" charset="0"/>
              </a:rPr>
              <a:t> e il monte </a:t>
            </a:r>
            <a:r>
              <a:rPr lang="it-IT" sz="2800" dirty="0" err="1" smtClean="0">
                <a:solidFill>
                  <a:schemeClr val="tx1"/>
                </a:solidFill>
                <a:effectLst/>
                <a:latin typeface="Times New Roman" pitchFamily="18" charset="0"/>
                <a:cs typeface="Times New Roman" pitchFamily="18" charset="0"/>
              </a:rPr>
              <a:t>Meghezez</a:t>
            </a:r>
            <a:r>
              <a:rPr lang="it-IT" sz="2800" dirty="0" smtClean="0">
                <a:solidFill>
                  <a:schemeClr val="tx1"/>
                </a:solidFill>
                <a:effectLst/>
                <a:latin typeface="Times New Roman" pitchFamily="18" charset="0"/>
                <a:cs typeface="Times New Roman" pitchFamily="18" charset="0"/>
              </a:rPr>
              <a:t>. Le maggiori altitudini si trovano nella parte occidentale e nella parte orientale.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0034" y="1285860"/>
            <a:ext cx="3168352" cy="2247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48" y="4214818"/>
            <a:ext cx="2942977" cy="1857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15188291"/>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circle(in)">
                                      <p:cBhvr>
                                        <p:cTn id="24" dur="20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box(out)">
                                      <p:cBhvr>
                                        <p:cTn id="29"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9"/>
            <a:ext cx="7772400" cy="1196751"/>
          </a:xfrm>
        </p:spPr>
        <p:txBody>
          <a:bodyPr>
            <a:normAutofit/>
          </a:bodyPr>
          <a:lstStyle/>
          <a:p>
            <a:r>
              <a:rPr lang="it-IT" sz="3200" b="1" i="1" dirty="0" smtClean="0">
                <a:latin typeface="Times New Roman" pitchFamily="18" charset="0"/>
                <a:cs typeface="Times New Roman" pitchFamily="18" charset="0"/>
              </a:rPr>
              <a:t>La Fossa Galla</a:t>
            </a:r>
            <a:endParaRPr lang="it-IT" sz="3200"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5076058" y="1428736"/>
            <a:ext cx="3710784" cy="4448536"/>
          </a:xfrm>
        </p:spPr>
        <p:txBody>
          <a:bodyPr>
            <a:normAutofit fontScale="62500" lnSpcReduction="20000"/>
          </a:bodyPr>
          <a:lstStyle/>
          <a:p>
            <a:r>
              <a:rPr lang="it-IT" dirty="0" smtClean="0">
                <a:solidFill>
                  <a:schemeClr val="tx1"/>
                </a:solidFill>
                <a:effectLst/>
                <a:latin typeface="Times New Roman" pitchFamily="18" charset="0"/>
                <a:cs typeface="Times New Roman" pitchFamily="18" charset="0"/>
              </a:rPr>
              <a:t>La Fossa Galla è una depressione tettonica che separa l’altopiano etiopico da quello somalo. Essa parte dalla grande fossa dell’Africa orientale all’altezza del Lago Rodolfo; proseguendo con il solco dell’</a:t>
            </a:r>
            <a:r>
              <a:rPr lang="it-IT" dirty="0" err="1" smtClean="0">
                <a:solidFill>
                  <a:schemeClr val="tx1"/>
                </a:solidFill>
                <a:effectLst/>
                <a:latin typeface="Times New Roman" pitchFamily="18" charset="0"/>
                <a:cs typeface="Times New Roman" pitchFamily="18" charset="0"/>
              </a:rPr>
              <a:t>Awash</a:t>
            </a:r>
            <a:r>
              <a:rPr lang="it-IT" dirty="0" smtClean="0">
                <a:solidFill>
                  <a:schemeClr val="tx1"/>
                </a:solidFill>
                <a:effectLst/>
                <a:latin typeface="Times New Roman" pitchFamily="18" charset="0"/>
                <a:cs typeface="Times New Roman" pitchFamily="18" charset="0"/>
              </a:rPr>
              <a:t> e la Dancalia, la depressione giunge fino al Golfo di </a:t>
            </a:r>
            <a:r>
              <a:rPr lang="it-IT" dirty="0" err="1" smtClean="0">
                <a:solidFill>
                  <a:schemeClr val="tx1"/>
                </a:solidFill>
                <a:effectLst/>
                <a:latin typeface="Times New Roman" pitchFamily="18" charset="0"/>
                <a:cs typeface="Times New Roman" pitchFamily="18" charset="0"/>
              </a:rPr>
              <a:t>Tadjoura</a:t>
            </a:r>
            <a:r>
              <a:rPr lang="it-IT" dirty="0" smtClean="0">
                <a:solidFill>
                  <a:schemeClr val="tx1"/>
                </a:solidFill>
                <a:effectLst/>
                <a:latin typeface="Times New Roman" pitchFamily="18" charset="0"/>
                <a:cs typeface="Times New Roman" pitchFamily="18" charset="0"/>
              </a:rPr>
              <a:t> sul Mar Rosso. L’affossamento, verificatosi tra il Miocene e il Pliocene, è stato accompagnato da grandi manifestazioni vulcaniche. Nelle conche presenti sul fondo della depressione si trovano dei laghi (detti Laghi Galla). </a:t>
            </a:r>
            <a:endParaRPr lang="it-IT" dirty="0">
              <a:solidFill>
                <a:schemeClr val="tx1"/>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7224" y="1285860"/>
            <a:ext cx="3670293" cy="2300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85786" y="3857628"/>
            <a:ext cx="3958325"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9149174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800" decel="100000"/>
                                        <p:tgtEl>
                                          <p:spTgt spid="5122"/>
                                        </p:tgtEl>
                                      </p:cBhvr>
                                    </p:animEffect>
                                    <p:anim calcmode="lin" valueType="num">
                                      <p:cBhvr>
                                        <p:cTn id="27" dur="800" decel="100000" fill="hold"/>
                                        <p:tgtEl>
                                          <p:spTgt spid="5122"/>
                                        </p:tgtEl>
                                        <p:attrNameLst>
                                          <p:attrName>style.rotation</p:attrName>
                                        </p:attrNameLst>
                                      </p:cBhvr>
                                      <p:tavLst>
                                        <p:tav tm="0">
                                          <p:val>
                                            <p:fltVal val="-90"/>
                                          </p:val>
                                        </p:tav>
                                        <p:tav tm="100000">
                                          <p:val>
                                            <p:fltVal val="0"/>
                                          </p:val>
                                        </p:tav>
                                      </p:tavLst>
                                    </p:anim>
                                    <p:anim calcmode="lin" valueType="num">
                                      <p:cBhvr>
                                        <p:cTn id="28" dur="800" decel="100000" fill="hold"/>
                                        <p:tgtEl>
                                          <p:spTgt spid="5122"/>
                                        </p:tgtEl>
                                        <p:attrNameLst>
                                          <p:attrName>ppt_x</p:attrName>
                                        </p:attrNameLst>
                                      </p:cBhvr>
                                      <p:tavLst>
                                        <p:tav tm="0">
                                          <p:val>
                                            <p:strVal val="#ppt_x+0.4"/>
                                          </p:val>
                                        </p:tav>
                                        <p:tav tm="100000">
                                          <p:val>
                                            <p:strVal val="#ppt_x-0.05"/>
                                          </p:val>
                                        </p:tav>
                                      </p:tavLst>
                                    </p:anim>
                                    <p:anim calcmode="lin" valueType="num">
                                      <p:cBhvr>
                                        <p:cTn id="29" dur="800" decel="100000" fill="hold"/>
                                        <p:tgtEl>
                                          <p:spTgt spid="5122"/>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5122"/>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5122"/>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5123"/>
                                        </p:tgtEl>
                                        <p:attrNameLst>
                                          <p:attrName>style.visibility</p:attrName>
                                        </p:attrNameLst>
                                      </p:cBhvr>
                                      <p:to>
                                        <p:strVal val="visible"/>
                                      </p:to>
                                    </p:set>
                                    <p:animEffect transition="in" filter="wheel(1)">
                                      <p:cBhvr>
                                        <p:cTn id="36"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57290" y="357165"/>
            <a:ext cx="6429420" cy="928695"/>
          </a:xfrm>
        </p:spPr>
        <p:txBody>
          <a:bodyPr>
            <a:normAutofit/>
          </a:bodyPr>
          <a:lstStyle/>
          <a:p>
            <a:r>
              <a:rPr lang="it-IT" sz="3200" b="1" i="1" dirty="0" smtClean="0">
                <a:latin typeface="Times New Roman" panose="02020603050405020304" pitchFamily="18" charset="0"/>
                <a:cs typeface="Times New Roman" panose="02020603050405020304" pitchFamily="18" charset="0"/>
              </a:rPr>
              <a:t> I fiumi</a:t>
            </a:r>
            <a:endParaRPr lang="it-IT" sz="3200" b="1"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857224" y="1428736"/>
            <a:ext cx="4214842" cy="4500594"/>
          </a:xfrm>
        </p:spPr>
        <p:txBody>
          <a:bodyPr>
            <a:noAutofit/>
          </a:bodyPr>
          <a:lstStyle/>
          <a:p>
            <a:r>
              <a:rPr lang="it-IT" sz="2000" dirty="0" smtClean="0">
                <a:solidFill>
                  <a:schemeClr val="tx1"/>
                </a:solidFill>
                <a:latin typeface="Times New Roman" panose="02020603050405020304" pitchFamily="18" charset="0"/>
                <a:cs typeface="Times New Roman" panose="02020603050405020304" pitchFamily="18" charset="0"/>
              </a:rPr>
              <a:t>I </a:t>
            </a:r>
            <a:r>
              <a:rPr lang="it-IT" sz="2000" dirty="0">
                <a:solidFill>
                  <a:schemeClr val="tx1"/>
                </a:solidFill>
                <a:latin typeface="Times New Roman" panose="02020603050405020304" pitchFamily="18" charset="0"/>
                <a:cs typeface="Times New Roman" panose="02020603050405020304" pitchFamily="18" charset="0"/>
              </a:rPr>
              <a:t>maggiori corsi d'acqua </a:t>
            </a:r>
            <a:r>
              <a:rPr lang="it-IT" sz="2000" dirty="0" smtClean="0">
                <a:solidFill>
                  <a:schemeClr val="tx1"/>
                </a:solidFill>
                <a:latin typeface="Times New Roman" panose="02020603050405020304" pitchFamily="18" charset="0"/>
                <a:cs typeface="Times New Roman" panose="02020603050405020304" pitchFamily="18" charset="0"/>
              </a:rPr>
              <a:t>etiopici, alimentati dalle acque piovane, sono navigabili </a:t>
            </a:r>
            <a:r>
              <a:rPr lang="it-IT" sz="2000" dirty="0">
                <a:solidFill>
                  <a:schemeClr val="tx1"/>
                </a:solidFill>
                <a:latin typeface="Times New Roman" panose="02020603050405020304" pitchFamily="18" charset="0"/>
                <a:cs typeface="Times New Roman" panose="02020603050405020304" pitchFamily="18" charset="0"/>
              </a:rPr>
              <a:t>solo per brevi </a:t>
            </a:r>
            <a:r>
              <a:rPr lang="it-IT" sz="2000" dirty="0" smtClean="0">
                <a:solidFill>
                  <a:schemeClr val="tx1"/>
                </a:solidFill>
                <a:latin typeface="Times New Roman" panose="02020603050405020304" pitchFamily="18" charset="0"/>
                <a:cs typeface="Times New Roman" panose="02020603050405020304" pitchFamily="18" charset="0"/>
              </a:rPr>
              <a:t>tratti perché hanno regime torrentizio. La parte occidentale è percorsa dal fiume </a:t>
            </a:r>
            <a:r>
              <a:rPr lang="it-IT" sz="2000" b="1" i="1" dirty="0" smtClean="0">
                <a:solidFill>
                  <a:schemeClr val="tx1"/>
                </a:solidFill>
                <a:latin typeface="Times New Roman" panose="02020603050405020304" pitchFamily="18" charset="0"/>
                <a:cs typeface="Times New Roman" panose="02020603050405020304" pitchFamily="18" charset="0"/>
              </a:rPr>
              <a:t>Nilo</a:t>
            </a:r>
            <a:r>
              <a:rPr lang="it-IT" sz="2000" dirty="0" smtClean="0">
                <a:solidFill>
                  <a:schemeClr val="tx1"/>
                </a:solidFill>
                <a:latin typeface="Times New Roman" panose="02020603050405020304" pitchFamily="18" charset="0"/>
                <a:cs typeface="Times New Roman" panose="02020603050405020304" pitchFamily="18" charset="0"/>
              </a:rPr>
              <a:t>, che nasce dal </a:t>
            </a:r>
            <a:r>
              <a:rPr lang="it-IT" sz="2000" b="1" i="1" dirty="0" smtClean="0">
                <a:solidFill>
                  <a:schemeClr val="tx1"/>
                </a:solidFill>
                <a:latin typeface="Times New Roman" panose="02020603050405020304" pitchFamily="18" charset="0"/>
                <a:cs typeface="Times New Roman" panose="02020603050405020304" pitchFamily="18" charset="0"/>
              </a:rPr>
              <a:t>lago Tana </a:t>
            </a:r>
            <a:r>
              <a:rPr lang="it-IT" sz="2000" dirty="0" smtClean="0">
                <a:solidFill>
                  <a:schemeClr val="tx1"/>
                </a:solidFill>
                <a:latin typeface="Times New Roman" panose="02020603050405020304" pitchFamily="18" charset="0"/>
                <a:cs typeface="Times New Roman" panose="02020603050405020304" pitchFamily="18" charset="0"/>
              </a:rPr>
              <a:t>e ne esce precipitando con ripide cascate in una lunga gola. Nella sezione orientale è percorsa dall'</a:t>
            </a:r>
            <a:r>
              <a:rPr lang="it-IT" sz="2000" b="1" i="1" dirty="0" err="1" smtClean="0">
                <a:solidFill>
                  <a:schemeClr val="tx1"/>
                </a:solidFill>
                <a:latin typeface="Times New Roman" panose="02020603050405020304" pitchFamily="18" charset="0"/>
                <a:cs typeface="Times New Roman" panose="02020603050405020304" pitchFamily="18" charset="0"/>
              </a:rPr>
              <a:t>Uebi</a:t>
            </a:r>
            <a:r>
              <a:rPr lang="it-IT" sz="2000" b="1" i="1" dirty="0" smtClean="0">
                <a:solidFill>
                  <a:schemeClr val="tx1"/>
                </a:solidFill>
                <a:latin typeface="Times New Roman" panose="02020603050405020304" pitchFamily="18" charset="0"/>
                <a:cs typeface="Times New Roman" panose="02020603050405020304" pitchFamily="18" charset="0"/>
              </a:rPr>
              <a:t> Scebeli</a:t>
            </a:r>
            <a:r>
              <a:rPr lang="it-IT" sz="2000" dirty="0" smtClean="0">
                <a:solidFill>
                  <a:schemeClr val="tx1"/>
                </a:solidFill>
                <a:latin typeface="Times New Roman" panose="02020603050405020304" pitchFamily="18" charset="0"/>
                <a:cs typeface="Times New Roman" panose="02020603050405020304" pitchFamily="18" charset="0"/>
              </a:rPr>
              <a:t> e dal </a:t>
            </a:r>
            <a:r>
              <a:rPr lang="it-IT" sz="2000" b="1" i="1" dirty="0" smtClean="0">
                <a:solidFill>
                  <a:schemeClr val="tx1"/>
                </a:solidFill>
                <a:latin typeface="Times New Roman" panose="02020603050405020304" pitchFamily="18" charset="0"/>
                <a:cs typeface="Times New Roman" panose="02020603050405020304" pitchFamily="18" charset="0"/>
              </a:rPr>
              <a:t>Giuba</a:t>
            </a:r>
            <a:r>
              <a:rPr lang="it-IT" sz="2000" dirty="0" smtClean="0">
                <a:solidFill>
                  <a:schemeClr val="tx1"/>
                </a:solidFill>
                <a:latin typeface="Times New Roman" panose="02020603050405020304" pitchFamily="18" charset="0"/>
                <a:cs typeface="Times New Roman" panose="02020603050405020304" pitchFamily="18" charset="0"/>
              </a:rPr>
              <a:t>, che penetrano poi in Somalia e sfociano nell'oceano Indiano; la regione confinante con la Somalia è in più punti del tutto priva di acqua</a:t>
            </a:r>
            <a:r>
              <a:rPr lang="it-IT" sz="2000" dirty="0">
                <a:solidFill>
                  <a:schemeClr val="tx1"/>
                </a:solidFill>
                <a:latin typeface="Times New Roman" panose="02020603050405020304" pitchFamily="18" charset="0"/>
                <a:cs typeface="Times New Roman" panose="02020603050405020304" pitchFamily="18" charset="0"/>
              </a:rPr>
              <a:t>. </a:t>
            </a:r>
            <a:endParaRPr lang="it-IT"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00694" y="4221088"/>
            <a:ext cx="2736304" cy="19226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00694" y="1571612"/>
            <a:ext cx="3000396" cy="22860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5541889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wipe(down)">
                                      <p:cBhvr>
                                        <p:cTn id="18" dur="500"/>
                                        <p:tgtEl>
                                          <p:spTgt spid="10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14348" y="928670"/>
            <a:ext cx="7674076" cy="2228878"/>
          </a:xfrm>
        </p:spPr>
        <p:txBody>
          <a:bodyPr>
            <a:noAutofit/>
          </a:bodyPr>
          <a:lstStyle/>
          <a:p>
            <a:pPr marL="0" indent="0" algn="just">
              <a:buNone/>
            </a:pPr>
            <a:r>
              <a:rPr lang="it-IT" sz="2000" dirty="0" smtClean="0">
                <a:latin typeface="Times New Roman" panose="02020603050405020304" pitchFamily="18" charset="0"/>
                <a:cs typeface="Times New Roman" panose="02020603050405020304" pitchFamily="18" charset="0"/>
              </a:rPr>
              <a:t>I laghi sono numerosi e le loro acque sono pescose</a:t>
            </a:r>
            <a:r>
              <a:rPr lang="it-IT" sz="2000" dirty="0">
                <a:latin typeface="Times New Roman" panose="02020603050405020304" pitchFamily="18" charset="0"/>
                <a:cs typeface="Times New Roman" panose="02020603050405020304" pitchFamily="18" charset="0"/>
              </a:rPr>
              <a:t>. </a:t>
            </a:r>
            <a:r>
              <a:rPr lang="it-IT" sz="2000" dirty="0" smtClean="0">
                <a:latin typeface="Times New Roman" panose="02020603050405020304" pitchFamily="18" charset="0"/>
                <a:cs typeface="Times New Roman" panose="02020603050405020304" pitchFamily="18" charset="0"/>
              </a:rPr>
              <a:t>I principali sono:</a:t>
            </a:r>
          </a:p>
          <a:p>
            <a:pPr marL="0" indent="0" algn="just">
              <a:buNone/>
            </a:pPr>
            <a:r>
              <a:rPr lang="it-IT" sz="2000" dirty="0" smtClean="0">
                <a:latin typeface="Times New Roman" panose="02020603050405020304" pitchFamily="18" charset="0"/>
                <a:cs typeface="Times New Roman" panose="02020603050405020304" pitchFamily="18" charset="0"/>
              </a:rPr>
              <a:t>il </a:t>
            </a:r>
            <a:r>
              <a:rPr lang="it-IT" sz="2000" b="1" i="1" dirty="0" smtClean="0">
                <a:latin typeface="Times New Roman" panose="02020603050405020304" pitchFamily="18" charset="0"/>
                <a:cs typeface="Times New Roman" panose="02020603050405020304" pitchFamily="18" charset="0"/>
              </a:rPr>
              <a:t>Tana,</a:t>
            </a: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nel cuore </a:t>
            </a:r>
            <a:r>
              <a:rPr lang="it-IT" sz="2000" dirty="0" smtClean="0">
                <a:latin typeface="Times New Roman" panose="02020603050405020304" pitchFamily="18" charset="0"/>
                <a:cs typeface="Times New Roman" panose="02020603050405020304" pitchFamily="18" charset="0"/>
              </a:rPr>
              <a:t>dell'acrocoro, </a:t>
            </a:r>
            <a:r>
              <a:rPr lang="it-IT" sz="2000" dirty="0">
                <a:latin typeface="Times New Roman" panose="02020603050405020304" pitchFamily="18" charset="0"/>
                <a:cs typeface="Times New Roman" panose="02020603050405020304" pitchFamily="18" charset="0"/>
              </a:rPr>
              <a:t>che ha una forma grossolanamente </a:t>
            </a:r>
            <a:r>
              <a:rPr lang="it-IT" sz="2000" dirty="0" smtClean="0">
                <a:latin typeface="Times New Roman" panose="02020603050405020304" pitchFamily="18" charset="0"/>
                <a:cs typeface="Times New Roman" panose="02020603050405020304" pitchFamily="18" charset="0"/>
              </a:rPr>
              <a:t>cuoriforme;</a:t>
            </a:r>
          </a:p>
          <a:p>
            <a:pPr marL="0" indent="0" algn="just">
              <a:buNone/>
            </a:pPr>
            <a:r>
              <a:rPr lang="it-IT" sz="2000" dirty="0" smtClean="0">
                <a:latin typeface="Times New Roman" panose="02020603050405020304" pitchFamily="18" charset="0"/>
                <a:cs typeface="Times New Roman" panose="02020603050405020304" pitchFamily="18" charset="0"/>
              </a:rPr>
              <a:t>il </a:t>
            </a:r>
            <a:r>
              <a:rPr lang="it-IT" sz="2000" b="1" i="1" dirty="0" smtClean="0">
                <a:latin typeface="Times New Roman" panose="02020603050405020304" pitchFamily="18" charset="0"/>
                <a:cs typeface="Times New Roman" panose="02020603050405020304" pitchFamily="18" charset="0"/>
              </a:rPr>
              <a:t>lago </a:t>
            </a:r>
            <a:r>
              <a:rPr lang="it-IT" sz="2000" b="1" i="1" dirty="0">
                <a:latin typeface="Times New Roman" panose="02020603050405020304" pitchFamily="18" charset="0"/>
                <a:cs typeface="Times New Roman" panose="02020603050405020304" pitchFamily="18" charset="0"/>
              </a:rPr>
              <a:t>Margherita </a:t>
            </a:r>
            <a:r>
              <a:rPr lang="it-IT" sz="2000" dirty="0">
                <a:latin typeface="Times New Roman" panose="02020603050405020304" pitchFamily="18" charset="0"/>
                <a:cs typeface="Times New Roman" panose="02020603050405020304" pitchFamily="18" charset="0"/>
              </a:rPr>
              <a:t>(o </a:t>
            </a:r>
            <a:r>
              <a:rPr lang="it-IT" sz="2000" b="1" i="1" dirty="0">
                <a:latin typeface="Times New Roman" panose="02020603050405020304" pitchFamily="18" charset="0"/>
                <a:cs typeface="Times New Roman" panose="02020603050405020304" pitchFamily="18" charset="0"/>
              </a:rPr>
              <a:t>Lago Abaya</a:t>
            </a:r>
            <a:r>
              <a:rPr lang="it-IT" sz="2000" dirty="0" smtClean="0">
                <a:latin typeface="Times New Roman" panose="02020603050405020304" pitchFamily="18" charset="0"/>
                <a:cs typeface="Times New Roman" panose="02020603050405020304" pitchFamily="18" charset="0"/>
              </a:rPr>
              <a:t>), situato presso la Grande </a:t>
            </a:r>
            <a:r>
              <a:rPr lang="it-IT" sz="2000" dirty="0" err="1" smtClean="0">
                <a:latin typeface="Times New Roman" panose="02020603050405020304" pitchFamily="18" charset="0"/>
                <a:cs typeface="Times New Roman" panose="02020603050405020304" pitchFamily="18" charset="0"/>
              </a:rPr>
              <a:t>Rift</a:t>
            </a:r>
            <a:r>
              <a:rPr lang="it-IT" sz="2000" dirty="0" smtClean="0">
                <a:latin typeface="Times New Roman" panose="02020603050405020304" pitchFamily="18" charset="0"/>
                <a:cs typeface="Times New Roman" panose="02020603050405020304" pitchFamily="18" charset="0"/>
              </a:rPr>
              <a:t> Valley, ha </a:t>
            </a:r>
            <a:r>
              <a:rPr lang="it-IT" sz="2000" dirty="0">
                <a:latin typeface="Times New Roman" panose="02020603050405020304" pitchFamily="18" charset="0"/>
                <a:cs typeface="Times New Roman" panose="02020603050405020304" pitchFamily="18" charset="0"/>
              </a:rPr>
              <a:t>origine </a:t>
            </a:r>
            <a:r>
              <a:rPr lang="it-IT" sz="2000" dirty="0" smtClean="0">
                <a:latin typeface="Times New Roman" panose="02020603050405020304" pitchFamily="18" charset="0"/>
                <a:cs typeface="Times New Roman" panose="02020603050405020304" pitchFamily="18" charset="0"/>
              </a:rPr>
              <a:t>vulcanica ed è interamente circondato dai monti; </a:t>
            </a:r>
          </a:p>
          <a:p>
            <a:pPr marL="0" indent="0" algn="just">
              <a:buNone/>
            </a:pP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i</a:t>
            </a:r>
            <a:r>
              <a:rPr lang="it-IT" sz="2000" dirty="0" smtClean="0">
                <a:latin typeface="Times New Roman" panose="02020603050405020304" pitchFamily="18" charset="0"/>
                <a:cs typeface="Times New Roman" panose="02020603050405020304" pitchFamily="18" charset="0"/>
              </a:rPr>
              <a:t>l </a:t>
            </a:r>
            <a:r>
              <a:rPr lang="it-IT" sz="2000" b="1" i="1" dirty="0" smtClean="0">
                <a:latin typeface="Times New Roman" panose="02020603050405020304" pitchFamily="18" charset="0"/>
                <a:cs typeface="Times New Roman" panose="02020603050405020304" pitchFamily="18" charset="0"/>
              </a:rPr>
              <a:t>lago Turkana </a:t>
            </a:r>
            <a:r>
              <a:rPr lang="it-IT" sz="2000" dirty="0" smtClean="0">
                <a:latin typeface="Times New Roman" panose="02020603050405020304" pitchFamily="18" charset="0"/>
                <a:cs typeface="Times New Roman" panose="02020603050405020304" pitchFamily="18" charset="0"/>
              </a:rPr>
              <a:t>o </a:t>
            </a:r>
            <a:r>
              <a:rPr lang="it-IT" sz="2000" b="1" i="1" dirty="0" smtClean="0">
                <a:latin typeface="Times New Roman" panose="02020603050405020304" pitchFamily="18" charset="0"/>
                <a:cs typeface="Times New Roman" panose="02020603050405020304" pitchFamily="18" charset="0"/>
              </a:rPr>
              <a:t>lago Rodolfo </a:t>
            </a:r>
            <a:r>
              <a:rPr lang="it-IT" sz="2000" dirty="0" smtClean="0">
                <a:latin typeface="Times New Roman" panose="02020603050405020304" pitchFamily="18" charset="0"/>
                <a:cs typeface="Times New Roman" panose="02020603050405020304" pitchFamily="18" charset="0"/>
              </a:rPr>
              <a:t>deve il suo nome al </a:t>
            </a:r>
            <a:r>
              <a:rPr lang="it-IT" sz="2000" dirty="0">
                <a:latin typeface="Times New Roman" panose="02020603050405020304" pitchFamily="18" charset="0"/>
                <a:cs typeface="Times New Roman" panose="02020603050405020304" pitchFamily="18" charset="0"/>
              </a:rPr>
              <a:t>principe austro-ungarico Rodolfo </a:t>
            </a:r>
            <a:r>
              <a:rPr lang="it-IT" sz="2000" dirty="0" smtClean="0">
                <a:latin typeface="Times New Roman" panose="02020603050405020304" pitchFamily="18" charset="0"/>
                <a:cs typeface="Times New Roman" panose="02020603050405020304" pitchFamily="18" charset="0"/>
              </a:rPr>
              <a:t>d'</a:t>
            </a:r>
            <a:r>
              <a:rPr lang="it-IT" sz="2000" dirty="0" err="1" smtClean="0">
                <a:latin typeface="Times New Roman" panose="02020603050405020304" pitchFamily="18" charset="0"/>
                <a:cs typeface="Times New Roman" panose="02020603050405020304" pitchFamily="18" charset="0"/>
              </a:rPr>
              <a:t>Asburgo-Lorena</a:t>
            </a:r>
            <a:r>
              <a:rPr lang="it-IT" sz="2000" dirty="0" smtClean="0">
                <a:latin typeface="Times New Roman" panose="02020603050405020304" pitchFamily="18" charset="0"/>
                <a:cs typeface="Times New Roman" panose="02020603050405020304" pitchFamily="18" charset="0"/>
              </a:rPr>
              <a:t>, fu dato dagli </a:t>
            </a:r>
            <a:r>
              <a:rPr lang="it-IT" sz="2000" dirty="0">
                <a:latin typeface="Times New Roman" panose="02020603050405020304" pitchFamily="18" charset="0"/>
                <a:cs typeface="Times New Roman" panose="02020603050405020304" pitchFamily="18" charset="0"/>
              </a:rPr>
              <a:t>esploratori </a:t>
            </a:r>
            <a:r>
              <a:rPr lang="it-IT" sz="2000" dirty="0" err="1">
                <a:latin typeface="Times New Roman" panose="02020603050405020304" pitchFamily="18" charset="0"/>
                <a:cs typeface="Times New Roman" panose="02020603050405020304" pitchFamily="18" charset="0"/>
              </a:rPr>
              <a:t>Sámuel</a:t>
            </a:r>
            <a:r>
              <a:rPr lang="it-IT" sz="2000" dirty="0">
                <a:latin typeface="Times New Roman" panose="02020603050405020304" pitchFamily="18" charset="0"/>
                <a:cs typeface="Times New Roman" panose="02020603050405020304" pitchFamily="18" charset="0"/>
              </a:rPr>
              <a:t> </a:t>
            </a:r>
            <a:r>
              <a:rPr lang="it-IT" sz="2000" dirty="0" err="1">
                <a:latin typeface="Times New Roman" panose="02020603050405020304" pitchFamily="18" charset="0"/>
                <a:cs typeface="Times New Roman" panose="02020603050405020304" pitchFamily="18" charset="0"/>
              </a:rPr>
              <a:t>Teleki</a:t>
            </a:r>
            <a:r>
              <a:rPr lang="it-IT" sz="2000" dirty="0">
                <a:latin typeface="Times New Roman" panose="02020603050405020304" pitchFamily="18" charset="0"/>
                <a:cs typeface="Times New Roman" panose="02020603050405020304" pitchFamily="18" charset="0"/>
              </a:rPr>
              <a:t> e Ludwig von </a:t>
            </a:r>
            <a:r>
              <a:rPr lang="it-IT" sz="2000" dirty="0" err="1" smtClean="0">
                <a:latin typeface="Times New Roman" panose="02020603050405020304" pitchFamily="18" charset="0"/>
                <a:cs typeface="Times New Roman" panose="02020603050405020304" pitchFamily="18" charset="0"/>
              </a:rPr>
              <a:t>Höhnel</a:t>
            </a: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che furono i primi europei a raggiungerne le </a:t>
            </a:r>
            <a:r>
              <a:rPr lang="it-IT" sz="2000" dirty="0" smtClean="0">
                <a:latin typeface="Times New Roman" panose="02020603050405020304" pitchFamily="18" charset="0"/>
                <a:cs typeface="Times New Roman" panose="02020603050405020304" pitchFamily="18" charset="0"/>
              </a:rPr>
              <a:t>sponde </a:t>
            </a:r>
            <a:r>
              <a:rPr lang="it-IT" sz="2000" dirty="0">
                <a:latin typeface="Times New Roman" panose="02020603050405020304" pitchFamily="18" charset="0"/>
                <a:cs typeface="Times New Roman" panose="02020603050405020304" pitchFamily="18" charset="0"/>
              </a:rPr>
              <a:t>(1888</a:t>
            </a:r>
            <a:r>
              <a:rPr lang="it-IT" sz="2000" dirty="0" smtClean="0">
                <a:latin typeface="Times New Roman" panose="02020603050405020304" pitchFamily="18" charset="0"/>
                <a:cs typeface="Times New Roman" panose="02020603050405020304" pitchFamily="18" charset="0"/>
              </a:rPr>
              <a:t>). Dal </a:t>
            </a:r>
            <a:r>
              <a:rPr lang="it-IT" sz="2000" dirty="0">
                <a:latin typeface="Times New Roman" panose="02020603050405020304" pitchFamily="18" charset="0"/>
                <a:cs typeface="Times New Roman" panose="02020603050405020304" pitchFamily="18" charset="0"/>
              </a:rPr>
              <a:t>1975 ha ripreso il suo nome </a:t>
            </a:r>
            <a:r>
              <a:rPr lang="it-IT" sz="2000" dirty="0" smtClean="0">
                <a:latin typeface="Times New Roman" panose="02020603050405020304" pitchFamily="18" charset="0"/>
                <a:cs typeface="Times New Roman" panose="02020603050405020304" pitchFamily="18" charset="0"/>
              </a:rPr>
              <a:t>storico che deriva dall'etnia </a:t>
            </a:r>
            <a:r>
              <a:rPr lang="it-IT" sz="2000" dirty="0">
                <a:latin typeface="Times New Roman" panose="02020603050405020304" pitchFamily="18" charset="0"/>
                <a:cs typeface="Times New Roman" panose="02020603050405020304" pitchFamily="18" charset="0"/>
              </a:rPr>
              <a:t>dei </a:t>
            </a:r>
            <a:r>
              <a:rPr lang="it-IT" sz="2000" dirty="0" err="1" smtClean="0">
                <a:latin typeface="Times New Roman" panose="02020603050405020304" pitchFamily="18" charset="0"/>
                <a:cs typeface="Times New Roman" panose="02020603050405020304" pitchFamily="18" charset="0"/>
              </a:rPr>
              <a:t>turkana</a:t>
            </a: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che </a:t>
            </a:r>
            <a:r>
              <a:rPr lang="it-IT" sz="2000" dirty="0" smtClean="0">
                <a:latin typeface="Times New Roman" panose="02020603050405020304" pitchFamily="18" charset="0"/>
                <a:cs typeface="Times New Roman" panose="02020603050405020304" pitchFamily="18" charset="0"/>
              </a:rPr>
              <a:t>abita </a:t>
            </a:r>
            <a:r>
              <a:rPr lang="it-IT" sz="2000" dirty="0">
                <a:latin typeface="Times New Roman" panose="02020603050405020304" pitchFamily="18" charset="0"/>
                <a:cs typeface="Times New Roman" panose="02020603050405020304" pitchFamily="18" charset="0"/>
              </a:rPr>
              <a:t>la regione circostante il lago.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1472" y="4429132"/>
            <a:ext cx="2000264" cy="19288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00364" y="4500570"/>
            <a:ext cx="2722461" cy="1807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1187624" y="476672"/>
            <a:ext cx="6696744" cy="584775"/>
          </a:xfrm>
          <a:prstGeom prst="rect">
            <a:avLst/>
          </a:prstGeom>
          <a:noFill/>
        </p:spPr>
        <p:txBody>
          <a:bodyPr wrap="square" rtlCol="0">
            <a:spAutoFit/>
          </a:bodyPr>
          <a:lstStyle/>
          <a:p>
            <a:pPr algn="ctr"/>
            <a:r>
              <a:rPr lang="it-IT" sz="3200" b="1" i="1" dirty="0" smtClean="0">
                <a:solidFill>
                  <a:prstClr val="black"/>
                </a:solidFill>
                <a:latin typeface="Times New Roman" pitchFamily="18" charset="0"/>
                <a:cs typeface="Times New Roman" pitchFamily="18" charset="0"/>
              </a:rPr>
              <a:t>I laghi</a:t>
            </a:r>
            <a:endParaRPr lang="it-IT" sz="3200" b="1" i="1" dirty="0">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56176" y="4365104"/>
            <a:ext cx="2571750" cy="2064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9363090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par>
                          <p:cTn id="29" fill="hold">
                            <p:stCondLst>
                              <p:cond delay="1000"/>
                            </p:stCondLst>
                            <p:childTnLst>
                              <p:par>
                                <p:cTn id="30" presetID="31" presetClass="entr" presetSubtype="0"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1" end="1"/>
                                            </p:txEl>
                                          </p:spTgt>
                                        </p:tgtEl>
                                      </p:cBhvr>
                                    </p:animEffect>
                                  </p:childTnLst>
                                </p:cTn>
                              </p:par>
                            </p:childTnLst>
                          </p:cTn>
                        </p:par>
                        <p:par>
                          <p:cTn id="36" fill="hold">
                            <p:stCondLst>
                              <p:cond delay="2000"/>
                            </p:stCondLst>
                            <p:childTnLst>
                              <p:par>
                                <p:cTn id="37" presetID="31" presetClass="entr" presetSubtype="0" fill="hold" grpId="0"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2" end="2"/>
                                            </p:txEl>
                                          </p:spTgt>
                                        </p:tgtEl>
                                      </p:cBhvr>
                                    </p:animEffect>
                                  </p:childTnLst>
                                </p:cTn>
                              </p:par>
                            </p:childTnLst>
                          </p:cTn>
                        </p:par>
                        <p:par>
                          <p:cTn id="43" fill="hold">
                            <p:stCondLst>
                              <p:cond delay="3000"/>
                            </p:stCondLst>
                            <p:childTnLst>
                              <p:par>
                                <p:cTn id="44" presetID="31" presetClass="entr" presetSubtype="0"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p:cTn id="4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050"/>
                                        </p:tgtEl>
                                        <p:attrNameLst>
                                          <p:attrName>style.visibility</p:attrName>
                                        </p:attrNameLst>
                                      </p:cBhvr>
                                      <p:to>
                                        <p:strVal val="visible"/>
                                      </p:to>
                                    </p:set>
                                    <p:animEffect transition="in" filter="wipe(down)">
                                      <p:cBhvr>
                                        <p:cTn id="54" dur="500"/>
                                        <p:tgtEl>
                                          <p:spTgt spid="205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circle(in)">
                                      <p:cBhvr>
                                        <p:cTn id="59" dur="20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27"/>
                                        </p:tgtEl>
                                        <p:attrNameLst>
                                          <p:attrName>style.visibility</p:attrName>
                                        </p:attrNameLst>
                                      </p:cBhvr>
                                      <p:to>
                                        <p:strVal val="visible"/>
                                      </p:to>
                                    </p:set>
                                    <p:animEffect transition="in" filter="fade">
                                      <p:cBhvr>
                                        <p:cTn id="6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00166" y="428604"/>
            <a:ext cx="3429024" cy="1323439"/>
          </a:xfrm>
          <a:prstGeom prst="rect">
            <a:avLst/>
          </a:prstGeom>
          <a:noFill/>
        </p:spPr>
        <p:txBody>
          <a:bodyPr wrap="square" rtlCol="0">
            <a:spAutoFit/>
          </a:bodyPr>
          <a:lstStyle/>
          <a:p>
            <a:pPr algn="ctr"/>
            <a:r>
              <a:rPr lang="it-IT" sz="3200" b="1" i="1" dirty="0" smtClean="0">
                <a:latin typeface="Times New Roman" pitchFamily="18" charset="0"/>
                <a:cs typeface="Times New Roman" pitchFamily="18" charset="0"/>
              </a:rPr>
              <a:t>Economia</a:t>
            </a:r>
          </a:p>
          <a:p>
            <a:pPr algn="ctr"/>
            <a:endParaRPr lang="it-IT" sz="1600" dirty="0" smtClean="0"/>
          </a:p>
          <a:p>
            <a:pPr algn="ctr"/>
            <a:endParaRPr lang="it-IT" sz="1600" dirty="0" smtClean="0"/>
          </a:p>
          <a:p>
            <a:pPr algn="ctr"/>
            <a:endParaRPr lang="it-IT" sz="1600" dirty="0"/>
          </a:p>
        </p:txBody>
      </p:sp>
      <p:sp>
        <p:nvSpPr>
          <p:cNvPr id="6" name="Rettangolo 5"/>
          <p:cNvSpPr/>
          <p:nvPr/>
        </p:nvSpPr>
        <p:spPr>
          <a:xfrm>
            <a:off x="323528" y="1196752"/>
            <a:ext cx="4572000" cy="1384995"/>
          </a:xfrm>
          <a:prstGeom prst="rect">
            <a:avLst/>
          </a:prstGeom>
        </p:spPr>
        <p:txBody>
          <a:bodyPr>
            <a:spAutoFit/>
          </a:bodyPr>
          <a:lstStyle/>
          <a:p>
            <a:r>
              <a:rPr lang="it-IT" sz="1400" dirty="0">
                <a:latin typeface="Times New Roman" pitchFamily="18" charset="0"/>
                <a:cs typeface="Times New Roman" pitchFamily="18" charset="0"/>
              </a:rPr>
              <a:t>L’economia etiope è fortemente dipendente </a:t>
            </a:r>
            <a:r>
              <a:rPr lang="it-IT" sz="1400" dirty="0" smtClean="0">
                <a:latin typeface="Times New Roman" pitchFamily="18" charset="0"/>
                <a:cs typeface="Times New Roman" pitchFamily="18" charset="0"/>
              </a:rPr>
              <a:t>dal settore </a:t>
            </a:r>
            <a:r>
              <a:rPr lang="it-IT" sz="1400" dirty="0">
                <a:latin typeface="Times New Roman" pitchFamily="18" charset="0"/>
                <a:cs typeface="Times New Roman" pitchFamily="18" charset="0"/>
              </a:rPr>
              <a:t>agricolo e gran parte degli scambi commerciali avviene a livello locale, con una limitatissima presenza sul mercato mondiale. L’agricoltura e l’allevamento, praticati </a:t>
            </a:r>
            <a:r>
              <a:rPr lang="it-IT" sz="1400" dirty="0" smtClean="0">
                <a:latin typeface="Times New Roman" pitchFamily="18" charset="0"/>
                <a:cs typeface="Times New Roman" pitchFamily="18" charset="0"/>
              </a:rPr>
              <a:t>con tecniche arretrate, </a:t>
            </a:r>
            <a:r>
              <a:rPr lang="it-IT" sz="1400" dirty="0">
                <a:latin typeface="Times New Roman" pitchFamily="18" charset="0"/>
                <a:cs typeface="Times New Roman" pitchFamily="18" charset="0"/>
              </a:rPr>
              <a:t>sono le forme di attività economica più </a:t>
            </a:r>
            <a:r>
              <a:rPr lang="it-IT" sz="1400" dirty="0" smtClean="0">
                <a:latin typeface="Times New Roman" pitchFamily="18" charset="0"/>
                <a:cs typeface="Times New Roman" pitchFamily="18" charset="0"/>
              </a:rPr>
              <a:t>diffuse.</a:t>
            </a:r>
            <a:endParaRPr lang="it-IT" sz="1400" dirty="0">
              <a:latin typeface="Times New Roman" pitchFamily="18" charset="0"/>
              <a:cs typeface="Times New Roman" pitchFamily="18" charset="0"/>
            </a:endParaRPr>
          </a:p>
        </p:txBody>
      </p:sp>
      <p:sp>
        <p:nvSpPr>
          <p:cNvPr id="9" name="Rettangolo 8"/>
          <p:cNvSpPr/>
          <p:nvPr/>
        </p:nvSpPr>
        <p:spPr>
          <a:xfrm>
            <a:off x="323528" y="2276872"/>
            <a:ext cx="5328592" cy="1815882"/>
          </a:xfrm>
          <a:prstGeom prst="rect">
            <a:avLst/>
          </a:prstGeom>
        </p:spPr>
        <p:txBody>
          <a:bodyPr wrap="square">
            <a:spAutoFit/>
          </a:bodyPr>
          <a:lstStyle/>
          <a:p>
            <a:r>
              <a:rPr lang="it-IT" sz="1400" dirty="0" smtClean="0"/>
              <a:t>               </a:t>
            </a:r>
            <a:r>
              <a:rPr lang="it-IT" sz="1400" dirty="0" smtClean="0">
                <a:latin typeface="Times New Roman" pitchFamily="18" charset="0"/>
                <a:cs typeface="Times New Roman" pitchFamily="18" charset="0"/>
              </a:rPr>
              <a:t>Grandi </a:t>
            </a:r>
            <a:r>
              <a:rPr lang="it-IT" sz="1400" dirty="0">
                <a:latin typeface="Times New Roman" pitchFamily="18" charset="0"/>
                <a:cs typeface="Times New Roman" pitchFamily="18" charset="0"/>
              </a:rPr>
              <a:t>fattorie </a:t>
            </a:r>
            <a:r>
              <a:rPr lang="it-IT" sz="1400" dirty="0" smtClean="0">
                <a:latin typeface="Times New Roman" pitchFamily="18" charset="0"/>
                <a:cs typeface="Times New Roman" pitchFamily="18" charset="0"/>
              </a:rPr>
              <a:t>commerciali forniscono</a:t>
            </a:r>
            <a:r>
              <a:rPr lang="it-IT" sz="1400" dirty="0">
                <a:latin typeface="Times New Roman" pitchFamily="18" charset="0"/>
                <a:cs typeface="Times New Roman" pitchFamily="18" charset="0"/>
              </a:rPr>
              <a:t>, sia </a:t>
            </a:r>
            <a:r>
              <a:rPr lang="it-IT" sz="1400" dirty="0" smtClean="0">
                <a:latin typeface="Times New Roman" pitchFamily="18" charset="0"/>
                <a:cs typeface="Times New Roman" pitchFamily="18" charset="0"/>
              </a:rPr>
              <a:t>per esportazione </a:t>
            </a:r>
            <a:r>
              <a:rPr lang="it-IT" sz="1400" dirty="0">
                <a:latin typeface="Times New Roman" pitchFamily="18" charset="0"/>
                <a:cs typeface="Times New Roman" pitchFamily="18" charset="0"/>
              </a:rPr>
              <a:t>sia per consumo interno, </a:t>
            </a:r>
            <a:r>
              <a:rPr lang="it-IT" sz="1400" dirty="0" smtClean="0">
                <a:latin typeface="Times New Roman" pitchFamily="18" charset="0"/>
                <a:cs typeface="Times New Roman" pitchFamily="18" charset="0"/>
              </a:rPr>
              <a:t>caffè, </a:t>
            </a:r>
            <a:r>
              <a:rPr lang="it-IT" sz="1400" dirty="0">
                <a:latin typeface="Times New Roman" pitchFamily="18" charset="0"/>
                <a:cs typeface="Times New Roman" pitchFamily="18" charset="0"/>
              </a:rPr>
              <a:t>cotone, tabacco, zucchero, frutta, verdura, semi oleosi, legumi e cereali, ma la siccità, cui negli ultimi anni si sono aggiunti i disagi causati dalla guerra civile, ha spesso costretto il paese a importare prodotti alimentari di base. Oltre ai bovini, in gran parte utilizzati per svolgere lavori pesanti, si allevano ovini e caprini </a:t>
            </a:r>
            <a:r>
              <a:rPr lang="it-IT" sz="1400" dirty="0" smtClean="0">
                <a:latin typeface="Times New Roman" pitchFamily="18" charset="0"/>
                <a:cs typeface="Times New Roman" pitchFamily="18" charset="0"/>
              </a:rPr>
              <a:t>soprattutto </a:t>
            </a:r>
            <a:r>
              <a:rPr lang="it-IT" sz="1400" dirty="0">
                <a:latin typeface="Times New Roman" pitchFamily="18" charset="0"/>
                <a:cs typeface="Times New Roman" pitchFamily="18" charset="0"/>
              </a:rPr>
              <a:t>per la pelle, la carne e il </a:t>
            </a:r>
            <a:r>
              <a:rPr lang="it-IT" sz="1400" dirty="0" smtClean="0">
                <a:latin typeface="Times New Roman" pitchFamily="18" charset="0"/>
                <a:cs typeface="Times New Roman" pitchFamily="18" charset="0"/>
              </a:rPr>
              <a:t>latte, </a:t>
            </a:r>
            <a:r>
              <a:rPr lang="it-IT" sz="1400" dirty="0">
                <a:latin typeface="Times New Roman" pitchFamily="18" charset="0"/>
                <a:cs typeface="Times New Roman" pitchFamily="18" charset="0"/>
              </a:rPr>
              <a:t>animali da cortile e da soma </a:t>
            </a:r>
            <a:r>
              <a:rPr lang="it-IT" sz="1400" dirty="0" smtClean="0">
                <a:latin typeface="Times New Roman" pitchFamily="18" charset="0"/>
                <a:cs typeface="Times New Roman" pitchFamily="18" charset="0"/>
              </a:rPr>
              <a:t>tra </a:t>
            </a:r>
            <a:r>
              <a:rPr lang="it-IT" sz="1400" dirty="0">
                <a:latin typeface="Times New Roman" pitchFamily="18" charset="0"/>
                <a:cs typeface="Times New Roman" pitchFamily="18" charset="0"/>
              </a:rPr>
              <a:t>cui dromedari e </a:t>
            </a:r>
            <a:r>
              <a:rPr lang="it-IT" sz="1400" dirty="0" smtClean="0">
                <a:latin typeface="Times New Roman" pitchFamily="18" charset="0"/>
                <a:cs typeface="Times New Roman" pitchFamily="18" charset="0"/>
              </a:rPr>
              <a:t>asini.</a:t>
            </a:r>
            <a:endParaRPr lang="it-IT" sz="1400" dirty="0">
              <a:latin typeface="Times New Roman" pitchFamily="18" charset="0"/>
              <a:cs typeface="Times New Roman" pitchFamily="18" charset="0"/>
            </a:endParaRPr>
          </a:p>
        </p:txBody>
      </p:sp>
      <p:pic>
        <p:nvPicPr>
          <p:cNvPr id="5122" name="Picture 2" descr="Risultati immagini per etiopia geografia">
            <a:hlinkClick r:id="rId2"/>
          </p:cNvPr>
          <p:cNvPicPr>
            <a:picLocks noChangeAspect="1" noChangeArrowheads="1"/>
          </p:cNvPicPr>
          <p:nvPr/>
        </p:nvPicPr>
        <p:blipFill>
          <a:blip r:embed="rId3" cstate="print"/>
          <a:srcRect/>
          <a:stretch>
            <a:fillRect/>
          </a:stretch>
        </p:blipFill>
        <p:spPr bwMode="auto">
          <a:xfrm>
            <a:off x="5868144" y="332656"/>
            <a:ext cx="2266950" cy="2019301"/>
          </a:xfrm>
          <a:prstGeom prst="rect">
            <a:avLst/>
          </a:prstGeom>
          <a:noFill/>
        </p:spPr>
      </p:pic>
      <p:pic>
        <p:nvPicPr>
          <p:cNvPr id="5126" name="Picture 6" descr="Risultati immagini per etiopia economia">
            <a:hlinkClick r:id="rId4"/>
          </p:cNvPr>
          <p:cNvPicPr>
            <a:picLocks noChangeAspect="1" noChangeArrowheads="1"/>
          </p:cNvPicPr>
          <p:nvPr/>
        </p:nvPicPr>
        <p:blipFill>
          <a:blip r:embed="rId5" cstate="print"/>
          <a:srcRect/>
          <a:stretch>
            <a:fillRect/>
          </a:stretch>
        </p:blipFill>
        <p:spPr bwMode="auto">
          <a:xfrm>
            <a:off x="6012160" y="2708920"/>
            <a:ext cx="2808312" cy="1736627"/>
          </a:xfrm>
          <a:prstGeom prst="rect">
            <a:avLst/>
          </a:prstGeom>
          <a:noFill/>
        </p:spPr>
      </p:pic>
      <p:pic>
        <p:nvPicPr>
          <p:cNvPr id="5128" name="Picture 8" descr="Risultati immagini per etiopia economia">
            <a:hlinkClick r:id="rId6"/>
          </p:cNvPr>
          <p:cNvPicPr>
            <a:picLocks noChangeAspect="1" noChangeArrowheads="1"/>
          </p:cNvPicPr>
          <p:nvPr/>
        </p:nvPicPr>
        <p:blipFill>
          <a:blip r:embed="rId7" cstate="print"/>
          <a:srcRect/>
          <a:stretch>
            <a:fillRect/>
          </a:stretch>
        </p:blipFill>
        <p:spPr bwMode="auto">
          <a:xfrm>
            <a:off x="971600" y="4653136"/>
            <a:ext cx="2592288" cy="1844824"/>
          </a:xfrm>
          <a:prstGeom prst="rect">
            <a:avLst/>
          </a:prstGeom>
          <a:noFill/>
        </p:spPr>
      </p:pic>
      <p:pic>
        <p:nvPicPr>
          <p:cNvPr id="5130" name="Picture 10" descr="Risultati immagini per etiopia suolo"/>
          <p:cNvPicPr>
            <a:picLocks noChangeAspect="1" noChangeArrowheads="1"/>
          </p:cNvPicPr>
          <p:nvPr/>
        </p:nvPicPr>
        <p:blipFill>
          <a:blip r:embed="rId8" cstate="print"/>
          <a:srcRect/>
          <a:stretch>
            <a:fillRect/>
          </a:stretch>
        </p:blipFill>
        <p:spPr bwMode="auto">
          <a:xfrm>
            <a:off x="4860032" y="4869160"/>
            <a:ext cx="2628900" cy="1743076"/>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1000"/>
                                        <p:tgtEl>
                                          <p:spTgt spid="5122"/>
                                        </p:tgtEl>
                                      </p:cBhvr>
                                    </p:animEffect>
                                    <p:anim calcmode="lin" valueType="num">
                                      <p:cBhvr>
                                        <p:cTn id="23" dur="1000" fill="hold"/>
                                        <p:tgtEl>
                                          <p:spTgt spid="5122"/>
                                        </p:tgtEl>
                                        <p:attrNameLst>
                                          <p:attrName>ppt_x</p:attrName>
                                        </p:attrNameLst>
                                      </p:cBhvr>
                                      <p:tavLst>
                                        <p:tav tm="0">
                                          <p:val>
                                            <p:strVal val="#ppt_x"/>
                                          </p:val>
                                        </p:tav>
                                        <p:tav tm="100000">
                                          <p:val>
                                            <p:strVal val="#ppt_x"/>
                                          </p:val>
                                        </p:tav>
                                      </p:tavLst>
                                    </p:anim>
                                    <p:anim calcmode="lin" valueType="num">
                                      <p:cBhvr>
                                        <p:cTn id="24" dur="1000" fill="hold"/>
                                        <p:tgtEl>
                                          <p:spTgt spid="51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26"/>
                                        </p:tgtEl>
                                        <p:attrNameLst>
                                          <p:attrName>style.visibility</p:attrName>
                                        </p:attrNameLst>
                                      </p:cBhvr>
                                      <p:to>
                                        <p:strVal val="visible"/>
                                      </p:to>
                                    </p:set>
                                    <p:animEffect transition="in" filter="fade">
                                      <p:cBhvr>
                                        <p:cTn id="27" dur="1000"/>
                                        <p:tgtEl>
                                          <p:spTgt spid="5126"/>
                                        </p:tgtEl>
                                      </p:cBhvr>
                                    </p:animEffect>
                                    <p:anim calcmode="lin" valueType="num">
                                      <p:cBhvr>
                                        <p:cTn id="28" dur="1000" fill="hold"/>
                                        <p:tgtEl>
                                          <p:spTgt spid="5126"/>
                                        </p:tgtEl>
                                        <p:attrNameLst>
                                          <p:attrName>ppt_x</p:attrName>
                                        </p:attrNameLst>
                                      </p:cBhvr>
                                      <p:tavLst>
                                        <p:tav tm="0">
                                          <p:val>
                                            <p:strVal val="#ppt_x"/>
                                          </p:val>
                                        </p:tav>
                                        <p:tav tm="100000">
                                          <p:val>
                                            <p:strVal val="#ppt_x"/>
                                          </p:val>
                                        </p:tav>
                                      </p:tavLst>
                                    </p:anim>
                                    <p:anim calcmode="lin" valueType="num">
                                      <p:cBhvr>
                                        <p:cTn id="29" dur="1000" fill="hold"/>
                                        <p:tgtEl>
                                          <p:spTgt spid="51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1000"/>
                                        <p:tgtEl>
                                          <p:spTgt spid="5130"/>
                                        </p:tgtEl>
                                      </p:cBhvr>
                                    </p:animEffect>
                                    <p:anim calcmode="lin" valueType="num">
                                      <p:cBhvr>
                                        <p:cTn id="33" dur="1000" fill="hold"/>
                                        <p:tgtEl>
                                          <p:spTgt spid="5130"/>
                                        </p:tgtEl>
                                        <p:attrNameLst>
                                          <p:attrName>ppt_x</p:attrName>
                                        </p:attrNameLst>
                                      </p:cBhvr>
                                      <p:tavLst>
                                        <p:tav tm="0">
                                          <p:val>
                                            <p:strVal val="#ppt_x"/>
                                          </p:val>
                                        </p:tav>
                                        <p:tav tm="100000">
                                          <p:val>
                                            <p:strVal val="#ppt_x"/>
                                          </p:val>
                                        </p:tav>
                                      </p:tavLst>
                                    </p:anim>
                                    <p:anim calcmode="lin" valueType="num">
                                      <p:cBhvr>
                                        <p:cTn id="34" dur="1000" fill="hold"/>
                                        <p:tgtEl>
                                          <p:spTgt spid="51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28"/>
                                        </p:tgtEl>
                                        <p:attrNameLst>
                                          <p:attrName>style.visibility</p:attrName>
                                        </p:attrNameLst>
                                      </p:cBhvr>
                                      <p:to>
                                        <p:strVal val="visible"/>
                                      </p:to>
                                    </p:set>
                                    <p:animEffect transition="in" filter="fade">
                                      <p:cBhvr>
                                        <p:cTn id="37" dur="1000"/>
                                        <p:tgtEl>
                                          <p:spTgt spid="5128"/>
                                        </p:tgtEl>
                                      </p:cBhvr>
                                    </p:animEffect>
                                    <p:anim calcmode="lin" valueType="num">
                                      <p:cBhvr>
                                        <p:cTn id="38" dur="1000" fill="hold"/>
                                        <p:tgtEl>
                                          <p:spTgt spid="5128"/>
                                        </p:tgtEl>
                                        <p:attrNameLst>
                                          <p:attrName>ppt_x</p:attrName>
                                        </p:attrNameLst>
                                      </p:cBhvr>
                                      <p:tavLst>
                                        <p:tav tm="0">
                                          <p:val>
                                            <p:strVal val="#ppt_x"/>
                                          </p:val>
                                        </p:tav>
                                        <p:tav tm="100000">
                                          <p:val>
                                            <p:strVal val="#ppt_x"/>
                                          </p:val>
                                        </p:tav>
                                      </p:tavLst>
                                    </p:anim>
                                    <p:anim calcmode="lin" valueType="num">
                                      <p:cBhvr>
                                        <p:cTn id="39"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620688"/>
            <a:ext cx="4572000" cy="738664"/>
          </a:xfrm>
          <a:prstGeom prst="rect">
            <a:avLst/>
          </a:prstGeom>
        </p:spPr>
        <p:txBody>
          <a:bodyPr>
            <a:spAutoFit/>
          </a:bodyPr>
          <a:lstStyle/>
          <a:p>
            <a:pPr algn="ctr"/>
            <a:r>
              <a:rPr lang="it-IT" sz="1400" dirty="0">
                <a:latin typeface="Times New Roman" pitchFamily="18" charset="0"/>
                <a:cs typeface="Times New Roman" pitchFamily="18" charset="0"/>
              </a:rPr>
              <a:t>L</a:t>
            </a:r>
            <a:r>
              <a:rPr lang="it-IT" sz="1400" dirty="0" smtClean="0">
                <a:latin typeface="Times New Roman" pitchFamily="18" charset="0"/>
                <a:cs typeface="Times New Roman" pitchFamily="18" charset="0"/>
              </a:rPr>
              <a:t>’altopiano è particolarmente fertile e la diversità dei suoli e delle condizioni climatiche permettono una produzione diversa di zona in zona. </a:t>
            </a:r>
            <a:endParaRPr lang="it-IT" sz="1400" dirty="0">
              <a:latin typeface="Times New Roman" pitchFamily="18" charset="0"/>
              <a:cs typeface="Times New Roman" pitchFamily="18" charset="0"/>
            </a:endParaRPr>
          </a:p>
        </p:txBody>
      </p:sp>
      <p:sp>
        <p:nvSpPr>
          <p:cNvPr id="3" name="Rettangolo 2"/>
          <p:cNvSpPr/>
          <p:nvPr/>
        </p:nvSpPr>
        <p:spPr>
          <a:xfrm>
            <a:off x="2286000" y="2551837"/>
            <a:ext cx="4572000" cy="369332"/>
          </a:xfrm>
          <a:prstGeom prst="rect">
            <a:avLst/>
          </a:prstGeom>
        </p:spPr>
        <p:txBody>
          <a:bodyPr>
            <a:spAutoFit/>
          </a:bodyPr>
          <a:lstStyle/>
          <a:p>
            <a:r>
              <a:rPr lang="it-IT" dirty="0" smtClean="0"/>
              <a:t> </a:t>
            </a:r>
            <a:endParaRPr lang="it-IT" dirty="0"/>
          </a:p>
        </p:txBody>
      </p:sp>
      <p:sp>
        <p:nvSpPr>
          <p:cNvPr id="4" name="Rettangolo 3"/>
          <p:cNvSpPr/>
          <p:nvPr/>
        </p:nvSpPr>
        <p:spPr>
          <a:xfrm>
            <a:off x="251520" y="3789040"/>
            <a:ext cx="4572000" cy="738664"/>
          </a:xfrm>
          <a:prstGeom prst="rect">
            <a:avLst/>
          </a:prstGeom>
        </p:spPr>
        <p:txBody>
          <a:bodyPr>
            <a:spAutoFit/>
          </a:bodyPr>
          <a:lstStyle/>
          <a:p>
            <a:pPr algn="ctr"/>
            <a:r>
              <a:rPr lang="it-IT" sz="1400" dirty="0" smtClean="0">
                <a:latin typeface="Times New Roman" pitchFamily="18" charset="0"/>
                <a:cs typeface="Times New Roman" pitchFamily="18" charset="0"/>
              </a:rPr>
              <a:t>Sebbene esista un gran numero di giacimenti minerari, gli spessi strati di lava vulcanica rendono difficile il processo di estrazione.</a:t>
            </a:r>
            <a:endParaRPr lang="it-IT" sz="1400" dirty="0">
              <a:latin typeface="Times New Roman" pitchFamily="18" charset="0"/>
              <a:cs typeface="Times New Roman" pitchFamily="18" charset="0"/>
            </a:endParaRPr>
          </a:p>
        </p:txBody>
      </p:sp>
      <p:pic>
        <p:nvPicPr>
          <p:cNvPr id="19458" name="Picture 2" descr="https://upload.wikimedia.org/wikipedia/commons/thumb/9/97/Wonchi_Lake_of_Ethiopia.jpg/220px-Wonchi_Lake_of_Ethiopia.jpg">
            <a:hlinkClick r:id="rId2"/>
          </p:cNvPr>
          <p:cNvPicPr>
            <a:picLocks noChangeAspect="1" noChangeArrowheads="1"/>
          </p:cNvPicPr>
          <p:nvPr/>
        </p:nvPicPr>
        <p:blipFill>
          <a:blip r:embed="rId3" cstate="print"/>
          <a:srcRect/>
          <a:stretch>
            <a:fillRect/>
          </a:stretch>
        </p:blipFill>
        <p:spPr bwMode="auto">
          <a:xfrm>
            <a:off x="546033325" y="-2147483648"/>
            <a:ext cx="2095500" cy="1390650"/>
          </a:xfrm>
          <a:prstGeom prst="rect">
            <a:avLst/>
          </a:prstGeom>
          <a:noFill/>
        </p:spPr>
      </p:pic>
      <p:pic>
        <p:nvPicPr>
          <p:cNvPr id="19460" name="Picture 4" descr="https://upload.wikimedia.org/wikipedia/commons/thumb/9/97/Wonchi_Lake_of_Ethiopia.jpg/220px-Wonchi_Lake_of_Ethiopia.jpg">
            <a:hlinkClick r:id="rId2"/>
          </p:cNvPr>
          <p:cNvPicPr>
            <a:picLocks noChangeAspect="1" noChangeArrowheads="1"/>
          </p:cNvPicPr>
          <p:nvPr/>
        </p:nvPicPr>
        <p:blipFill>
          <a:blip r:embed="rId3" cstate="print"/>
          <a:srcRect/>
          <a:stretch>
            <a:fillRect/>
          </a:stretch>
        </p:blipFill>
        <p:spPr bwMode="auto">
          <a:xfrm>
            <a:off x="546033325" y="-2147483648"/>
            <a:ext cx="2095500" cy="1390650"/>
          </a:xfrm>
          <a:prstGeom prst="rect">
            <a:avLst/>
          </a:prstGeom>
          <a:noFill/>
        </p:spPr>
      </p:pic>
      <p:pic>
        <p:nvPicPr>
          <p:cNvPr id="19465" name="Picture 9"/>
          <p:cNvPicPr>
            <a:picLocks noChangeAspect="1" noChangeArrowheads="1"/>
          </p:cNvPicPr>
          <p:nvPr/>
        </p:nvPicPr>
        <p:blipFill>
          <a:blip r:embed="rId4" cstate="print"/>
          <a:srcRect/>
          <a:stretch>
            <a:fillRect/>
          </a:stretch>
        </p:blipFill>
        <p:spPr bwMode="auto">
          <a:xfrm>
            <a:off x="5724128" y="188640"/>
            <a:ext cx="2808312" cy="2880320"/>
          </a:xfrm>
          <a:prstGeom prst="rect">
            <a:avLst/>
          </a:prstGeom>
          <a:noFill/>
          <a:ln w="9525">
            <a:noFill/>
            <a:miter lim="800000"/>
            <a:headEnd/>
            <a:tailEnd/>
          </a:ln>
        </p:spPr>
      </p:pic>
      <p:pic>
        <p:nvPicPr>
          <p:cNvPr id="19467" name="Picture 11" descr="Risultati immagini per etiopia giacimenti minerali">
            <a:hlinkClick r:id="rId5"/>
          </p:cNvPr>
          <p:cNvPicPr>
            <a:picLocks noChangeAspect="1" noChangeArrowheads="1"/>
          </p:cNvPicPr>
          <p:nvPr/>
        </p:nvPicPr>
        <p:blipFill>
          <a:blip r:embed="rId6" cstate="print"/>
          <a:srcRect/>
          <a:stretch>
            <a:fillRect/>
          </a:stretch>
        </p:blipFill>
        <p:spPr bwMode="auto">
          <a:xfrm>
            <a:off x="5076056" y="3573016"/>
            <a:ext cx="3672408" cy="2746673"/>
          </a:xfrm>
          <a:prstGeom prst="rect">
            <a:avLst/>
          </a:prstGeom>
          <a:noFill/>
        </p:spPr>
      </p:pic>
      <p:pic>
        <p:nvPicPr>
          <p:cNvPr id="19469" name="Picture 13" descr="Risultati immagini per etiopia giacimenti minerali">
            <a:hlinkClick r:id="rId7"/>
          </p:cNvPr>
          <p:cNvPicPr>
            <a:picLocks noChangeAspect="1" noChangeArrowheads="1"/>
          </p:cNvPicPr>
          <p:nvPr/>
        </p:nvPicPr>
        <p:blipFill>
          <a:blip r:embed="rId8" cstate="print"/>
          <a:srcRect/>
          <a:stretch>
            <a:fillRect/>
          </a:stretch>
        </p:blipFill>
        <p:spPr bwMode="auto">
          <a:xfrm>
            <a:off x="1547664" y="4941168"/>
            <a:ext cx="2376264" cy="1633364"/>
          </a:xfrm>
          <a:prstGeom prst="rect">
            <a:avLst/>
          </a:prstGeom>
          <a:noFill/>
        </p:spPr>
      </p:pic>
      <p:pic>
        <p:nvPicPr>
          <p:cNvPr id="19471" name="Picture 15" descr="Risultati immagini per etiopia suolo">
            <a:hlinkClick r:id="rId9"/>
          </p:cNvPr>
          <p:cNvPicPr>
            <a:picLocks noChangeAspect="1" noChangeArrowheads="1"/>
          </p:cNvPicPr>
          <p:nvPr/>
        </p:nvPicPr>
        <p:blipFill>
          <a:blip r:embed="rId10" cstate="print"/>
          <a:srcRect/>
          <a:stretch>
            <a:fillRect/>
          </a:stretch>
        </p:blipFill>
        <p:spPr bwMode="auto">
          <a:xfrm>
            <a:off x="1259632" y="1484784"/>
            <a:ext cx="2520280" cy="1917602"/>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9471"/>
                                        </p:tgtEl>
                                        <p:attrNameLst>
                                          <p:attrName>style.visibility</p:attrName>
                                        </p:attrNameLst>
                                      </p:cBhvr>
                                      <p:to>
                                        <p:strVal val="visible"/>
                                      </p:to>
                                    </p:set>
                                    <p:anim calcmode="lin" valueType="num">
                                      <p:cBhvr>
                                        <p:cTn id="14" dur="1000" fill="hold"/>
                                        <p:tgtEl>
                                          <p:spTgt spid="19471"/>
                                        </p:tgtEl>
                                        <p:attrNameLst>
                                          <p:attrName>ppt_w</p:attrName>
                                        </p:attrNameLst>
                                      </p:cBhvr>
                                      <p:tavLst>
                                        <p:tav tm="0">
                                          <p:val>
                                            <p:fltVal val="0"/>
                                          </p:val>
                                        </p:tav>
                                        <p:tav tm="100000">
                                          <p:val>
                                            <p:strVal val="#ppt_w"/>
                                          </p:val>
                                        </p:tav>
                                      </p:tavLst>
                                    </p:anim>
                                    <p:anim calcmode="lin" valueType="num">
                                      <p:cBhvr>
                                        <p:cTn id="15" dur="1000" fill="hold"/>
                                        <p:tgtEl>
                                          <p:spTgt spid="19471"/>
                                        </p:tgtEl>
                                        <p:attrNameLst>
                                          <p:attrName>ppt_h</p:attrName>
                                        </p:attrNameLst>
                                      </p:cBhvr>
                                      <p:tavLst>
                                        <p:tav tm="0">
                                          <p:val>
                                            <p:fltVal val="0"/>
                                          </p:val>
                                        </p:tav>
                                        <p:tav tm="100000">
                                          <p:val>
                                            <p:strVal val="#ppt_h"/>
                                          </p:val>
                                        </p:tav>
                                      </p:tavLst>
                                    </p:anim>
                                    <p:anim calcmode="lin" valueType="num">
                                      <p:cBhvr>
                                        <p:cTn id="16" dur="1000" fill="hold"/>
                                        <p:tgtEl>
                                          <p:spTgt spid="19471"/>
                                        </p:tgtEl>
                                        <p:attrNameLst>
                                          <p:attrName>style.rotation</p:attrName>
                                        </p:attrNameLst>
                                      </p:cBhvr>
                                      <p:tavLst>
                                        <p:tav tm="0">
                                          <p:val>
                                            <p:fltVal val="90"/>
                                          </p:val>
                                        </p:tav>
                                        <p:tav tm="100000">
                                          <p:val>
                                            <p:fltVal val="0"/>
                                          </p:val>
                                        </p:tav>
                                      </p:tavLst>
                                    </p:anim>
                                    <p:animEffect transition="in" filter="fade">
                                      <p:cBhvr>
                                        <p:cTn id="17" dur="1000"/>
                                        <p:tgtEl>
                                          <p:spTgt spid="19471"/>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80">
                                          <p:stCondLst>
                                            <p:cond delay="0"/>
                                          </p:stCondLst>
                                        </p:cTn>
                                        <p:tgtEl>
                                          <p:spTgt spid="4"/>
                                        </p:tgtEl>
                                      </p:cBhvr>
                                    </p:animEffect>
                                    <p:anim calcmode="lin" valueType="num">
                                      <p:cBhvr>
                                        <p:cTn id="2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gtEl>
                                      </p:cBhvr>
                                      <p:to x="100000" y="60000"/>
                                    </p:animScale>
                                    <p:animScale>
                                      <p:cBhvr>
                                        <p:cTn id="29" dur="166" decel="50000">
                                          <p:stCondLst>
                                            <p:cond delay="676"/>
                                          </p:stCondLst>
                                        </p:cTn>
                                        <p:tgtEl>
                                          <p:spTgt spid="4"/>
                                        </p:tgtEl>
                                      </p:cBhvr>
                                      <p:to x="100000" y="100000"/>
                                    </p:animScale>
                                    <p:animScale>
                                      <p:cBhvr>
                                        <p:cTn id="30" dur="26">
                                          <p:stCondLst>
                                            <p:cond delay="1312"/>
                                          </p:stCondLst>
                                        </p:cTn>
                                        <p:tgtEl>
                                          <p:spTgt spid="4"/>
                                        </p:tgtEl>
                                      </p:cBhvr>
                                      <p:to x="100000" y="80000"/>
                                    </p:animScale>
                                    <p:animScale>
                                      <p:cBhvr>
                                        <p:cTn id="31" dur="166" decel="50000">
                                          <p:stCondLst>
                                            <p:cond delay="1338"/>
                                          </p:stCondLst>
                                        </p:cTn>
                                        <p:tgtEl>
                                          <p:spTgt spid="4"/>
                                        </p:tgtEl>
                                      </p:cBhvr>
                                      <p:to x="100000" y="100000"/>
                                    </p:animScale>
                                    <p:animScale>
                                      <p:cBhvr>
                                        <p:cTn id="32" dur="26">
                                          <p:stCondLst>
                                            <p:cond delay="1642"/>
                                          </p:stCondLst>
                                        </p:cTn>
                                        <p:tgtEl>
                                          <p:spTgt spid="4"/>
                                        </p:tgtEl>
                                      </p:cBhvr>
                                      <p:to x="100000" y="90000"/>
                                    </p:animScale>
                                    <p:animScale>
                                      <p:cBhvr>
                                        <p:cTn id="33" dur="166" decel="50000">
                                          <p:stCondLst>
                                            <p:cond delay="1668"/>
                                          </p:stCondLst>
                                        </p:cTn>
                                        <p:tgtEl>
                                          <p:spTgt spid="4"/>
                                        </p:tgtEl>
                                      </p:cBhvr>
                                      <p:to x="100000" y="100000"/>
                                    </p:animScale>
                                    <p:animScale>
                                      <p:cBhvr>
                                        <p:cTn id="34" dur="26">
                                          <p:stCondLst>
                                            <p:cond delay="1808"/>
                                          </p:stCondLst>
                                        </p:cTn>
                                        <p:tgtEl>
                                          <p:spTgt spid="4"/>
                                        </p:tgtEl>
                                      </p:cBhvr>
                                      <p:to x="100000" y="95000"/>
                                    </p:animScale>
                                    <p:animScale>
                                      <p:cBhvr>
                                        <p:cTn id="35" dur="166" decel="50000">
                                          <p:stCondLst>
                                            <p:cond delay="1834"/>
                                          </p:stCondLst>
                                        </p:cTn>
                                        <p:tgtEl>
                                          <p:spTgt spid="4"/>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9469"/>
                                        </p:tgtEl>
                                        <p:attrNameLst>
                                          <p:attrName>style.visibility</p:attrName>
                                        </p:attrNameLst>
                                      </p:cBhvr>
                                      <p:to>
                                        <p:strVal val="visible"/>
                                      </p:to>
                                    </p:set>
                                    <p:anim calcmode="lin" valueType="num">
                                      <p:cBhvr additive="base">
                                        <p:cTn id="40" dur="500" fill="hold"/>
                                        <p:tgtEl>
                                          <p:spTgt spid="19469"/>
                                        </p:tgtEl>
                                        <p:attrNameLst>
                                          <p:attrName>ppt_x</p:attrName>
                                        </p:attrNameLst>
                                      </p:cBhvr>
                                      <p:tavLst>
                                        <p:tav tm="0">
                                          <p:val>
                                            <p:strVal val="#ppt_x"/>
                                          </p:val>
                                        </p:tav>
                                        <p:tav tm="100000">
                                          <p:val>
                                            <p:strVal val="#ppt_x"/>
                                          </p:val>
                                        </p:tav>
                                      </p:tavLst>
                                    </p:anim>
                                    <p:anim calcmode="lin" valueType="num">
                                      <p:cBhvr additive="base">
                                        <p:cTn id="41" dur="500" fill="hold"/>
                                        <p:tgtEl>
                                          <p:spTgt spid="1946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9465"/>
                                        </p:tgtEl>
                                        <p:attrNameLst>
                                          <p:attrName>style.visibility</p:attrName>
                                        </p:attrNameLst>
                                      </p:cBhvr>
                                      <p:to>
                                        <p:strVal val="visible"/>
                                      </p:to>
                                    </p:set>
                                    <p:animEffect transition="in" filter="wipe(down)">
                                      <p:cBhvr>
                                        <p:cTn id="46" dur="500"/>
                                        <p:tgtEl>
                                          <p:spTgt spid="19465"/>
                                        </p:tgtEl>
                                      </p:cBhvr>
                                    </p:animEffect>
                                  </p:childTnLst>
                                </p:cTn>
                              </p:par>
                              <p:par>
                                <p:cTn id="47" presetID="22" presetClass="entr" presetSubtype="4" fill="hold" nodeType="withEffect">
                                  <p:stCondLst>
                                    <p:cond delay="0"/>
                                  </p:stCondLst>
                                  <p:childTnLst>
                                    <p:set>
                                      <p:cBhvr>
                                        <p:cTn id="48" dur="1" fill="hold">
                                          <p:stCondLst>
                                            <p:cond delay="0"/>
                                          </p:stCondLst>
                                        </p:cTn>
                                        <p:tgtEl>
                                          <p:spTgt spid="19467"/>
                                        </p:tgtEl>
                                        <p:attrNameLst>
                                          <p:attrName>style.visibility</p:attrName>
                                        </p:attrNameLst>
                                      </p:cBhvr>
                                      <p:to>
                                        <p:strVal val="visible"/>
                                      </p:to>
                                    </p:set>
                                    <p:animEffect transition="in" filter="wipe(down)">
                                      <p:cBhvr>
                                        <p:cTn id="49"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71472" y="500042"/>
            <a:ext cx="4572032" cy="3323987"/>
          </a:xfrm>
          <a:prstGeom prst="rect">
            <a:avLst/>
          </a:prstGeom>
        </p:spPr>
        <p:txBody>
          <a:bodyPr wrap="square">
            <a:spAutoFit/>
          </a:bodyPr>
          <a:lstStyle/>
          <a:p>
            <a:pPr algn="ctr"/>
            <a:r>
              <a:rPr lang="it-IT" sz="1400" dirty="0">
                <a:latin typeface="Times New Roman" pitchFamily="18" charset="0"/>
                <a:cs typeface="Times New Roman" pitchFamily="18" charset="0"/>
              </a:rPr>
              <a:t>Fin dall’antichità vengono estratti ferro, rame, zinco, piombo e </a:t>
            </a:r>
            <a:r>
              <a:rPr lang="it-IT" sz="1400" dirty="0" smtClean="0">
                <a:latin typeface="Times New Roman" pitchFamily="18" charset="0"/>
                <a:cs typeface="Times New Roman" pitchFamily="18" charset="0"/>
              </a:rPr>
              <a:t>sale, sono </a:t>
            </a:r>
            <a:r>
              <a:rPr lang="it-IT" sz="1400" dirty="0">
                <a:latin typeface="Times New Roman" pitchFamily="18" charset="0"/>
                <a:cs typeface="Times New Roman" pitchFamily="18" charset="0"/>
              </a:rPr>
              <a:t>stati scoperti diversi depositi di manganese, oro, platino, potassa, petrolio e gas naturale. Benché a partire dagli anni Sessanta si sia avuta una considerevole crescita della produzione industriale, aiutata anche dall’impianto di stabilimenti metallurgici e per la fabbricazione di beni di consumo, essa si basa principalmente sulla lavorazione di prodotti alimentari e sul settore tessile, del tutto dipendenti dall’agricoltura. Il principale polo manifatturiero è Addis </a:t>
            </a:r>
            <a:r>
              <a:rPr lang="it-IT" sz="1400" dirty="0" err="1">
                <a:latin typeface="Times New Roman" pitchFamily="18" charset="0"/>
                <a:cs typeface="Times New Roman" pitchFamily="18" charset="0"/>
              </a:rPr>
              <a:t>Abeba</a:t>
            </a:r>
            <a:r>
              <a:rPr lang="it-IT" sz="1400" dirty="0">
                <a:latin typeface="Times New Roman" pitchFamily="18" charset="0"/>
                <a:cs typeface="Times New Roman" pitchFamily="18" charset="0"/>
              </a:rPr>
              <a:t>. L’Etiopia ha un grosso potenziale per la produzione di </a:t>
            </a:r>
            <a:r>
              <a:rPr lang="it-IT" sz="1400" dirty="0" smtClean="0">
                <a:latin typeface="Times New Roman" pitchFamily="18" charset="0"/>
                <a:cs typeface="Times New Roman" pitchFamily="18" charset="0"/>
              </a:rPr>
              <a:t>energia idroelettrica, ma gran </a:t>
            </a:r>
            <a:r>
              <a:rPr lang="it-IT" sz="1400" dirty="0">
                <a:latin typeface="Times New Roman" pitchFamily="18" charset="0"/>
                <a:cs typeface="Times New Roman" pitchFamily="18" charset="0"/>
              </a:rPr>
              <a:t>parte del fabbisogno energetico del paese è soddisfatto dal legname, la cui domanda, insieme a quella di carbone, rappresenta una della maggiori cause della deforestazione e dell’erosione del </a:t>
            </a:r>
            <a:r>
              <a:rPr lang="it-IT" sz="1400" dirty="0" smtClean="0">
                <a:latin typeface="Times New Roman" pitchFamily="18" charset="0"/>
                <a:cs typeface="Times New Roman" pitchFamily="18" charset="0"/>
              </a:rPr>
              <a:t>suolo.</a:t>
            </a:r>
            <a:endParaRPr lang="it-IT" sz="1400" dirty="0">
              <a:latin typeface="Times New Roman" pitchFamily="18" charset="0"/>
              <a:cs typeface="Times New Roman" pitchFamily="18" charset="0"/>
            </a:endParaRPr>
          </a:p>
        </p:txBody>
      </p:sp>
      <p:pic>
        <p:nvPicPr>
          <p:cNvPr id="18434" name="Picture 2" descr="Risultati immagini per etiopia estrazioni">
            <a:hlinkClick r:id="rId2"/>
          </p:cNvPr>
          <p:cNvPicPr>
            <a:picLocks noChangeAspect="1" noChangeArrowheads="1"/>
          </p:cNvPicPr>
          <p:nvPr/>
        </p:nvPicPr>
        <p:blipFill>
          <a:blip r:embed="rId3" cstate="print"/>
          <a:srcRect/>
          <a:stretch>
            <a:fillRect/>
          </a:stretch>
        </p:blipFill>
        <p:spPr bwMode="auto">
          <a:xfrm>
            <a:off x="5500694" y="857232"/>
            <a:ext cx="3024336" cy="2097038"/>
          </a:xfrm>
          <a:prstGeom prst="rect">
            <a:avLst/>
          </a:prstGeom>
          <a:noFill/>
        </p:spPr>
      </p:pic>
      <p:pic>
        <p:nvPicPr>
          <p:cNvPr id="18435" name="Picture 3"/>
          <p:cNvPicPr>
            <a:picLocks noChangeAspect="1" noChangeArrowheads="1"/>
          </p:cNvPicPr>
          <p:nvPr/>
        </p:nvPicPr>
        <p:blipFill>
          <a:blip r:embed="rId4" cstate="print"/>
          <a:srcRect/>
          <a:stretch>
            <a:fillRect/>
          </a:stretch>
        </p:blipFill>
        <p:spPr bwMode="auto">
          <a:xfrm>
            <a:off x="785786" y="3929066"/>
            <a:ext cx="2952328" cy="2088232"/>
          </a:xfrm>
          <a:prstGeom prst="rect">
            <a:avLst/>
          </a:prstGeom>
          <a:noFill/>
          <a:ln w="9525">
            <a:noFill/>
            <a:miter lim="800000"/>
            <a:headEnd/>
            <a:tailEnd/>
          </a:ln>
        </p:spPr>
      </p:pic>
      <p:pic>
        <p:nvPicPr>
          <p:cNvPr id="18437" name="Picture 5" descr="Risultati immagini per etiopia energia idroelettrica">
            <a:hlinkClick r:id="rId5"/>
          </p:cNvPr>
          <p:cNvPicPr>
            <a:picLocks noChangeAspect="1" noChangeArrowheads="1"/>
          </p:cNvPicPr>
          <p:nvPr/>
        </p:nvPicPr>
        <p:blipFill>
          <a:blip r:embed="rId6" cstate="print"/>
          <a:srcRect/>
          <a:stretch>
            <a:fillRect/>
          </a:stretch>
        </p:blipFill>
        <p:spPr bwMode="auto">
          <a:xfrm>
            <a:off x="5286380" y="3643314"/>
            <a:ext cx="3173338" cy="2366765"/>
          </a:xfrm>
          <a:prstGeom prst="rect">
            <a:avLst/>
          </a:prstGeom>
          <a:noFill/>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randombar(horizontal)">
                                      <p:cBhvr>
                                        <p:cTn id="14" dur="500"/>
                                        <p:tgtEl>
                                          <p:spTgt spid="18434"/>
                                        </p:tgtEl>
                                      </p:cBhvr>
                                    </p:animEffect>
                                  </p:childTnLst>
                                </p:cTn>
                              </p:par>
                              <p:par>
                                <p:cTn id="15" presetID="14" presetClass="entr" presetSubtype="10" fill="hold" nodeType="withEffect">
                                  <p:stCondLst>
                                    <p:cond delay="0"/>
                                  </p:stCondLst>
                                  <p:childTnLst>
                                    <p:set>
                                      <p:cBhvr>
                                        <p:cTn id="16" dur="1" fill="hold">
                                          <p:stCondLst>
                                            <p:cond delay="0"/>
                                          </p:stCondLst>
                                        </p:cTn>
                                        <p:tgtEl>
                                          <p:spTgt spid="18435"/>
                                        </p:tgtEl>
                                        <p:attrNameLst>
                                          <p:attrName>style.visibility</p:attrName>
                                        </p:attrNameLst>
                                      </p:cBhvr>
                                      <p:to>
                                        <p:strVal val="visible"/>
                                      </p:to>
                                    </p:set>
                                    <p:animEffect transition="in" filter="randombar(horizontal)">
                                      <p:cBhvr>
                                        <p:cTn id="17" dur="500"/>
                                        <p:tgtEl>
                                          <p:spTgt spid="18435"/>
                                        </p:tgtEl>
                                      </p:cBhvr>
                                    </p:animEffect>
                                  </p:childTnLst>
                                </p:cTn>
                              </p:par>
                              <p:par>
                                <p:cTn id="18" presetID="14" presetClass="entr" presetSubtype="10" fill="hold" nodeType="withEffect">
                                  <p:stCondLst>
                                    <p:cond delay="0"/>
                                  </p:stCondLst>
                                  <p:childTnLst>
                                    <p:set>
                                      <p:cBhvr>
                                        <p:cTn id="19" dur="1" fill="hold">
                                          <p:stCondLst>
                                            <p:cond delay="0"/>
                                          </p:stCondLst>
                                        </p:cTn>
                                        <p:tgtEl>
                                          <p:spTgt spid="18437"/>
                                        </p:tgtEl>
                                        <p:attrNameLst>
                                          <p:attrName>style.visibility</p:attrName>
                                        </p:attrNameLst>
                                      </p:cBhvr>
                                      <p:to>
                                        <p:strVal val="visible"/>
                                      </p:to>
                                    </p:set>
                                    <p:animEffect transition="in" filter="randombar(horizontal)">
                                      <p:cBhvr>
                                        <p:cTn id="20" dur="5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7935" y="3608396"/>
            <a:ext cx="2466975" cy="184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olo 1"/>
          <p:cNvSpPr>
            <a:spLocks noGrp="1"/>
          </p:cNvSpPr>
          <p:nvPr>
            <p:ph type="ctrTitle"/>
          </p:nvPr>
        </p:nvSpPr>
        <p:spPr>
          <a:xfrm>
            <a:off x="1643044" y="214291"/>
            <a:ext cx="5485121" cy="714380"/>
          </a:xfrm>
        </p:spPr>
        <p:txBody>
          <a:bodyPr>
            <a:normAutofit/>
          </a:bodyPr>
          <a:lstStyle/>
          <a:p>
            <a:pPr algn="ctr"/>
            <a:r>
              <a:rPr lang="it-IT" sz="3600" b="1" i="1" dirty="0" smtClean="0">
                <a:latin typeface="Times New Roman" pitchFamily="18" charset="0"/>
                <a:cs typeface="Times New Roman" pitchFamily="18" charset="0"/>
              </a:rPr>
              <a:t>La cucina etiope</a:t>
            </a:r>
            <a:endParaRPr lang="it-IT" sz="3600" b="1" i="1" dirty="0">
              <a:latin typeface="Times New Roman" pitchFamily="18" charset="0"/>
              <a:cs typeface="Times New Roman" pitchFamily="18" charset="0"/>
            </a:endParaRPr>
          </a:p>
        </p:txBody>
      </p:sp>
      <p:sp>
        <p:nvSpPr>
          <p:cNvPr id="3" name="Sottotitolo 2"/>
          <p:cNvSpPr>
            <a:spLocks noGrp="1"/>
          </p:cNvSpPr>
          <p:nvPr>
            <p:ph type="subTitle" idx="1"/>
          </p:nvPr>
        </p:nvSpPr>
        <p:spPr>
          <a:xfrm>
            <a:off x="955965" y="886694"/>
            <a:ext cx="7128164" cy="2715491"/>
          </a:xfrm>
        </p:spPr>
        <p:txBody>
          <a:bodyPr>
            <a:normAutofit lnSpcReduction="10000"/>
          </a:bodyPr>
          <a:lstStyle/>
          <a:p>
            <a:r>
              <a:rPr lang="it-IT" sz="1800" b="0" i="0" dirty="0" smtClean="0">
                <a:solidFill>
                  <a:srgbClr val="000000"/>
                </a:solidFill>
                <a:effectLst/>
                <a:latin typeface="Times New Roman" pitchFamily="18" charset="0"/>
                <a:cs typeface="Times New Roman" pitchFamily="18" charset="0"/>
              </a:rPr>
              <a:t>In Etiopia, un pranzo formale comincia con il lavaggio delle mani. Al tavolo viene portata una brocca di metallo o di terracotta dove l’acqua viene versata sulle mani che gli ospiti tengono sopra una piccola bacinella. A volte questa piccola cerimonia è seguita da una breve preghiera di ringraziamento. La prima portata, servita subito dopo il lavaggio delle mani, in genere è un leggero piatto di fermenti e siero di latte, che ancora non rende l’idea dei piccanti sapori che seguiranno. </a:t>
            </a:r>
            <a:r>
              <a:rPr lang="it-IT" sz="1800" b="0" i="0" dirty="0" smtClean="0">
                <a:solidFill>
                  <a:srgbClr val="252525"/>
                </a:solidFill>
                <a:effectLst/>
                <a:latin typeface="Times New Roman" pitchFamily="18" charset="0"/>
                <a:cs typeface="Times New Roman" pitchFamily="18" charset="0"/>
              </a:rPr>
              <a:t>La cucina etiope è costituita, per lo più, da </a:t>
            </a:r>
            <a:r>
              <a:rPr lang="it-IT" sz="1800" dirty="0">
                <a:solidFill>
                  <a:srgbClr val="252525"/>
                </a:solidFill>
                <a:latin typeface="Times New Roman" pitchFamily="18" charset="0"/>
                <a:cs typeface="Times New Roman" pitchFamily="18" charset="0"/>
              </a:rPr>
              <a:t>pane (</a:t>
            </a:r>
            <a:r>
              <a:rPr lang="it-IT" sz="1800" b="1" i="1" dirty="0" err="1" smtClean="0">
                <a:solidFill>
                  <a:srgbClr val="252525"/>
                </a:solidFill>
                <a:latin typeface="Times New Roman" pitchFamily="18" charset="0"/>
                <a:cs typeface="Times New Roman" pitchFamily="18" charset="0"/>
              </a:rPr>
              <a:t>injera</a:t>
            </a:r>
            <a:r>
              <a:rPr lang="it-IT" sz="1800" b="1" i="1" dirty="0" smtClean="0">
                <a:solidFill>
                  <a:srgbClr val="252525"/>
                </a:solidFill>
                <a:latin typeface="Times New Roman" pitchFamily="18" charset="0"/>
                <a:cs typeface="Times New Roman" pitchFamily="18" charset="0"/>
              </a:rPr>
              <a:t>)</a:t>
            </a:r>
            <a:r>
              <a:rPr lang="it-IT" sz="1800" dirty="0" smtClean="0">
                <a:solidFill>
                  <a:srgbClr val="252525"/>
                </a:solidFill>
                <a:latin typeface="Times New Roman" pitchFamily="18" charset="0"/>
                <a:cs typeface="Times New Roman" pitchFamily="18" charset="0"/>
              </a:rPr>
              <a:t> </a:t>
            </a:r>
            <a:r>
              <a:rPr lang="it-IT" sz="1800" dirty="0">
                <a:solidFill>
                  <a:srgbClr val="252525"/>
                </a:solidFill>
                <a:latin typeface="Times New Roman" pitchFamily="18" charset="0"/>
                <a:cs typeface="Times New Roman" pitchFamily="18" charset="0"/>
              </a:rPr>
              <a:t>, </a:t>
            </a:r>
            <a:r>
              <a:rPr lang="it-IT" sz="1800" b="0" i="0" dirty="0" smtClean="0">
                <a:solidFill>
                  <a:srgbClr val="252525"/>
                </a:solidFill>
                <a:effectLst/>
                <a:latin typeface="Times New Roman" pitchFamily="18" charset="0"/>
                <a:cs typeface="Times New Roman" pitchFamily="18" charset="0"/>
              </a:rPr>
              <a:t>stufati </a:t>
            </a:r>
            <a:r>
              <a:rPr lang="it-IT" sz="1800" b="1" i="1" dirty="0" smtClean="0">
                <a:solidFill>
                  <a:srgbClr val="252525"/>
                </a:solidFill>
                <a:effectLst/>
                <a:latin typeface="Times New Roman" pitchFamily="18" charset="0"/>
                <a:cs typeface="Times New Roman" pitchFamily="18" charset="0"/>
              </a:rPr>
              <a:t>(</a:t>
            </a:r>
            <a:r>
              <a:rPr lang="it-IT" sz="1800" b="1" i="1" dirty="0" err="1" smtClean="0">
                <a:solidFill>
                  <a:srgbClr val="252525"/>
                </a:solidFill>
                <a:effectLst/>
                <a:latin typeface="Times New Roman" pitchFamily="18" charset="0"/>
                <a:cs typeface="Times New Roman" pitchFamily="18" charset="0"/>
              </a:rPr>
              <a:t>wat</a:t>
            </a:r>
            <a:r>
              <a:rPr lang="it-IT" sz="1800" b="1" i="1" dirty="0" smtClean="0">
                <a:solidFill>
                  <a:srgbClr val="252525"/>
                </a:solidFill>
                <a:effectLst/>
                <a:latin typeface="Times New Roman" pitchFamily="18" charset="0"/>
                <a:cs typeface="Times New Roman" pitchFamily="18" charset="0"/>
              </a:rPr>
              <a:t> o </a:t>
            </a:r>
            <a:r>
              <a:rPr lang="it-IT" sz="1800" b="1" i="1" dirty="0" err="1" smtClean="0">
                <a:solidFill>
                  <a:srgbClr val="252525"/>
                </a:solidFill>
                <a:effectLst/>
                <a:latin typeface="Times New Roman" pitchFamily="18" charset="0"/>
                <a:cs typeface="Times New Roman" pitchFamily="18" charset="0"/>
              </a:rPr>
              <a:t>wot</a:t>
            </a:r>
            <a:r>
              <a:rPr lang="it-IT" sz="1800" b="1" i="1" dirty="0" smtClean="0">
                <a:solidFill>
                  <a:srgbClr val="252525"/>
                </a:solidFill>
                <a:effectLst/>
                <a:latin typeface="Times New Roman" pitchFamily="18" charset="0"/>
                <a:cs typeface="Times New Roman" pitchFamily="18" charset="0"/>
              </a:rPr>
              <a:t>)</a:t>
            </a:r>
            <a:r>
              <a:rPr lang="it-IT" sz="1800" b="0" i="0" dirty="0" smtClean="0">
                <a:solidFill>
                  <a:srgbClr val="252525"/>
                </a:solidFill>
                <a:effectLst/>
                <a:latin typeface="Times New Roman" pitchFamily="18" charset="0"/>
                <a:cs typeface="Times New Roman" pitchFamily="18" charset="0"/>
              </a:rPr>
              <a:t>, cereali e spezie. Tipicamente, un pasto etiope è costituito da una combinazione con </a:t>
            </a:r>
            <a:r>
              <a:rPr lang="it-IT" sz="1800" b="1" i="1" dirty="0" smtClean="0">
                <a:solidFill>
                  <a:srgbClr val="252525"/>
                </a:solidFill>
                <a:effectLst/>
                <a:latin typeface="Times New Roman" pitchFamily="18" charset="0"/>
                <a:cs typeface="Times New Roman" pitchFamily="18" charset="0"/>
              </a:rPr>
              <a:t>wat</a:t>
            </a:r>
            <a:r>
              <a:rPr lang="it-IT" sz="1800" b="0" i="0" dirty="0" smtClean="0">
                <a:solidFill>
                  <a:srgbClr val="252525"/>
                </a:solidFill>
                <a:effectLst/>
                <a:latin typeface="Times New Roman" pitchFamily="18" charset="0"/>
                <a:cs typeface="Times New Roman" pitchFamily="18" charset="0"/>
              </a:rPr>
              <a:t> diversi, ma ogni gruppo culturale dispone delle sue varianti.</a:t>
            </a:r>
            <a:endParaRPr lang="it-IT" sz="1800"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08366" y="4153857"/>
            <a:ext cx="2487059" cy="1865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643702" y="3643314"/>
            <a:ext cx="1785997" cy="1875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9782632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dissolv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dissolve">
                                      <p:cBhvr>
                                        <p:cTn id="24" dur="500"/>
                                        <p:tgtEl>
                                          <p:spTgt spid="10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dissolve">
                                      <p:cBhvr>
                                        <p:cTn id="2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70208" y="576776"/>
            <a:ext cx="7691510" cy="2900716"/>
          </a:xfrm>
        </p:spPr>
        <p:txBody>
          <a:bodyPr>
            <a:normAutofit fontScale="92500" lnSpcReduction="10000"/>
          </a:bodyPr>
          <a:lstStyle/>
          <a:p>
            <a:r>
              <a:rPr lang="it-IT" sz="1800" dirty="0" smtClean="0">
                <a:solidFill>
                  <a:schemeClr val="tx1"/>
                </a:solidFill>
                <a:latin typeface="Times New Roman" panose="02020603050405020304" pitchFamily="18" charset="0"/>
                <a:cs typeface="Times New Roman" panose="02020603050405020304" pitchFamily="18" charset="0"/>
              </a:rPr>
              <a:t>Gli etiopici mangiano utilizzando la mano destra, che con l'ausilio di un pezzo di </a:t>
            </a:r>
            <a:r>
              <a:rPr lang="it-IT" sz="1800" b="1" i="1" dirty="0" err="1" smtClean="0">
                <a:solidFill>
                  <a:schemeClr val="tx1"/>
                </a:solidFill>
                <a:latin typeface="Times New Roman" panose="02020603050405020304" pitchFamily="18" charset="0"/>
                <a:cs typeface="Times New Roman" panose="02020603050405020304" pitchFamily="18" charset="0"/>
              </a:rPr>
              <a:t>injera</a:t>
            </a:r>
            <a:r>
              <a:rPr lang="it-IT" sz="1800" b="1" i="1" dirty="0" smtClean="0">
                <a:solidFill>
                  <a:schemeClr val="tx1"/>
                </a:solidFill>
                <a:latin typeface="Times New Roman" panose="02020603050405020304" pitchFamily="18" charset="0"/>
                <a:cs typeface="Times New Roman" panose="02020603050405020304" pitchFamily="18" charset="0"/>
              </a:rPr>
              <a:t> </a:t>
            </a:r>
            <a:r>
              <a:rPr lang="it-IT" sz="1800" dirty="0" smtClean="0">
                <a:solidFill>
                  <a:schemeClr val="tx1"/>
                </a:solidFill>
                <a:latin typeface="Times New Roman" panose="02020603050405020304" pitchFamily="18" charset="0"/>
                <a:cs typeface="Times New Roman" panose="02020603050405020304" pitchFamily="18" charset="0"/>
              </a:rPr>
              <a:t>raccoglie piccole porzioni di pietanza dal piatto comune posto sul tavolo basso da pranzo. Raramente sono impiegate le posate per mangiare questi piatti. La Chiesa Etiopica prescrive un certo numero di giorni di digiuno, che comprendono i mercoledì, i venerdì e l'intero periodo della quaresima, pertanto la cucina etiopica è costituita da molti piatti appartenenti alla cucina vegana. Questo ha portato i cuochi etiopi a sviluppare una ricca gamma di oli da cucina: oltre a quelli di sesamo e cardamomo, la cucina etiope impiega anche semi di </a:t>
            </a:r>
            <a:r>
              <a:rPr lang="it-IT" sz="1800" b="1" i="1" dirty="0" err="1" smtClean="0">
                <a:solidFill>
                  <a:schemeClr val="tx1"/>
                </a:solidFill>
                <a:latin typeface="Times New Roman" panose="02020603050405020304" pitchFamily="18" charset="0"/>
                <a:cs typeface="Times New Roman" panose="02020603050405020304" pitchFamily="18" charset="0"/>
              </a:rPr>
              <a:t>nug</a:t>
            </a:r>
            <a:r>
              <a:rPr lang="it-IT" sz="1800" dirty="0" smtClean="0">
                <a:solidFill>
                  <a:schemeClr val="tx1"/>
                </a:solidFill>
                <a:latin typeface="Times New Roman" panose="02020603050405020304" pitchFamily="18" charset="0"/>
                <a:cs typeface="Times New Roman" panose="02020603050405020304" pitchFamily="18" charset="0"/>
              </a:rPr>
              <a:t> detti anche </a:t>
            </a:r>
            <a:r>
              <a:rPr lang="it-IT" sz="1800" dirty="0" err="1" smtClean="0">
                <a:solidFill>
                  <a:schemeClr val="tx1"/>
                </a:solidFill>
                <a:latin typeface="Times New Roman" panose="02020603050405020304" pitchFamily="18" charset="0"/>
                <a:cs typeface="Times New Roman" panose="02020603050405020304" pitchFamily="18" charset="0"/>
              </a:rPr>
              <a:t>semenero</a:t>
            </a:r>
            <a:r>
              <a:rPr lang="it-IT" sz="1800" dirty="0" smtClean="0">
                <a:solidFill>
                  <a:schemeClr val="tx1"/>
                </a:solidFill>
                <a:latin typeface="Times New Roman" panose="02020603050405020304" pitchFamily="18" charset="0"/>
                <a:cs typeface="Times New Roman" panose="02020603050405020304" pitchFamily="18" charset="0"/>
              </a:rPr>
              <a:t>. La cucina etiope è costituita da pane, stufati, cereali e spezie. Uno spuntino tipico è costituito da piccoli pezzi di pane chiamato </a:t>
            </a:r>
            <a:r>
              <a:rPr lang="it-IT" sz="1800" b="1" i="1" dirty="0" err="1" smtClean="0">
                <a:solidFill>
                  <a:schemeClr val="tx1"/>
                </a:solidFill>
                <a:latin typeface="Times New Roman" panose="02020603050405020304" pitchFamily="18" charset="0"/>
                <a:cs typeface="Times New Roman" panose="02020603050405020304" pitchFamily="18" charset="0"/>
              </a:rPr>
              <a:t>dabo</a:t>
            </a:r>
            <a:r>
              <a:rPr lang="it-IT" sz="1800" b="1" i="1" dirty="0" smtClean="0">
                <a:solidFill>
                  <a:schemeClr val="tx1"/>
                </a:solidFill>
                <a:latin typeface="Times New Roman" panose="02020603050405020304" pitchFamily="18" charset="0"/>
                <a:cs typeface="Times New Roman" panose="02020603050405020304" pitchFamily="18" charset="0"/>
              </a:rPr>
              <a:t> </a:t>
            </a:r>
            <a:r>
              <a:rPr lang="it-IT" sz="1800" b="1" i="1" dirty="0" err="1" smtClean="0">
                <a:solidFill>
                  <a:schemeClr val="tx1"/>
                </a:solidFill>
                <a:latin typeface="Times New Roman" panose="02020603050405020304" pitchFamily="18" charset="0"/>
                <a:cs typeface="Times New Roman" panose="02020603050405020304" pitchFamily="18" charset="0"/>
              </a:rPr>
              <a:t>kollo</a:t>
            </a:r>
            <a:r>
              <a:rPr lang="it-IT" sz="1800" b="1" i="1" dirty="0" smtClean="0">
                <a:solidFill>
                  <a:schemeClr val="tx1"/>
                </a:solidFill>
                <a:latin typeface="Times New Roman" panose="02020603050405020304" pitchFamily="18" charset="0"/>
                <a:cs typeface="Times New Roman" panose="02020603050405020304" pitchFamily="18" charset="0"/>
              </a:rPr>
              <a:t> </a:t>
            </a:r>
            <a:r>
              <a:rPr lang="it-IT" sz="1800" dirty="0" smtClean="0">
                <a:solidFill>
                  <a:schemeClr val="tx1"/>
                </a:solidFill>
                <a:latin typeface="Times New Roman" panose="02020603050405020304" pitchFamily="18" charset="0"/>
                <a:cs typeface="Times New Roman" panose="02020603050405020304" pitchFamily="18" charset="0"/>
              </a:rPr>
              <a:t>o grani locali chiamati </a:t>
            </a:r>
            <a:r>
              <a:rPr lang="it-IT" sz="1800" b="1" i="1" dirty="0" err="1" smtClean="0">
                <a:solidFill>
                  <a:schemeClr val="tx1"/>
                </a:solidFill>
                <a:latin typeface="Times New Roman" panose="02020603050405020304" pitchFamily="18" charset="0"/>
                <a:cs typeface="Times New Roman" panose="02020603050405020304" pitchFamily="18" charset="0"/>
              </a:rPr>
              <a:t>kollo</a:t>
            </a:r>
            <a:r>
              <a:rPr lang="it-IT" sz="1800" dirty="0" smtClean="0">
                <a:solidFill>
                  <a:schemeClr val="tx1"/>
                </a:solidFill>
                <a:latin typeface="Times New Roman" panose="02020603050405020304" pitchFamily="18" charset="0"/>
                <a:cs typeface="Times New Roman" panose="02020603050405020304" pitchFamily="18" charset="0"/>
              </a:rPr>
              <a:t>. La pasta è spesso disponibile in tutta l'Etiopia, comprese le zone rurali. </a:t>
            </a:r>
            <a:endParaRPr lang="it-IT" sz="1800" dirty="0">
              <a:solidFill>
                <a:schemeClr val="tx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935982" y="3548685"/>
            <a:ext cx="2773181" cy="2773181"/>
          </a:xfrm>
          <a:prstGeom prst="rect">
            <a:avLst/>
          </a:prstGeom>
        </p:spPr>
      </p:pic>
      <p:pic>
        <p:nvPicPr>
          <p:cNvPr id="5" name="Immagine 4"/>
          <p:cNvPicPr>
            <a:picLocks noChangeAspect="1"/>
          </p:cNvPicPr>
          <p:nvPr/>
        </p:nvPicPr>
        <p:blipFill>
          <a:blip r:embed="rId3"/>
          <a:stretch>
            <a:fillRect/>
          </a:stretch>
        </p:blipFill>
        <p:spPr>
          <a:xfrm>
            <a:off x="5246550" y="3618170"/>
            <a:ext cx="3049235" cy="2710431"/>
          </a:xfrm>
          <a:prstGeom prst="rect">
            <a:avLst/>
          </a:prstGeom>
        </p:spPr>
      </p:pic>
    </p:spTree>
    <p:extLst>
      <p:ext uri="{BB962C8B-B14F-4D97-AF65-F5344CB8AC3E}">
        <p14:creationId xmlns:p14="http://schemas.microsoft.com/office/powerpoint/2010/main" xmlns="" val="4426770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style.rotation</p:attrName>
                                        </p:attrNameLst>
                                      </p:cBhvr>
                                      <p:tavLst>
                                        <p:tav tm="0">
                                          <p:val>
                                            <p:fltVal val="720"/>
                                          </p:val>
                                        </p:tav>
                                        <p:tav tm="100000">
                                          <p:val>
                                            <p:fltVal val="0"/>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 calcmode="lin" valueType="num">
                                      <p:cBhvr>
                                        <p:cTn id="17" dur="2000" fill="hold"/>
                                        <p:tgtEl>
                                          <p:spTgt spid="4"/>
                                        </p:tgtEl>
                                        <p:attrNameLst>
                                          <p:attrName>ppt_w</p:attrName>
                                        </p:attrNameLst>
                                      </p:cBhvr>
                                      <p:tavLst>
                                        <p:tav tm="0">
                                          <p:val>
                                            <p:fltVal val="0"/>
                                          </p:val>
                                        </p:tav>
                                        <p:tav tm="100000">
                                          <p:val>
                                            <p:strVal val="#ppt_w"/>
                                          </p:val>
                                        </p:tav>
                                      </p:tavLst>
                                    </p:anim>
                                  </p:childTnLst>
                                </p:cTn>
                              </p:par>
                              <p:par>
                                <p:cTn id="18" presetID="35"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style.rotation</p:attrName>
                                        </p:attrNameLst>
                                      </p:cBhvr>
                                      <p:tavLst>
                                        <p:tav tm="0">
                                          <p:val>
                                            <p:fltVal val="720"/>
                                          </p:val>
                                        </p:tav>
                                        <p:tav tm="100000">
                                          <p:val>
                                            <p:fltVal val="0"/>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 calcmode="lin" valueType="num">
                                      <p:cBhvr>
                                        <p:cTn id="23"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27565" y="0"/>
            <a:ext cx="4478482" cy="677408"/>
          </a:xfrm>
        </p:spPr>
        <p:txBody>
          <a:bodyPr>
            <a:normAutofit/>
          </a:bodyPr>
          <a:lstStyle/>
          <a:p>
            <a:r>
              <a:rPr lang="it-IT" sz="3600" b="1" i="1" dirty="0" smtClean="0">
                <a:latin typeface="Times New Roman" panose="02020603050405020304" pitchFamily="18" charset="0"/>
                <a:cs typeface="Times New Roman" panose="02020603050405020304" pitchFamily="18" charset="0"/>
              </a:rPr>
              <a:t>Il </a:t>
            </a:r>
            <a:r>
              <a:rPr lang="it-IT" sz="3600" b="1" i="1" dirty="0" err="1" smtClean="0">
                <a:latin typeface="Times New Roman" panose="02020603050405020304" pitchFamily="18" charset="0"/>
                <a:cs typeface="Times New Roman" panose="02020603050405020304" pitchFamily="18" charset="0"/>
              </a:rPr>
              <a:t>wat</a:t>
            </a:r>
            <a:r>
              <a:rPr lang="it-IT" sz="3600" b="1" i="1" dirty="0" smtClean="0">
                <a:latin typeface="Times New Roman" panose="02020603050405020304" pitchFamily="18" charset="0"/>
                <a:cs typeface="Times New Roman" panose="02020603050405020304" pitchFamily="18" charset="0"/>
              </a:rPr>
              <a:t> e l’</a:t>
            </a:r>
            <a:r>
              <a:rPr lang="it-IT" sz="3600" b="1" i="1" dirty="0" err="1" smtClean="0">
                <a:latin typeface="Times New Roman" panose="02020603050405020304" pitchFamily="18" charset="0"/>
                <a:cs typeface="Times New Roman" panose="02020603050405020304" pitchFamily="18" charset="0"/>
              </a:rPr>
              <a:t>alicha</a:t>
            </a:r>
            <a:endParaRPr lang="it-IT" sz="3600" b="1"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654628" y="803564"/>
            <a:ext cx="7876310" cy="3625568"/>
          </a:xfrm>
        </p:spPr>
        <p:txBody>
          <a:bodyPr>
            <a:normAutofit fontScale="85000" lnSpcReduction="20000"/>
          </a:bodyPr>
          <a:lstStyle/>
          <a:p>
            <a:r>
              <a:rPr lang="it-IT" sz="1800" dirty="0" smtClean="0">
                <a:solidFill>
                  <a:schemeClr val="tx1"/>
                </a:solidFill>
                <a:latin typeface="Times New Roman" pitchFamily="18" charset="0"/>
                <a:cs typeface="Times New Roman" pitchFamily="18" charset="0"/>
              </a:rPr>
              <a:t>L’infuocato e pungente </a:t>
            </a:r>
            <a:r>
              <a:rPr lang="it-IT" sz="1800" b="1" i="1" dirty="0" err="1" smtClean="0">
                <a:solidFill>
                  <a:schemeClr val="tx1"/>
                </a:solidFill>
                <a:latin typeface="Times New Roman" pitchFamily="18" charset="0"/>
                <a:cs typeface="Times New Roman" pitchFamily="18" charset="0"/>
              </a:rPr>
              <a:t>wat</a:t>
            </a:r>
            <a:r>
              <a:rPr lang="it-IT" sz="1800" b="1" i="1" dirty="0" smtClean="0">
                <a:solidFill>
                  <a:schemeClr val="tx1"/>
                </a:solidFill>
                <a:latin typeface="Times New Roman" pitchFamily="18" charset="0"/>
                <a:cs typeface="Times New Roman" pitchFamily="18" charset="0"/>
              </a:rPr>
              <a:t> </a:t>
            </a:r>
            <a:r>
              <a:rPr lang="it-IT" sz="1800" dirty="0" smtClean="0">
                <a:solidFill>
                  <a:schemeClr val="tx1"/>
                </a:solidFill>
                <a:latin typeface="Times New Roman" pitchFamily="18" charset="0"/>
                <a:cs typeface="Times New Roman" pitchFamily="18" charset="0"/>
              </a:rPr>
              <a:t>è un insieme piccante di carne, pesce o verdure cotto a fuoco lento in una salsa di spezie e cipolla rossa, fatta saltare in un tegame fino a ridurne l’acqua in essa contenuta. Doro (pollo) e manzo sono le basi più comuni del piatto, ma possono essere aggiunti anche pezzi di capra o di agnello o del pesce.</a:t>
            </a:r>
          </a:p>
          <a:p>
            <a:r>
              <a:rPr lang="it-IT" sz="1800" dirty="0" smtClean="0">
                <a:solidFill>
                  <a:schemeClr val="tx1"/>
                </a:solidFill>
                <a:latin typeface="Times New Roman" pitchFamily="18" charset="0"/>
                <a:cs typeface="Times New Roman" pitchFamily="18" charset="0"/>
              </a:rPr>
              <a:t>Nella preparazione del </a:t>
            </a:r>
            <a:r>
              <a:rPr lang="it-IT" sz="1800" b="1" i="1" dirty="0" err="1" smtClean="0">
                <a:solidFill>
                  <a:schemeClr val="tx1"/>
                </a:solidFill>
                <a:latin typeface="Times New Roman" panose="02020603050405020304" pitchFamily="18" charset="0"/>
                <a:cs typeface="Times New Roman" panose="02020603050405020304" pitchFamily="18" charset="0"/>
              </a:rPr>
              <a:t>wat</a:t>
            </a:r>
            <a:r>
              <a:rPr lang="it-IT" sz="1800" dirty="0" smtClean="0">
                <a:solidFill>
                  <a:schemeClr val="tx1"/>
                </a:solidFill>
                <a:latin typeface="Times New Roman" panose="02020603050405020304" pitchFamily="18" charset="0"/>
                <a:cs typeface="Times New Roman" panose="02020603050405020304" pitchFamily="18" charset="0"/>
              </a:rPr>
              <a:t> vengono spesso impiegati legumi come piselli o lenticchie o verdure come patate, carote e bietole.</a:t>
            </a:r>
          </a:p>
          <a:p>
            <a:r>
              <a:rPr lang="it-IT" sz="1800" dirty="0" smtClean="0">
                <a:solidFill>
                  <a:schemeClr val="tx1"/>
                </a:solidFill>
                <a:latin typeface="Times New Roman" panose="02020603050405020304" pitchFamily="18" charset="0"/>
                <a:cs typeface="Times New Roman" panose="02020603050405020304" pitchFamily="18" charset="0"/>
              </a:rPr>
              <a:t>Il segreto per un buon </a:t>
            </a:r>
            <a:r>
              <a:rPr lang="it-IT" sz="1800" b="1" i="1" dirty="0" err="1" smtClean="0">
                <a:solidFill>
                  <a:schemeClr val="tx1"/>
                </a:solidFill>
                <a:latin typeface="Times New Roman" pitchFamily="18" charset="0"/>
                <a:cs typeface="Times New Roman" pitchFamily="18" charset="0"/>
              </a:rPr>
              <a:t>wat</a:t>
            </a:r>
            <a:r>
              <a:rPr lang="it-IT" sz="1800" b="1" i="1" dirty="0" smtClean="0">
                <a:solidFill>
                  <a:schemeClr val="tx1"/>
                </a:solidFill>
                <a:latin typeface="Times New Roman" pitchFamily="18" charset="0"/>
                <a:cs typeface="Times New Roman" pitchFamily="18" charset="0"/>
              </a:rPr>
              <a:t> </a:t>
            </a:r>
            <a:r>
              <a:rPr lang="it-IT" sz="1800" dirty="0" smtClean="0">
                <a:solidFill>
                  <a:schemeClr val="tx1"/>
                </a:solidFill>
                <a:latin typeface="Times New Roman" pitchFamily="18" charset="0"/>
                <a:cs typeface="Times New Roman" pitchFamily="18" charset="0"/>
              </a:rPr>
              <a:t>si trova nel </a:t>
            </a:r>
            <a:r>
              <a:rPr lang="it-IT" sz="1800" b="1" i="1" dirty="0" smtClean="0">
                <a:solidFill>
                  <a:schemeClr val="tx1"/>
                </a:solidFill>
                <a:latin typeface="Times New Roman" pitchFamily="18" charset="0"/>
                <a:cs typeface="Times New Roman" pitchFamily="18" charset="0"/>
              </a:rPr>
              <a:t>berberè</a:t>
            </a:r>
            <a:r>
              <a:rPr lang="it-IT" sz="1800" dirty="0" smtClean="0">
                <a:solidFill>
                  <a:schemeClr val="tx1"/>
                </a:solidFill>
                <a:latin typeface="Times New Roman" pitchFamily="18" charset="0"/>
                <a:cs typeface="Times New Roman" pitchFamily="18" charset="0"/>
              </a:rPr>
              <a:t>, una mistura di peperoncino, erbe, spezie e altri sapori (chiodi di garofano, aglio, pepe nero, semi di finocchio, chiodi di garofano, ginger e coriandolo). Nel caso il </a:t>
            </a:r>
            <a:r>
              <a:rPr lang="it-IT" sz="1800" b="1" i="1" dirty="0" smtClean="0">
                <a:solidFill>
                  <a:schemeClr val="tx1"/>
                </a:solidFill>
                <a:latin typeface="Times New Roman" panose="02020603050405020304" pitchFamily="18" charset="0"/>
                <a:cs typeface="Times New Roman" panose="02020603050405020304" pitchFamily="18" charset="0"/>
              </a:rPr>
              <a:t>berberè </a:t>
            </a:r>
            <a:r>
              <a:rPr lang="it-IT" sz="1800" dirty="0" smtClean="0">
                <a:solidFill>
                  <a:schemeClr val="tx1"/>
                </a:solidFill>
                <a:latin typeface="Times New Roman" panose="02020603050405020304" pitchFamily="18" charset="0"/>
                <a:cs typeface="Times New Roman" panose="02020603050405020304" pitchFamily="18" charset="0"/>
              </a:rPr>
              <a:t>fosse troppo speziato, i cuochi  inseriscono prima del </a:t>
            </a:r>
            <a:r>
              <a:rPr lang="it-IT" sz="1800" b="1" i="1" dirty="0" err="1" smtClean="0">
                <a:solidFill>
                  <a:schemeClr val="tx1"/>
                </a:solidFill>
                <a:latin typeface="Times New Roman" panose="02020603050405020304" pitchFamily="18" charset="0"/>
                <a:cs typeface="Times New Roman" panose="02020603050405020304" pitchFamily="18" charset="0"/>
              </a:rPr>
              <a:t>kibbeh</a:t>
            </a:r>
            <a:r>
              <a:rPr lang="it-IT" sz="1800" dirty="0" smtClean="0">
                <a:solidFill>
                  <a:schemeClr val="tx1"/>
                </a:solidFill>
                <a:latin typeface="Times New Roman" panose="02020603050405020304" pitchFamily="18" charset="0"/>
                <a:cs typeface="Times New Roman" panose="02020603050405020304" pitchFamily="18" charset="0"/>
              </a:rPr>
              <a:t> o dell'olio in modo che cuocendo perde parte del suo gusto piccante. </a:t>
            </a:r>
          </a:p>
          <a:p>
            <a:r>
              <a:rPr lang="it-IT" sz="1800" dirty="0" smtClean="0">
                <a:solidFill>
                  <a:schemeClr val="tx1"/>
                </a:solidFill>
                <a:latin typeface="Times New Roman" panose="02020603050405020304" pitchFamily="18" charset="0"/>
                <a:cs typeface="Times New Roman" panose="02020603050405020304" pitchFamily="18" charset="0"/>
              </a:rPr>
              <a:t>Chi non se la sente di affrontare questo impatto così piccante, può provare l‘</a:t>
            </a:r>
            <a:r>
              <a:rPr lang="it-IT" sz="1800" b="1" i="1" dirty="0" err="1" smtClean="0">
                <a:solidFill>
                  <a:schemeClr val="tx1"/>
                </a:solidFill>
                <a:latin typeface="Times New Roman" pitchFamily="18" charset="0"/>
                <a:cs typeface="Times New Roman" pitchFamily="18" charset="0"/>
              </a:rPr>
              <a:t>alicha</a:t>
            </a:r>
            <a:r>
              <a:rPr lang="it-IT" sz="1800" dirty="0" smtClean="0">
                <a:solidFill>
                  <a:schemeClr val="tx1"/>
                </a:solidFill>
                <a:latin typeface="Times New Roman" pitchFamily="18" charset="0"/>
                <a:cs typeface="Times New Roman" pitchFamily="18" charset="0"/>
              </a:rPr>
              <a:t>, un piatto molto meno piccante a base di manzo o agnello e insaporito da cipolle e ginger verde. </a:t>
            </a:r>
            <a:br>
              <a:rPr lang="it-IT" sz="1800" dirty="0" smtClean="0">
                <a:solidFill>
                  <a:schemeClr val="tx1"/>
                </a:solidFill>
                <a:latin typeface="Times New Roman" pitchFamily="18" charset="0"/>
                <a:cs typeface="Times New Roman" pitchFamily="18" charset="0"/>
              </a:rPr>
            </a:br>
            <a:r>
              <a:rPr lang="it-IT" sz="1800" dirty="0" smtClean="0">
                <a:solidFill>
                  <a:schemeClr val="tx1"/>
                </a:solidFill>
                <a:latin typeface="Times New Roman" pitchFamily="18" charset="0"/>
                <a:cs typeface="Times New Roman" pitchFamily="18" charset="0"/>
              </a:rPr>
              <a:t>L’</a:t>
            </a:r>
            <a:r>
              <a:rPr lang="it-IT" sz="1800" b="1" i="1" dirty="0" err="1" smtClean="0">
                <a:solidFill>
                  <a:schemeClr val="tx1"/>
                </a:solidFill>
                <a:latin typeface="Times New Roman" pitchFamily="18" charset="0"/>
                <a:cs typeface="Times New Roman" pitchFamily="18" charset="0"/>
              </a:rPr>
              <a:t>alicha</a:t>
            </a:r>
            <a:r>
              <a:rPr lang="it-IT" sz="1800" dirty="0" smtClean="0">
                <a:solidFill>
                  <a:schemeClr val="tx1"/>
                </a:solidFill>
                <a:latin typeface="Times New Roman" pitchFamily="18" charset="0"/>
                <a:cs typeface="Times New Roman" pitchFamily="18" charset="0"/>
              </a:rPr>
              <a:t> non contiene mai il </a:t>
            </a:r>
            <a:r>
              <a:rPr lang="it-IT" sz="1800" b="1" i="1" dirty="0" smtClean="0">
                <a:solidFill>
                  <a:schemeClr val="tx1"/>
                </a:solidFill>
                <a:latin typeface="Times New Roman" pitchFamily="18" charset="0"/>
                <a:cs typeface="Times New Roman" pitchFamily="18" charset="0"/>
              </a:rPr>
              <a:t>berberè</a:t>
            </a:r>
            <a:r>
              <a:rPr lang="it-IT" sz="1800" dirty="0" smtClean="0">
                <a:solidFill>
                  <a:schemeClr val="tx1"/>
                </a:solidFill>
                <a:latin typeface="Times New Roman" pitchFamily="18" charset="0"/>
                <a:cs typeface="Times New Roman" pitchFamily="18" charset="0"/>
              </a:rPr>
              <a:t>. Spesso, come segno di affetto o di rispetto, un commensale etiope sceglie un boccone particolarmente buono e lo porge alla bocca del vicino di tavolo. In alcune regioni il pranzo non comincia fino a che il padrone di casa o il sacerdote, se è presente, non ha spezzato una porzione di </a:t>
            </a:r>
            <a:r>
              <a:rPr lang="it-IT" sz="1800" b="1" i="1" dirty="0" err="1" smtClean="0">
                <a:solidFill>
                  <a:schemeClr val="tx1"/>
                </a:solidFill>
                <a:latin typeface="Times New Roman" pitchFamily="18" charset="0"/>
                <a:cs typeface="Times New Roman" pitchFamily="18" charset="0"/>
              </a:rPr>
              <a:t>injera</a:t>
            </a:r>
            <a:r>
              <a:rPr lang="it-IT" sz="1800" dirty="0" smtClean="0">
                <a:solidFill>
                  <a:schemeClr val="tx1"/>
                </a:solidFill>
                <a:latin typeface="Times New Roman" pitchFamily="18" charset="0"/>
                <a:cs typeface="Times New Roman" pitchFamily="18" charset="0"/>
              </a:rPr>
              <a:t> per ognuno dei presenti, seguendo un rigoroso ordine di precedenze.</a:t>
            </a:r>
            <a:br>
              <a:rPr lang="it-IT" sz="1800" dirty="0" smtClean="0">
                <a:solidFill>
                  <a:schemeClr val="tx1"/>
                </a:solidFill>
                <a:latin typeface="Times New Roman" pitchFamily="18" charset="0"/>
                <a:cs typeface="Times New Roman" pitchFamily="18" charset="0"/>
              </a:rPr>
            </a:br>
            <a:endParaRPr lang="it-IT" sz="1800" dirty="0" smtClean="0">
              <a:solidFill>
                <a:schemeClr val="tx1"/>
              </a:solidFill>
              <a:latin typeface="Times New Roman" pitchFamily="18" charset="0"/>
              <a:cs typeface="Times New Roman" pitchFamily="18" charset="0"/>
            </a:endParaRPr>
          </a:p>
        </p:txBody>
      </p:sp>
      <p:pic>
        <p:nvPicPr>
          <p:cNvPr id="4" name="Immagine 3"/>
          <p:cNvPicPr>
            <a:picLocks noChangeAspect="1"/>
          </p:cNvPicPr>
          <p:nvPr/>
        </p:nvPicPr>
        <p:blipFill>
          <a:blip r:embed="rId2"/>
          <a:stretch>
            <a:fillRect/>
          </a:stretch>
        </p:blipFill>
        <p:spPr>
          <a:xfrm>
            <a:off x="971412" y="4488257"/>
            <a:ext cx="2156579" cy="1799091"/>
          </a:xfrm>
          <a:prstGeom prst="rect">
            <a:avLst/>
          </a:prstGeom>
          <a:noFill/>
        </p:spPr>
      </p:pic>
      <p:pic>
        <p:nvPicPr>
          <p:cNvPr id="7170" name="Picture 2" descr="https://i1.wp.com/frontierenews.it/wp-content/uploads/2011/04/Alicha-ortaggi-saporiti-Etiopia.jpg"/>
          <p:cNvPicPr>
            <a:picLocks noChangeAspect="1" noChangeArrowheads="1"/>
          </p:cNvPicPr>
          <p:nvPr/>
        </p:nvPicPr>
        <p:blipFill>
          <a:blip r:embed="rId3" cstate="print"/>
          <a:srcRect/>
          <a:stretch>
            <a:fillRect/>
          </a:stretch>
        </p:blipFill>
        <p:spPr bwMode="auto">
          <a:xfrm>
            <a:off x="6161486" y="4225531"/>
            <a:ext cx="2260997" cy="2260997"/>
          </a:xfrm>
          <a:prstGeom prst="rect">
            <a:avLst/>
          </a:prstGeom>
          <a:noFill/>
        </p:spPr>
      </p:pic>
    </p:spTree>
    <p:extLst>
      <p:ext uri="{BB962C8B-B14F-4D97-AF65-F5344CB8AC3E}">
        <p14:creationId xmlns:p14="http://schemas.microsoft.com/office/powerpoint/2010/main" xmlns="" val="179856080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circle(in)">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170"/>
                                        </p:tgtEl>
                                        <p:attrNameLst>
                                          <p:attrName>style.visibility</p:attrName>
                                        </p:attrNameLst>
                                      </p:cBhvr>
                                      <p:to>
                                        <p:strVal val="visible"/>
                                      </p:to>
                                    </p:set>
                                    <p:animEffect transition="in" filter="barn(inVertical)">
                                      <p:cBhvr>
                                        <p:cTn id="4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28860" y="274638"/>
            <a:ext cx="4500594" cy="582594"/>
          </a:xfrm>
        </p:spPr>
        <p:txBody>
          <a:bodyPr>
            <a:noAutofit/>
          </a:bodyPr>
          <a:lstStyle/>
          <a:p>
            <a:r>
              <a:rPr lang="it-IT" sz="3600" b="1" i="1" dirty="0" smtClean="0">
                <a:latin typeface="Times New Roman" pitchFamily="18" charset="0"/>
                <a:cs typeface="Times New Roman" pitchFamily="18" charset="0"/>
              </a:rPr>
              <a:t>Vincenzo Bellini</a:t>
            </a:r>
            <a:endParaRPr lang="it-IT" sz="3600" b="1" i="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116" y="1844824"/>
            <a:ext cx="3553536" cy="36558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Segnaposto contenuto 9"/>
          <p:cNvSpPr>
            <a:spLocks noGrp="1"/>
          </p:cNvSpPr>
          <p:nvPr>
            <p:ph idx="1"/>
          </p:nvPr>
        </p:nvSpPr>
        <p:spPr>
          <a:xfrm>
            <a:off x="571474" y="1071552"/>
            <a:ext cx="3714776" cy="5054617"/>
          </a:xfrm>
        </p:spPr>
        <p:txBody>
          <a:bodyPr>
            <a:normAutofit lnSpcReduction="10000"/>
          </a:bodyPr>
          <a:lstStyle/>
          <a:p>
            <a:pPr marL="0" indent="0" algn="ctr">
              <a:buNone/>
            </a:pPr>
            <a:r>
              <a:rPr lang="it-IT" sz="1800" dirty="0" smtClean="0">
                <a:latin typeface="Times New Roman" panose="02020603050405020304" pitchFamily="18" charset="0"/>
                <a:cs typeface="Times New Roman" panose="02020603050405020304" pitchFamily="18" charset="0"/>
              </a:rPr>
              <a:t>Il Pirata di Vincenzo Bellini (Catania 1801 – Parigi 1835) è un'opera esemplare del primo Romanticismo. Essa racconta la tragica storia di un giovane cavaliere costretto a farsi fuorilegge, di una nobile fanciulla costretta dal padre a sposare chi non ama, di un tirannello geloso e sospettoso. La storia è tragica perché alla fine la giovane impazzisce e il pirata viene condannato per aver ucciso il rivale. </a:t>
            </a:r>
          </a:p>
          <a:p>
            <a:pPr marL="0" indent="0" algn="ctr">
              <a:buNone/>
            </a:pPr>
            <a:r>
              <a:rPr lang="it-IT" sz="1800" dirty="0" smtClean="0">
                <a:latin typeface="Times New Roman" panose="02020603050405020304" pitchFamily="18" charset="0"/>
                <a:cs typeface="Times New Roman" panose="02020603050405020304" pitchFamily="18" charset="0"/>
              </a:rPr>
              <a:t>Rossini non avrebbe mai messo in musica una storia così triste e lacrimevole, così romantica, appunto.</a:t>
            </a:r>
          </a:p>
          <a:p>
            <a:pPr marL="0" indent="0" algn="ctr">
              <a:buNone/>
            </a:pPr>
            <a:r>
              <a:rPr lang="it-IT" sz="1800" dirty="0" smtClean="0">
                <a:latin typeface="Times New Roman" panose="02020603050405020304" pitchFamily="18" charset="0"/>
                <a:cs typeface="Times New Roman" panose="02020603050405020304" pitchFamily="18" charset="0"/>
              </a:rPr>
              <a:t>Il capolavoro di Bellini è però Norma, che racconta la storia dell’amore infelice tra una sacerdotessa dei Galli e un proconsole romano.</a:t>
            </a:r>
          </a:p>
          <a:p>
            <a:pPr>
              <a:buNone/>
            </a:pPr>
            <a:endParaRPr lang="it-IT" sz="1800" dirty="0">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8" dur="500"/>
                                        <p:tgtEl>
                                          <p:spTgt spid="10">
                                            <p:txEl>
                                              <p:pRg st="0" end="0"/>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checkerboard(across)">
                                      <p:cBhvr>
                                        <p:cTn id="21" dur="500"/>
                                        <p:tgtEl>
                                          <p:spTgt spid="10">
                                            <p:txEl>
                                              <p:pRg st="1" end="1"/>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checkerboard(across)">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48146" y="720438"/>
            <a:ext cx="7710056" cy="5456527"/>
          </a:xfrm>
        </p:spPr>
        <p:txBody>
          <a:bodyPr>
            <a:normAutofit lnSpcReduction="10000"/>
          </a:bodyPr>
          <a:lstStyle/>
          <a:p>
            <a:pPr algn="ctr">
              <a:buNone/>
            </a:pPr>
            <a:r>
              <a:rPr lang="it-IT" sz="2000" dirty="0">
                <a:latin typeface="Times New Roman" pitchFamily="18" charset="0"/>
                <a:cs typeface="Times New Roman" pitchFamily="18" charset="0"/>
              </a:rPr>
              <a:t>I</a:t>
            </a:r>
            <a:r>
              <a:rPr lang="it-IT" sz="2000" dirty="0" smtClean="0">
                <a:latin typeface="Times New Roman" pitchFamily="18" charset="0"/>
                <a:cs typeface="Times New Roman" pitchFamily="18" charset="0"/>
              </a:rPr>
              <a:t>l </a:t>
            </a:r>
            <a:r>
              <a:rPr lang="it-IT" sz="2000" b="1" i="1" dirty="0" err="1" smtClean="0">
                <a:latin typeface="Times New Roman" pitchFamily="18" charset="0"/>
                <a:cs typeface="Times New Roman" pitchFamily="18" charset="0"/>
              </a:rPr>
              <a:t>wat</a:t>
            </a:r>
            <a:r>
              <a:rPr lang="it-IT" sz="2000" i="1" dirty="0" smtClean="0">
                <a:latin typeface="Times New Roman" pitchFamily="18" charset="0"/>
                <a:cs typeface="Times New Roman" pitchFamily="18" charset="0"/>
              </a:rPr>
              <a:t>,</a:t>
            </a:r>
            <a:r>
              <a:rPr lang="it-IT" sz="2000" dirty="0" smtClean="0">
                <a:latin typeface="Times New Roman" pitchFamily="18" charset="0"/>
                <a:cs typeface="Times New Roman" pitchFamily="18" charset="0"/>
              </a:rPr>
              <a:t> è  accompagnato dall‘</a:t>
            </a:r>
            <a:r>
              <a:rPr lang="it-IT" sz="2000" b="1" i="1" dirty="0" err="1" smtClean="0">
                <a:latin typeface="Times New Roman" pitchFamily="18" charset="0"/>
                <a:cs typeface="Times New Roman" pitchFamily="18" charset="0"/>
              </a:rPr>
              <a:t>injera</a:t>
            </a:r>
            <a:r>
              <a:rPr lang="it-IT" sz="2000" i="1" dirty="0" smtClean="0">
                <a:latin typeface="Times New Roman" pitchFamily="18" charset="0"/>
                <a:cs typeface="Times New Roman" pitchFamily="18" charset="0"/>
              </a:rPr>
              <a:t>,</a:t>
            </a:r>
            <a:r>
              <a:rPr lang="it-IT" sz="2000" dirty="0" smtClean="0">
                <a:latin typeface="Times New Roman" pitchFamily="18" charset="0"/>
                <a:cs typeface="Times New Roman" pitchFamily="18" charset="0"/>
              </a:rPr>
              <a:t> un pane rotondo dalla consistenza spugnosa e dal sapore un po’ acidulo, dovuto alla sua lenta fermentazione, simile ad una spianata di colore grezzo ricavata da una miscela di </a:t>
            </a:r>
            <a:r>
              <a:rPr lang="it-IT" sz="2000" b="1" i="1" dirty="0" err="1" smtClean="0">
                <a:latin typeface="Times New Roman" pitchFamily="18" charset="0"/>
                <a:cs typeface="Times New Roman" pitchFamily="18" charset="0"/>
              </a:rPr>
              <a:t>teff</a:t>
            </a:r>
            <a:r>
              <a:rPr lang="it-IT" sz="2000" dirty="0" smtClean="0">
                <a:latin typeface="Times New Roman" pitchFamily="18" charset="0"/>
                <a:cs typeface="Times New Roman" pitchFamily="18" charset="0"/>
              </a:rPr>
              <a:t>  (cereale locale) e acqua. Il composto, lasciato lievitare per 3 o 4 giorni, viene cotto coperto su  piastre di  pietra molto calde, per pochissimi minuti. L’</a:t>
            </a:r>
            <a:r>
              <a:rPr lang="it-IT" sz="2000" b="1" i="1" dirty="0" err="1" smtClean="0">
                <a:latin typeface="Times New Roman" pitchFamily="18" charset="0"/>
                <a:cs typeface="Times New Roman" pitchFamily="18" charset="0"/>
              </a:rPr>
              <a:t>injera</a:t>
            </a:r>
            <a:r>
              <a:rPr lang="it-IT" sz="2000" dirty="0" smtClean="0">
                <a:latin typeface="Times New Roman" pitchFamily="18" charset="0"/>
                <a:cs typeface="Times New Roman" pitchFamily="18" charset="0"/>
              </a:rPr>
              <a:t>  è presente nella dieta di tutte le famiglie e, oltre a rappresentare un cibo di base, funge anche da piatto e da posata per mangiare altri cibi. </a:t>
            </a:r>
            <a:br>
              <a:rPr lang="it-IT" sz="2000" dirty="0" smtClean="0">
                <a:latin typeface="Times New Roman" pitchFamily="18" charset="0"/>
                <a:cs typeface="Times New Roman" pitchFamily="18" charset="0"/>
              </a:rPr>
            </a:br>
            <a:r>
              <a:rPr lang="it-IT" sz="2000" dirty="0" smtClean="0">
                <a:latin typeface="Times New Roman" pitchFamily="18" charset="0"/>
                <a:cs typeface="Times New Roman" pitchFamily="18" charset="0"/>
              </a:rPr>
              <a:t>L'</a:t>
            </a:r>
            <a:r>
              <a:rPr lang="it-IT" sz="2000" b="1" i="1" dirty="0" err="1" smtClean="0">
                <a:latin typeface="Times New Roman" pitchFamily="18" charset="0"/>
                <a:cs typeface="Times New Roman" pitchFamily="18" charset="0"/>
              </a:rPr>
              <a:t>injera</a:t>
            </a:r>
            <a:r>
              <a:rPr lang="it-IT" sz="2000" dirty="0" smtClean="0">
                <a:latin typeface="Times New Roman" pitchFamily="18" charset="0"/>
                <a:cs typeface="Times New Roman" pitchFamily="18" charset="0"/>
              </a:rPr>
              <a:t> si spezza infatti con le mani e serve da "cucchiaio" per raccogliere i cibi presenti sulla tavola.</a:t>
            </a:r>
          </a:p>
          <a:p>
            <a:pPr algn="ctr"/>
            <a:endParaRPr lang="it-IT" sz="2000" dirty="0" smtClean="0">
              <a:latin typeface="Times New Roman" pitchFamily="18" charset="0"/>
              <a:cs typeface="Times New Roman" pitchFamily="18" charset="0"/>
            </a:endParaRPr>
          </a:p>
          <a:p>
            <a:pPr algn="ctr">
              <a:buNone/>
            </a:pPr>
            <a:endParaRPr lang="it-IT" sz="2000" dirty="0" smtClean="0">
              <a:latin typeface="Times New Roman" pitchFamily="18" charset="0"/>
              <a:cs typeface="Times New Roman" pitchFamily="18" charset="0"/>
            </a:endParaRPr>
          </a:p>
          <a:p>
            <a:pPr algn="ctr"/>
            <a:endParaRPr lang="it-IT" sz="2000" dirty="0" smtClean="0">
              <a:latin typeface="Times New Roman" pitchFamily="18" charset="0"/>
              <a:cs typeface="Times New Roman" pitchFamily="18" charset="0"/>
            </a:endParaRPr>
          </a:p>
          <a:p>
            <a:pPr algn="ctr">
              <a:buNone/>
            </a:pPr>
            <a:endParaRPr lang="it-IT" sz="2000" dirty="0" smtClean="0">
              <a:latin typeface="Times New Roman" pitchFamily="18" charset="0"/>
              <a:cs typeface="Times New Roman" pitchFamily="18" charset="0"/>
            </a:endParaRPr>
          </a:p>
          <a:p>
            <a:pPr algn="ctr">
              <a:buNone/>
            </a:pPr>
            <a:endParaRPr lang="it-IT" sz="2000" dirty="0" smtClean="0">
              <a:latin typeface="Times New Roman" pitchFamily="18" charset="0"/>
              <a:cs typeface="Times New Roman" pitchFamily="18" charset="0"/>
            </a:endParaRPr>
          </a:p>
          <a:p>
            <a:pPr algn="ctr">
              <a:buNone/>
            </a:pPr>
            <a:r>
              <a:rPr lang="it-IT" sz="2000" dirty="0" smtClean="0">
                <a:latin typeface="Times New Roman" pitchFamily="18" charset="0"/>
                <a:cs typeface="Times New Roman" pitchFamily="18" charset="0"/>
              </a:rPr>
              <a:t>L’</a:t>
            </a:r>
            <a:r>
              <a:rPr lang="it-IT" sz="2000" b="1" i="1" dirty="0" err="1" smtClean="0">
                <a:latin typeface="Times New Roman" pitchFamily="18" charset="0"/>
                <a:cs typeface="Times New Roman" pitchFamily="18" charset="0"/>
              </a:rPr>
              <a:t>injera</a:t>
            </a:r>
            <a:r>
              <a:rPr lang="it-IT" sz="2000" dirty="0" smtClean="0">
                <a:latin typeface="Times New Roman" pitchFamily="18" charset="0"/>
                <a:cs typeface="Times New Roman" pitchFamily="18" charset="0"/>
              </a:rPr>
              <a:t> è disposta a fette sopra cesti intrecciati variopinti chiamati </a:t>
            </a:r>
            <a:r>
              <a:rPr lang="it-IT" sz="2000" b="1" i="1" dirty="0" err="1" smtClean="0">
                <a:latin typeface="Times New Roman" pitchFamily="18" charset="0"/>
                <a:cs typeface="Times New Roman" pitchFamily="18" charset="0"/>
              </a:rPr>
              <a:t>mesob</a:t>
            </a:r>
            <a:r>
              <a:rPr lang="it-IT" sz="2000" dirty="0" smtClean="0">
                <a:latin typeface="Times New Roman" pitchFamily="18" charset="0"/>
                <a:cs typeface="Times New Roman" pitchFamily="18" charset="0"/>
              </a:rPr>
              <a:t>. La salsa </a:t>
            </a:r>
            <a:r>
              <a:rPr lang="it-IT" sz="2000" b="1" i="1" dirty="0" err="1" smtClean="0">
                <a:latin typeface="Times New Roman" pitchFamily="18" charset="0"/>
                <a:cs typeface="Times New Roman" pitchFamily="18" charset="0"/>
              </a:rPr>
              <a:t>wat</a:t>
            </a:r>
            <a:r>
              <a:rPr lang="it-IT" sz="2000" dirty="0" smtClean="0">
                <a:latin typeface="Times New Roman" pitchFamily="18" charset="0"/>
                <a:cs typeface="Times New Roman" pitchFamily="18" charset="0"/>
              </a:rPr>
              <a:t> viene disposta sull’</a:t>
            </a:r>
            <a:r>
              <a:rPr lang="it-IT" sz="2000" b="1" i="1" dirty="0" err="1" smtClean="0">
                <a:latin typeface="Times New Roman" pitchFamily="18" charset="0"/>
                <a:cs typeface="Times New Roman" pitchFamily="18" charset="0"/>
              </a:rPr>
              <a:t>injera</a:t>
            </a:r>
            <a:r>
              <a:rPr lang="it-IT" sz="2000" dirty="0" smtClean="0">
                <a:latin typeface="Times New Roman" pitchFamily="18" charset="0"/>
                <a:cs typeface="Times New Roman" pitchFamily="18" charset="0"/>
              </a:rPr>
              <a:t> e ci si aiuta staccando dei piccoli pezzi che sono arrotolati attorno ai pezzetti di carne. </a:t>
            </a:r>
          </a:p>
          <a:p>
            <a:endParaRPr lang="it-IT" sz="2000" dirty="0" smtClean="0">
              <a:latin typeface="Times New Roman" pitchFamily="18" charset="0"/>
              <a:cs typeface="Times New Roman" pitchFamily="18" charset="0"/>
            </a:endParaRPr>
          </a:p>
        </p:txBody>
      </p:sp>
      <p:pic>
        <p:nvPicPr>
          <p:cNvPr id="4" name="Picture 4" descr="Risultati immagini per immagini injera"/>
          <p:cNvPicPr>
            <a:picLocks noChangeAspect="1" noChangeArrowheads="1"/>
          </p:cNvPicPr>
          <p:nvPr/>
        </p:nvPicPr>
        <p:blipFill>
          <a:blip r:embed="rId2"/>
          <a:srcRect/>
          <a:stretch>
            <a:fillRect/>
          </a:stretch>
        </p:blipFill>
        <p:spPr bwMode="auto">
          <a:xfrm>
            <a:off x="1979712" y="3571876"/>
            <a:ext cx="1728192" cy="1601844"/>
          </a:xfrm>
          <a:prstGeom prst="rect">
            <a:avLst/>
          </a:prstGeom>
          <a:noFill/>
        </p:spPr>
      </p:pic>
      <p:pic>
        <p:nvPicPr>
          <p:cNvPr id="5" name="Picture 2" descr="Risultati immagini per immagini injera"/>
          <p:cNvPicPr>
            <a:picLocks noChangeAspect="1" noChangeArrowheads="1"/>
          </p:cNvPicPr>
          <p:nvPr/>
        </p:nvPicPr>
        <p:blipFill>
          <a:blip r:embed="rId3"/>
          <a:srcRect/>
          <a:stretch>
            <a:fillRect/>
          </a:stretch>
        </p:blipFill>
        <p:spPr bwMode="auto">
          <a:xfrm>
            <a:off x="5796136" y="3571876"/>
            <a:ext cx="1845306" cy="1596178"/>
          </a:xfrm>
          <a:prstGeom prst="rect">
            <a:avLst/>
          </a:prstGeom>
          <a:noFill/>
        </p:spPr>
      </p:pic>
    </p:spTree>
    <p:extLst>
      <p:ext uri="{BB962C8B-B14F-4D97-AF65-F5344CB8AC3E}">
        <p14:creationId xmlns:p14="http://schemas.microsoft.com/office/powerpoint/2010/main" xmlns="" val="212798804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06363"/>
            <a:ext cx="6858000" cy="749980"/>
          </a:xfrm>
        </p:spPr>
        <p:txBody>
          <a:bodyPr>
            <a:normAutofit/>
          </a:bodyPr>
          <a:lstStyle/>
          <a:p>
            <a:r>
              <a:rPr lang="it-IT" sz="4000" b="1" i="1" dirty="0" smtClean="0">
                <a:latin typeface="Times New Roman" panose="02020603050405020304" pitchFamily="18" charset="0"/>
                <a:cs typeface="Times New Roman" panose="02020603050405020304" pitchFamily="18" charset="0"/>
              </a:rPr>
              <a:t>Il berberè e il </a:t>
            </a:r>
            <a:r>
              <a:rPr lang="it-IT" sz="4000" b="1" i="1" dirty="0" err="1" smtClean="0">
                <a:latin typeface="Times New Roman" panose="02020603050405020304" pitchFamily="18" charset="0"/>
                <a:cs typeface="Times New Roman" panose="02020603050405020304" pitchFamily="18" charset="0"/>
              </a:rPr>
              <a:t>niter</a:t>
            </a:r>
            <a:r>
              <a:rPr lang="it-IT" sz="4000" b="1" i="1" dirty="0" smtClean="0">
                <a:latin typeface="Times New Roman" panose="02020603050405020304" pitchFamily="18" charset="0"/>
                <a:cs typeface="Times New Roman" panose="02020603050405020304" pitchFamily="18" charset="0"/>
              </a:rPr>
              <a:t> </a:t>
            </a:r>
            <a:r>
              <a:rPr lang="it-IT" sz="4000" b="1" i="1" dirty="0" err="1" smtClean="0">
                <a:latin typeface="Times New Roman" panose="02020603050405020304" pitchFamily="18" charset="0"/>
                <a:cs typeface="Times New Roman" panose="02020603050405020304" pitchFamily="18" charset="0"/>
              </a:rPr>
              <a:t>kibbeh</a:t>
            </a:r>
            <a:endParaRPr lang="it-IT" sz="4000" b="1"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917917" y="886265"/>
            <a:ext cx="7322234" cy="1505242"/>
          </a:xfrm>
        </p:spPr>
        <p:txBody>
          <a:bodyPr>
            <a:normAutofit fontScale="77500" lnSpcReduction="20000"/>
          </a:bodyPr>
          <a:lstStyle/>
          <a:p>
            <a:r>
              <a:rPr lang="it-IT" dirty="0" smtClean="0">
                <a:solidFill>
                  <a:schemeClr val="tx1"/>
                </a:solidFill>
                <a:latin typeface="Times New Roman" panose="02020603050405020304" pitchFamily="18" charset="0"/>
                <a:cs typeface="Times New Roman" panose="02020603050405020304" pitchFamily="18" charset="0"/>
              </a:rPr>
              <a:t>Il </a:t>
            </a:r>
            <a:r>
              <a:rPr lang="it-IT" b="1" i="1" dirty="0">
                <a:solidFill>
                  <a:schemeClr val="tx1"/>
                </a:solidFill>
                <a:latin typeface="Times New Roman" panose="02020603050405020304" pitchFamily="18" charset="0"/>
                <a:cs typeface="Times New Roman" panose="02020603050405020304" pitchFamily="18" charset="0"/>
              </a:rPr>
              <a:t>b</a:t>
            </a:r>
            <a:r>
              <a:rPr lang="it-IT" b="1" i="1" dirty="0" smtClean="0">
                <a:solidFill>
                  <a:schemeClr val="tx1"/>
                </a:solidFill>
                <a:latin typeface="Times New Roman" panose="02020603050405020304" pitchFamily="18" charset="0"/>
                <a:cs typeface="Times New Roman" panose="02020603050405020304" pitchFamily="18" charset="0"/>
              </a:rPr>
              <a:t>erberè</a:t>
            </a:r>
            <a:r>
              <a:rPr lang="it-IT" dirty="0" smtClean="0">
                <a:solidFill>
                  <a:schemeClr val="tx1"/>
                </a:solidFill>
                <a:latin typeface="Times New Roman" panose="02020603050405020304" pitchFamily="18" charset="0"/>
                <a:cs typeface="Times New Roman" panose="02020603050405020304" pitchFamily="18" charset="0"/>
              </a:rPr>
              <a:t>, una combinazione di chili ed altre spezie, è un ingrediente importante usato in molte preparazioni. Essenziale è anche il </a:t>
            </a:r>
            <a:r>
              <a:rPr lang="it-IT" b="1" i="1" dirty="0" err="1" smtClean="0">
                <a:solidFill>
                  <a:schemeClr val="tx1"/>
                </a:solidFill>
                <a:latin typeface="Times New Roman" panose="02020603050405020304" pitchFamily="18" charset="0"/>
                <a:cs typeface="Times New Roman" panose="02020603050405020304" pitchFamily="18" charset="0"/>
              </a:rPr>
              <a:t>niter</a:t>
            </a:r>
            <a:r>
              <a:rPr lang="it-IT" b="1" i="1" dirty="0" smtClean="0">
                <a:solidFill>
                  <a:schemeClr val="tx1"/>
                </a:solidFill>
                <a:latin typeface="Times New Roman" panose="02020603050405020304" pitchFamily="18" charset="0"/>
                <a:cs typeface="Times New Roman" panose="02020603050405020304" pitchFamily="18" charset="0"/>
              </a:rPr>
              <a:t> </a:t>
            </a:r>
            <a:r>
              <a:rPr lang="it-IT" b="1" i="1" dirty="0" err="1" smtClean="0">
                <a:solidFill>
                  <a:schemeClr val="tx1"/>
                </a:solidFill>
                <a:latin typeface="Times New Roman" panose="02020603050405020304" pitchFamily="18" charset="0"/>
                <a:cs typeface="Times New Roman" panose="02020603050405020304" pitchFamily="18" charset="0"/>
              </a:rPr>
              <a:t>kibbeh</a:t>
            </a:r>
            <a:r>
              <a:rPr lang="it-IT" dirty="0" smtClean="0">
                <a:solidFill>
                  <a:schemeClr val="tx1"/>
                </a:solidFill>
                <a:latin typeface="Times New Roman" panose="02020603050405020304" pitchFamily="18" charset="0"/>
                <a:cs typeface="Times New Roman" panose="02020603050405020304" pitchFamily="18" charset="0"/>
              </a:rPr>
              <a:t>, un burro chiarificato aromatizzato con zenzero, aglio e diverse altre spezie</a:t>
            </a:r>
            <a:r>
              <a:rPr lang="it-IT" dirty="0" smtClean="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217714" y="2614384"/>
            <a:ext cx="3965803" cy="3525158"/>
          </a:xfrm>
          <a:prstGeom prst="rect">
            <a:avLst/>
          </a:prstGeom>
        </p:spPr>
      </p:pic>
      <p:pic>
        <p:nvPicPr>
          <p:cNvPr id="5" name="Immagine 4"/>
          <p:cNvPicPr>
            <a:picLocks noChangeAspect="1"/>
          </p:cNvPicPr>
          <p:nvPr/>
        </p:nvPicPr>
        <p:blipFill>
          <a:blip r:embed="rId3"/>
          <a:stretch>
            <a:fillRect/>
          </a:stretch>
        </p:blipFill>
        <p:spPr>
          <a:xfrm>
            <a:off x="4354287" y="2614384"/>
            <a:ext cx="4721194" cy="3525158"/>
          </a:xfrm>
          <a:prstGeom prst="rect">
            <a:avLst/>
          </a:prstGeom>
        </p:spPr>
      </p:pic>
    </p:spTree>
    <p:extLst>
      <p:ext uri="{BB962C8B-B14F-4D97-AF65-F5344CB8AC3E}">
        <p14:creationId xmlns:p14="http://schemas.microsoft.com/office/powerpoint/2010/main" xmlns="" val="3517118303"/>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out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par>
                                <p:cTn id="21" presetID="14" presetClass="entr" presetSubtype="5"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0"/>
            <a:ext cx="6858000" cy="764494"/>
          </a:xfrm>
        </p:spPr>
        <p:txBody>
          <a:bodyPr>
            <a:normAutofit/>
          </a:bodyPr>
          <a:lstStyle/>
          <a:p>
            <a:r>
              <a:rPr lang="it-IT" sz="4000" b="1" i="1" dirty="0" err="1" smtClean="0">
                <a:latin typeface="Times New Roman" panose="02020603050405020304" pitchFamily="18" charset="0"/>
                <a:cs typeface="Times New Roman" panose="02020603050405020304" pitchFamily="18" charset="0"/>
              </a:rPr>
              <a:t>Tibs</a:t>
            </a:r>
            <a:endParaRPr lang="it-IT" sz="4000" b="1"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696352" y="858131"/>
            <a:ext cx="7997483" cy="1758071"/>
          </a:xfrm>
          <a:noFill/>
        </p:spPr>
        <p:txBody>
          <a:bodyPr>
            <a:normAutofit fontScale="70000" lnSpcReduction="20000"/>
          </a:bodyPr>
          <a:lstStyle/>
          <a:p>
            <a:r>
              <a:rPr lang="it-IT" dirty="0" smtClean="0">
                <a:solidFill>
                  <a:schemeClr val="tx1"/>
                </a:solidFill>
                <a:latin typeface="Times New Roman" panose="02020603050405020304" pitchFamily="18" charset="0"/>
                <a:cs typeface="Times New Roman" panose="02020603050405020304" pitchFamily="18" charset="0"/>
              </a:rPr>
              <a:t>Il </a:t>
            </a:r>
            <a:r>
              <a:rPr lang="it-IT" b="1" i="1" dirty="0" err="1" smtClean="0">
                <a:solidFill>
                  <a:schemeClr val="tx1"/>
                </a:solidFill>
                <a:latin typeface="Times New Roman" panose="02020603050405020304" pitchFamily="18" charset="0"/>
                <a:cs typeface="Times New Roman" panose="02020603050405020304" pitchFamily="18" charset="0"/>
              </a:rPr>
              <a:t>tibs</a:t>
            </a:r>
            <a:r>
              <a:rPr lang="it-IT" dirty="0" smtClean="0">
                <a:solidFill>
                  <a:schemeClr val="tx1"/>
                </a:solidFill>
                <a:latin typeface="Times New Roman" panose="02020603050405020304" pitchFamily="18" charset="0"/>
                <a:cs typeface="Times New Roman" panose="02020603050405020304" pitchFamily="18" charset="0"/>
              </a:rPr>
              <a:t> è una preparazione a base di carne e verdure saltate in tegame. Il </a:t>
            </a:r>
            <a:r>
              <a:rPr lang="it-IT" b="1" i="1" dirty="0" err="1" smtClean="0">
                <a:solidFill>
                  <a:schemeClr val="tx1"/>
                </a:solidFill>
                <a:latin typeface="Times New Roman" panose="02020603050405020304" pitchFamily="18" charset="0"/>
                <a:cs typeface="Times New Roman" panose="02020603050405020304" pitchFamily="18" charset="0"/>
              </a:rPr>
              <a:t>tibs</a:t>
            </a:r>
            <a:r>
              <a:rPr lang="it-IT" dirty="0" smtClean="0">
                <a:solidFill>
                  <a:schemeClr val="tx1"/>
                </a:solidFill>
                <a:latin typeface="Times New Roman" panose="02020603050405020304" pitchFamily="18" charset="0"/>
                <a:cs typeface="Times New Roman" panose="02020603050405020304" pitchFamily="18" charset="0"/>
              </a:rPr>
              <a:t>, nella versione normale o speciale, "</a:t>
            </a:r>
            <a:r>
              <a:rPr lang="it-IT" b="1" i="1" dirty="0" smtClean="0">
                <a:solidFill>
                  <a:schemeClr val="tx1"/>
                </a:solidFill>
                <a:latin typeface="Times New Roman" panose="02020603050405020304" pitchFamily="18" charset="0"/>
                <a:cs typeface="Times New Roman" panose="02020603050405020304" pitchFamily="18" charset="0"/>
              </a:rPr>
              <a:t>special</a:t>
            </a:r>
            <a:r>
              <a:rPr lang="it-IT" dirty="0" smtClean="0">
                <a:solidFill>
                  <a:schemeClr val="tx1"/>
                </a:solidFill>
                <a:latin typeface="Times New Roman" panose="02020603050405020304" pitchFamily="18" charset="0"/>
                <a:cs typeface="Times New Roman" panose="02020603050405020304" pitchFamily="18" charset="0"/>
              </a:rPr>
              <a:t> </a:t>
            </a:r>
            <a:r>
              <a:rPr lang="it-IT" b="1" i="1" dirty="0" err="1" smtClean="0">
                <a:solidFill>
                  <a:schemeClr val="tx1"/>
                </a:solidFill>
                <a:latin typeface="Times New Roman" panose="02020603050405020304" pitchFamily="18" charset="0"/>
                <a:cs typeface="Times New Roman" panose="02020603050405020304" pitchFamily="18" charset="0"/>
              </a:rPr>
              <a:t>tibs</a:t>
            </a:r>
            <a:r>
              <a:rPr lang="it-IT" dirty="0" smtClean="0">
                <a:solidFill>
                  <a:schemeClr val="tx1"/>
                </a:solidFill>
                <a:latin typeface="Times New Roman" panose="02020603050405020304" pitchFamily="18" charset="0"/>
                <a:cs typeface="Times New Roman" panose="02020603050405020304" pitchFamily="18" charset="0"/>
              </a:rPr>
              <a:t>", viene servito in un piatto caldo con verdure. Il viaggiatore europeo </a:t>
            </a:r>
            <a:r>
              <a:rPr lang="it-IT" dirty="0" err="1" smtClean="0">
                <a:solidFill>
                  <a:schemeClr val="tx1"/>
                </a:solidFill>
                <a:latin typeface="Times New Roman" panose="02020603050405020304" pitchFamily="18" charset="0"/>
                <a:cs typeface="Times New Roman" panose="02020603050405020304" pitchFamily="18" charset="0"/>
              </a:rPr>
              <a:t>Remedius</a:t>
            </a:r>
            <a:r>
              <a:rPr lang="it-IT" dirty="0" smtClean="0">
                <a:solidFill>
                  <a:schemeClr val="tx1"/>
                </a:solidFill>
                <a:latin typeface="Times New Roman" panose="02020603050405020304" pitchFamily="18" charset="0"/>
                <a:cs typeface="Times New Roman" panose="02020603050405020304" pitchFamily="18" charset="0"/>
              </a:rPr>
              <a:t> </a:t>
            </a:r>
            <a:r>
              <a:rPr lang="it-IT" dirty="0" err="1" smtClean="0">
                <a:solidFill>
                  <a:schemeClr val="tx1"/>
                </a:solidFill>
                <a:latin typeface="Times New Roman" panose="02020603050405020304" pitchFamily="18" charset="0"/>
                <a:cs typeface="Times New Roman" panose="02020603050405020304" pitchFamily="18" charset="0"/>
              </a:rPr>
              <a:t>Prutky</a:t>
            </a:r>
            <a:r>
              <a:rPr lang="it-IT" dirty="0" smtClean="0">
                <a:solidFill>
                  <a:schemeClr val="tx1"/>
                </a:solidFill>
                <a:latin typeface="Times New Roman" panose="02020603050405020304" pitchFamily="18" charset="0"/>
                <a:cs typeface="Times New Roman" panose="02020603050405020304" pitchFamily="18" charset="0"/>
              </a:rPr>
              <a:t>, che visitò l'Etiopia alla metà del XVIII secolo, descrisse il </a:t>
            </a:r>
            <a:r>
              <a:rPr lang="it-IT" b="1" i="1" dirty="0" err="1" smtClean="0">
                <a:solidFill>
                  <a:schemeClr val="tx1"/>
                </a:solidFill>
                <a:latin typeface="Times New Roman" panose="02020603050405020304" pitchFamily="18" charset="0"/>
                <a:cs typeface="Times New Roman" panose="02020603050405020304" pitchFamily="18" charset="0"/>
              </a:rPr>
              <a:t>tibs</a:t>
            </a:r>
            <a:r>
              <a:rPr lang="it-IT" dirty="0" smtClean="0">
                <a:solidFill>
                  <a:schemeClr val="tx1"/>
                </a:solidFill>
                <a:latin typeface="Times New Roman" panose="02020603050405020304" pitchFamily="18" charset="0"/>
                <a:cs typeface="Times New Roman" panose="02020603050405020304" pitchFamily="18" charset="0"/>
              </a:rPr>
              <a:t> come una porzione di carne grigliata servita "per dimostrare particolare ospitalità o mostrare rispetto verso un ospite di riguardo."</a:t>
            </a:r>
            <a:endParaRPr lang="it-IT" dirty="0">
              <a:solidFill>
                <a:schemeClr val="tx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2261678" y="2812144"/>
            <a:ext cx="4620646" cy="3864540"/>
          </a:xfrm>
          <a:prstGeom prst="rect">
            <a:avLst/>
          </a:prstGeom>
        </p:spPr>
      </p:pic>
    </p:spTree>
    <p:extLst>
      <p:ext uri="{BB962C8B-B14F-4D97-AF65-F5344CB8AC3E}">
        <p14:creationId xmlns:p14="http://schemas.microsoft.com/office/powerpoint/2010/main" xmlns="" val="682384762"/>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0"/>
            <a:ext cx="6858000" cy="677408"/>
          </a:xfrm>
        </p:spPr>
        <p:txBody>
          <a:bodyPr>
            <a:normAutofit fontScale="90000"/>
          </a:bodyPr>
          <a:lstStyle/>
          <a:p>
            <a:r>
              <a:rPr lang="it-IT" sz="4000" b="1" i="1" dirty="0" err="1" smtClean="0">
                <a:latin typeface="Times New Roman" panose="02020603050405020304" pitchFamily="18" charset="0"/>
                <a:cs typeface="Times New Roman" panose="02020603050405020304" pitchFamily="18" charset="0"/>
              </a:rPr>
              <a:t>Kitfo</a:t>
            </a:r>
            <a:endParaRPr lang="it-IT" sz="4000" b="1"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886265" y="717452"/>
            <a:ext cx="7469945" cy="1953178"/>
          </a:xfrm>
        </p:spPr>
        <p:txBody>
          <a:bodyPr>
            <a:normAutofit fontScale="77500" lnSpcReduction="20000"/>
          </a:bodyPr>
          <a:lstStyle/>
          <a:p>
            <a:r>
              <a:rPr lang="it-IT" dirty="0" smtClean="0">
                <a:solidFill>
                  <a:schemeClr val="tx1"/>
                </a:solidFill>
                <a:latin typeface="Times New Roman" panose="02020603050405020304" pitchFamily="18" charset="0"/>
                <a:cs typeface="Times New Roman" panose="02020603050405020304" pitchFamily="18" charset="0"/>
              </a:rPr>
              <a:t>Altro piatto della tradizione etiopica è il </a:t>
            </a:r>
            <a:r>
              <a:rPr lang="it-IT" b="1" i="1" dirty="0" err="1" smtClean="0">
                <a:solidFill>
                  <a:schemeClr val="tx1"/>
                </a:solidFill>
                <a:latin typeface="Times New Roman" panose="02020603050405020304" pitchFamily="18" charset="0"/>
                <a:cs typeface="Times New Roman" panose="02020603050405020304" pitchFamily="18" charset="0"/>
              </a:rPr>
              <a:t>kitfo</a:t>
            </a:r>
            <a:r>
              <a:rPr lang="it-IT" dirty="0" smtClean="0">
                <a:solidFill>
                  <a:schemeClr val="tx1"/>
                </a:solidFill>
                <a:latin typeface="Times New Roman" panose="02020603050405020304" pitchFamily="18" charset="0"/>
                <a:cs typeface="Times New Roman" panose="02020603050405020304" pitchFamily="18" charset="0"/>
              </a:rPr>
              <a:t> (spesso chiamato </a:t>
            </a:r>
            <a:r>
              <a:rPr lang="it-IT" b="1" i="1" dirty="0" err="1" smtClean="0">
                <a:solidFill>
                  <a:schemeClr val="tx1"/>
                </a:solidFill>
                <a:latin typeface="Times New Roman" panose="02020603050405020304" pitchFamily="18" charset="0"/>
                <a:cs typeface="Times New Roman" panose="02020603050405020304" pitchFamily="18" charset="0"/>
              </a:rPr>
              <a:t>ketfo</a:t>
            </a:r>
            <a:r>
              <a:rPr lang="it-IT" dirty="0" smtClean="0">
                <a:solidFill>
                  <a:schemeClr val="tx1"/>
                </a:solidFill>
                <a:latin typeface="Times New Roman" panose="02020603050405020304" pitchFamily="18" charset="0"/>
                <a:cs typeface="Times New Roman" panose="02020603050405020304" pitchFamily="18" charset="0"/>
              </a:rPr>
              <a:t>), che consiste in carne cruda di manzo macinata e lasciata macerare in </a:t>
            </a:r>
            <a:r>
              <a:rPr lang="it-IT" b="1" i="1" dirty="0" err="1" smtClean="0">
                <a:solidFill>
                  <a:schemeClr val="tx1"/>
                </a:solidFill>
                <a:latin typeface="Times New Roman" panose="02020603050405020304" pitchFamily="18" charset="0"/>
                <a:cs typeface="Times New Roman" panose="02020603050405020304" pitchFamily="18" charset="0"/>
              </a:rPr>
              <a:t>mitmita</a:t>
            </a:r>
            <a:r>
              <a:rPr lang="it-IT" dirty="0" smtClean="0">
                <a:solidFill>
                  <a:schemeClr val="tx1"/>
                </a:solidFill>
                <a:latin typeface="Times New Roman" panose="02020603050405020304" pitchFamily="18" charset="0"/>
                <a:cs typeface="Times New Roman" panose="02020603050405020304" pitchFamily="18" charset="0"/>
              </a:rPr>
              <a:t>, una polvere di chili molto piccante, e </a:t>
            </a:r>
            <a:r>
              <a:rPr lang="it-IT" b="1" i="1" dirty="0" err="1" smtClean="0">
                <a:solidFill>
                  <a:schemeClr val="tx1"/>
                </a:solidFill>
                <a:latin typeface="Times New Roman" panose="02020603050405020304" pitchFamily="18" charset="0"/>
                <a:cs typeface="Times New Roman" panose="02020603050405020304" pitchFamily="18" charset="0"/>
              </a:rPr>
              <a:t>niter</a:t>
            </a:r>
            <a:r>
              <a:rPr lang="it-IT" b="1" i="1" dirty="0" smtClean="0">
                <a:solidFill>
                  <a:schemeClr val="tx1"/>
                </a:solidFill>
                <a:latin typeface="Times New Roman" panose="02020603050405020304" pitchFamily="18" charset="0"/>
                <a:cs typeface="Times New Roman" panose="02020603050405020304" pitchFamily="18" charset="0"/>
              </a:rPr>
              <a:t> </a:t>
            </a:r>
            <a:r>
              <a:rPr lang="it-IT" b="1" i="1" dirty="0" err="1" smtClean="0">
                <a:solidFill>
                  <a:schemeClr val="tx1"/>
                </a:solidFill>
                <a:latin typeface="Times New Roman" panose="02020603050405020304" pitchFamily="18" charset="0"/>
                <a:cs typeface="Times New Roman" panose="02020603050405020304" pitchFamily="18" charset="0"/>
              </a:rPr>
              <a:t>kibbeh</a:t>
            </a:r>
            <a:r>
              <a:rPr lang="it-IT" dirty="0" smtClean="0">
                <a:solidFill>
                  <a:schemeClr val="tx1"/>
                </a:solidFill>
                <a:latin typeface="Times New Roman" panose="02020603050405020304" pitchFamily="18" charset="0"/>
                <a:cs typeface="Times New Roman" panose="02020603050405020304" pitchFamily="18" charset="0"/>
              </a:rPr>
              <a:t>. Il </a:t>
            </a:r>
            <a:r>
              <a:rPr lang="it-IT" b="1" i="1" dirty="0" err="1" smtClean="0">
                <a:solidFill>
                  <a:schemeClr val="tx1"/>
                </a:solidFill>
                <a:latin typeface="Times New Roman" panose="02020603050405020304" pitchFamily="18" charset="0"/>
                <a:cs typeface="Times New Roman" panose="02020603050405020304" pitchFamily="18" charset="0"/>
              </a:rPr>
              <a:t>Gored</a:t>
            </a:r>
            <a:r>
              <a:rPr lang="it-IT" b="1" i="1" dirty="0" smtClean="0">
                <a:solidFill>
                  <a:schemeClr val="tx1"/>
                </a:solidFill>
                <a:latin typeface="Times New Roman" panose="02020603050405020304" pitchFamily="18" charset="0"/>
                <a:cs typeface="Times New Roman" panose="02020603050405020304" pitchFamily="18" charset="0"/>
              </a:rPr>
              <a:t> </a:t>
            </a:r>
            <a:r>
              <a:rPr lang="it-IT" b="1" i="1" dirty="0" err="1" smtClean="0">
                <a:solidFill>
                  <a:schemeClr val="tx1"/>
                </a:solidFill>
                <a:latin typeface="Times New Roman" panose="02020603050405020304" pitchFamily="18" charset="0"/>
                <a:cs typeface="Times New Roman" panose="02020603050405020304" pitchFamily="18" charset="0"/>
              </a:rPr>
              <a:t>gored</a:t>
            </a:r>
            <a:r>
              <a:rPr lang="it-IT" b="1" i="1" dirty="0" smtClean="0">
                <a:solidFill>
                  <a:schemeClr val="tx1"/>
                </a:solidFill>
                <a:latin typeface="Times New Roman" panose="02020603050405020304" pitchFamily="18" charset="0"/>
                <a:cs typeface="Times New Roman" panose="02020603050405020304" pitchFamily="18" charset="0"/>
              </a:rPr>
              <a:t> </a:t>
            </a:r>
            <a:r>
              <a:rPr lang="it-IT" dirty="0" smtClean="0">
                <a:solidFill>
                  <a:schemeClr val="tx1"/>
                </a:solidFill>
                <a:latin typeface="Times New Roman" panose="02020603050405020304" pitchFamily="18" charset="0"/>
                <a:cs typeface="Times New Roman" panose="02020603050405020304" pitchFamily="18" charset="0"/>
              </a:rPr>
              <a:t>è molto simile al </a:t>
            </a:r>
            <a:r>
              <a:rPr lang="it-IT" b="1" i="1" dirty="0" err="1" smtClean="0">
                <a:solidFill>
                  <a:schemeClr val="tx1"/>
                </a:solidFill>
                <a:latin typeface="Times New Roman" panose="02020603050405020304" pitchFamily="18" charset="0"/>
                <a:cs typeface="Times New Roman" panose="02020603050405020304" pitchFamily="18" charset="0"/>
              </a:rPr>
              <a:t>kitfo</a:t>
            </a:r>
            <a:r>
              <a:rPr lang="it-IT" dirty="0" smtClean="0">
                <a:solidFill>
                  <a:schemeClr val="tx1"/>
                </a:solidFill>
                <a:latin typeface="Times New Roman" panose="02020603050405020304" pitchFamily="18" charset="0"/>
                <a:cs typeface="Times New Roman" panose="02020603050405020304" pitchFamily="18" charset="0"/>
              </a:rPr>
              <a:t>, ma si prepara con tocchetti di carne invece che di macinato.</a:t>
            </a:r>
            <a:endParaRPr lang="it-IT" dirty="0">
              <a:solidFill>
                <a:schemeClr val="tx1"/>
              </a:solidFill>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2483768" y="2636912"/>
            <a:ext cx="4351145" cy="3870706"/>
          </a:xfrm>
          <a:prstGeom prst="rect">
            <a:avLst/>
          </a:prstGeom>
        </p:spPr>
      </p:pic>
    </p:spTree>
    <p:extLst>
      <p:ext uri="{BB962C8B-B14F-4D97-AF65-F5344CB8AC3E}">
        <p14:creationId xmlns:p14="http://schemas.microsoft.com/office/powerpoint/2010/main" xmlns="" val="50653275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amond(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82615" y="3"/>
            <a:ext cx="5950634" cy="590843"/>
          </a:xfrm>
        </p:spPr>
        <p:txBody>
          <a:bodyPr>
            <a:noAutofit/>
          </a:bodyPr>
          <a:lstStyle/>
          <a:p>
            <a:r>
              <a:rPr lang="it-IT" sz="3600" b="1" i="1" dirty="0" smtClean="0">
                <a:latin typeface="Times New Roman" panose="02020603050405020304" pitchFamily="18" charset="0"/>
                <a:cs typeface="Times New Roman" panose="02020603050405020304" pitchFamily="18" charset="0"/>
              </a:rPr>
              <a:t>Colazione e snack</a:t>
            </a:r>
            <a:endParaRPr lang="it-IT" sz="3600" b="1"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4389120" y="812408"/>
            <a:ext cx="4325188" cy="5474112"/>
          </a:xfrm>
          <a:noFill/>
        </p:spPr>
        <p:txBody>
          <a:bodyPr>
            <a:noAutofit/>
          </a:bodyPr>
          <a:lstStyle/>
          <a:p>
            <a:pPr algn="just"/>
            <a:r>
              <a:rPr lang="it-IT" sz="2000" dirty="0" smtClean="0">
                <a:solidFill>
                  <a:schemeClr val="tx1"/>
                </a:solidFill>
                <a:latin typeface="Times New Roman" panose="02020603050405020304" pitchFamily="18" charset="0"/>
                <a:cs typeface="Times New Roman" panose="02020603050405020304" pitchFamily="18" charset="0"/>
              </a:rPr>
              <a:t>Un piatto comunemente usato per la colazione è il </a:t>
            </a:r>
            <a:r>
              <a:rPr lang="it-IT" sz="2000" b="1" i="1" dirty="0" err="1" smtClean="0">
                <a:solidFill>
                  <a:schemeClr val="tx1"/>
                </a:solidFill>
                <a:latin typeface="Times New Roman" panose="02020603050405020304" pitchFamily="18" charset="0"/>
                <a:cs typeface="Times New Roman" panose="02020603050405020304" pitchFamily="18" charset="0"/>
              </a:rPr>
              <a:t>Fit-fit</a:t>
            </a:r>
            <a:r>
              <a:rPr lang="it-IT" sz="2000" b="1" i="1" dirty="0" smtClean="0">
                <a:solidFill>
                  <a:schemeClr val="tx1"/>
                </a:solidFill>
                <a:latin typeface="Times New Roman" panose="02020603050405020304" pitchFamily="18" charset="0"/>
                <a:cs typeface="Times New Roman" panose="02020603050405020304" pitchFamily="18" charset="0"/>
              </a:rPr>
              <a:t> o </a:t>
            </a:r>
            <a:r>
              <a:rPr lang="it-IT" sz="2000" b="1" i="1" dirty="0" err="1" smtClean="0">
                <a:solidFill>
                  <a:schemeClr val="tx1"/>
                </a:solidFill>
                <a:latin typeface="Times New Roman" panose="02020603050405020304" pitchFamily="18" charset="0"/>
                <a:cs typeface="Times New Roman" panose="02020603050405020304" pitchFamily="18" charset="0"/>
              </a:rPr>
              <a:t>fir-fir</a:t>
            </a:r>
            <a:r>
              <a:rPr lang="it-IT" sz="2000" dirty="0" smtClean="0">
                <a:solidFill>
                  <a:schemeClr val="tx1"/>
                </a:solidFill>
                <a:latin typeface="Times New Roman" panose="02020603050405020304" pitchFamily="18" charset="0"/>
                <a:cs typeface="Times New Roman" panose="02020603050405020304" pitchFamily="18" charset="0"/>
              </a:rPr>
              <a:t>, fatto con listarelle di </a:t>
            </a:r>
            <a:r>
              <a:rPr lang="it-IT" sz="2000" b="1" i="1" dirty="0" err="1" smtClean="0">
                <a:solidFill>
                  <a:schemeClr val="tx1"/>
                </a:solidFill>
                <a:latin typeface="Times New Roman" panose="02020603050405020304" pitchFamily="18" charset="0"/>
                <a:cs typeface="Times New Roman" panose="02020603050405020304" pitchFamily="18" charset="0"/>
              </a:rPr>
              <a:t>injera</a:t>
            </a:r>
            <a:r>
              <a:rPr lang="it-IT" sz="2000" dirty="0" smtClean="0">
                <a:solidFill>
                  <a:schemeClr val="tx1"/>
                </a:solidFill>
                <a:latin typeface="Times New Roman" panose="02020603050405020304" pitchFamily="18" charset="0"/>
                <a:cs typeface="Times New Roman" panose="02020603050405020304" pitchFamily="18" charset="0"/>
              </a:rPr>
              <a:t>  e spezie e il </a:t>
            </a:r>
            <a:r>
              <a:rPr lang="it-IT" sz="2000" b="1" i="1" dirty="0" err="1" smtClean="0">
                <a:solidFill>
                  <a:schemeClr val="tx1"/>
                </a:solidFill>
                <a:latin typeface="Times New Roman" panose="02020603050405020304" pitchFamily="18" charset="0"/>
                <a:cs typeface="Times New Roman" panose="02020603050405020304" pitchFamily="18" charset="0"/>
              </a:rPr>
              <a:t>dulet</a:t>
            </a:r>
            <a:r>
              <a:rPr lang="it-IT" sz="2000" dirty="0" smtClean="0">
                <a:solidFill>
                  <a:schemeClr val="tx1"/>
                </a:solidFill>
                <a:latin typeface="Times New Roman" panose="02020603050405020304" pitchFamily="18" charset="0"/>
                <a:cs typeface="Times New Roman" panose="02020603050405020304" pitchFamily="18" charset="0"/>
              </a:rPr>
              <a:t>  costituito da un miscuglio, molto speziato, di trippa, fegato, carne e pepe con pezzi di </a:t>
            </a:r>
            <a:r>
              <a:rPr lang="it-IT" sz="2000" b="1" i="1" dirty="0" err="1" smtClean="0">
                <a:solidFill>
                  <a:schemeClr val="tx1"/>
                </a:solidFill>
                <a:latin typeface="Times New Roman" panose="02020603050405020304" pitchFamily="18" charset="0"/>
                <a:cs typeface="Times New Roman" panose="02020603050405020304" pitchFamily="18" charset="0"/>
              </a:rPr>
              <a:t>injera</a:t>
            </a:r>
            <a:r>
              <a:rPr lang="it-IT" sz="2000" dirty="0" smtClean="0">
                <a:solidFill>
                  <a:schemeClr val="tx1"/>
                </a:solidFill>
                <a:latin typeface="Times New Roman" panose="02020603050405020304" pitchFamily="18" charset="0"/>
                <a:cs typeface="Times New Roman" panose="02020603050405020304" pitchFamily="18" charset="0"/>
              </a:rPr>
              <a:t>. </a:t>
            </a:r>
          </a:p>
          <a:p>
            <a:pPr algn="just"/>
            <a:r>
              <a:rPr lang="it-IT" sz="2000" dirty="0" smtClean="0">
                <a:solidFill>
                  <a:schemeClr val="tx1"/>
                </a:solidFill>
                <a:latin typeface="Times New Roman" panose="02020603050405020304" pitchFamily="18" charset="0"/>
                <a:cs typeface="Times New Roman" panose="02020603050405020304" pitchFamily="18" charset="0"/>
              </a:rPr>
              <a:t>La </a:t>
            </a:r>
            <a:r>
              <a:rPr lang="it-IT" sz="2000" b="1" i="1" dirty="0" err="1" smtClean="0">
                <a:solidFill>
                  <a:schemeClr val="tx1"/>
                </a:solidFill>
                <a:latin typeface="Times New Roman" panose="02020603050405020304" pitchFamily="18" charset="0"/>
                <a:cs typeface="Times New Roman" panose="02020603050405020304" pitchFamily="18" charset="0"/>
              </a:rPr>
              <a:t>fatira</a:t>
            </a:r>
            <a:r>
              <a:rPr lang="it-IT" sz="2000" dirty="0" smtClean="0">
                <a:solidFill>
                  <a:schemeClr val="tx1"/>
                </a:solidFill>
                <a:latin typeface="Times New Roman" panose="02020603050405020304" pitchFamily="18" charset="0"/>
                <a:cs typeface="Times New Roman" panose="02020603050405020304" pitchFamily="18" charset="0"/>
              </a:rPr>
              <a:t> è un dolce fritto realizzato con farina, uova e miele. </a:t>
            </a:r>
          </a:p>
          <a:p>
            <a:pPr algn="just"/>
            <a:r>
              <a:rPr lang="it-IT" sz="2000" dirty="0" smtClean="0">
                <a:solidFill>
                  <a:schemeClr val="tx1"/>
                </a:solidFill>
                <a:latin typeface="Times New Roman" panose="02020603050405020304" pitchFamily="18" charset="0"/>
                <a:cs typeface="Times New Roman" panose="02020603050405020304" pitchFamily="18" charset="0"/>
              </a:rPr>
              <a:t>La </a:t>
            </a:r>
            <a:r>
              <a:rPr lang="it-IT" sz="2000" b="1" i="1" dirty="0" err="1" smtClean="0">
                <a:solidFill>
                  <a:schemeClr val="tx1"/>
                </a:solidFill>
                <a:latin typeface="Times New Roman" panose="02020603050405020304" pitchFamily="18" charset="0"/>
                <a:cs typeface="Times New Roman" panose="02020603050405020304" pitchFamily="18" charset="0"/>
              </a:rPr>
              <a:t>chechebsa</a:t>
            </a:r>
            <a:r>
              <a:rPr lang="it-IT" sz="2000" b="1" i="1" dirty="0" smtClean="0">
                <a:solidFill>
                  <a:schemeClr val="tx1"/>
                </a:solidFill>
                <a:latin typeface="Times New Roman" panose="02020603050405020304" pitchFamily="18" charset="0"/>
                <a:cs typeface="Times New Roman" panose="02020603050405020304" pitchFamily="18" charset="0"/>
              </a:rPr>
              <a:t> (o </a:t>
            </a:r>
            <a:r>
              <a:rPr lang="it-IT" sz="2000" b="1" i="1" dirty="0" err="1" smtClean="0">
                <a:solidFill>
                  <a:schemeClr val="tx1"/>
                </a:solidFill>
                <a:latin typeface="Times New Roman" panose="02020603050405020304" pitchFamily="18" charset="0"/>
                <a:cs typeface="Times New Roman" panose="02020603050405020304" pitchFamily="18" charset="0"/>
              </a:rPr>
              <a:t>kita</a:t>
            </a:r>
            <a:r>
              <a:rPr lang="it-IT" sz="2000" b="1" i="1" dirty="0" smtClean="0">
                <a:solidFill>
                  <a:schemeClr val="tx1"/>
                </a:solidFill>
                <a:latin typeface="Times New Roman" panose="02020603050405020304" pitchFamily="18" charset="0"/>
                <a:cs typeface="Times New Roman" panose="02020603050405020304" pitchFamily="18" charset="0"/>
              </a:rPr>
              <a:t> </a:t>
            </a:r>
            <a:r>
              <a:rPr lang="it-IT" sz="2000" b="1" i="1" dirty="0" err="1" smtClean="0">
                <a:solidFill>
                  <a:schemeClr val="tx1"/>
                </a:solidFill>
                <a:latin typeface="Times New Roman" panose="02020603050405020304" pitchFamily="18" charset="0"/>
                <a:cs typeface="Times New Roman" panose="02020603050405020304" pitchFamily="18" charset="0"/>
              </a:rPr>
              <a:t>firfir</a:t>
            </a:r>
            <a:r>
              <a:rPr lang="it-IT" sz="2000" b="1" i="1" dirty="0" smtClean="0">
                <a:solidFill>
                  <a:schemeClr val="tx1"/>
                </a:solidFill>
                <a:latin typeface="Times New Roman" panose="02020603050405020304" pitchFamily="18" charset="0"/>
                <a:cs typeface="Times New Roman" panose="02020603050405020304" pitchFamily="18" charset="0"/>
              </a:rPr>
              <a:t>) </a:t>
            </a:r>
            <a:r>
              <a:rPr lang="it-IT" sz="2000" dirty="0" smtClean="0">
                <a:solidFill>
                  <a:schemeClr val="tx1"/>
                </a:solidFill>
                <a:latin typeface="Times New Roman" panose="02020603050405020304" pitchFamily="18" charset="0"/>
                <a:cs typeface="Times New Roman" panose="02020603050405020304" pitchFamily="18" charset="0"/>
              </a:rPr>
              <a:t>somiglia ad un pancake ricoperto di </a:t>
            </a:r>
            <a:r>
              <a:rPr lang="it-IT" sz="2000" b="1" i="1" dirty="0" smtClean="0">
                <a:solidFill>
                  <a:schemeClr val="tx1"/>
                </a:solidFill>
                <a:latin typeface="Times New Roman" panose="02020603050405020304" pitchFamily="18" charset="0"/>
                <a:cs typeface="Times New Roman" panose="02020603050405020304" pitchFamily="18" charset="0"/>
              </a:rPr>
              <a:t>berberè</a:t>
            </a:r>
            <a:r>
              <a:rPr lang="it-IT" sz="2000" dirty="0" smtClean="0">
                <a:solidFill>
                  <a:schemeClr val="tx1"/>
                </a:solidFill>
                <a:latin typeface="Times New Roman" panose="02020603050405020304" pitchFamily="18" charset="0"/>
                <a:cs typeface="Times New Roman" panose="02020603050405020304" pitchFamily="18" charset="0"/>
              </a:rPr>
              <a:t> e </a:t>
            </a:r>
            <a:r>
              <a:rPr lang="it-IT" sz="2000" b="1" i="1" dirty="0" err="1" smtClean="0">
                <a:solidFill>
                  <a:schemeClr val="tx1"/>
                </a:solidFill>
                <a:latin typeface="Times New Roman" panose="02020603050405020304" pitchFamily="18" charset="0"/>
                <a:cs typeface="Times New Roman" panose="02020603050405020304" pitchFamily="18" charset="0"/>
              </a:rPr>
              <a:t>kibbeh</a:t>
            </a:r>
            <a:r>
              <a:rPr lang="it-IT" sz="2000" dirty="0" smtClean="0">
                <a:solidFill>
                  <a:schemeClr val="tx1"/>
                </a:solidFill>
                <a:latin typeface="Times New Roman" panose="02020603050405020304" pitchFamily="18" charset="0"/>
                <a:cs typeface="Times New Roman" panose="02020603050405020304" pitchFamily="18" charset="0"/>
              </a:rPr>
              <a:t>, o spezie. E’ mangiato con un cucchiaio.</a:t>
            </a:r>
          </a:p>
          <a:p>
            <a:pPr algn="just"/>
            <a:r>
              <a:rPr lang="it-IT" sz="2000" dirty="0" smtClean="0">
                <a:solidFill>
                  <a:schemeClr val="tx1"/>
                </a:solidFill>
                <a:latin typeface="Times New Roman" panose="02020603050405020304" pitchFamily="18" charset="0"/>
                <a:cs typeface="Times New Roman" panose="02020603050405020304" pitchFamily="18" charset="0"/>
              </a:rPr>
              <a:t>Il </a:t>
            </a:r>
            <a:r>
              <a:rPr lang="it-IT" sz="2000" b="1" i="1" dirty="0" err="1" smtClean="0">
                <a:solidFill>
                  <a:schemeClr val="tx1"/>
                </a:solidFill>
                <a:latin typeface="Times New Roman" panose="02020603050405020304" pitchFamily="18" charset="0"/>
                <a:cs typeface="Times New Roman" panose="02020603050405020304" pitchFamily="18" charset="0"/>
              </a:rPr>
              <a:t>Kolo</a:t>
            </a:r>
            <a:r>
              <a:rPr lang="it-IT" sz="2000" dirty="0" smtClean="0">
                <a:solidFill>
                  <a:schemeClr val="tx1"/>
                </a:solidFill>
                <a:latin typeface="Times New Roman" panose="02020603050405020304" pitchFamily="18" charset="0"/>
                <a:cs typeface="Times New Roman" panose="02020603050405020304" pitchFamily="18" charset="0"/>
              </a:rPr>
              <a:t>, usato come snack, è costituito da orzo arrostito servito in un cono di carta.</a:t>
            </a:r>
          </a:p>
          <a:p>
            <a:pPr algn="just"/>
            <a:r>
              <a:rPr lang="it-IT" sz="2000" dirty="0" smtClean="0">
                <a:solidFill>
                  <a:schemeClr val="tx1"/>
                </a:solidFill>
                <a:latin typeface="Times New Roman" panose="02020603050405020304" pitchFamily="18" charset="0"/>
                <a:cs typeface="Times New Roman" panose="02020603050405020304" pitchFamily="18" charset="0"/>
              </a:rPr>
              <a:t>Infine il </a:t>
            </a:r>
            <a:r>
              <a:rPr lang="it-IT" sz="2000" b="1" i="1" dirty="0" smtClean="0">
                <a:solidFill>
                  <a:schemeClr val="tx1"/>
                </a:solidFill>
                <a:latin typeface="Times New Roman" panose="02020603050405020304" pitchFamily="18" charset="0"/>
                <a:cs typeface="Times New Roman" panose="02020603050405020304" pitchFamily="18" charset="0"/>
              </a:rPr>
              <a:t>popcorn</a:t>
            </a:r>
            <a:r>
              <a:rPr lang="it-IT" sz="2000" dirty="0" smtClean="0">
                <a:solidFill>
                  <a:schemeClr val="tx1"/>
                </a:solidFill>
                <a:latin typeface="Times New Roman" panose="02020603050405020304" pitchFamily="18" charset="0"/>
                <a:cs typeface="Times New Roman" panose="02020603050405020304" pitchFamily="18" charset="0"/>
              </a:rPr>
              <a:t> molto diffuso in tutta l’Etiopia.</a:t>
            </a:r>
            <a:endParaRPr lang="it-IT" sz="2000" dirty="0">
              <a:solidFill>
                <a:schemeClr val="tx1"/>
              </a:solidFill>
              <a:latin typeface="Times New Roman" panose="02020603050405020304" pitchFamily="18" charset="0"/>
              <a:cs typeface="Times New Roman" panose="02020603050405020304" pitchFamily="18" charset="0"/>
            </a:endParaRPr>
          </a:p>
        </p:txBody>
      </p:sp>
      <p:pic>
        <p:nvPicPr>
          <p:cNvPr id="5" name="Immagine 4"/>
          <p:cNvPicPr>
            <a:picLocks noChangeAspect="1"/>
          </p:cNvPicPr>
          <p:nvPr/>
        </p:nvPicPr>
        <p:blipFill>
          <a:blip r:embed="rId2"/>
          <a:stretch>
            <a:fillRect/>
          </a:stretch>
        </p:blipFill>
        <p:spPr>
          <a:xfrm>
            <a:off x="990266" y="734200"/>
            <a:ext cx="2107265" cy="2809686"/>
          </a:xfrm>
          <a:prstGeom prst="rect">
            <a:avLst/>
          </a:prstGeom>
        </p:spPr>
      </p:pic>
      <p:pic>
        <p:nvPicPr>
          <p:cNvPr id="6" name="Immagine 5"/>
          <p:cNvPicPr>
            <a:picLocks noChangeAspect="1"/>
          </p:cNvPicPr>
          <p:nvPr/>
        </p:nvPicPr>
        <p:blipFill>
          <a:blip r:embed="rId3" cstate="print"/>
          <a:stretch>
            <a:fillRect/>
          </a:stretch>
        </p:blipFill>
        <p:spPr>
          <a:xfrm>
            <a:off x="460900" y="3931923"/>
            <a:ext cx="3326016" cy="2572563"/>
          </a:xfrm>
          <a:prstGeom prst="rect">
            <a:avLst/>
          </a:prstGeom>
        </p:spPr>
      </p:pic>
    </p:spTree>
    <p:extLst>
      <p:ext uri="{BB962C8B-B14F-4D97-AF65-F5344CB8AC3E}">
        <p14:creationId xmlns:p14="http://schemas.microsoft.com/office/powerpoint/2010/main" xmlns="" val="231251103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1000"/>
                                        <p:tgtEl>
                                          <p:spTgt spid="3">
                                            <p:txEl>
                                              <p:pRg st="4" end="4"/>
                                            </p:txEl>
                                          </p:spTgt>
                                        </p:tgtEl>
                                      </p:cBhvr>
                                    </p:animEffect>
                                    <p:anim calcmode="lin" valueType="num">
                                      <p:cBhvr>
                                        <p:cTn id="4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randombar(horizontal)">
                                      <p:cBhvr>
                                        <p:cTn id="52" dur="500"/>
                                        <p:tgtEl>
                                          <p:spTgt spid="5"/>
                                        </p:tgtEl>
                                      </p:cBhvr>
                                    </p:animEffect>
                                  </p:childTnLst>
                                </p:cTn>
                              </p:par>
                              <p:par>
                                <p:cTn id="53" presetID="14" presetClass="entr" presetSubtype="1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004646" y="0"/>
            <a:ext cx="4716194" cy="609600"/>
          </a:xfrm>
        </p:spPr>
        <p:txBody>
          <a:bodyPr>
            <a:noAutofit/>
          </a:bodyPr>
          <a:lstStyle/>
          <a:p>
            <a:r>
              <a:rPr lang="it-IT" sz="4000" b="1" i="1" dirty="0" smtClean="0">
                <a:latin typeface="Times New Roman" panose="02020603050405020304" pitchFamily="18" charset="0"/>
                <a:cs typeface="Times New Roman" panose="02020603050405020304" pitchFamily="18" charset="0"/>
              </a:rPr>
              <a:t>Bevande</a:t>
            </a:r>
            <a:endParaRPr lang="it-IT" sz="4000" b="1" i="1" dirty="0">
              <a:latin typeface="Times New Roman" panose="02020603050405020304" pitchFamily="18" charset="0"/>
              <a:cs typeface="Times New Roman" panose="02020603050405020304" pitchFamily="18" charset="0"/>
            </a:endParaRPr>
          </a:p>
        </p:txBody>
      </p:sp>
      <p:sp>
        <p:nvSpPr>
          <p:cNvPr id="3" name="Sottotitolo 2"/>
          <p:cNvSpPr>
            <a:spLocks noGrp="1"/>
          </p:cNvSpPr>
          <p:nvPr>
            <p:ph type="subTitle" idx="1"/>
          </p:nvPr>
        </p:nvSpPr>
        <p:spPr>
          <a:xfrm>
            <a:off x="1123714" y="623880"/>
            <a:ext cx="6443928" cy="2866080"/>
          </a:xfrm>
          <a:noFill/>
        </p:spPr>
        <p:txBody>
          <a:bodyPr>
            <a:noAutofit/>
          </a:bodyPr>
          <a:lstStyle/>
          <a:p>
            <a:r>
              <a:rPr lang="it-IT" sz="2000" dirty="0" smtClean="0">
                <a:solidFill>
                  <a:schemeClr val="tx1"/>
                </a:solidFill>
                <a:latin typeface="Times New Roman" pitchFamily="18" charset="0"/>
                <a:cs typeface="Times New Roman" pitchFamily="18" charset="0"/>
              </a:rPr>
              <a:t>Un tipico pranzo etiope normalmente viene innaffiato dal </a:t>
            </a:r>
            <a:r>
              <a:rPr lang="it-IT" sz="2000" b="1" i="1" dirty="0" err="1" smtClean="0">
                <a:solidFill>
                  <a:schemeClr val="tx1"/>
                </a:solidFill>
                <a:latin typeface="Times New Roman" pitchFamily="18" charset="0"/>
                <a:cs typeface="Times New Roman" pitchFamily="18" charset="0"/>
              </a:rPr>
              <a:t>tej</a:t>
            </a:r>
            <a:r>
              <a:rPr lang="it-IT" sz="2000" dirty="0" smtClean="0">
                <a:solidFill>
                  <a:schemeClr val="tx1"/>
                </a:solidFill>
                <a:latin typeface="Times New Roman" pitchFamily="18" charset="0"/>
                <a:cs typeface="Times New Roman" pitchFamily="18" charset="0"/>
              </a:rPr>
              <a:t>, una specie di idromele o nettare di vino dal sapore dolce e molto delicato, oppure dalla </a:t>
            </a:r>
            <a:r>
              <a:rPr lang="it-IT" sz="2000" b="1" i="1" dirty="0" err="1" smtClean="0">
                <a:solidFill>
                  <a:schemeClr val="tx1"/>
                </a:solidFill>
                <a:latin typeface="Times New Roman" pitchFamily="18" charset="0"/>
                <a:cs typeface="Times New Roman" pitchFamily="18" charset="0"/>
              </a:rPr>
              <a:t>tella</a:t>
            </a:r>
            <a:r>
              <a:rPr lang="it-IT" sz="2000" b="1" i="1" dirty="0" smtClean="0">
                <a:solidFill>
                  <a:schemeClr val="tx1"/>
                </a:solidFill>
                <a:latin typeface="Times New Roman" pitchFamily="18" charset="0"/>
                <a:cs typeface="Times New Roman" pitchFamily="18" charset="0"/>
              </a:rPr>
              <a:t>, </a:t>
            </a:r>
            <a:r>
              <a:rPr lang="it-IT" sz="2000" dirty="0" smtClean="0">
                <a:solidFill>
                  <a:schemeClr val="tx1"/>
                </a:solidFill>
                <a:latin typeface="Times New Roman" pitchFamily="18" charset="0"/>
                <a:cs typeface="Times New Roman" pitchFamily="18" charset="0"/>
              </a:rPr>
              <a:t>una birra leggera di produzione locale a base di malto d’orzo o di altri cereali. Il </a:t>
            </a:r>
            <a:r>
              <a:rPr lang="it-IT" sz="2000" b="1" i="1" dirty="0" err="1" smtClean="0">
                <a:solidFill>
                  <a:schemeClr val="tx1"/>
                </a:solidFill>
                <a:latin typeface="Times New Roman" pitchFamily="18" charset="0"/>
                <a:cs typeface="Times New Roman" pitchFamily="18" charset="0"/>
              </a:rPr>
              <a:t>tej</a:t>
            </a:r>
            <a:r>
              <a:rPr lang="it-IT" sz="2000" dirty="0" smtClean="0">
                <a:solidFill>
                  <a:schemeClr val="tx1"/>
                </a:solidFill>
                <a:latin typeface="Times New Roman" pitchFamily="18" charset="0"/>
                <a:cs typeface="Times New Roman" pitchFamily="18" charset="0"/>
              </a:rPr>
              <a:t> </a:t>
            </a:r>
            <a:r>
              <a:rPr lang="it-IT" sz="2000" dirty="0">
                <a:solidFill>
                  <a:schemeClr val="tx1"/>
                </a:solidFill>
                <a:latin typeface="Times New Roman" pitchFamily="18" charset="0"/>
                <a:cs typeface="Times New Roman" pitchFamily="18" charset="0"/>
              </a:rPr>
              <a:t> </a:t>
            </a:r>
            <a:r>
              <a:rPr lang="it-IT" sz="2000" dirty="0" smtClean="0">
                <a:solidFill>
                  <a:schemeClr val="tx1"/>
                </a:solidFill>
                <a:latin typeface="Times New Roman" pitchFamily="18" charset="0"/>
                <a:cs typeface="Times New Roman" pitchFamily="18" charset="0"/>
              </a:rPr>
              <a:t>un tempo riservato ai sovrani e ai loro ospiti, oggi è alla portata di tutti e si può acquistare nei negozi specializzati e nei ristoranti di tutto il paese. Sono ottime anche le birre locali prodotte commercialmente, così come i gustosi vini ancora poco costosi.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23714" y="3765354"/>
            <a:ext cx="2778461" cy="25126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23130" y="3607002"/>
            <a:ext cx="2671047" cy="26710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1703228"/>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 calcmode="lin" valueType="num">
                                      <p:cBhvr>
                                        <p:cTn id="32" dur="500" fill="hold"/>
                                        <p:tgtEl>
                                          <p:spTgt spid="1026"/>
                                        </p:tgtEl>
                                        <p:attrNameLst>
                                          <p:attrName>ppt_w</p:attrName>
                                        </p:attrNameLst>
                                      </p:cBhvr>
                                      <p:tavLst>
                                        <p:tav tm="0">
                                          <p:val>
                                            <p:fltVal val="0"/>
                                          </p:val>
                                        </p:tav>
                                        <p:tav tm="100000">
                                          <p:val>
                                            <p:strVal val="#ppt_w"/>
                                          </p:val>
                                        </p:tav>
                                      </p:tavLst>
                                    </p:anim>
                                    <p:anim calcmode="lin" valueType="num">
                                      <p:cBhvr>
                                        <p:cTn id="33" dur="500" fill="hold"/>
                                        <p:tgtEl>
                                          <p:spTgt spid="1026"/>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1027"/>
                                        </p:tgtEl>
                                        <p:attrNameLst>
                                          <p:attrName>style.visibility</p:attrName>
                                        </p:attrNameLst>
                                      </p:cBhvr>
                                      <p:to>
                                        <p:strVal val="visible"/>
                                      </p:to>
                                    </p:set>
                                    <p:anim calcmode="lin" valueType="num">
                                      <p:cBhvr>
                                        <p:cTn id="36" dur="500" fill="hold"/>
                                        <p:tgtEl>
                                          <p:spTgt spid="1027"/>
                                        </p:tgtEl>
                                        <p:attrNameLst>
                                          <p:attrName>ppt_w</p:attrName>
                                        </p:attrNameLst>
                                      </p:cBhvr>
                                      <p:tavLst>
                                        <p:tav tm="0">
                                          <p:val>
                                            <p:fltVal val="0"/>
                                          </p:val>
                                        </p:tav>
                                        <p:tav tm="100000">
                                          <p:val>
                                            <p:strVal val="#ppt_w"/>
                                          </p:val>
                                        </p:tav>
                                      </p:tavLst>
                                    </p:anim>
                                    <p:anim calcmode="lin" valueType="num">
                                      <p:cBhvr>
                                        <p:cTn id="37" dur="500" fill="hold"/>
                                        <p:tgtEl>
                                          <p:spTgt spid="1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85850" y="112077"/>
            <a:ext cx="6858000" cy="2929255"/>
          </a:xfrm>
        </p:spPr>
        <p:txBody>
          <a:bodyPr>
            <a:noAutofit/>
          </a:bodyPr>
          <a:lstStyle/>
          <a:p>
            <a:pPr marL="285750" lvl="0" indent="-285750"/>
            <a:r>
              <a:rPr lang="it-IT" sz="2000" b="1" i="1" dirty="0">
                <a:solidFill>
                  <a:prstClr val="black"/>
                </a:solidFill>
                <a:latin typeface="Times New Roman" pitchFamily="18" charset="0"/>
                <a:cs typeface="Times New Roman" panose="02020603050405020304" pitchFamily="18" charset="0"/>
              </a:rPr>
              <a:t>Ambo</a:t>
            </a:r>
            <a:r>
              <a:rPr lang="it-IT" sz="2000" dirty="0">
                <a:solidFill>
                  <a:prstClr val="black"/>
                </a:solidFill>
                <a:latin typeface="Times New Roman" panose="02020603050405020304" pitchFamily="18" charset="0"/>
                <a:cs typeface="Times New Roman" panose="02020603050405020304" pitchFamily="18" charset="0"/>
              </a:rPr>
              <a:t> è un'acqua minerale </a:t>
            </a:r>
            <a:r>
              <a:rPr lang="it-IT" sz="2000" dirty="0" smtClean="0">
                <a:solidFill>
                  <a:prstClr val="black"/>
                </a:solidFill>
                <a:latin typeface="Times New Roman" panose="02020603050405020304" pitchFamily="18" charset="0"/>
                <a:cs typeface="Times New Roman" panose="02020603050405020304" pitchFamily="18" charset="0"/>
              </a:rPr>
              <a:t>frizzante </a:t>
            </a:r>
            <a:r>
              <a:rPr lang="it-IT" sz="2000" dirty="0">
                <a:solidFill>
                  <a:prstClr val="black"/>
                </a:solidFill>
                <a:latin typeface="Times New Roman" panose="02020603050405020304" pitchFamily="18" charset="0"/>
                <a:cs typeface="Times New Roman" panose="02020603050405020304" pitchFamily="18" charset="0"/>
              </a:rPr>
              <a:t>di una sorgente della città di Ambo.</a:t>
            </a:r>
          </a:p>
          <a:p>
            <a:pPr marL="285750" lvl="0" indent="-285750"/>
            <a:r>
              <a:rPr lang="it-IT" sz="2000" b="1" i="1" dirty="0" err="1">
                <a:solidFill>
                  <a:prstClr val="black"/>
                </a:solidFill>
                <a:latin typeface="Times New Roman" panose="02020603050405020304" pitchFamily="18" charset="0"/>
                <a:cs typeface="Times New Roman" panose="02020603050405020304" pitchFamily="18" charset="0"/>
              </a:rPr>
              <a:t>Atmet</a:t>
            </a:r>
            <a:r>
              <a:rPr lang="it-IT" sz="2000" b="1" i="1" dirty="0">
                <a:solidFill>
                  <a:prstClr val="black"/>
                </a:solidFill>
                <a:latin typeface="Times New Roman" panose="02020603050405020304" pitchFamily="18" charset="0"/>
                <a:cs typeface="Times New Roman" panose="02020603050405020304" pitchFamily="18" charset="0"/>
              </a:rPr>
              <a:t> </a:t>
            </a:r>
            <a:r>
              <a:rPr lang="it-IT" sz="2000" dirty="0">
                <a:solidFill>
                  <a:prstClr val="black"/>
                </a:solidFill>
                <a:latin typeface="Times New Roman" panose="02020603050405020304" pitchFamily="18" charset="0"/>
                <a:cs typeface="Times New Roman" panose="02020603050405020304" pitchFamily="18" charset="0"/>
              </a:rPr>
              <a:t>è una bevanda a base di farina di orzo e avena, che viene cotta con acqua, zucchero e </a:t>
            </a:r>
            <a:r>
              <a:rPr lang="it-IT" sz="2000" b="1" i="1" dirty="0" err="1">
                <a:solidFill>
                  <a:prstClr val="black"/>
                </a:solidFill>
                <a:latin typeface="Times New Roman" panose="02020603050405020304" pitchFamily="18" charset="0"/>
                <a:cs typeface="Times New Roman" panose="02020603050405020304" pitchFamily="18" charset="0"/>
              </a:rPr>
              <a:t>Kibe</a:t>
            </a:r>
            <a:r>
              <a:rPr lang="it-IT" sz="2000" b="1" i="1" dirty="0">
                <a:solidFill>
                  <a:prstClr val="black"/>
                </a:solidFill>
                <a:latin typeface="Times New Roman" panose="02020603050405020304" pitchFamily="18" charset="0"/>
                <a:cs typeface="Times New Roman" panose="02020603050405020304" pitchFamily="18" charset="0"/>
              </a:rPr>
              <a:t> </a:t>
            </a:r>
            <a:r>
              <a:rPr lang="it-IT" sz="2000" dirty="0">
                <a:solidFill>
                  <a:prstClr val="black"/>
                </a:solidFill>
                <a:latin typeface="Times New Roman" panose="02020603050405020304" pitchFamily="18" charset="0"/>
                <a:cs typeface="Times New Roman" panose="02020603050405020304" pitchFamily="18" charset="0"/>
              </a:rPr>
              <a:t>(burro chiarificato etiope) fino a quando </a:t>
            </a:r>
            <a:r>
              <a:rPr lang="it-IT" sz="2000" dirty="0" smtClean="0">
                <a:solidFill>
                  <a:prstClr val="black"/>
                </a:solidFill>
                <a:latin typeface="Times New Roman" panose="02020603050405020304" pitchFamily="18" charset="0"/>
                <a:cs typeface="Times New Roman" panose="02020603050405020304" pitchFamily="18" charset="0"/>
              </a:rPr>
              <a:t>gli ingredienti </a:t>
            </a:r>
            <a:r>
              <a:rPr lang="it-IT" sz="2000" dirty="0">
                <a:solidFill>
                  <a:prstClr val="black"/>
                </a:solidFill>
                <a:latin typeface="Times New Roman" panose="02020603050405020304" pitchFamily="18" charset="0"/>
                <a:cs typeface="Times New Roman" panose="02020603050405020304" pitchFamily="18" charset="0"/>
              </a:rPr>
              <a:t>si sono miscelati ed assumono una consistenza leggermente più spessa dello zabaione. Anche se questa bevanda viene spesso somministrata a donne che allattano, la dolcezza </a:t>
            </a:r>
            <a:r>
              <a:rPr lang="it-IT" sz="2000" dirty="0" smtClean="0">
                <a:solidFill>
                  <a:prstClr val="black"/>
                </a:solidFill>
                <a:latin typeface="Times New Roman" panose="02020603050405020304" pitchFamily="18" charset="0"/>
                <a:cs typeface="Times New Roman" panose="02020603050405020304" pitchFamily="18" charset="0"/>
              </a:rPr>
              <a:t>e la consistenza </a:t>
            </a:r>
            <a:r>
              <a:rPr lang="it-IT" sz="2000" dirty="0">
                <a:solidFill>
                  <a:prstClr val="black"/>
                </a:solidFill>
                <a:latin typeface="Times New Roman" panose="02020603050405020304" pitchFamily="18" charset="0"/>
                <a:cs typeface="Times New Roman" panose="02020603050405020304" pitchFamily="18" charset="0"/>
              </a:rPr>
              <a:t>la rendono una bevanda per tutti coloro che ne amano il sapore.</a:t>
            </a:r>
          </a:p>
          <a:p>
            <a:pPr lvl="0"/>
            <a:endParaRPr lang="it-IT" sz="2000" dirty="0">
              <a:solidFill>
                <a:prstClr val="black"/>
              </a:solidFill>
              <a:latin typeface="Times New Roman" panose="02020603050405020304" pitchFamily="18" charset="0"/>
              <a:cs typeface="Times New Roman" panose="02020603050405020304" pitchFamily="18" charset="0"/>
            </a:endParaRPr>
          </a:p>
          <a:p>
            <a:endParaRPr lang="it-IT"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15814" y="3065888"/>
            <a:ext cx="3598072" cy="3496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4876290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11560" y="188640"/>
            <a:ext cx="7776864" cy="3474720"/>
          </a:xfrm>
        </p:spPr>
        <p:txBody>
          <a:bodyPr>
            <a:normAutofit fontScale="92500" lnSpcReduction="10000"/>
          </a:bodyPr>
          <a:lstStyle/>
          <a:p>
            <a:pPr lvl="0"/>
            <a:r>
              <a:rPr lang="it-IT" sz="1800" dirty="0">
                <a:solidFill>
                  <a:prstClr val="black"/>
                </a:solidFill>
                <a:latin typeface="Times New Roman" pitchFamily="18" charset="0"/>
                <a:cs typeface="Times New Roman" pitchFamily="18" charset="0"/>
              </a:rPr>
              <a:t>Di solito un pasto etiope non è seguito dal dessert  ma in molte zone viene servito un favo gocciolante di purissimo miele che serve a spegnere il fuoco del cibo piccante. Un buon pranzo etiope non sarebbe completo se non fosse coronato con il tradizionale rito del caffè, principale bevanda nazionale. In molti ristoranti è possibile assistere alla cerimonia del caffè, elaborata e ricca di profumi che si svolge alla fine del pasto. Vengono torrefatti i semi del caffè e portati in giro per la stanza in modo che gli astanti possano odorarne il profumo. Poi viene macinato il caffè utilizzando uno strumento tradizionale chiamato </a:t>
            </a:r>
            <a:r>
              <a:rPr lang="it-IT" sz="1800" dirty="0" err="1">
                <a:solidFill>
                  <a:prstClr val="black"/>
                </a:solidFill>
                <a:latin typeface="Times New Roman" pitchFamily="18" charset="0"/>
                <a:cs typeface="Times New Roman" pitchFamily="18" charset="0"/>
              </a:rPr>
              <a:t>mokecha</a:t>
            </a:r>
            <a:r>
              <a:rPr lang="it-IT" sz="1800" dirty="0">
                <a:solidFill>
                  <a:prstClr val="black"/>
                </a:solidFill>
                <a:latin typeface="Times New Roman" pitchFamily="18" charset="0"/>
                <a:cs typeface="Times New Roman" pitchFamily="18" charset="0"/>
              </a:rPr>
              <a:t>. Il caffè in polvere viene messo in una </a:t>
            </a:r>
            <a:r>
              <a:rPr lang="it-IT" sz="1800" b="1" i="1" dirty="0" err="1">
                <a:solidFill>
                  <a:prstClr val="black"/>
                </a:solidFill>
                <a:latin typeface="Times New Roman" panose="02020603050405020304" pitchFamily="18" charset="0"/>
                <a:cs typeface="Times New Roman" panose="02020603050405020304" pitchFamily="18" charset="0"/>
              </a:rPr>
              <a:t>jebena</a:t>
            </a:r>
            <a:r>
              <a:rPr lang="it-IT" sz="1800" b="1" i="1" dirty="0">
                <a:solidFill>
                  <a:prstClr val="black"/>
                </a:solidFill>
                <a:latin typeface="Times New Roman" panose="02020603050405020304" pitchFamily="18" charset="0"/>
                <a:cs typeface="Times New Roman" panose="02020603050405020304" pitchFamily="18" charset="0"/>
              </a:rPr>
              <a:t>,</a:t>
            </a:r>
            <a:r>
              <a:rPr lang="it-IT" sz="1800" dirty="0">
                <a:solidFill>
                  <a:prstClr val="black"/>
                </a:solidFill>
                <a:latin typeface="Times New Roman" panose="02020603050405020304" pitchFamily="18" charset="0"/>
                <a:cs typeface="Times New Roman" panose="02020603050405020304" pitchFamily="18" charset="0"/>
              </a:rPr>
              <a:t> bollito in acqua, e poi servito in piccole tazze variopinte chiamate </a:t>
            </a:r>
            <a:r>
              <a:rPr lang="it-IT" sz="1800" b="1" i="1" dirty="0" err="1">
                <a:solidFill>
                  <a:prstClr val="black"/>
                </a:solidFill>
                <a:latin typeface="Times New Roman" panose="02020603050405020304" pitchFamily="18" charset="0"/>
                <a:cs typeface="Times New Roman" panose="02020603050405020304" pitchFamily="18" charset="0"/>
              </a:rPr>
              <a:t>si'ni</a:t>
            </a:r>
            <a:r>
              <a:rPr lang="it-IT" sz="1800" b="1" i="1" dirty="0">
                <a:solidFill>
                  <a:prstClr val="black"/>
                </a:solidFill>
                <a:latin typeface="Times New Roman" panose="02020603050405020304" pitchFamily="18" charset="0"/>
                <a:cs typeface="Times New Roman" panose="02020603050405020304" pitchFamily="18" charset="0"/>
              </a:rPr>
              <a:t>.</a:t>
            </a:r>
            <a:r>
              <a:rPr lang="it-IT" sz="1800" dirty="0">
                <a:solidFill>
                  <a:prstClr val="black"/>
                </a:solidFill>
                <a:latin typeface="Times New Roman" panose="02020603050405020304" pitchFamily="18" charset="0"/>
                <a:cs typeface="Times New Roman" panose="02020603050405020304" pitchFamily="18" charset="0"/>
              </a:rPr>
              <a:t> Il caffè è servito solitamente con lo zucchero, ma è anche servito con sale in molte parti dell'Etiopia. Snack come pop-</a:t>
            </a:r>
            <a:r>
              <a:rPr lang="it-IT" sz="1800" dirty="0" err="1">
                <a:solidFill>
                  <a:prstClr val="black"/>
                </a:solidFill>
                <a:latin typeface="Times New Roman" panose="02020603050405020304" pitchFamily="18" charset="0"/>
                <a:cs typeface="Times New Roman" panose="02020603050405020304" pitchFamily="18" charset="0"/>
              </a:rPr>
              <a:t>corn</a:t>
            </a:r>
            <a:r>
              <a:rPr lang="it-IT" sz="1800" dirty="0">
                <a:solidFill>
                  <a:prstClr val="black"/>
                </a:solidFill>
                <a:latin typeface="Times New Roman" panose="02020603050405020304" pitchFamily="18" charset="0"/>
                <a:cs typeface="Times New Roman" panose="02020603050405020304" pitchFamily="18" charset="0"/>
              </a:rPr>
              <a:t> o orzo possono essere serviti con il caffè. Nella maggior parte delle case esiste un'area dedicata al caffè, circondata da piante d'appartamento, con mobili speciali per la caffettiera. Una cerimonia completa prevede tre giri di caffè (</a:t>
            </a:r>
            <a:r>
              <a:rPr lang="it-IT" sz="1800" dirty="0" err="1">
                <a:solidFill>
                  <a:prstClr val="black"/>
                </a:solidFill>
                <a:latin typeface="Times New Roman" panose="02020603050405020304" pitchFamily="18" charset="0"/>
                <a:cs typeface="Times New Roman" panose="02020603050405020304" pitchFamily="18" charset="0"/>
              </a:rPr>
              <a:t>Abon</a:t>
            </a:r>
            <a:r>
              <a:rPr lang="it-IT" sz="1800" dirty="0">
                <a:solidFill>
                  <a:prstClr val="black"/>
                </a:solidFill>
                <a:latin typeface="Times New Roman" panose="02020603050405020304" pitchFamily="18" charset="0"/>
                <a:cs typeface="Times New Roman" panose="02020603050405020304" pitchFamily="18" charset="0"/>
              </a:rPr>
              <a:t>, Tona, </a:t>
            </a:r>
            <a:r>
              <a:rPr lang="it-IT" sz="1800" dirty="0" err="1">
                <a:solidFill>
                  <a:prstClr val="black"/>
                </a:solidFill>
                <a:latin typeface="Times New Roman" panose="02020603050405020304" pitchFamily="18" charset="0"/>
                <a:cs typeface="Times New Roman" panose="02020603050405020304" pitchFamily="18" charset="0"/>
              </a:rPr>
              <a:t>Bereka</a:t>
            </a:r>
            <a:r>
              <a:rPr lang="it-IT" sz="1800" dirty="0">
                <a:solidFill>
                  <a:prstClr val="black"/>
                </a:solidFill>
                <a:latin typeface="Times New Roman" panose="02020603050405020304" pitchFamily="18" charset="0"/>
                <a:cs typeface="Times New Roman" panose="02020603050405020304" pitchFamily="18" charset="0"/>
              </a:rPr>
              <a:t>) ed è accompagnata dalla combustione di incenso</a:t>
            </a:r>
            <a:r>
              <a:rPr lang="it-IT" sz="1800" dirty="0" smtClean="0">
                <a:solidFill>
                  <a:prstClr val="black"/>
                </a:solidFill>
                <a:latin typeface="Times New Roman" panose="02020603050405020304" pitchFamily="18" charset="0"/>
                <a:cs typeface="Times New Roman" panose="02020603050405020304" pitchFamily="18" charset="0"/>
              </a:rPr>
              <a:t>.</a:t>
            </a:r>
            <a:endParaRPr lang="it-IT" sz="1800" dirty="0">
              <a:solidFill>
                <a:prstClr val="black"/>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3220" y="3825481"/>
            <a:ext cx="3108960" cy="27648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79509867"/>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i="1" dirty="0" smtClean="0">
                <a:latin typeface="Times New Roman" panose="02020603050405020304" pitchFamily="18" charset="0"/>
                <a:cs typeface="Times New Roman" panose="02020603050405020304" pitchFamily="18" charset="0"/>
              </a:rPr>
              <a:t>Tradizioni etiopi</a:t>
            </a:r>
            <a:endParaRPr lang="it-IT" sz="3200" b="1" i="1" dirty="0">
              <a:latin typeface="Times New Roman" panose="02020603050405020304" pitchFamily="18" charset="0"/>
              <a:cs typeface="Times New Roman" panose="02020603050405020304" pitchFamily="18" charset="0"/>
            </a:endParaRPr>
          </a:p>
        </p:txBody>
      </p:sp>
      <p:sp>
        <p:nvSpPr>
          <p:cNvPr id="4" name="Segnaposto contenuto 3"/>
          <p:cNvSpPr>
            <a:spLocks noGrp="1"/>
          </p:cNvSpPr>
          <p:nvPr>
            <p:ph idx="1"/>
          </p:nvPr>
        </p:nvSpPr>
        <p:spPr>
          <a:xfrm>
            <a:off x="571472" y="1142984"/>
            <a:ext cx="4864624" cy="4929222"/>
          </a:xfrm>
        </p:spPr>
        <p:txBody>
          <a:bodyPr>
            <a:normAutofit fontScale="55000" lnSpcReduction="20000"/>
          </a:bodyPr>
          <a:lstStyle/>
          <a:p>
            <a:pPr marL="0" indent="0" algn="ctr">
              <a:buNone/>
            </a:pPr>
            <a:r>
              <a:rPr lang="it-IT" dirty="0" smtClean="0">
                <a:latin typeface="Times New Roman" pitchFamily="18" charset="0"/>
                <a:cs typeface="Times New Roman" panose="02020603050405020304" pitchFamily="18" charset="0"/>
              </a:rPr>
              <a:t>La tradizione cristiana etiopica, ancora presente nella costituzione dell'ultimo imperatore </a:t>
            </a:r>
            <a:r>
              <a:rPr lang="it-IT" dirty="0" err="1" smtClean="0">
                <a:latin typeface="Times New Roman" panose="02020603050405020304" pitchFamily="18" charset="0"/>
                <a:cs typeface="Times New Roman" panose="02020603050405020304" pitchFamily="18" charset="0"/>
              </a:rPr>
              <a:t>Hailé</a:t>
            </a:r>
            <a:r>
              <a:rPr lang="it-IT" dirty="0" smtClean="0">
                <a:latin typeface="Times New Roman" panose="02020603050405020304" pitchFamily="18" charset="0"/>
                <a:cs typeface="Times New Roman" panose="02020603050405020304" pitchFamily="18" charset="0"/>
              </a:rPr>
              <a:t> </a:t>
            </a:r>
            <a:r>
              <a:rPr lang="it-IT" dirty="0" err="1" smtClean="0">
                <a:latin typeface="Times New Roman" panose="02020603050405020304" pitchFamily="18" charset="0"/>
                <a:cs typeface="Times New Roman" panose="02020603050405020304" pitchFamily="18" charset="0"/>
              </a:rPr>
              <a:t>Selassié</a:t>
            </a:r>
            <a:r>
              <a:rPr lang="it-IT" dirty="0" smtClean="0">
                <a:latin typeface="Times New Roman" panose="02020603050405020304" pitchFamily="18" charset="0"/>
                <a:cs typeface="Times New Roman" panose="02020603050405020304" pitchFamily="18" charset="0"/>
              </a:rPr>
              <a:t>, considera il regno sacerdotale etiopico la continuazione legittima della dinastia di Salomone e del sacerdozio di Aronne. </a:t>
            </a:r>
          </a:p>
          <a:p>
            <a:pPr marL="0" indent="0" algn="ctr">
              <a:buNone/>
            </a:pPr>
            <a:r>
              <a:rPr lang="it-IT" dirty="0" smtClean="0">
                <a:latin typeface="Times New Roman" panose="02020603050405020304" pitchFamily="18" charset="0"/>
                <a:cs typeface="Times New Roman" panose="02020603050405020304" pitchFamily="18" charset="0"/>
              </a:rPr>
              <a:t>Essa afferma che "la regina del sud" che visitò Salomone (1 Re 10, 1-13) era </a:t>
            </a:r>
            <a:r>
              <a:rPr lang="it-IT" dirty="0" err="1" smtClean="0">
                <a:latin typeface="Times New Roman" panose="02020603050405020304" pitchFamily="18" charset="0"/>
                <a:cs typeface="Times New Roman" panose="02020603050405020304" pitchFamily="18" charset="0"/>
              </a:rPr>
              <a:t>Makeda</a:t>
            </a:r>
            <a:r>
              <a:rPr lang="it-IT" dirty="0" smtClean="0">
                <a:latin typeface="Times New Roman" panose="02020603050405020304" pitchFamily="18" charset="0"/>
                <a:cs typeface="Times New Roman" panose="02020603050405020304" pitchFamily="18" charset="0"/>
              </a:rPr>
              <a:t> di Axum. Dal re ebreo ella ebbe un figlio, Menelik I, che mandò a studiare a Gerusalemme. Quando </a:t>
            </a:r>
            <a:r>
              <a:rPr lang="it-IT" dirty="0" err="1" smtClean="0">
                <a:latin typeface="Times New Roman" panose="02020603050405020304" pitchFamily="18" charset="0"/>
                <a:cs typeface="Times New Roman" panose="02020603050405020304" pitchFamily="18" charset="0"/>
              </a:rPr>
              <a:t>Menelik</a:t>
            </a:r>
            <a:r>
              <a:rPr lang="it-IT" dirty="0" smtClean="0">
                <a:latin typeface="Times New Roman" panose="02020603050405020304" pitchFamily="18" charset="0"/>
                <a:cs typeface="Times New Roman" panose="02020603050405020304" pitchFamily="18" charset="0"/>
              </a:rPr>
              <a:t> tornò dalla madre, Salomone lo fece accompagnare da Azaria, figlio del gran sacerdote </a:t>
            </a:r>
            <a:r>
              <a:rPr lang="it-IT" dirty="0" err="1" smtClean="0">
                <a:latin typeface="Times New Roman" panose="02020603050405020304" pitchFamily="18" charset="0"/>
                <a:cs typeface="Times New Roman" panose="02020603050405020304" pitchFamily="18" charset="0"/>
              </a:rPr>
              <a:t>Zadok</a:t>
            </a:r>
            <a:r>
              <a:rPr lang="it-IT" dirty="0" smtClean="0">
                <a:latin typeface="Times New Roman" panose="02020603050405020304" pitchFamily="18" charset="0"/>
                <a:cs typeface="Times New Roman" panose="02020603050405020304" pitchFamily="18" charset="0"/>
              </a:rPr>
              <a:t> ( 2 Sam 15 24-29). La leggenda racconta che Azaria non voleva partire senza portare con sé l'Arca dell'Alleanza. Egli la sottrasse segretamente al tempio, sostituendola con un'imitazione. Così l'Arca è giunta ad Axum dove si trova tuttora nella chiesa principale. Quindi Axum è la vera Sion. </a:t>
            </a:r>
          </a:p>
          <a:p>
            <a:pPr marL="0" indent="0" algn="ctr">
              <a:buNone/>
            </a:pPr>
            <a:r>
              <a:rPr lang="it-IT" dirty="0" smtClean="0">
                <a:latin typeface="Times New Roman" panose="02020603050405020304" pitchFamily="18" charset="0"/>
                <a:cs typeface="Times New Roman" panose="02020603050405020304" pitchFamily="18" charset="0"/>
              </a:rPr>
              <a:t>Ancora oggi dietro l'altare di ogni chiesa in Etiopia si può vedere un'arca, chiamata </a:t>
            </a:r>
            <a:r>
              <a:rPr lang="it-IT" dirty="0" err="1" smtClean="0">
                <a:latin typeface="Times New Roman" panose="02020603050405020304" pitchFamily="18" charset="0"/>
                <a:cs typeface="Times New Roman" panose="02020603050405020304" pitchFamily="18" charset="0"/>
              </a:rPr>
              <a:t>tabot</a:t>
            </a:r>
            <a:r>
              <a:rPr lang="it-IT" dirty="0" smtClean="0">
                <a:latin typeface="Times New Roman" panose="02020603050405020304" pitchFamily="18" charset="0"/>
                <a:cs typeface="Times New Roman" panose="02020603050405020304" pitchFamily="18" charset="0"/>
              </a:rPr>
              <a:t>. E tutti i discendenti di Menelik si sono fregiati del titolo di "Leone di Giuda".</a:t>
            </a:r>
            <a:endParaRPr lang="it-IT" dirty="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06119" y="2214554"/>
            <a:ext cx="3256438" cy="30266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33377146"/>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heel(1)">
                                      <p:cBhvr>
                                        <p:cTn id="15" dur="2000"/>
                                        <p:tgtEl>
                                          <p:spTgt spid="4">
                                            <p:txEl>
                                              <p:pRg st="1" end="1"/>
                                            </p:tx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heel(1)">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5852" y="428604"/>
            <a:ext cx="6858048" cy="857256"/>
          </a:xfrm>
        </p:spPr>
        <p:txBody>
          <a:bodyPr>
            <a:normAutofit/>
          </a:bodyPr>
          <a:lstStyle/>
          <a:p>
            <a:r>
              <a:rPr lang="it-IT" sz="3200" b="1" i="1" dirty="0" smtClean="0">
                <a:latin typeface="Times New Roman" panose="02020603050405020304" pitchFamily="18" charset="0"/>
                <a:cs typeface="Times New Roman" panose="02020603050405020304" pitchFamily="18" charset="0"/>
              </a:rPr>
              <a:t>Il </a:t>
            </a:r>
            <a:r>
              <a:rPr lang="it-IT" sz="3200" b="1" i="1" dirty="0" err="1" smtClean="0">
                <a:latin typeface="Times New Roman" panose="02020603050405020304" pitchFamily="18" charset="0"/>
                <a:cs typeface="Times New Roman" panose="02020603050405020304" pitchFamily="18" charset="0"/>
              </a:rPr>
              <a:t>Rastafarianesimo</a:t>
            </a:r>
            <a:endParaRPr lang="it-IT" sz="3200" b="1" i="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285720" y="1285860"/>
            <a:ext cx="5000660" cy="5167476"/>
          </a:xfrm>
        </p:spPr>
        <p:txBody>
          <a:bodyPr>
            <a:normAutofit fontScale="55000" lnSpcReduction="20000"/>
          </a:bodyPr>
          <a:lstStyle/>
          <a:p>
            <a:pPr marL="0" indent="0" algn="ctr">
              <a:buNone/>
            </a:pPr>
            <a:r>
              <a:rPr lang="it-IT" dirty="0" smtClean="0">
                <a:latin typeface="Times New Roman" pitchFamily="18" charset="0"/>
                <a:cs typeface="Times New Roman" pitchFamily="18" charset="0"/>
              </a:rPr>
              <a:t> Il culto rastafariano nasce in Jamaica negli anni '30 ed è indissolubilmente legato alla figura di </a:t>
            </a:r>
            <a:r>
              <a:rPr lang="it-IT" dirty="0" err="1" smtClean="0">
                <a:latin typeface="Times New Roman" pitchFamily="18" charset="0"/>
                <a:cs typeface="Times New Roman" pitchFamily="18" charset="0"/>
              </a:rPr>
              <a:t>Hailé</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Selassié</a:t>
            </a:r>
            <a:r>
              <a:rPr lang="it-IT" dirty="0" smtClean="0">
                <a:latin typeface="Times New Roman" pitchFamily="18" charset="0"/>
                <a:cs typeface="Times New Roman" pitchFamily="18" charset="0"/>
              </a:rPr>
              <a:t>.</a:t>
            </a:r>
          </a:p>
          <a:p>
            <a:pPr marL="0" indent="0" algn="ctr">
              <a:buNone/>
            </a:pPr>
            <a:r>
              <a:rPr lang="it-IT" dirty="0" smtClean="0">
                <a:latin typeface="Times New Roman" pitchFamily="18" charset="0"/>
                <a:cs typeface="Times New Roman" pitchFamily="18" charset="0"/>
              </a:rPr>
              <a:t>A metà strada tra un movimento politico-ideologico ed una religione altamente sincretistica, ha origine dagli insegnamenti del nazionalista giamaicano di colore Marcus </a:t>
            </a:r>
            <a:r>
              <a:rPr lang="it-IT" dirty="0" err="1" smtClean="0">
                <a:latin typeface="Times New Roman" pitchFamily="18" charset="0"/>
                <a:cs typeface="Times New Roman" pitchFamily="18" charset="0"/>
              </a:rPr>
              <a:t>Garvey</a:t>
            </a:r>
            <a:r>
              <a:rPr lang="it-IT" dirty="0" smtClean="0">
                <a:latin typeface="Times New Roman" pitchFamily="18" charset="0"/>
                <a:cs typeface="Times New Roman" pitchFamily="18" charset="0"/>
              </a:rPr>
              <a:t>.</a:t>
            </a:r>
          </a:p>
          <a:p>
            <a:pPr marL="0" indent="0" algn="ctr">
              <a:buNone/>
            </a:pPr>
            <a:r>
              <a:rPr lang="it-IT" dirty="0" smtClean="0">
                <a:latin typeface="Times New Roman" pitchFamily="18" charset="0"/>
                <a:cs typeface="Times New Roman" pitchFamily="18" charset="0"/>
              </a:rPr>
              <a:t>La filosofia che ne è nata propugna il ritorno della popolazione nera nella madrepatria africana, e denuncia l'imperialismo - anche culturale - degli europei.</a:t>
            </a:r>
          </a:p>
          <a:p>
            <a:pPr marL="0" indent="0" algn="ctr">
              <a:buNone/>
            </a:pPr>
            <a:r>
              <a:rPr lang="it-IT" dirty="0" smtClean="0">
                <a:latin typeface="Times New Roman" pitchFamily="18" charset="0"/>
                <a:cs typeface="Times New Roman" pitchFamily="18" charset="0"/>
              </a:rPr>
              <a:t>Il nome ha un'origine alquanto curiosa. Si dice che </a:t>
            </a:r>
            <a:r>
              <a:rPr lang="it-IT" dirty="0" err="1" smtClean="0">
                <a:latin typeface="Times New Roman" pitchFamily="18" charset="0"/>
                <a:cs typeface="Times New Roman" pitchFamily="18" charset="0"/>
              </a:rPr>
              <a:t>Garvey</a:t>
            </a:r>
            <a:r>
              <a:rPr lang="it-IT" dirty="0" smtClean="0">
                <a:latin typeface="Times New Roman" pitchFamily="18" charset="0"/>
                <a:cs typeface="Times New Roman" pitchFamily="18" charset="0"/>
              </a:rPr>
              <a:t>, attorno agli anni '20, abbia pronunciato una sorta di profezia: "Guardate all'Africa. Quando un re di colore sarà incoronato, il giorno della liberazione sarà vicino". Molti credettero che la profezia si fosse compiuta quando nel 1930 ras </a:t>
            </a:r>
            <a:r>
              <a:rPr lang="it-IT" dirty="0" err="1" smtClean="0">
                <a:latin typeface="Times New Roman" pitchFamily="18" charset="0"/>
                <a:cs typeface="Times New Roman" pitchFamily="18" charset="0"/>
              </a:rPr>
              <a:t>Tafari</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Makkonen</a:t>
            </a:r>
            <a:r>
              <a:rPr lang="it-IT" dirty="0" smtClean="0">
                <a:latin typeface="Times New Roman" pitchFamily="18" charset="0"/>
                <a:cs typeface="Times New Roman" pitchFamily="18" charset="0"/>
              </a:rPr>
              <a:t> divenne imperatore con il nome di </a:t>
            </a:r>
            <a:r>
              <a:rPr lang="it-IT" dirty="0" err="1" smtClean="0">
                <a:latin typeface="Times New Roman" pitchFamily="18" charset="0"/>
                <a:cs typeface="Times New Roman" pitchFamily="18" charset="0"/>
              </a:rPr>
              <a:t>Hailé</a:t>
            </a:r>
            <a:r>
              <a:rPr lang="it-IT" dirty="0" smtClean="0">
                <a:latin typeface="Times New Roman" pitchFamily="18" charset="0"/>
                <a:cs typeface="Times New Roman" pitchFamily="18" charset="0"/>
              </a:rPr>
              <a:t> </a:t>
            </a:r>
            <a:r>
              <a:rPr lang="it-IT" dirty="0" err="1" smtClean="0">
                <a:latin typeface="Times New Roman" pitchFamily="18" charset="0"/>
                <a:cs typeface="Times New Roman" pitchFamily="18" charset="0"/>
              </a:rPr>
              <a:t>Selassié</a:t>
            </a:r>
            <a:r>
              <a:rPr lang="it-IT" dirty="0" smtClean="0">
                <a:latin typeface="Times New Roman" pitchFamily="18" charset="0"/>
                <a:cs typeface="Times New Roman" pitchFamily="18" charset="0"/>
              </a:rPr>
              <a:t>.</a:t>
            </a:r>
          </a:p>
          <a:p>
            <a:pPr marL="0" indent="0" algn="ctr">
              <a:buNone/>
            </a:pPr>
            <a:r>
              <a:rPr lang="it-IT" dirty="0" smtClean="0">
                <a:latin typeface="Times New Roman" pitchFamily="18" charset="0"/>
                <a:cs typeface="Times New Roman" pitchFamily="18" charset="0"/>
              </a:rPr>
              <a:t>In effetti, in un’ Africa completamente colonizzata, uno stato indipendente e governato da un sovrano di colore, divenne baluardo del patriottismo africano.</a:t>
            </a:r>
            <a:endParaRPr lang="it-IT"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57818" y="1785926"/>
            <a:ext cx="3491880" cy="38576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62682444"/>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 calcmode="lin" valueType="num">
                                      <p:cBhvr>
                                        <p:cTn id="29" dur="500" fill="hold"/>
                                        <p:tgtEl>
                                          <p:spTgt spid="4098"/>
                                        </p:tgtEl>
                                        <p:attrNameLst>
                                          <p:attrName>ppt_w</p:attrName>
                                        </p:attrNameLst>
                                      </p:cBhvr>
                                      <p:tavLst>
                                        <p:tav tm="0">
                                          <p:val>
                                            <p:fltVal val="0"/>
                                          </p:val>
                                        </p:tav>
                                        <p:tav tm="100000">
                                          <p:val>
                                            <p:strVal val="#ppt_w"/>
                                          </p:val>
                                        </p:tav>
                                      </p:tavLst>
                                    </p:anim>
                                    <p:anim calcmode="lin" valueType="num">
                                      <p:cBhvr>
                                        <p:cTn id="30" dur="500" fill="hold"/>
                                        <p:tgtEl>
                                          <p:spTgt spid="4098"/>
                                        </p:tgtEl>
                                        <p:attrNameLst>
                                          <p:attrName>ppt_h</p:attrName>
                                        </p:attrNameLst>
                                      </p:cBhvr>
                                      <p:tavLst>
                                        <p:tav tm="0">
                                          <p:val>
                                            <p:fltVal val="0"/>
                                          </p:val>
                                        </p:tav>
                                        <p:tav tm="100000">
                                          <p:val>
                                            <p:strVal val="#ppt_h"/>
                                          </p:val>
                                        </p:tav>
                                      </p:tavLst>
                                    </p:anim>
                                    <p:animEffect transition="in" filter="fade">
                                      <p:cBhvr>
                                        <p:cTn id="3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3.4"/>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3226</TotalTime>
  <Words>11857</Words>
  <Application>Microsoft Office PowerPoint</Application>
  <PresentationFormat>Presentazione su schermo (4:3)</PresentationFormat>
  <Paragraphs>398</Paragraphs>
  <Slides>103</Slides>
  <Notes>1</Notes>
  <HiddenSlides>0</HiddenSlides>
  <MMClips>0</MMClips>
  <ScaleCrop>false</ScaleCrop>
  <HeadingPairs>
    <vt:vector size="4" baseType="variant">
      <vt:variant>
        <vt:lpstr>Tema</vt:lpstr>
      </vt:variant>
      <vt:variant>
        <vt:i4>1</vt:i4>
      </vt:variant>
      <vt:variant>
        <vt:lpstr>Titoli diapositive</vt:lpstr>
      </vt:variant>
      <vt:variant>
        <vt:i4>103</vt:i4>
      </vt:variant>
    </vt:vector>
  </HeadingPairs>
  <TitlesOfParts>
    <vt:vector size="104" baseType="lpstr">
      <vt:lpstr>Tema di Office</vt:lpstr>
      <vt:lpstr>L’Ottocento</vt:lpstr>
      <vt:lpstr>Diapositiva 2</vt:lpstr>
      <vt:lpstr>Diapositiva 3</vt:lpstr>
      <vt:lpstr>Diapositiva 4</vt:lpstr>
      <vt:lpstr>Il Romanticismo</vt:lpstr>
      <vt:lpstr>La musica strumentale</vt:lpstr>
      <vt:lpstr>Il virtuosismo</vt:lpstr>
      <vt:lpstr>Il Romanticismo italiano</vt:lpstr>
      <vt:lpstr>Vincenzo Bellini</vt:lpstr>
      <vt:lpstr>La tragicità e l’opera Buffa </vt:lpstr>
      <vt:lpstr>Le prime opere di Verdi</vt:lpstr>
      <vt:lpstr>La trilogia popolare</vt:lpstr>
      <vt:lpstr>Le ultime opere</vt:lpstr>
      <vt:lpstr>Wagner rinnova la musica</vt:lpstr>
      <vt:lpstr>Lei-emotive e melodie infinite</vt:lpstr>
      <vt:lpstr>Diapositiva 16</vt:lpstr>
      <vt:lpstr>Il Romanticismo in arte</vt:lpstr>
      <vt:lpstr>Diapositiva 18</vt:lpstr>
      <vt:lpstr>Il Realismo</vt:lpstr>
      <vt:lpstr>La pittura dell’arte </vt:lpstr>
      <vt:lpstr>Diapositiva 21</vt:lpstr>
      <vt:lpstr>L’Impressionismo</vt:lpstr>
      <vt:lpstr>La storia dell’ Impressionismo</vt:lpstr>
      <vt:lpstr>Diapositiva 24</vt:lpstr>
      <vt:lpstr>Il Pointillisme</vt:lpstr>
      <vt:lpstr>Divisionismo</vt:lpstr>
      <vt:lpstr>Diapositiva 27</vt:lpstr>
      <vt:lpstr>Neoclassicismo</vt:lpstr>
      <vt:lpstr>Ugo Foscolo</vt:lpstr>
      <vt:lpstr>Romanticismo</vt:lpstr>
      <vt:lpstr>Diapositiva 31</vt:lpstr>
      <vt:lpstr>Giacomo Leopardi</vt:lpstr>
      <vt:lpstr>Alessandro Manzoni</vt:lpstr>
      <vt:lpstr> Positivismo</vt:lpstr>
      <vt:lpstr> Naturalismo</vt:lpstr>
      <vt:lpstr>Verismo</vt:lpstr>
      <vt:lpstr>Diapositiva 37</vt:lpstr>
      <vt:lpstr>Giovanni Verga</vt:lpstr>
      <vt:lpstr>Giosuè Carducci</vt:lpstr>
      <vt:lpstr> Simbolismo</vt:lpstr>
      <vt:lpstr>Decadentismo</vt:lpstr>
      <vt:lpstr>Diapositiva 42</vt:lpstr>
      <vt:lpstr>Giovanni Pascoli</vt:lpstr>
      <vt:lpstr>Gabriele D’Annunzio</vt:lpstr>
      <vt:lpstr>Italo Svevo</vt:lpstr>
      <vt:lpstr>Luigi Pirandello</vt:lpstr>
      <vt:lpstr>Diapositiva 47</vt:lpstr>
      <vt:lpstr>Diapositiva 48</vt:lpstr>
      <vt:lpstr> Napoleone Bonaparte</vt:lpstr>
      <vt:lpstr>Le battaglie napoleoniche e il colpo di stato</vt:lpstr>
      <vt:lpstr>Declino dell’impero napoleonico </vt:lpstr>
      <vt:lpstr> Congresso di Vienna</vt:lpstr>
      <vt:lpstr>Diapositiva 53</vt:lpstr>
      <vt:lpstr> I moti liberali del 1820-21</vt:lpstr>
      <vt:lpstr> I moti liberali del 1830-31</vt:lpstr>
      <vt:lpstr>La Rivoluzione industriale</vt:lpstr>
      <vt:lpstr>Diapositiva 57</vt:lpstr>
      <vt:lpstr>Diapositiva 58</vt:lpstr>
      <vt:lpstr>Le rivoluzioni del 1848</vt:lpstr>
      <vt:lpstr>Diapositiva 60</vt:lpstr>
      <vt:lpstr>Prima guerra d’indipendenza </vt:lpstr>
      <vt:lpstr>Seconda guerra d’indipendenza </vt:lpstr>
      <vt:lpstr>Diapositiva 63</vt:lpstr>
      <vt:lpstr>La nascita del Regno d’Italia</vt:lpstr>
      <vt:lpstr>Terza guerra d’indipendenza </vt:lpstr>
      <vt:lpstr>Diapositiva 66</vt:lpstr>
      <vt:lpstr>I problemi post-unitari </vt:lpstr>
      <vt:lpstr>Diapositiva 68</vt:lpstr>
      <vt:lpstr>La seconda rivoluzione industriale</vt:lpstr>
      <vt:lpstr>Diapositiva 70</vt:lpstr>
      <vt:lpstr>Diapositiva 71</vt:lpstr>
      <vt:lpstr>Diapositiva 72</vt:lpstr>
      <vt:lpstr>Diapositiva 73</vt:lpstr>
      <vt:lpstr>Diapositiva 74</vt:lpstr>
      <vt:lpstr>Diapositiva 75</vt:lpstr>
      <vt:lpstr> Il colonialismo italiano in Etiopia</vt:lpstr>
      <vt:lpstr>Diapositiva 77</vt:lpstr>
      <vt:lpstr>Diapositiva 78</vt:lpstr>
      <vt:lpstr>Il territorio </vt:lpstr>
      <vt:lpstr>L’ altopiano etiopico</vt:lpstr>
      <vt:lpstr>La Fossa Galla</vt:lpstr>
      <vt:lpstr> I fiumi</vt:lpstr>
      <vt:lpstr>Diapositiva 83</vt:lpstr>
      <vt:lpstr>Diapositiva 84</vt:lpstr>
      <vt:lpstr>Diapositiva 85</vt:lpstr>
      <vt:lpstr>Diapositiva 86</vt:lpstr>
      <vt:lpstr>La cucina etiope</vt:lpstr>
      <vt:lpstr>Diapositiva 88</vt:lpstr>
      <vt:lpstr>Il wat e l’alicha</vt:lpstr>
      <vt:lpstr>Diapositiva 90</vt:lpstr>
      <vt:lpstr>Il berberè e il niter kibbeh</vt:lpstr>
      <vt:lpstr>Tibs</vt:lpstr>
      <vt:lpstr>Kitfo</vt:lpstr>
      <vt:lpstr>Colazione e snack</vt:lpstr>
      <vt:lpstr>Bevande</vt:lpstr>
      <vt:lpstr>Diapositiva 96</vt:lpstr>
      <vt:lpstr>Diapositiva 97</vt:lpstr>
      <vt:lpstr>Tradizioni etiopi</vt:lpstr>
      <vt:lpstr>Il Rastafarianesimo</vt:lpstr>
      <vt:lpstr>Le case</vt:lpstr>
      <vt:lpstr>Gli anziani</vt:lpstr>
      <vt:lpstr>Il calendario etiope</vt:lpstr>
      <vt:lpstr>Diapositiva 103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L‘800</dc:title>
  <dc:creator>Utente</dc:creator>
  <cp:lastModifiedBy>Paolo</cp:lastModifiedBy>
  <cp:revision>546</cp:revision>
  <dcterms:created xsi:type="dcterms:W3CDTF">2016-12-06T10:34:49Z</dcterms:created>
  <dcterms:modified xsi:type="dcterms:W3CDTF">2017-03-05T14:50:50Z</dcterms:modified>
</cp:coreProperties>
</file>