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8" r:id="rId2"/>
    <p:sldId id="317" r:id="rId3"/>
    <p:sldId id="256" r:id="rId4"/>
    <p:sldId id="258" r:id="rId5"/>
    <p:sldId id="285" r:id="rId6"/>
    <p:sldId id="286" r:id="rId7"/>
    <p:sldId id="306" r:id="rId8"/>
    <p:sldId id="307" r:id="rId9"/>
    <p:sldId id="308" r:id="rId10"/>
    <p:sldId id="313" r:id="rId11"/>
    <p:sldId id="314" r:id="rId12"/>
    <p:sldId id="309" r:id="rId13"/>
    <p:sldId id="310" r:id="rId14"/>
    <p:sldId id="311" r:id="rId15"/>
    <p:sldId id="259" r:id="rId16"/>
    <p:sldId id="260" r:id="rId17"/>
    <p:sldId id="261" r:id="rId18"/>
    <p:sldId id="262" r:id="rId19"/>
    <p:sldId id="263" r:id="rId20"/>
    <p:sldId id="264" r:id="rId21"/>
    <p:sldId id="265" r:id="rId22"/>
    <p:sldId id="267" r:id="rId23"/>
    <p:sldId id="268" r:id="rId24"/>
    <p:sldId id="287" r:id="rId25"/>
    <p:sldId id="288" r:id="rId26"/>
    <p:sldId id="270" r:id="rId27"/>
    <p:sldId id="271" r:id="rId28"/>
    <p:sldId id="272" r:id="rId29"/>
    <p:sldId id="273" r:id="rId30"/>
    <p:sldId id="274" r:id="rId31"/>
    <p:sldId id="275" r:id="rId32"/>
    <p:sldId id="276" r:id="rId33"/>
    <p:sldId id="289" r:id="rId34"/>
    <p:sldId id="280" r:id="rId35"/>
    <p:sldId id="281" r:id="rId36"/>
    <p:sldId id="291" r:id="rId37"/>
    <p:sldId id="283" r:id="rId38"/>
    <p:sldId id="284" r:id="rId39"/>
    <p:sldId id="290" r:id="rId40"/>
    <p:sldId id="292" r:id="rId41"/>
    <p:sldId id="294" r:id="rId42"/>
    <p:sldId id="295" r:id="rId43"/>
    <p:sldId id="296" r:id="rId44"/>
    <p:sldId id="299" r:id="rId45"/>
    <p:sldId id="300" r:id="rId46"/>
    <p:sldId id="315" r:id="rId47"/>
    <p:sldId id="298" r:id="rId48"/>
    <p:sldId id="301" r:id="rId49"/>
    <p:sldId id="305" r:id="rId50"/>
    <p:sldId id="316"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FDD"/>
    <a:srgbClr val="FF9933"/>
    <a:srgbClr val="FFFF66"/>
    <a:srgbClr val="FFC193"/>
    <a:srgbClr val="FF4DCC"/>
    <a:srgbClr val="CC026C"/>
    <a:srgbClr val="BC36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14"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30D96-7AD4-4383-9510-58A6DD91E772}" type="datetimeFigureOut">
              <a:rPr lang="it-IT" smtClean="0"/>
              <a:pPr/>
              <a:t>12/04/2017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100FA-F741-4C92-9C64-75D3023C8E5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EB100FA-F741-4C92-9C64-75D3023C8E50}"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10640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4520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298737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674EB94-F81B-4D11-B5D1-8BCE4ACAA610}" type="datetimeFigureOut">
              <a:rPr lang="it-IT" smtClean="0">
                <a:solidFill>
                  <a:srgbClr val="0F6FC6">
                    <a:lumMod val="50000"/>
                  </a:srgbClr>
                </a:solidFill>
              </a:rPr>
              <a:pPr/>
              <a:t>12/04/2017</a:t>
            </a:fld>
            <a:endParaRPr lang="it-IT">
              <a:solidFill>
                <a:srgbClr val="0F6FC6">
                  <a:lumMod val="50000"/>
                </a:srgbClr>
              </a:solidFill>
            </a:endParaRPr>
          </a:p>
        </p:txBody>
      </p:sp>
      <p:sp>
        <p:nvSpPr>
          <p:cNvPr id="6" name="Footer Placeholder 5"/>
          <p:cNvSpPr>
            <a:spLocks noGrp="1"/>
          </p:cNvSpPr>
          <p:nvPr>
            <p:ph type="ftr" sz="quarter" idx="11"/>
          </p:nvPr>
        </p:nvSpPr>
        <p:spPr/>
        <p:txBody>
          <a:bodyPr/>
          <a:lstStyle/>
          <a:p>
            <a:endParaRPr lang="it-IT">
              <a:solidFill>
                <a:srgbClr val="0F6FC6">
                  <a:lumMod val="50000"/>
                </a:srgbClr>
              </a:solidFill>
            </a:endParaRPr>
          </a:p>
        </p:txBody>
      </p:sp>
      <p:sp>
        <p:nvSpPr>
          <p:cNvPr id="7" name="Slide Number Placeholder 6"/>
          <p:cNvSpPr>
            <a:spLocks noGrp="1"/>
          </p:cNvSpPr>
          <p:nvPr>
            <p:ph type="sldNum" sz="quarter" idx="12"/>
          </p:nvPr>
        </p:nvSpPr>
        <p:spPr/>
        <p:txBody>
          <a:bodyPr/>
          <a:lstStyle/>
          <a:p>
            <a:fld id="{B137CDA6-20EA-40DD-B192-434EBFF81009}" type="slidenum">
              <a:rPr lang="it-IT" smtClean="0">
                <a:solidFill>
                  <a:srgbClr val="0F6FC6">
                    <a:lumMod val="50000"/>
                  </a:srgbClr>
                </a:solidFill>
              </a:rPr>
              <a:pPr/>
              <a:t>‹N›</a:t>
            </a:fld>
            <a:endParaRPr lang="it-IT">
              <a:solidFill>
                <a:srgbClr val="0F6FC6">
                  <a:lumMod val="50000"/>
                </a:srgbClr>
              </a:solidFill>
            </a:endParaRPr>
          </a:p>
        </p:txBody>
      </p:sp>
    </p:spTree>
    <p:extLst>
      <p:ext uri="{BB962C8B-B14F-4D97-AF65-F5344CB8AC3E}">
        <p14:creationId xmlns="" xmlns:p14="http://schemas.microsoft.com/office/powerpoint/2010/main" val="354453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423884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245695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103280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239853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243888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91184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287394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3ED972-A656-4697-81AA-5E8E5532FED4}" type="datetimeFigureOut">
              <a:rPr lang="it-IT" smtClean="0"/>
              <a:pPr/>
              <a:t>12/04/2017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334120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DBFDD"/>
            </a:gs>
            <a:gs pos="38000">
              <a:srgbClr val="FFC000"/>
            </a:gs>
            <a:gs pos="21001">
              <a:srgbClr val="FFFF66"/>
            </a:gs>
            <a:gs pos="63000">
              <a:srgbClr val="FFC000"/>
            </a:gs>
            <a:gs pos="67000">
              <a:srgbClr val="FFFF00"/>
            </a:gs>
            <a:gs pos="79000">
              <a:schemeClr val="tx2">
                <a:lumMod val="60000"/>
                <a:lumOff val="40000"/>
              </a:schemeClr>
            </a:gs>
            <a:gs pos="82001">
              <a:schemeClr val="accent5">
                <a:lumMod val="75000"/>
              </a:schemeClr>
            </a:gs>
            <a:gs pos="100000">
              <a:schemeClr val="tx2">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ED972-A656-4697-81AA-5E8E5532FED4}" type="datetimeFigureOut">
              <a:rPr lang="it-IT" smtClean="0"/>
              <a:pPr/>
              <a:t>12/04/2017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32A4F-B03A-4F41-A97A-087993943BAF}" type="slidenum">
              <a:rPr lang="it-IT" smtClean="0"/>
              <a:pPr/>
              <a:t>‹N›</a:t>
            </a:fld>
            <a:endParaRPr lang="it-IT"/>
          </a:p>
        </p:txBody>
      </p:sp>
    </p:spTree>
    <p:extLst>
      <p:ext uri="{BB962C8B-B14F-4D97-AF65-F5344CB8AC3E}">
        <p14:creationId xmlns="" xmlns:p14="http://schemas.microsoft.com/office/powerpoint/2010/main" val="42967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it/url?sa=i&amp;rct=j&amp;q=&amp;esrc=s&amp;source=images&amp;cd=&amp;cad=rja&amp;uact=8&amp;ved=0ahUKEwjU7oCf-7DSAhXDXBQKHexSAkoQjRwIBw&amp;url=http://www.wikimafia.it/wiki/index.php?title=Libera._Associazioni,_nomi_e_numeri_contro_le_mafie&amp;psig=AFQjCNFiu85Fr9ZwN2ML_qnoQZJdH11wvg&amp;ust=1488308465418163" TargetMode="Externa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hyperlink" Target="https://www.google.it/url?sa=i&amp;rct=j&amp;q=&amp;esrc=s&amp;source=images&amp;cd=&amp;cad=rja&amp;uact=8&amp;ved=0ahUKEwiCzt_v-7DSAhUD6xQKHdBtA0oQjRwIBw&amp;url=http://www.ilcambiamento.it/articoli/17_marzo_2012_genova_libera_no_mafie&amp;bvm=bv.148073327,d.d24&amp;psig=AFQjCNGtb_7986niDLOVBxstWa05RmNnwQ&amp;ust=148830862378436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it/url?sa=i&amp;rct=j&amp;q=&amp;esrc=s&amp;source=images&amp;cd=&amp;cad=rja&amp;uact=8&amp;ved=0ahUKEwjRvdO4_rDSAhVLnRQKHQWgA0kQjRwIBw&amp;url=http://www.antimafiaduemila.com/home/rassegna-stampa-sp-2087084558/35-mafia-eventi-sicilia/63995-estorsioni-no-aggravante-mafia-addiopizzo-esce-da-processo.html&amp;bvm=bv.148073327,d.d24&amp;psig=AFQjCNF1AWN3-WngbKcKWnUq_ZVXKLjzsA&amp;ust=1488309305637458"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s://www.google.it/url?sa=i&amp;rct=j&amp;q=&amp;esrc=s&amp;source=images&amp;cd=&amp;cad=rja&amp;uact=8&amp;ved=0ahUKEwjV-evL_rDSAhVMuBQKHaj3AMMQjRwIBw&amp;url=http://www.italiachecambia.org/2014/12/io-faccio-cosi-50-addiopizzo-cambiamo-consumi/&amp;bvm=bv.148073327,d.d24&amp;psig=AFQjCNF1AWN3-WngbKcKWnUq_ZVXKLjzsA&amp;ust=148830930563745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it/url?sa=i&amp;rct=j&amp;q=&amp;esrc=s&amp;source=images&amp;cd=&amp;cad=rja&amp;uact=8&amp;ved=0ahUKEwiAgOvs_7DSAhXIXhQKHefmCEoQjRwIBw&amp;url=http://www.ammazzatecitutti.it/&amp;bvm=bv.148073327,d.d24&amp;psig=AFQjCNF5VNV_cT2Ym9gdauc10TS4E-a0uQ&amp;ust=1488309702983444" TargetMode="Externa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s://www.google.it/url?sa=i&amp;rct=j&amp;q=&amp;esrc=s&amp;source=images&amp;cd=&amp;cad=rja&amp;uact=8&amp;ved=0ahUKEwj87_D__7DSAhUFuxQKHWReBEsQjRwIBw&amp;url=http://www.nanopress.it/cronaca/foto/adesso-ammazzateci-tutti_3859_5.html&amp;bvm=bv.148073327,d.d24&amp;psig=AFQjCNF5VNV_cT2Ym9gdauc10TS4E-a0uQ&amp;ust=1488309702983444"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ved=0ahUKEwjHv8aAgrHSAhULWRQKHZAQDEsQjRwIBw&amp;url=http://www.professionistiliberi.org/&amp;bvm=bv.148073327,d.d24&amp;psig=AFQjCNGGSmSCORfKesv6VFGvMBnlPvM7PA&amp;ust=1488310279931323&amp;cad=rjt" TargetMode="External"/><Relationship Id="rId3" Type="http://schemas.openxmlformats.org/officeDocument/2006/relationships/image" Target="../media/image42.jpeg"/><Relationship Id="rId7" Type="http://schemas.openxmlformats.org/officeDocument/2006/relationships/image" Target="../media/image44.jpeg"/><Relationship Id="rId12" Type="http://schemas.openxmlformats.org/officeDocument/2006/relationships/image" Target="../media/image47.jpeg"/><Relationship Id="rId2" Type="http://schemas.openxmlformats.org/officeDocument/2006/relationships/hyperlink" Target="https://www.google.it/url?sa=i&amp;rct=j&amp;q=&amp;esrc=s&amp;source=images&amp;cd=&amp;cad=rja&amp;uact=8&amp;ved=0ahUKEwitgOubgbHSAhUEtRQKHWiBBEkQjRwIBw&amp;url=http://www.ritaatria.it/ChiSiamo/AssAntimafieRitaAtriaVentianni.aspx&amp;psig=AFQjCNEnYWitfUIaIw6wSZq15_F1sth4GA&amp;ust=1488310071081147" TargetMode="Externa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juKXcgbHSAhUCxxQKHel6C0oQjRwIBw&amp;url=http://www.memoria.san.beniculturali.it/web/memoria/partner/scheda-partner?p_p_id=56_INSTANCE_0oY5&amp;articleId=34826&amp;p_p_lifecycle=1&amp;p_p_state=normal&amp;groupId=11601&amp;viewMode=normal&amp;bvm=bv.148073327,d.d24&amp;psig=AFQjCNE1B0EYuhO0Sy2GH2t6H3owzdKlSA&amp;ust=1488310206717073" TargetMode="External"/><Relationship Id="rId11" Type="http://schemas.openxmlformats.org/officeDocument/2006/relationships/image" Target="../media/image46.gif"/><Relationship Id="rId5" Type="http://schemas.openxmlformats.org/officeDocument/2006/relationships/image" Target="../media/image43.png"/><Relationship Id="rId10" Type="http://schemas.openxmlformats.org/officeDocument/2006/relationships/hyperlink" Target="https://www.google.it/url?sa=i&amp;rct=j&amp;q=&amp;esrc=s&amp;source=images&amp;cd=&amp;cad=rja&amp;uact=8&amp;ved=0ahUKEwjXoYCJgrHSAhUOkRQKHXIBD0oQjRwIBw&amp;url=http://www.borntotalk.altervista.org/index.php/antimafia&amp;bvm=bv.148073327,d.d24&amp;psig=AFQjCNGGSmSCORfKesv6VFGvMBnlPvM7PA&amp;ust=1488310279931323" TargetMode="External"/><Relationship Id="rId4" Type="http://schemas.openxmlformats.org/officeDocument/2006/relationships/hyperlink" Target="https://www.google.it/url?sa=i&amp;rct=j&amp;q=&amp;esrc=s&amp;source=images&amp;cd=&amp;cad=rja&amp;uact=8&amp;ved=0ahUKEwiNuPi9gbHSAhWDsxQKHcewBkoQjRwIBw&amp;url=http://www.ienesiciliane.it/articolo.php?aid=7093&amp;psig=AFQjCNH5F2XkmKcQc93NGyvaxtyFamD1yg&amp;ust=1488310136694669" TargetMode="External"/><Relationship Id="rId9" Type="http://schemas.openxmlformats.org/officeDocument/2006/relationships/image" Target="../media/image4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google.it/url?sa=i&amp;rct=j&amp;q=&amp;esrc=s&amp;source=images&amp;cd=&amp;cad=rja&amp;uact=8&amp;ved=0ahUKEwi737LajbPSAhWTDBoKHZKqBRQQjRwIBw&amp;url=https://it.wikipedia.org/wiki/Giuseppe_Fava&amp;psig=AFQjCNFQ6KNO6k7z5Th1Bg7_bTLsKUCJFA&amp;ust=148838214466152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357166"/>
            <a:ext cx="7772400" cy="655633"/>
          </a:xfrm>
        </p:spPr>
        <p:txBody>
          <a:bodyPr>
            <a:normAutofit fontScale="90000"/>
          </a:bodyPr>
          <a:lstStyle/>
          <a:p>
            <a:r>
              <a:rPr lang="it-IT" b="1" i="1" dirty="0" smtClean="0">
                <a:latin typeface="Times New Roman" pitchFamily="18" charset="0"/>
                <a:cs typeface="Times New Roman" pitchFamily="18" charset="0"/>
              </a:rPr>
              <a:t>Il fenomeno mafioso</a:t>
            </a:r>
            <a:endParaRPr lang="it-IT" b="1" i="1" dirty="0">
              <a:latin typeface="Times New Roman" pitchFamily="18" charset="0"/>
              <a:cs typeface="Times New Roman" pitchFamily="18" charset="0"/>
            </a:endParaRPr>
          </a:p>
        </p:txBody>
      </p:sp>
      <p:sp>
        <p:nvSpPr>
          <p:cNvPr id="4" name="Sottotitolo 2"/>
          <p:cNvSpPr>
            <a:spLocks noGrp="1"/>
          </p:cNvSpPr>
          <p:nvPr>
            <p:ph type="subTitle" idx="1"/>
          </p:nvPr>
        </p:nvSpPr>
        <p:spPr>
          <a:xfrm>
            <a:off x="642910" y="5286388"/>
            <a:ext cx="7786742" cy="114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it-IT" sz="2800" b="1" i="1" dirty="0" smtClean="0">
                <a:solidFill>
                  <a:schemeClr val="tx1"/>
                </a:solidFill>
                <a:latin typeface="Times New Roman" pitchFamily="18" charset="0"/>
                <a:cs typeface="Times New Roman" pitchFamily="18" charset="0"/>
              </a:rPr>
              <a:t>Realizzato dagli alunni della III D</a:t>
            </a:r>
          </a:p>
          <a:p>
            <a:pPr algn="ctr"/>
            <a:r>
              <a:rPr lang="it-IT" sz="2800" b="1" i="1" dirty="0" smtClean="0">
                <a:solidFill>
                  <a:schemeClr val="tx1"/>
                </a:solidFill>
                <a:latin typeface="Times New Roman" pitchFamily="18" charset="0"/>
                <a:cs typeface="Times New Roman" pitchFamily="18" charset="0"/>
              </a:rPr>
              <a:t>Tutor: Professoressa Costanza </a:t>
            </a:r>
            <a:r>
              <a:rPr lang="it-IT" sz="2800" b="1" i="1" dirty="0" err="1" smtClean="0">
                <a:solidFill>
                  <a:schemeClr val="tx1"/>
                </a:solidFill>
                <a:latin typeface="Times New Roman" pitchFamily="18" charset="0"/>
                <a:cs typeface="Times New Roman" pitchFamily="18" charset="0"/>
              </a:rPr>
              <a:t>Teodosia</a:t>
            </a:r>
            <a:r>
              <a:rPr lang="it-IT" sz="2800" b="1" i="1" dirty="0" smtClean="0">
                <a:solidFill>
                  <a:schemeClr val="tx1"/>
                </a:solidFill>
                <a:latin typeface="Times New Roman" pitchFamily="18" charset="0"/>
                <a:cs typeface="Times New Roman" pitchFamily="18" charset="0"/>
              </a:rPr>
              <a:t> Potenza </a:t>
            </a:r>
          </a:p>
          <a:p>
            <a:pPr algn="ctr"/>
            <a:endParaRPr lang="it-IT" sz="2800" b="1" dirty="0">
              <a:solidFill>
                <a:schemeClr val="tx1"/>
              </a:solidFill>
              <a:latin typeface="Times New Roman" pitchFamily="18" charset="0"/>
              <a:cs typeface="Times New Roman" pitchFamily="18" charset="0"/>
            </a:endParaRPr>
          </a:p>
        </p:txBody>
      </p:sp>
      <p:pic>
        <p:nvPicPr>
          <p:cNvPr id="1026" name="Picture 2" descr="Risultati immagini per mafiA"/>
          <p:cNvPicPr>
            <a:picLocks noChangeAspect="1" noChangeArrowheads="1"/>
          </p:cNvPicPr>
          <p:nvPr/>
        </p:nvPicPr>
        <p:blipFill>
          <a:blip r:embed="rId2"/>
          <a:srcRect/>
          <a:stretch>
            <a:fillRect/>
          </a:stretch>
        </p:blipFill>
        <p:spPr bwMode="auto">
          <a:xfrm>
            <a:off x="2571736" y="1214422"/>
            <a:ext cx="3929090" cy="3929091"/>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8" y="188640"/>
            <a:ext cx="6786610" cy="811468"/>
          </a:xfrm>
        </p:spPr>
        <p:txBody>
          <a:bodyPr>
            <a:normAutofit fontScale="90000"/>
          </a:bodyPr>
          <a:lstStyle/>
          <a:p>
            <a:r>
              <a:rPr lang="it-IT" sz="4000" b="1" i="1" dirty="0" smtClean="0">
                <a:latin typeface="Times New Roman" pitchFamily="18" charset="0"/>
                <a:cs typeface="Times New Roman" pitchFamily="18" charset="0"/>
              </a:rPr>
              <a:t>Patti di sangue della ‘Ndrangheta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7158" y="1071546"/>
            <a:ext cx="8501122" cy="2500330"/>
          </a:xfrm>
        </p:spPr>
        <p:txBody>
          <a:bodyPr>
            <a:normAutofit/>
          </a:bodyPr>
          <a:lstStyle/>
          <a:p>
            <a:pPr marL="0" indent="0" algn="ctr">
              <a:buNone/>
            </a:pPr>
            <a:r>
              <a:rPr lang="it-IT" sz="1800" dirty="0" smtClean="0">
                <a:latin typeface="Times New Roman" pitchFamily="18" charset="0"/>
                <a:cs typeface="Times New Roman" pitchFamily="18" charset="0"/>
              </a:rPr>
              <a:t>Nella 'ndrangheta si viene </a:t>
            </a:r>
            <a:r>
              <a:rPr lang="it-IT" sz="1800" b="1" i="1" dirty="0" smtClean="0">
                <a:latin typeface="Times New Roman" pitchFamily="18" charset="0"/>
                <a:cs typeface="Times New Roman" pitchFamily="18" charset="0"/>
              </a:rPr>
              <a:t>battezzati</a:t>
            </a:r>
            <a:r>
              <a:rPr lang="it-IT" sz="1800" dirty="0" smtClean="0">
                <a:latin typeface="Times New Roman" pitchFamily="18" charset="0"/>
                <a:cs typeface="Times New Roman" pitchFamily="18" charset="0"/>
              </a:rPr>
              <a:t> con un rito preciso, che può avvenire automaticamente, poco dopo la nascita se si tratta del figlio di un importante esponente dell'organizzazione (in questo caso, finché il bambino non raggiungerà i quattordici anni, età minima per entrare nella 'ndrangheta, si dirà che il piccolo è </a:t>
            </a:r>
            <a:r>
              <a:rPr lang="it-IT" sz="1800" b="1" i="1" dirty="0" smtClean="0">
                <a:latin typeface="Times New Roman" pitchFamily="18" charset="0"/>
                <a:cs typeface="Times New Roman" pitchFamily="18" charset="0"/>
              </a:rPr>
              <a:t>"mezzo dentro e mezzo fuori"</a:t>
            </a:r>
            <a:r>
              <a:rPr lang="it-IT" sz="1800" dirty="0" smtClean="0">
                <a:latin typeface="Times New Roman" pitchFamily="18" charset="0"/>
                <a:cs typeface="Times New Roman" pitchFamily="18" charset="0"/>
              </a:rPr>
              <a:t>), oppure con un giuramento, per il quale garantisce con la vita il mafioso che presenta il novizio, giurando nel nome </a:t>
            </a:r>
            <a:r>
              <a:rPr lang="it-IT" sz="1800" b="1" i="1" dirty="0" smtClean="0">
                <a:latin typeface="Times New Roman" pitchFamily="18" charset="0"/>
                <a:cs typeface="Times New Roman" pitchFamily="18" charset="0"/>
              </a:rPr>
              <a:t>”di nostro Signore Gesù Cristo”</a:t>
            </a:r>
            <a:r>
              <a:rPr lang="it-IT" sz="1800" i="1" dirty="0" smtClean="0">
                <a:latin typeface="Times New Roman" pitchFamily="18" charset="0"/>
                <a:cs typeface="Times New Roman" pitchFamily="18" charset="0"/>
              </a:rPr>
              <a:t>.</a:t>
            </a:r>
            <a:r>
              <a:rPr lang="it-IT" sz="1800" dirty="0" smtClean="0">
                <a:latin typeface="Times New Roman" pitchFamily="18" charset="0"/>
                <a:cs typeface="Times New Roman" pitchFamily="18" charset="0"/>
              </a:rPr>
              <a:t> </a:t>
            </a:r>
          </a:p>
          <a:p>
            <a:pPr marL="0" indent="0" algn="ctr">
              <a:buNone/>
            </a:pPr>
            <a:r>
              <a:rPr lang="it-IT" sz="1800" dirty="0" smtClean="0">
                <a:latin typeface="Times New Roman" pitchFamily="18" charset="0"/>
                <a:cs typeface="Times New Roman" pitchFamily="18" charset="0"/>
              </a:rPr>
              <a:t>Il battesimo dura tutta la vita e a uno sgarro paga la famiglia.</a:t>
            </a:r>
          </a:p>
          <a:p>
            <a:pPr marL="0" indent="0" algn="ctr">
              <a:buNone/>
            </a:pPr>
            <a:r>
              <a:rPr lang="it-IT" sz="1800" dirty="0" smtClean="0">
                <a:latin typeface="Times New Roman" pitchFamily="18" charset="0"/>
                <a:cs typeface="Times New Roman" pitchFamily="18" charset="0"/>
              </a:rPr>
              <a:t> In seguito sono introdotti alla conoscenza dei codici comunicativi. </a:t>
            </a:r>
          </a:p>
          <a:p>
            <a:pPr algn="ctr">
              <a:buNone/>
            </a:pPr>
            <a:endParaRPr lang="it-IT" sz="1800" dirty="0" smtClean="0">
              <a:latin typeface="Times New Roman" pitchFamily="18" charset="0"/>
              <a:cs typeface="Times New Roman" pitchFamily="18" charset="0"/>
            </a:endParaRPr>
          </a:p>
          <a:p>
            <a:pPr>
              <a:buNone/>
            </a:pPr>
            <a:endParaRPr lang="it-IT" sz="3600" dirty="0" smtClean="0">
              <a:latin typeface="Times New Roman" pitchFamily="18" charset="0"/>
              <a:cs typeface="Times New Roman" pitchFamily="18" charset="0"/>
            </a:endParaRPr>
          </a:p>
        </p:txBody>
      </p:sp>
      <p:pic>
        <p:nvPicPr>
          <p:cNvPr id="2050" name="Picture 2" descr="Risultati immagini per rito di iniziazione battesimo del luogo per la camorra"/>
          <p:cNvPicPr>
            <a:picLocks noChangeAspect="1" noChangeArrowheads="1"/>
          </p:cNvPicPr>
          <p:nvPr/>
        </p:nvPicPr>
        <p:blipFill>
          <a:blip r:embed="rId2"/>
          <a:srcRect/>
          <a:stretch>
            <a:fillRect/>
          </a:stretch>
        </p:blipFill>
        <p:spPr bwMode="auto">
          <a:xfrm>
            <a:off x="857224" y="4143380"/>
            <a:ext cx="3251284" cy="2428868"/>
          </a:xfrm>
          <a:prstGeom prst="rect">
            <a:avLst/>
          </a:prstGeom>
          <a:noFill/>
        </p:spPr>
      </p:pic>
      <p:pic>
        <p:nvPicPr>
          <p:cNvPr id="41986" name="Picture 2" descr="https://upload.wikimedia.org/wikipedia/commons/thumb/b/b3/Simon_Ushakov_Archangel_Mikhail_and_Devil.JPG/220px-Simon_Ushakov_Archangel_Mikhail_and_Devil.JPG"/>
          <p:cNvPicPr>
            <a:picLocks noChangeAspect="1" noChangeArrowheads="1"/>
          </p:cNvPicPr>
          <p:nvPr/>
        </p:nvPicPr>
        <p:blipFill>
          <a:blip r:embed="rId3"/>
          <a:srcRect/>
          <a:stretch>
            <a:fillRect/>
          </a:stretch>
        </p:blipFill>
        <p:spPr bwMode="auto">
          <a:xfrm>
            <a:off x="5857884" y="4071942"/>
            <a:ext cx="2643206" cy="2352675"/>
          </a:xfrm>
          <a:prstGeom prst="rect">
            <a:avLst/>
          </a:prstGeom>
          <a:noFill/>
        </p:spPr>
      </p:pic>
    </p:spTree>
    <p:extLst>
      <p:ext uri="{BB962C8B-B14F-4D97-AF65-F5344CB8AC3E}">
        <p14:creationId xmlns="" xmlns:p14="http://schemas.microsoft.com/office/powerpoint/2010/main" val="229192665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770" decel="100000"/>
                                        <p:tgtEl>
                                          <p:spTgt spid="2050"/>
                                        </p:tgtEl>
                                      </p:cBhvr>
                                    </p:animEffect>
                                    <p:animScale>
                                      <p:cBhvr>
                                        <p:cTn id="37" dur="770" decel="100000"/>
                                        <p:tgtEl>
                                          <p:spTgt spid="2050"/>
                                        </p:tgtEl>
                                      </p:cBhvr>
                                      <p:from x="10000" y="10000"/>
                                      <p:to x="200000" y="450000"/>
                                    </p:animScale>
                                    <p:animScale>
                                      <p:cBhvr>
                                        <p:cTn id="38" dur="1230" accel="100000" fill="hold">
                                          <p:stCondLst>
                                            <p:cond delay="770"/>
                                          </p:stCondLst>
                                        </p:cTn>
                                        <p:tgtEl>
                                          <p:spTgt spid="2050"/>
                                        </p:tgtEl>
                                      </p:cBhvr>
                                      <p:from x="200000" y="450000"/>
                                      <p:to x="100000" y="100000"/>
                                    </p:animScale>
                                    <p:set>
                                      <p:cBhvr>
                                        <p:cTn id="39" dur="770" fill="hold"/>
                                        <p:tgtEl>
                                          <p:spTgt spid="2050"/>
                                        </p:tgtEl>
                                        <p:attrNameLst>
                                          <p:attrName>ppt_x</p:attrName>
                                        </p:attrNameLst>
                                      </p:cBhvr>
                                      <p:to>
                                        <p:strVal val="(0.5)"/>
                                      </p:to>
                                    </p:set>
                                    <p:anim from="(0.5)" to="(#ppt_x)" calcmode="lin" valueType="num">
                                      <p:cBhvr>
                                        <p:cTn id="40" dur="1230" accel="100000" fill="hold">
                                          <p:stCondLst>
                                            <p:cond delay="770"/>
                                          </p:stCondLst>
                                        </p:cTn>
                                        <p:tgtEl>
                                          <p:spTgt spid="2050"/>
                                        </p:tgtEl>
                                        <p:attrNameLst>
                                          <p:attrName>ppt_x</p:attrName>
                                        </p:attrNameLst>
                                      </p:cBhvr>
                                    </p:anim>
                                    <p:set>
                                      <p:cBhvr>
                                        <p:cTn id="41" dur="770" fill="hold"/>
                                        <p:tgtEl>
                                          <p:spTgt spid="2050"/>
                                        </p:tgtEl>
                                        <p:attrNameLst>
                                          <p:attrName>ppt_y</p:attrName>
                                        </p:attrNameLst>
                                      </p:cBhvr>
                                      <p:to>
                                        <p:strVal val="(#ppt_y+0.4)"/>
                                      </p:to>
                                    </p:set>
                                    <p:anim from="(#ppt_y+0.4)" to="(#ppt_y)" calcmode="lin" valueType="num">
                                      <p:cBhvr>
                                        <p:cTn id="42" dur="1230" accel="100000" fill="hold">
                                          <p:stCondLst>
                                            <p:cond delay="770"/>
                                          </p:stCondLst>
                                        </p:cTn>
                                        <p:tgtEl>
                                          <p:spTgt spid="2050"/>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41986"/>
                                        </p:tgtEl>
                                        <p:attrNameLst>
                                          <p:attrName>style.visibility</p:attrName>
                                        </p:attrNameLst>
                                      </p:cBhvr>
                                      <p:to>
                                        <p:strVal val="visible"/>
                                      </p:to>
                                    </p:set>
                                    <p:animScale>
                                      <p:cBhvr>
                                        <p:cTn id="47" dur="1000" decel="50000" fill="hold">
                                          <p:stCondLst>
                                            <p:cond delay="0"/>
                                          </p:stCondLst>
                                        </p:cTn>
                                        <p:tgtEl>
                                          <p:spTgt spid="419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1986"/>
                                        </p:tgtEl>
                                        <p:attrNameLst>
                                          <p:attrName>ppt_x</p:attrName>
                                          <p:attrName>ppt_y</p:attrName>
                                        </p:attrNameLst>
                                      </p:cBhvr>
                                    </p:animMotion>
                                    <p:animEffect transition="in" filter="fade">
                                      <p:cBhvr>
                                        <p:cTn id="49"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5852" y="274638"/>
            <a:ext cx="6572296" cy="796908"/>
          </a:xfrm>
        </p:spPr>
        <p:txBody>
          <a:bodyPr>
            <a:normAutofit/>
          </a:bodyPr>
          <a:lstStyle/>
          <a:p>
            <a:r>
              <a:rPr lang="it-IT" sz="3600" b="1" i="1" dirty="0" smtClean="0">
                <a:latin typeface="Times New Roman" pitchFamily="18" charset="0"/>
                <a:cs typeface="Times New Roman" pitchFamily="18" charset="0"/>
              </a:rPr>
              <a:t>La “</a:t>
            </a:r>
            <a:r>
              <a:rPr lang="it-IT" sz="3600" b="1" i="1" dirty="0" err="1" smtClean="0">
                <a:latin typeface="Times New Roman" pitchFamily="18" charset="0"/>
                <a:cs typeface="Times New Roman" pitchFamily="18" charset="0"/>
              </a:rPr>
              <a:t>punciuta</a:t>
            </a:r>
            <a:r>
              <a:rPr lang="it-IT" sz="3600" b="1" i="1" dirty="0" smtClean="0">
                <a:latin typeface="Times New Roman" pitchFamily="18" charset="0"/>
                <a:cs typeface="Times New Roman" pitchFamily="18" charset="0"/>
              </a:rPr>
              <a:t>” di Cosa Nostra</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00034" y="1071546"/>
            <a:ext cx="5357850" cy="5500726"/>
          </a:xfrm>
        </p:spPr>
        <p:txBody>
          <a:bodyPr>
            <a:normAutofit fontScale="85000" lnSpcReduction="10000"/>
          </a:bodyPr>
          <a:lstStyle/>
          <a:p>
            <a:pPr marL="0" indent="0" algn="ctr">
              <a:buNone/>
            </a:pPr>
            <a:r>
              <a:rPr lang="it-IT" sz="1800" dirty="0" smtClean="0">
                <a:latin typeface="Times New Roman" pitchFamily="18" charset="0"/>
                <a:cs typeface="Times New Roman" pitchFamily="18" charset="0"/>
              </a:rPr>
              <a:t>La persona che deve essere iniziata viene condotta in una stanza alla presenza di  tutti i componenti della famiglia. La cerimonia inizia con la </a:t>
            </a:r>
            <a:r>
              <a:rPr lang="it-IT" sz="1800" b="1" i="1" dirty="0" err="1" smtClean="0">
                <a:latin typeface="Times New Roman" pitchFamily="18" charset="0"/>
                <a:cs typeface="Times New Roman" pitchFamily="18" charset="0"/>
              </a:rPr>
              <a:t>Punciuta</a:t>
            </a:r>
            <a:r>
              <a:rPr lang="it-IT" sz="1800" b="1"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vale a dire con la puntura dell'indice della mano che l'iniziato utilizza per sparare, con una spina di arancio amaro o, a seconda del clan mafioso, con un'apposita spilla d'oro.</a:t>
            </a:r>
          </a:p>
          <a:p>
            <a:pPr marL="0" indent="0" algn="ctr">
              <a:buNone/>
            </a:pPr>
            <a:r>
              <a:rPr lang="it-IT" sz="1800" dirty="0" smtClean="0">
                <a:latin typeface="Times New Roman" pitchFamily="18" charset="0"/>
                <a:cs typeface="Times New Roman" pitchFamily="18" charset="0"/>
              </a:rPr>
              <a:t>Il sangue fuoriuscito viene usato per imbrattare un'immaginetta sacra a cui in seguito viene dato fuoco mentre il nuovo affiliato la tiene tra le mani e pronuncia  un giuramento solenne: </a:t>
            </a:r>
            <a:r>
              <a:rPr lang="it-IT" sz="1800" b="1" i="1" dirty="0" smtClean="0">
                <a:latin typeface="Times New Roman" pitchFamily="18" charset="0"/>
                <a:cs typeface="Times New Roman" pitchFamily="18" charset="0"/>
              </a:rPr>
              <a:t>”Giuro di essere fedele a cosa nostra. Se dovessi tradire le mie carni devono bruciare come brucia questa immagine”</a:t>
            </a:r>
            <a:r>
              <a:rPr lang="it-IT" sz="1800" b="1" dirty="0" smtClean="0">
                <a:latin typeface="Times New Roman" pitchFamily="18" charset="0"/>
                <a:cs typeface="Times New Roman" pitchFamily="18" charset="0"/>
              </a:rPr>
              <a:t>.</a:t>
            </a:r>
          </a:p>
          <a:p>
            <a:pPr marL="0" indent="0" algn="just">
              <a:buNone/>
            </a:pPr>
            <a:r>
              <a:rPr lang="it-IT" sz="1800" dirty="0" smtClean="0">
                <a:latin typeface="Times New Roman" pitchFamily="18" charset="0"/>
                <a:cs typeface="Times New Roman" pitchFamily="18" charset="0"/>
              </a:rPr>
              <a:t>Successivamente, vengono ricordati al nuovo affiliato gli obblighi che dovranno essere rigorosamente rispettati: </a:t>
            </a:r>
          </a:p>
          <a:p>
            <a:pPr marL="0" indent="0" algn="just">
              <a:buFont typeface="Wingdings" pitchFamily="2" charset="2"/>
              <a:buChar char="v"/>
            </a:pPr>
            <a:r>
              <a:rPr lang="it-IT" sz="1800" dirty="0" smtClean="0">
                <a:latin typeface="Times New Roman" pitchFamily="18" charset="0"/>
                <a:cs typeface="Times New Roman" pitchFamily="18" charset="0"/>
              </a:rPr>
              <a:t>  non desiderare la donna di altri uomini d'onore; </a:t>
            </a:r>
          </a:p>
          <a:p>
            <a:pPr marL="0" indent="0" algn="just">
              <a:buFont typeface="Wingdings" pitchFamily="2" charset="2"/>
              <a:buChar char="v"/>
            </a:pPr>
            <a:r>
              <a:rPr lang="it-IT" sz="1800" dirty="0" smtClean="0">
                <a:latin typeface="Times New Roman" pitchFamily="18" charset="0"/>
                <a:cs typeface="Times New Roman" pitchFamily="18" charset="0"/>
              </a:rPr>
              <a:t>  non rubare agli altri affiliati; </a:t>
            </a:r>
          </a:p>
          <a:p>
            <a:pPr marL="0" indent="0" algn="just">
              <a:buFont typeface="Wingdings" pitchFamily="2" charset="2"/>
              <a:buChar char="v"/>
            </a:pPr>
            <a:r>
              <a:rPr lang="it-IT" sz="1800" dirty="0" smtClean="0">
                <a:latin typeface="Times New Roman" pitchFamily="18" charset="0"/>
                <a:cs typeface="Times New Roman" pitchFamily="18" charset="0"/>
              </a:rPr>
              <a:t>  non sfruttare la prostituzione;</a:t>
            </a:r>
          </a:p>
          <a:p>
            <a:pPr marL="0" indent="0" algn="just">
              <a:buFont typeface="Wingdings" pitchFamily="2" charset="2"/>
              <a:buChar char="v"/>
            </a:pPr>
            <a:r>
              <a:rPr lang="it-IT" sz="1800" dirty="0" smtClean="0">
                <a:latin typeface="Times New Roman" pitchFamily="18" charset="0"/>
                <a:cs typeface="Times New Roman" pitchFamily="18" charset="0"/>
              </a:rPr>
              <a:t>  non uccidere altri uomini d'onore; </a:t>
            </a:r>
          </a:p>
          <a:p>
            <a:pPr marL="0" indent="0" algn="just">
              <a:buFont typeface="Wingdings" pitchFamily="2" charset="2"/>
              <a:buChar char="v"/>
            </a:pPr>
            <a:r>
              <a:rPr lang="it-IT" sz="1800" dirty="0" smtClean="0">
                <a:latin typeface="Times New Roman" pitchFamily="18" charset="0"/>
                <a:cs typeface="Times New Roman" pitchFamily="18" charset="0"/>
              </a:rPr>
              <a:t>  evitare la delazione alla polizia; </a:t>
            </a:r>
          </a:p>
          <a:p>
            <a:pPr marL="0" indent="0" algn="just">
              <a:buFont typeface="Wingdings" pitchFamily="2" charset="2"/>
              <a:buChar char="v"/>
            </a:pPr>
            <a:r>
              <a:rPr lang="it-IT" sz="1800" dirty="0" smtClean="0">
                <a:latin typeface="Times New Roman" pitchFamily="18" charset="0"/>
                <a:cs typeface="Times New Roman" pitchFamily="18" charset="0"/>
              </a:rPr>
              <a:t>  mantenere con gli estranei il silenzio assoluto su Cosa Nostra;</a:t>
            </a:r>
          </a:p>
          <a:p>
            <a:pPr marL="269875" indent="-269875" algn="just">
              <a:buFont typeface="Wingdings" pitchFamily="2" charset="2"/>
              <a:buChar char="v"/>
            </a:pPr>
            <a:r>
              <a:rPr lang="it-IT" sz="1800" dirty="0" smtClean="0">
                <a:latin typeface="Times New Roman" pitchFamily="18" charset="0"/>
                <a:cs typeface="Times New Roman" pitchFamily="18" charset="0"/>
              </a:rPr>
              <a:t>non presentarsi mai da soli ad un altro uomo d'onore estraneo, poiché è necessaria la presentazione rituale da parte di un terzo uomo d'onore che conosca entrambi e garantisca la rispettiva appartenenza a Cosa Nostra</a:t>
            </a:r>
          </a:p>
          <a:p>
            <a:pPr>
              <a:buNone/>
            </a:pPr>
            <a:endParaRPr lang="it-IT" sz="1800" dirty="0">
              <a:latin typeface="Times New Roman" pitchFamily="18" charset="0"/>
              <a:cs typeface="Times New Roman" pitchFamily="18" charset="0"/>
            </a:endParaRPr>
          </a:p>
        </p:txBody>
      </p:sp>
      <p:pic>
        <p:nvPicPr>
          <p:cNvPr id="1026" name="Picture 2" descr="Risultati immagini per rito di iniziazione mafiosa"/>
          <p:cNvPicPr>
            <a:picLocks noChangeAspect="1" noChangeArrowheads="1"/>
          </p:cNvPicPr>
          <p:nvPr/>
        </p:nvPicPr>
        <p:blipFill>
          <a:blip r:embed="rId2" cstate="print"/>
          <a:srcRect/>
          <a:stretch>
            <a:fillRect/>
          </a:stretch>
        </p:blipFill>
        <p:spPr bwMode="auto">
          <a:xfrm>
            <a:off x="6072198" y="1428736"/>
            <a:ext cx="2602324" cy="421484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1" end="1"/>
                                            </p:txEl>
                                          </p:spTgt>
                                        </p:tgtEl>
                                        <p:attrNameLst>
                                          <p:attrName>ppt_x</p:attrName>
                                          <p:attrName>ppt_y</p:attrName>
                                        </p:attrNameLst>
                                      </p:cBhvr>
                                    </p:animMotion>
                                    <p:animEffect transition="in" filter="fade">
                                      <p:cBhvr>
                                        <p:cTn id="20" dur="1000"/>
                                        <p:tgtEl>
                                          <p:spTgt spid="3">
                                            <p:txEl>
                                              <p:pRg st="1" end="1"/>
                                            </p:txEl>
                                          </p:spTgt>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Scale>
                                      <p:cBhvr>
                                        <p:cTn id="2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2" end="2"/>
                                            </p:txEl>
                                          </p:spTgt>
                                        </p:tgtEl>
                                        <p:attrNameLst>
                                          <p:attrName>ppt_x</p:attrName>
                                          <p:attrName>ppt_y</p:attrName>
                                        </p:attrNameLst>
                                      </p:cBhvr>
                                    </p:animMotion>
                                    <p:animEffect transition="in" filter="fade">
                                      <p:cBhvr>
                                        <p:cTn id="25" dur="1000"/>
                                        <p:tgtEl>
                                          <p:spTgt spid="3">
                                            <p:txEl>
                                              <p:pRg st="2" end="2"/>
                                            </p:txEl>
                                          </p:spTgt>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Scale>
                                      <p:cBhvr>
                                        <p:cTn id="3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4" end="4"/>
                                            </p:txEl>
                                          </p:spTgt>
                                        </p:tgtEl>
                                        <p:attrNameLst>
                                          <p:attrName>ppt_x</p:attrName>
                                          <p:attrName>ppt_y</p:attrName>
                                        </p:attrNameLst>
                                      </p:cBhvr>
                                    </p:animMotion>
                                    <p:animEffect transition="in" filter="fade">
                                      <p:cBhvr>
                                        <p:cTn id="35" dur="1000"/>
                                        <p:tgtEl>
                                          <p:spTgt spid="3">
                                            <p:txEl>
                                              <p:pRg st="4" end="4"/>
                                            </p:txEl>
                                          </p:spTgt>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Scale>
                                      <p:cBhvr>
                                        <p:cTn id="3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txEl>
                                              <p:pRg st="5" end="5"/>
                                            </p:txEl>
                                          </p:spTgt>
                                        </p:tgtEl>
                                        <p:attrNameLst>
                                          <p:attrName>ppt_x</p:attrName>
                                          <p:attrName>ppt_y</p:attrName>
                                        </p:attrNameLst>
                                      </p:cBhvr>
                                    </p:animMotion>
                                    <p:animEffect transition="in" filter="fade">
                                      <p:cBhvr>
                                        <p:cTn id="40" dur="1000"/>
                                        <p:tgtEl>
                                          <p:spTgt spid="3">
                                            <p:txEl>
                                              <p:pRg st="5" end="5"/>
                                            </p:txEl>
                                          </p:spTgt>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Scale>
                                      <p:cBhvr>
                                        <p:cTn id="43"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6" end="6"/>
                                            </p:txEl>
                                          </p:spTgt>
                                        </p:tgtEl>
                                        <p:attrNameLst>
                                          <p:attrName>ppt_x</p:attrName>
                                          <p:attrName>ppt_y</p:attrName>
                                        </p:attrNameLst>
                                      </p:cBhvr>
                                    </p:animMotion>
                                    <p:animEffect transition="in" filter="fade">
                                      <p:cBhvr>
                                        <p:cTn id="45" dur="1000"/>
                                        <p:tgtEl>
                                          <p:spTgt spid="3">
                                            <p:txEl>
                                              <p:pRg st="6" end="6"/>
                                            </p:txEl>
                                          </p:spTgt>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Scale>
                                      <p:cBhvr>
                                        <p:cTn id="48"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
                                            <p:txEl>
                                              <p:pRg st="7" end="7"/>
                                            </p:txEl>
                                          </p:spTgt>
                                        </p:tgtEl>
                                        <p:attrNameLst>
                                          <p:attrName>ppt_x</p:attrName>
                                          <p:attrName>ppt_y</p:attrName>
                                        </p:attrNameLst>
                                      </p:cBhvr>
                                    </p:animMotion>
                                    <p:animEffect transition="in" filter="fade">
                                      <p:cBhvr>
                                        <p:cTn id="50" dur="1000"/>
                                        <p:tgtEl>
                                          <p:spTgt spid="3">
                                            <p:txEl>
                                              <p:pRg st="7" end="7"/>
                                            </p:txEl>
                                          </p:spTgt>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Scale>
                                      <p:cBhvr>
                                        <p:cTn id="53"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8" end="8"/>
                                            </p:txEl>
                                          </p:spTgt>
                                        </p:tgtEl>
                                        <p:attrNameLst>
                                          <p:attrName>ppt_x</p:attrName>
                                          <p:attrName>ppt_y</p:attrName>
                                        </p:attrNameLst>
                                      </p:cBhvr>
                                    </p:animMotion>
                                    <p:animEffect transition="in" filter="fade">
                                      <p:cBhvr>
                                        <p:cTn id="55" dur="1000"/>
                                        <p:tgtEl>
                                          <p:spTgt spid="3">
                                            <p:txEl>
                                              <p:pRg st="8" end="8"/>
                                            </p:txEl>
                                          </p:spTgt>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Scale>
                                      <p:cBhvr>
                                        <p:cTn id="58"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
                                            <p:txEl>
                                              <p:pRg st="9" end="9"/>
                                            </p:txEl>
                                          </p:spTgt>
                                        </p:tgtEl>
                                        <p:attrNameLst>
                                          <p:attrName>ppt_x</p:attrName>
                                          <p:attrName>ppt_y</p:attrName>
                                        </p:attrNameLst>
                                      </p:cBhvr>
                                    </p:animMotion>
                                    <p:animEffect transition="in" filter="fade">
                                      <p:cBhvr>
                                        <p:cTn id="60" dur="10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800" decel="100000"/>
                                        <p:tgtEl>
                                          <p:spTgt spid="1026"/>
                                        </p:tgtEl>
                                      </p:cBhvr>
                                    </p:animEffect>
                                    <p:anim calcmode="lin" valueType="num">
                                      <p:cBhvr>
                                        <p:cTn id="66" dur="800" decel="100000" fill="hold"/>
                                        <p:tgtEl>
                                          <p:spTgt spid="1026"/>
                                        </p:tgtEl>
                                        <p:attrNameLst>
                                          <p:attrName>style.rotation</p:attrName>
                                        </p:attrNameLst>
                                      </p:cBhvr>
                                      <p:tavLst>
                                        <p:tav tm="0">
                                          <p:val>
                                            <p:fltVal val="-90"/>
                                          </p:val>
                                        </p:tav>
                                        <p:tav tm="100000">
                                          <p:val>
                                            <p:fltVal val="0"/>
                                          </p:val>
                                        </p:tav>
                                      </p:tavLst>
                                    </p:anim>
                                    <p:anim calcmode="lin" valueType="num">
                                      <p:cBhvr>
                                        <p:cTn id="67" dur="800" decel="100000" fill="hold"/>
                                        <p:tgtEl>
                                          <p:spTgt spid="1026"/>
                                        </p:tgtEl>
                                        <p:attrNameLst>
                                          <p:attrName>ppt_x</p:attrName>
                                        </p:attrNameLst>
                                      </p:cBhvr>
                                      <p:tavLst>
                                        <p:tav tm="0">
                                          <p:val>
                                            <p:strVal val="#ppt_x+0.4"/>
                                          </p:val>
                                        </p:tav>
                                        <p:tav tm="100000">
                                          <p:val>
                                            <p:strVal val="#ppt_x-0.05"/>
                                          </p:val>
                                        </p:tav>
                                      </p:tavLst>
                                    </p:anim>
                                    <p:anim calcmode="lin" valueType="num">
                                      <p:cBhvr>
                                        <p:cTn id="68" dur="800" decel="100000" fill="hold"/>
                                        <p:tgtEl>
                                          <p:spTgt spid="1026"/>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3108" y="357166"/>
            <a:ext cx="4714908" cy="1000132"/>
          </a:xfrm>
        </p:spPr>
        <p:txBody>
          <a:bodyPr/>
          <a:lstStyle/>
          <a:p>
            <a:r>
              <a:rPr lang="it-IT" sz="3600" b="1" i="1" dirty="0" smtClean="0">
                <a:latin typeface="Times New Roman" pitchFamily="18" charset="0"/>
                <a:cs typeface="Times New Roman" pitchFamily="18" charset="0"/>
              </a:rPr>
              <a:t>Gerarchia mafiosa</a:t>
            </a:r>
            <a:endParaRPr lang="it-IT" sz="3600" b="1" i="1" dirty="0">
              <a:latin typeface="Times New Roman" pitchFamily="18" charset="0"/>
              <a:cs typeface="Times New Roman" pitchFamily="18" charset="0"/>
            </a:endParaRPr>
          </a:p>
        </p:txBody>
      </p:sp>
      <p:sp>
        <p:nvSpPr>
          <p:cNvPr id="4" name="Rettangolo 3"/>
          <p:cNvSpPr/>
          <p:nvPr/>
        </p:nvSpPr>
        <p:spPr>
          <a:xfrm>
            <a:off x="3929058" y="1500174"/>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Boss</a:t>
            </a:r>
            <a:endParaRPr lang="it-IT" dirty="0">
              <a:solidFill>
                <a:schemeClr val="tx1"/>
              </a:solidFill>
              <a:latin typeface="Times New Roman" pitchFamily="18" charset="0"/>
              <a:cs typeface="Times New Roman" pitchFamily="18" charset="0"/>
            </a:endParaRPr>
          </a:p>
        </p:txBody>
      </p:sp>
      <p:sp>
        <p:nvSpPr>
          <p:cNvPr id="5" name="Rettangolo 4"/>
          <p:cNvSpPr/>
          <p:nvPr/>
        </p:nvSpPr>
        <p:spPr>
          <a:xfrm>
            <a:off x="6000760" y="1500174"/>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Consigliere</a:t>
            </a:r>
            <a:endParaRPr lang="it-IT" dirty="0">
              <a:solidFill>
                <a:schemeClr val="tx1"/>
              </a:solidFill>
              <a:latin typeface="Times New Roman" pitchFamily="18" charset="0"/>
              <a:cs typeface="Times New Roman" pitchFamily="18" charset="0"/>
            </a:endParaRPr>
          </a:p>
        </p:txBody>
      </p:sp>
      <p:cxnSp>
        <p:nvCxnSpPr>
          <p:cNvPr id="7" name="Connettore 1 6"/>
          <p:cNvCxnSpPr>
            <a:stCxn id="5" idx="1"/>
            <a:endCxn id="4" idx="3"/>
          </p:cNvCxnSpPr>
          <p:nvPr/>
        </p:nvCxnSpPr>
        <p:spPr>
          <a:xfrm rot="10800000">
            <a:off x="5715008" y="1785926"/>
            <a:ext cx="285752" cy="1588"/>
          </a:xfrm>
          <a:prstGeom prst="line">
            <a:avLst/>
          </a:prstGeom>
        </p:spPr>
        <p:style>
          <a:lnRef idx="1">
            <a:schemeClr val="dk1"/>
          </a:lnRef>
          <a:fillRef idx="0">
            <a:schemeClr val="dk1"/>
          </a:fillRef>
          <a:effectRef idx="0">
            <a:schemeClr val="dk1"/>
          </a:effectRef>
          <a:fontRef idx="minor">
            <a:schemeClr val="tx1"/>
          </a:fontRef>
        </p:style>
      </p:cxnSp>
      <p:sp>
        <p:nvSpPr>
          <p:cNvPr id="8" name="Rettangolo 7"/>
          <p:cNvSpPr/>
          <p:nvPr/>
        </p:nvSpPr>
        <p:spPr>
          <a:xfrm>
            <a:off x="3929058" y="2285992"/>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Underboss</a:t>
            </a:r>
            <a:endParaRPr lang="it-IT" dirty="0">
              <a:solidFill>
                <a:schemeClr val="tx1"/>
              </a:solidFill>
              <a:latin typeface="Times New Roman" pitchFamily="18" charset="0"/>
              <a:cs typeface="Times New Roman" pitchFamily="18" charset="0"/>
            </a:endParaRPr>
          </a:p>
        </p:txBody>
      </p:sp>
      <p:cxnSp>
        <p:nvCxnSpPr>
          <p:cNvPr id="12" name="Connettore 1 11"/>
          <p:cNvCxnSpPr>
            <a:stCxn id="4" idx="2"/>
            <a:endCxn id="8" idx="0"/>
          </p:cNvCxnSpPr>
          <p:nvPr/>
        </p:nvCxnSpPr>
        <p:spPr>
          <a:xfrm rot="5400000">
            <a:off x="4714876" y="2178835"/>
            <a:ext cx="214314" cy="1588"/>
          </a:xfrm>
          <a:prstGeom prst="line">
            <a:avLst/>
          </a:prstGeom>
        </p:spPr>
        <p:style>
          <a:lnRef idx="1">
            <a:schemeClr val="dk1"/>
          </a:lnRef>
          <a:fillRef idx="0">
            <a:schemeClr val="dk1"/>
          </a:fillRef>
          <a:effectRef idx="0">
            <a:schemeClr val="dk1"/>
          </a:effectRef>
          <a:fontRef idx="minor">
            <a:schemeClr val="tx1"/>
          </a:fontRef>
        </p:style>
      </p:cxnSp>
      <p:sp>
        <p:nvSpPr>
          <p:cNvPr id="13" name="Rettangolo 12"/>
          <p:cNvSpPr/>
          <p:nvPr/>
        </p:nvSpPr>
        <p:spPr>
          <a:xfrm>
            <a:off x="7000892" y="3143248"/>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Caporegime</a:t>
            </a:r>
            <a:endParaRPr lang="it-IT" dirty="0">
              <a:solidFill>
                <a:schemeClr val="tx1"/>
              </a:solidFill>
              <a:latin typeface="Times New Roman" pitchFamily="18" charset="0"/>
              <a:cs typeface="Times New Roman" pitchFamily="18" charset="0"/>
            </a:endParaRPr>
          </a:p>
        </p:txBody>
      </p:sp>
      <p:sp>
        <p:nvSpPr>
          <p:cNvPr id="14" name="Rettangolo 13"/>
          <p:cNvSpPr/>
          <p:nvPr/>
        </p:nvSpPr>
        <p:spPr>
          <a:xfrm>
            <a:off x="3929058" y="3143248"/>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Caporegime</a:t>
            </a:r>
            <a:endParaRPr lang="it-IT" dirty="0">
              <a:solidFill>
                <a:schemeClr val="tx1"/>
              </a:solidFill>
              <a:latin typeface="Times New Roman" pitchFamily="18" charset="0"/>
              <a:cs typeface="Times New Roman" pitchFamily="18" charset="0"/>
            </a:endParaRPr>
          </a:p>
        </p:txBody>
      </p:sp>
      <p:sp>
        <p:nvSpPr>
          <p:cNvPr id="15" name="Rettangolo 14"/>
          <p:cNvSpPr/>
          <p:nvPr/>
        </p:nvSpPr>
        <p:spPr>
          <a:xfrm>
            <a:off x="642910" y="3143248"/>
            <a:ext cx="1785950"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Caporegime</a:t>
            </a:r>
            <a:endParaRPr lang="it-IT" dirty="0">
              <a:solidFill>
                <a:schemeClr val="tx1"/>
              </a:solidFill>
              <a:latin typeface="Times New Roman" pitchFamily="18" charset="0"/>
              <a:cs typeface="Times New Roman" pitchFamily="18" charset="0"/>
            </a:endParaRPr>
          </a:p>
        </p:txBody>
      </p:sp>
      <p:cxnSp>
        <p:nvCxnSpPr>
          <p:cNvPr id="17" name="Connettore 1 16"/>
          <p:cNvCxnSpPr>
            <a:stCxn id="8" idx="2"/>
            <a:endCxn id="14" idx="0"/>
          </p:cNvCxnSpPr>
          <p:nvPr/>
        </p:nvCxnSpPr>
        <p:spPr>
          <a:xfrm rot="5400000">
            <a:off x="4679157" y="3000372"/>
            <a:ext cx="285752" cy="1588"/>
          </a:xfrm>
          <a:prstGeom prst="line">
            <a:avLst/>
          </a:prstGeom>
        </p:spPr>
        <p:style>
          <a:lnRef idx="1">
            <a:schemeClr val="dk1"/>
          </a:lnRef>
          <a:fillRef idx="0">
            <a:schemeClr val="dk1"/>
          </a:fillRef>
          <a:effectRef idx="0">
            <a:schemeClr val="dk1"/>
          </a:effectRef>
          <a:fontRef idx="minor">
            <a:schemeClr val="tx1"/>
          </a:fontRef>
        </p:style>
      </p:cxnSp>
      <p:cxnSp>
        <p:nvCxnSpPr>
          <p:cNvPr id="19" name="Connettore 1 18"/>
          <p:cNvCxnSpPr/>
          <p:nvPr/>
        </p:nvCxnSpPr>
        <p:spPr>
          <a:xfrm rot="10800000" flipV="1">
            <a:off x="2428860" y="2857496"/>
            <a:ext cx="1500198" cy="285752"/>
          </a:xfrm>
          <a:prstGeom prst="line">
            <a:avLst/>
          </a:prstGeom>
        </p:spPr>
        <p:style>
          <a:lnRef idx="1">
            <a:schemeClr val="dk1"/>
          </a:lnRef>
          <a:fillRef idx="0">
            <a:schemeClr val="dk1"/>
          </a:fillRef>
          <a:effectRef idx="0">
            <a:schemeClr val="dk1"/>
          </a:effectRef>
          <a:fontRef idx="minor">
            <a:schemeClr val="tx1"/>
          </a:fontRef>
        </p:style>
      </p:cxnSp>
      <p:cxnSp>
        <p:nvCxnSpPr>
          <p:cNvPr id="21" name="Connettore 1 20"/>
          <p:cNvCxnSpPr/>
          <p:nvPr/>
        </p:nvCxnSpPr>
        <p:spPr>
          <a:xfrm>
            <a:off x="5715008" y="2857496"/>
            <a:ext cx="1285884" cy="285752"/>
          </a:xfrm>
          <a:prstGeom prst="line">
            <a:avLst/>
          </a:prstGeom>
        </p:spPr>
        <p:style>
          <a:lnRef idx="1">
            <a:schemeClr val="dk1"/>
          </a:lnRef>
          <a:fillRef idx="0">
            <a:schemeClr val="dk1"/>
          </a:fillRef>
          <a:effectRef idx="0">
            <a:schemeClr val="dk1"/>
          </a:effectRef>
          <a:fontRef idx="minor">
            <a:schemeClr val="tx1"/>
          </a:fontRef>
        </p:style>
      </p:cxnSp>
      <p:sp>
        <p:nvSpPr>
          <p:cNvPr id="22" name="Rettangolo 21"/>
          <p:cNvSpPr/>
          <p:nvPr/>
        </p:nvSpPr>
        <p:spPr>
          <a:xfrm>
            <a:off x="7143768" y="3857628"/>
            <a:ext cx="1500198"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Soldiers</a:t>
            </a:r>
            <a:endParaRPr lang="it-IT" dirty="0">
              <a:solidFill>
                <a:schemeClr val="tx1"/>
              </a:solidFill>
              <a:latin typeface="Times New Roman" pitchFamily="18" charset="0"/>
              <a:cs typeface="Times New Roman" pitchFamily="18" charset="0"/>
            </a:endParaRPr>
          </a:p>
        </p:txBody>
      </p:sp>
      <p:sp>
        <p:nvSpPr>
          <p:cNvPr id="23" name="Rettangolo 22"/>
          <p:cNvSpPr/>
          <p:nvPr/>
        </p:nvSpPr>
        <p:spPr>
          <a:xfrm>
            <a:off x="785786" y="3857628"/>
            <a:ext cx="1500198"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Soldiers</a:t>
            </a:r>
            <a:endParaRPr lang="it-IT" dirty="0">
              <a:solidFill>
                <a:schemeClr val="tx1"/>
              </a:solidFill>
              <a:latin typeface="Times New Roman" pitchFamily="18" charset="0"/>
              <a:cs typeface="Times New Roman" pitchFamily="18" charset="0"/>
            </a:endParaRPr>
          </a:p>
        </p:txBody>
      </p:sp>
      <p:sp>
        <p:nvSpPr>
          <p:cNvPr id="24" name="Rettangolo 23"/>
          <p:cNvSpPr/>
          <p:nvPr/>
        </p:nvSpPr>
        <p:spPr>
          <a:xfrm>
            <a:off x="4071934" y="3857628"/>
            <a:ext cx="1500198"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Soldiers</a:t>
            </a:r>
            <a:endParaRPr lang="it-IT" dirty="0">
              <a:solidFill>
                <a:schemeClr val="tx1"/>
              </a:solidFill>
              <a:latin typeface="Times New Roman" pitchFamily="18" charset="0"/>
              <a:cs typeface="Times New Roman" pitchFamily="18" charset="0"/>
            </a:endParaRPr>
          </a:p>
        </p:txBody>
      </p:sp>
      <p:cxnSp>
        <p:nvCxnSpPr>
          <p:cNvPr id="26" name="Connettore 1 25"/>
          <p:cNvCxnSpPr>
            <a:stCxn id="15" idx="2"/>
            <a:endCxn id="23" idx="0"/>
          </p:cNvCxnSpPr>
          <p:nvPr/>
        </p:nvCxnSpPr>
        <p:spPr>
          <a:xfrm rot="5400000">
            <a:off x="1464447" y="3786190"/>
            <a:ext cx="142876" cy="1588"/>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1 27"/>
          <p:cNvCxnSpPr>
            <a:stCxn id="14" idx="2"/>
            <a:endCxn id="24" idx="0"/>
          </p:cNvCxnSpPr>
          <p:nvPr/>
        </p:nvCxnSpPr>
        <p:spPr>
          <a:xfrm rot="5400000">
            <a:off x="4750595" y="3786190"/>
            <a:ext cx="142876" cy="1588"/>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1 29"/>
          <p:cNvCxnSpPr>
            <a:stCxn id="13" idx="2"/>
            <a:endCxn id="22" idx="0"/>
          </p:cNvCxnSpPr>
          <p:nvPr/>
        </p:nvCxnSpPr>
        <p:spPr>
          <a:xfrm rot="5400000">
            <a:off x="7822429" y="3786190"/>
            <a:ext cx="142876" cy="1588"/>
          </a:xfrm>
          <a:prstGeom prst="line">
            <a:avLst/>
          </a:prstGeom>
        </p:spPr>
        <p:style>
          <a:lnRef idx="1">
            <a:schemeClr val="dk1"/>
          </a:lnRef>
          <a:fillRef idx="0">
            <a:schemeClr val="dk1"/>
          </a:fillRef>
          <a:effectRef idx="0">
            <a:schemeClr val="dk1"/>
          </a:effectRef>
          <a:fontRef idx="minor">
            <a:schemeClr val="tx1"/>
          </a:fontRef>
        </p:style>
      </p:cxnSp>
      <p:sp>
        <p:nvSpPr>
          <p:cNvPr id="31" name="Rettangolo 30"/>
          <p:cNvSpPr/>
          <p:nvPr/>
        </p:nvSpPr>
        <p:spPr>
          <a:xfrm>
            <a:off x="500034" y="5000636"/>
            <a:ext cx="8215402"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Times New Roman" pitchFamily="18" charset="0"/>
                <a:cs typeface="Times New Roman" pitchFamily="18" charset="0"/>
              </a:rPr>
              <a:t>Associates</a:t>
            </a:r>
            <a:endParaRPr lang="it-IT" dirty="0">
              <a:solidFill>
                <a:schemeClr val="tx1"/>
              </a:solidFill>
              <a:latin typeface="Times New Roman" pitchFamily="18" charset="0"/>
              <a:cs typeface="Times New Roman" pitchFamily="18" charset="0"/>
            </a:endParaRPr>
          </a:p>
        </p:txBody>
      </p:sp>
      <p:cxnSp>
        <p:nvCxnSpPr>
          <p:cNvPr id="33" name="Connettore 1 32"/>
          <p:cNvCxnSpPr/>
          <p:nvPr/>
        </p:nvCxnSpPr>
        <p:spPr>
          <a:xfrm rot="5400000">
            <a:off x="1215207" y="4714091"/>
            <a:ext cx="571505" cy="1588"/>
          </a:xfrm>
          <a:prstGeom prst="line">
            <a:avLst/>
          </a:prstGeom>
        </p:spPr>
        <p:style>
          <a:lnRef idx="1">
            <a:schemeClr val="dk1"/>
          </a:lnRef>
          <a:fillRef idx="0">
            <a:schemeClr val="dk1"/>
          </a:fillRef>
          <a:effectRef idx="0">
            <a:schemeClr val="dk1"/>
          </a:effectRef>
          <a:fontRef idx="minor">
            <a:schemeClr val="tx1"/>
          </a:fontRef>
        </p:style>
      </p:cxnSp>
      <p:cxnSp>
        <p:nvCxnSpPr>
          <p:cNvPr id="40" name="Connettore 1 39"/>
          <p:cNvCxnSpPr/>
          <p:nvPr/>
        </p:nvCxnSpPr>
        <p:spPr>
          <a:xfrm rot="5400000">
            <a:off x="4501356" y="4714090"/>
            <a:ext cx="571504" cy="1588"/>
          </a:xfrm>
          <a:prstGeom prst="line">
            <a:avLst/>
          </a:prstGeom>
        </p:spPr>
        <p:style>
          <a:lnRef idx="1">
            <a:schemeClr val="dk1"/>
          </a:lnRef>
          <a:fillRef idx="0">
            <a:schemeClr val="dk1"/>
          </a:fillRef>
          <a:effectRef idx="0">
            <a:schemeClr val="dk1"/>
          </a:effectRef>
          <a:fontRef idx="minor">
            <a:schemeClr val="tx1"/>
          </a:fontRef>
        </p:style>
      </p:cxnSp>
      <p:cxnSp>
        <p:nvCxnSpPr>
          <p:cNvPr id="43" name="Connettore 1 42"/>
          <p:cNvCxnSpPr/>
          <p:nvPr/>
        </p:nvCxnSpPr>
        <p:spPr>
          <a:xfrm rot="5400000">
            <a:off x="7644628" y="4714091"/>
            <a:ext cx="571505" cy="15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9528616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par>
                          <p:cTn id="71" fill="hold">
                            <p:stCondLst>
                              <p:cond delay="500"/>
                            </p:stCondLst>
                            <p:childTnLst>
                              <p:par>
                                <p:cTn id="72" presetID="42" presetClass="entr" presetSubtype="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1500"/>
                            </p:stCondLst>
                            <p:childTnLst>
                              <p:par>
                                <p:cTn id="78" presetID="42"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2500"/>
                            </p:stCondLst>
                            <p:childTnLst>
                              <p:par>
                                <p:cTn id="84" presetID="42"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par>
                          <p:cTn id="104" fill="hold">
                            <p:stCondLst>
                              <p:cond delay="500"/>
                            </p:stCondLst>
                            <p:childTnLst>
                              <p:par>
                                <p:cTn id="105" presetID="42"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42" presetClass="entr" presetSubtype="0"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childTnLst>
                          </p:cTn>
                        </p:par>
                        <p:par>
                          <p:cTn id="116" fill="hold">
                            <p:stCondLst>
                              <p:cond delay="2500"/>
                            </p:stCondLst>
                            <p:childTnLst>
                              <p:par>
                                <p:cTn id="117" presetID="42" presetClass="entr" presetSubtype="0" fill="hold"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1000"/>
                                        <p:tgtEl>
                                          <p:spTgt spid="43"/>
                                        </p:tgtEl>
                                      </p:cBhvr>
                                    </p:animEffect>
                                    <p:anim calcmode="lin" valueType="num">
                                      <p:cBhvr>
                                        <p:cTn id="120" dur="1000" fill="hold"/>
                                        <p:tgtEl>
                                          <p:spTgt spid="43"/>
                                        </p:tgtEl>
                                        <p:attrNameLst>
                                          <p:attrName>ppt_x</p:attrName>
                                        </p:attrNameLst>
                                      </p:cBhvr>
                                      <p:tavLst>
                                        <p:tav tm="0">
                                          <p:val>
                                            <p:strVal val="#ppt_x"/>
                                          </p:val>
                                        </p:tav>
                                        <p:tav tm="100000">
                                          <p:val>
                                            <p:strVal val="#ppt_x"/>
                                          </p:val>
                                        </p:tav>
                                      </p:tavLst>
                                    </p:anim>
                                    <p:anim calcmode="lin" valueType="num">
                                      <p:cBhvr>
                                        <p:cTn id="1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8" grpId="0" animBg="1"/>
      <p:bldP spid="13" grpId="0" animBg="1"/>
      <p:bldP spid="14" grpId="0" animBg="1"/>
      <p:bldP spid="15" grpId="0" animBg="1"/>
      <p:bldP spid="22" grpId="0" animBg="1"/>
      <p:bldP spid="23" grpId="0" animBg="1"/>
      <p:bldP spid="24"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62000" y="1142984"/>
            <a:ext cx="7543800" cy="4143404"/>
          </a:xfrm>
        </p:spPr>
        <p:txBody>
          <a:bodyPr>
            <a:normAutofit lnSpcReduction="10000"/>
          </a:bodyPr>
          <a:lstStyle/>
          <a:p>
            <a:pPr algn="just"/>
            <a:r>
              <a:rPr lang="it-IT" sz="1600" b="1" dirty="0">
                <a:solidFill>
                  <a:schemeClr val="tx1"/>
                </a:solidFill>
                <a:latin typeface="Times New Roman" pitchFamily="18" charset="0"/>
                <a:cs typeface="Times New Roman" pitchFamily="18" charset="0"/>
              </a:rPr>
              <a:t>Capo</a:t>
            </a:r>
          </a:p>
          <a:p>
            <a:pPr algn="just"/>
            <a:r>
              <a:rPr lang="it-IT" sz="1600" dirty="0">
                <a:solidFill>
                  <a:schemeClr val="tx1"/>
                </a:solidFill>
                <a:latin typeface="Times New Roman" pitchFamily="18" charset="0"/>
                <a:cs typeface="Times New Roman" pitchFamily="18" charset="0"/>
              </a:rPr>
              <a:t>Tutti i membri di una famiglia eleggono il proprio </a:t>
            </a:r>
            <a:r>
              <a:rPr lang="it-IT" sz="1600" dirty="0" smtClean="0">
                <a:solidFill>
                  <a:schemeClr val="tx1"/>
                </a:solidFill>
                <a:latin typeface="Times New Roman" pitchFamily="18" charset="0"/>
                <a:cs typeface="Times New Roman" pitchFamily="18" charset="0"/>
              </a:rPr>
              <a:t>capo, detto </a:t>
            </a:r>
            <a:r>
              <a:rPr lang="it-IT" sz="1600" dirty="0">
                <a:solidFill>
                  <a:schemeClr val="tx1"/>
                </a:solidFill>
                <a:latin typeface="Times New Roman" pitchFamily="18" charset="0"/>
                <a:cs typeface="Times New Roman" pitchFamily="18" charset="0"/>
              </a:rPr>
              <a:t>anche </a:t>
            </a:r>
            <a:r>
              <a:rPr lang="it-IT" sz="1600" b="1" i="1" dirty="0" smtClean="0">
                <a:solidFill>
                  <a:schemeClr val="tx1"/>
                </a:solidFill>
                <a:latin typeface="Times New Roman" pitchFamily="18" charset="0"/>
                <a:cs typeface="Times New Roman" pitchFamily="18" charset="0"/>
              </a:rPr>
              <a:t>“boss”</a:t>
            </a:r>
            <a:r>
              <a:rPr lang="it-IT" sz="1600" i="1" dirty="0" smtClean="0">
                <a:solidFill>
                  <a:schemeClr val="tx1"/>
                </a:solidFill>
                <a:latin typeface="Times New Roman" pitchFamily="18" charset="0"/>
                <a:cs typeface="Times New Roman" pitchFamily="18" charset="0"/>
              </a:rPr>
              <a:t>, </a:t>
            </a:r>
            <a:r>
              <a:rPr lang="it-IT" sz="1600" dirty="0">
                <a:solidFill>
                  <a:schemeClr val="tx1"/>
                </a:solidFill>
                <a:latin typeface="Times New Roman" pitchFamily="18" charset="0"/>
                <a:cs typeface="Times New Roman" pitchFamily="18" charset="0"/>
              </a:rPr>
              <a:t>il quale nomina un sottocapo e uno o più </a:t>
            </a:r>
            <a:r>
              <a:rPr lang="it-IT" sz="1600" dirty="0" err="1">
                <a:solidFill>
                  <a:schemeClr val="tx1"/>
                </a:solidFill>
                <a:latin typeface="Times New Roman" pitchFamily="18" charset="0"/>
                <a:cs typeface="Times New Roman" pitchFamily="18" charset="0"/>
              </a:rPr>
              <a:t>capidecina</a:t>
            </a:r>
            <a:r>
              <a:rPr lang="it-IT" sz="1600" dirty="0">
                <a:solidFill>
                  <a:schemeClr val="tx1"/>
                </a:solidFill>
                <a:latin typeface="Times New Roman" pitchFamily="18" charset="0"/>
                <a:cs typeface="Times New Roman" pitchFamily="18" charset="0"/>
              </a:rPr>
              <a:t>, in base alle dimensioni della famiglia</a:t>
            </a:r>
            <a:r>
              <a:rPr lang="it-IT" sz="1600" dirty="0" smtClean="0">
                <a:solidFill>
                  <a:schemeClr val="tx1"/>
                </a:solidFill>
                <a:latin typeface="Times New Roman" pitchFamily="18" charset="0"/>
                <a:cs typeface="Times New Roman" pitchFamily="18" charset="0"/>
              </a:rPr>
              <a:t>.</a:t>
            </a:r>
          </a:p>
          <a:p>
            <a:pPr algn="just"/>
            <a:endParaRPr lang="it-IT" sz="1600" dirty="0">
              <a:solidFill>
                <a:schemeClr val="tx1"/>
              </a:solidFill>
              <a:latin typeface="Times New Roman" pitchFamily="18" charset="0"/>
              <a:cs typeface="Times New Roman" pitchFamily="18" charset="0"/>
            </a:endParaRPr>
          </a:p>
          <a:p>
            <a:pPr algn="just"/>
            <a:r>
              <a:rPr lang="it-IT" sz="1600" b="1" dirty="0" smtClean="0">
                <a:solidFill>
                  <a:schemeClr val="tx1"/>
                </a:solidFill>
                <a:latin typeface="Times New Roman" pitchFamily="18" charset="0"/>
                <a:cs typeface="Times New Roman" pitchFamily="18" charset="0"/>
              </a:rPr>
              <a:t>Vicecapo</a:t>
            </a:r>
          </a:p>
          <a:p>
            <a:pPr algn="just"/>
            <a:r>
              <a:rPr lang="it-IT" sz="1600" dirty="0" smtClean="0">
                <a:solidFill>
                  <a:schemeClr val="tx1"/>
                </a:solidFill>
                <a:latin typeface="Times New Roman" pitchFamily="18" charset="0"/>
                <a:cs typeface="Times New Roman" pitchFamily="18" charset="0"/>
              </a:rPr>
              <a:t>Il </a:t>
            </a:r>
            <a:r>
              <a:rPr lang="it-IT" sz="1600" dirty="0">
                <a:solidFill>
                  <a:schemeClr val="tx1"/>
                </a:solidFill>
                <a:latin typeface="Times New Roman" pitchFamily="18" charset="0"/>
                <a:cs typeface="Times New Roman" pitchFamily="18" charset="0"/>
              </a:rPr>
              <a:t>ruolo del </a:t>
            </a:r>
            <a:r>
              <a:rPr lang="it-IT" sz="1600" b="1" i="1" dirty="0">
                <a:solidFill>
                  <a:schemeClr val="tx1"/>
                </a:solidFill>
                <a:latin typeface="Times New Roman" pitchFamily="18" charset="0"/>
                <a:cs typeface="Times New Roman" pitchFamily="18" charset="0"/>
              </a:rPr>
              <a:t>sottocapo o vicecapo </a:t>
            </a:r>
            <a:r>
              <a:rPr lang="it-IT" sz="1600" b="1" i="1" dirty="0" smtClean="0">
                <a:solidFill>
                  <a:schemeClr val="tx1"/>
                </a:solidFill>
                <a:latin typeface="Times New Roman" pitchFamily="18" charset="0"/>
                <a:cs typeface="Times New Roman" pitchFamily="18" charset="0"/>
              </a:rPr>
              <a:t> </a:t>
            </a:r>
            <a:r>
              <a:rPr lang="it-IT" sz="1600" dirty="0">
                <a:solidFill>
                  <a:schemeClr val="tx1"/>
                </a:solidFill>
                <a:latin typeface="Times New Roman" pitchFamily="18" charset="0"/>
                <a:cs typeface="Times New Roman" pitchFamily="18" charset="0"/>
              </a:rPr>
              <a:t>può somigliare a quello di un intermediario, ma è molto spesso associato anche al comando di un'operazione che non richiede l'intervento diretto del capo. In assenza del rappresentante il vicecapo diviene automaticamente il reggente dell'intera cosca</a:t>
            </a:r>
            <a:r>
              <a:rPr lang="it-IT" sz="1600" dirty="0" smtClean="0">
                <a:solidFill>
                  <a:schemeClr val="tx1"/>
                </a:solidFill>
                <a:latin typeface="Times New Roman" pitchFamily="18" charset="0"/>
                <a:cs typeface="Times New Roman" pitchFamily="18" charset="0"/>
              </a:rPr>
              <a:t>.</a:t>
            </a:r>
          </a:p>
          <a:p>
            <a:pPr algn="just"/>
            <a:endParaRPr lang="it-IT" sz="1600" dirty="0">
              <a:solidFill>
                <a:schemeClr val="tx1"/>
              </a:solidFill>
              <a:latin typeface="Times New Roman" pitchFamily="18" charset="0"/>
              <a:cs typeface="Times New Roman" pitchFamily="18" charset="0"/>
            </a:endParaRPr>
          </a:p>
          <a:p>
            <a:pPr algn="just"/>
            <a:r>
              <a:rPr lang="it-IT" sz="1600" b="1" dirty="0">
                <a:solidFill>
                  <a:schemeClr val="tx1"/>
                </a:solidFill>
                <a:latin typeface="Times New Roman" pitchFamily="18" charset="0"/>
                <a:cs typeface="Times New Roman" pitchFamily="18" charset="0"/>
              </a:rPr>
              <a:t>Consigliere</a:t>
            </a:r>
          </a:p>
          <a:p>
            <a:pPr algn="just"/>
            <a:r>
              <a:rPr lang="it-IT" sz="1600" dirty="0">
                <a:solidFill>
                  <a:schemeClr val="tx1"/>
                </a:solidFill>
                <a:latin typeface="Times New Roman" pitchFamily="18" charset="0"/>
                <a:cs typeface="Times New Roman" pitchFamily="18" charset="0"/>
              </a:rPr>
              <a:t>Il braccio destro del rappresentante è sicuramente il </a:t>
            </a:r>
            <a:r>
              <a:rPr lang="it-IT" sz="1600" b="1" i="1" dirty="0" smtClean="0">
                <a:solidFill>
                  <a:schemeClr val="tx1"/>
                </a:solidFill>
                <a:latin typeface="Times New Roman" pitchFamily="18" charset="0"/>
                <a:cs typeface="Times New Roman" pitchFamily="18" charset="0"/>
              </a:rPr>
              <a:t>consigliere</a:t>
            </a:r>
            <a:r>
              <a:rPr lang="it-IT" sz="1600" dirty="0" smtClean="0">
                <a:solidFill>
                  <a:schemeClr val="tx1"/>
                </a:solidFill>
                <a:latin typeface="Times New Roman" pitchFamily="18" charset="0"/>
                <a:cs typeface="Times New Roman" pitchFamily="18" charset="0"/>
              </a:rPr>
              <a:t>, </a:t>
            </a:r>
            <a:r>
              <a:rPr lang="it-IT" sz="1600" dirty="0">
                <a:solidFill>
                  <a:schemeClr val="tx1"/>
                </a:solidFill>
                <a:latin typeface="Times New Roman" pitchFamily="18" charset="0"/>
                <a:cs typeface="Times New Roman" pitchFamily="18" charset="0"/>
              </a:rPr>
              <a:t>che viene chiamato a dare consigli al capo e a tutti i membri della Famiglia; </a:t>
            </a:r>
            <a:r>
              <a:rPr lang="it-IT" sz="1600" dirty="0" smtClean="0">
                <a:solidFill>
                  <a:schemeClr val="tx1"/>
                </a:solidFill>
                <a:latin typeface="Times New Roman" pitchFamily="18" charset="0"/>
                <a:cs typeface="Times New Roman" pitchFamily="18" charset="0"/>
              </a:rPr>
              <a:t>il numero dei consiglieri (da </a:t>
            </a:r>
            <a:r>
              <a:rPr lang="it-IT" sz="1600" dirty="0">
                <a:solidFill>
                  <a:schemeClr val="tx1"/>
                </a:solidFill>
                <a:latin typeface="Times New Roman" pitchFamily="18" charset="0"/>
                <a:cs typeface="Times New Roman" pitchFamily="18" charset="0"/>
              </a:rPr>
              <a:t>un minimo di uno a un massimo di </a:t>
            </a:r>
            <a:r>
              <a:rPr lang="it-IT" sz="1600" dirty="0" smtClean="0">
                <a:solidFill>
                  <a:schemeClr val="tx1"/>
                </a:solidFill>
                <a:latin typeface="Times New Roman" pitchFamily="18" charset="0"/>
                <a:cs typeface="Times New Roman" pitchFamily="18" charset="0"/>
              </a:rPr>
              <a:t>tre), dipende dalla dimensione </a:t>
            </a:r>
            <a:r>
              <a:rPr lang="it-IT" sz="1600" dirty="0">
                <a:solidFill>
                  <a:schemeClr val="tx1"/>
                </a:solidFill>
                <a:latin typeface="Times New Roman" pitchFamily="18" charset="0"/>
                <a:cs typeface="Times New Roman" pitchFamily="18" charset="0"/>
              </a:rPr>
              <a:t>della Famiglia. Solitamente il consigliere è un affiliato anziano della famiglia e in alcuni casi le figure del consigliere e del vicecapo coincidono.</a:t>
            </a:r>
          </a:p>
        </p:txBody>
      </p:sp>
      <p:sp>
        <p:nvSpPr>
          <p:cNvPr id="2" name="Titolo 1"/>
          <p:cNvSpPr>
            <a:spLocks noGrp="1"/>
          </p:cNvSpPr>
          <p:nvPr>
            <p:ph type="ctrTitle"/>
          </p:nvPr>
        </p:nvSpPr>
        <p:spPr>
          <a:xfrm>
            <a:off x="2143108" y="285728"/>
            <a:ext cx="4786346" cy="936104"/>
          </a:xfrm>
        </p:spPr>
        <p:txBody>
          <a:bodyPr/>
          <a:lstStyle/>
          <a:p>
            <a:r>
              <a:rPr lang="it-IT" sz="3600" b="1" i="1" dirty="0" smtClean="0">
                <a:latin typeface="Times New Roman" pitchFamily="18" charset="0"/>
                <a:cs typeface="Times New Roman" pitchFamily="18" charset="0"/>
              </a:rPr>
              <a:t>La struttura</a:t>
            </a:r>
            <a:endParaRPr lang="it-IT"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5786" y="5143512"/>
            <a:ext cx="2404164" cy="1500198"/>
          </a:xfrm>
          <a:prstGeom prst="rect">
            <a:avLst/>
          </a:prstGeom>
        </p:spPr>
      </p:pic>
      <p:pic>
        <p:nvPicPr>
          <p:cNvPr id="5" name="Immagin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86578" y="4929198"/>
            <a:ext cx="1027492" cy="1734264"/>
          </a:xfrm>
          <a:prstGeom prst="rect">
            <a:avLst/>
          </a:prstGeom>
        </p:spPr>
      </p:pic>
      <p:pic>
        <p:nvPicPr>
          <p:cNvPr id="6" name="Immagin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29058" y="5143512"/>
            <a:ext cx="2153970" cy="1531711"/>
          </a:xfrm>
          <a:prstGeom prst="rect">
            <a:avLst/>
          </a:prstGeom>
        </p:spPr>
      </p:pic>
    </p:spTree>
    <p:extLst>
      <p:ext uri="{BB962C8B-B14F-4D97-AF65-F5344CB8AC3E}">
        <p14:creationId xmlns="" xmlns:p14="http://schemas.microsoft.com/office/powerpoint/2010/main" val="152711900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70" decel="100000"/>
                                        <p:tgtEl>
                                          <p:spTgt spid="4"/>
                                        </p:tgtEl>
                                      </p:cBhvr>
                                    </p:animEffect>
                                    <p:animScale>
                                      <p:cBhvr>
                                        <p:cTn id="57" dur="770" decel="100000"/>
                                        <p:tgtEl>
                                          <p:spTgt spid="4"/>
                                        </p:tgtEl>
                                      </p:cBhvr>
                                      <p:from x="10000" y="10000"/>
                                      <p:to x="200000" y="450000"/>
                                    </p:animScale>
                                    <p:animScale>
                                      <p:cBhvr>
                                        <p:cTn id="58" dur="1230" accel="100000" fill="hold">
                                          <p:stCondLst>
                                            <p:cond delay="770"/>
                                          </p:stCondLst>
                                        </p:cTn>
                                        <p:tgtEl>
                                          <p:spTgt spid="4"/>
                                        </p:tgtEl>
                                      </p:cBhvr>
                                      <p:from x="200000" y="450000"/>
                                      <p:to x="100000" y="100000"/>
                                    </p:animScale>
                                    <p:set>
                                      <p:cBhvr>
                                        <p:cTn id="59" dur="770" fill="hold"/>
                                        <p:tgtEl>
                                          <p:spTgt spid="4"/>
                                        </p:tgtEl>
                                        <p:attrNameLst>
                                          <p:attrName>ppt_x</p:attrName>
                                        </p:attrNameLst>
                                      </p:cBhvr>
                                      <p:to>
                                        <p:strVal val="(0.5)"/>
                                      </p:to>
                                    </p:set>
                                    <p:anim from="(0.5)" to="(#ppt_x)" calcmode="lin" valueType="num">
                                      <p:cBhvr>
                                        <p:cTn id="60" dur="1230" accel="100000" fill="hold">
                                          <p:stCondLst>
                                            <p:cond delay="770"/>
                                          </p:stCondLst>
                                        </p:cTn>
                                        <p:tgtEl>
                                          <p:spTgt spid="4"/>
                                        </p:tgtEl>
                                        <p:attrNameLst>
                                          <p:attrName>ppt_x</p:attrName>
                                        </p:attrNameLst>
                                      </p:cBhvr>
                                    </p:anim>
                                    <p:set>
                                      <p:cBhvr>
                                        <p:cTn id="61" dur="770" fill="hold"/>
                                        <p:tgtEl>
                                          <p:spTgt spid="4"/>
                                        </p:tgtEl>
                                        <p:attrNameLst>
                                          <p:attrName>ppt_y</p:attrName>
                                        </p:attrNameLst>
                                      </p:cBhvr>
                                      <p:to>
                                        <p:strVal val="(#ppt_y+0.4)"/>
                                      </p:to>
                                    </p:set>
                                    <p:anim from="(#ppt_y+0.4)" to="(#ppt_y)" calcmode="lin" valueType="num">
                                      <p:cBhvr>
                                        <p:cTn id="62" dur="1230" accel="100000" fill="hold">
                                          <p:stCondLst>
                                            <p:cond delay="770"/>
                                          </p:stCondLst>
                                        </p:cTn>
                                        <p:tgtEl>
                                          <p:spTgt spid="4"/>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strVal val="#ppt_w*0.05"/>
                                          </p:val>
                                        </p:tav>
                                        <p:tav tm="100000">
                                          <p:val>
                                            <p:strVal val="#ppt_w"/>
                                          </p:val>
                                        </p:tav>
                                      </p:tavLst>
                                    </p:anim>
                                    <p:anim calcmode="lin" valueType="num">
                                      <p:cBhvr>
                                        <p:cTn id="68" dur="500" fill="hold"/>
                                        <p:tgtEl>
                                          <p:spTgt spid="6"/>
                                        </p:tgtEl>
                                        <p:attrNameLst>
                                          <p:attrName>ppt_h</p:attrName>
                                        </p:attrNameLst>
                                      </p:cBhvr>
                                      <p:tavLst>
                                        <p:tav tm="0">
                                          <p:val>
                                            <p:strVal val="#ppt_h"/>
                                          </p:val>
                                        </p:tav>
                                        <p:tav tm="100000">
                                          <p:val>
                                            <p:strVal val="#ppt_h"/>
                                          </p:val>
                                        </p:tav>
                                      </p:tavLst>
                                    </p:anim>
                                    <p:anim calcmode="lin" valueType="num">
                                      <p:cBhvr>
                                        <p:cTn id="69" dur="500" fill="hold"/>
                                        <p:tgtEl>
                                          <p:spTgt spid="6"/>
                                        </p:tgtEl>
                                        <p:attrNameLst>
                                          <p:attrName>ppt_x</p:attrName>
                                        </p:attrNameLst>
                                      </p:cBhvr>
                                      <p:tavLst>
                                        <p:tav tm="0">
                                          <p:val>
                                            <p:strVal val="#ppt_x-.2"/>
                                          </p:val>
                                        </p:tav>
                                        <p:tav tm="100000">
                                          <p:val>
                                            <p:strVal val="#ppt_x"/>
                                          </p:val>
                                        </p:tav>
                                      </p:tavLst>
                                    </p:anim>
                                    <p:anim calcmode="lin" valueType="num">
                                      <p:cBhvr>
                                        <p:cTn id="70" dur="500" fill="hold"/>
                                        <p:tgtEl>
                                          <p:spTgt spid="6"/>
                                        </p:tgtEl>
                                        <p:attrNameLst>
                                          <p:attrName>ppt_y</p:attrName>
                                        </p:attrNameLst>
                                      </p:cBhvr>
                                      <p:tavLst>
                                        <p:tav tm="0">
                                          <p:val>
                                            <p:strVal val="#ppt_y"/>
                                          </p:val>
                                        </p:tav>
                                        <p:tav tm="100000">
                                          <p:val>
                                            <p:strVal val="#ppt_y"/>
                                          </p:val>
                                        </p:tav>
                                      </p:tavLst>
                                    </p:anim>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54" presetClass="entr" presetSubtype="0" accel="10000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strVal val="#ppt_w*0.05"/>
                                          </p:val>
                                        </p:tav>
                                        <p:tav tm="100000">
                                          <p:val>
                                            <p:strVal val="#ppt_w"/>
                                          </p:val>
                                        </p:tav>
                                      </p:tavLst>
                                    </p:anim>
                                    <p:anim calcmode="lin" valueType="num">
                                      <p:cBhvr>
                                        <p:cTn id="77" dur="500" fill="hold"/>
                                        <p:tgtEl>
                                          <p:spTgt spid="5"/>
                                        </p:tgtEl>
                                        <p:attrNameLst>
                                          <p:attrName>ppt_h</p:attrName>
                                        </p:attrNameLst>
                                      </p:cBhvr>
                                      <p:tavLst>
                                        <p:tav tm="0">
                                          <p:val>
                                            <p:strVal val="#ppt_h"/>
                                          </p:val>
                                        </p:tav>
                                        <p:tav tm="100000">
                                          <p:val>
                                            <p:strVal val="#ppt_h"/>
                                          </p:val>
                                        </p:tav>
                                      </p:tavLst>
                                    </p:anim>
                                    <p:anim calcmode="lin" valueType="num">
                                      <p:cBhvr>
                                        <p:cTn id="78" dur="500" fill="hold"/>
                                        <p:tgtEl>
                                          <p:spTgt spid="5"/>
                                        </p:tgtEl>
                                        <p:attrNameLst>
                                          <p:attrName>ppt_x</p:attrName>
                                        </p:attrNameLst>
                                      </p:cBhvr>
                                      <p:tavLst>
                                        <p:tav tm="0">
                                          <p:val>
                                            <p:strVal val="#ppt_x-.2"/>
                                          </p:val>
                                        </p:tav>
                                        <p:tav tm="100000">
                                          <p:val>
                                            <p:strVal val="#ppt_x"/>
                                          </p:val>
                                        </p:tav>
                                      </p:tavLst>
                                    </p:anim>
                                    <p:anim calcmode="lin" valueType="num">
                                      <p:cBhvr>
                                        <p:cTn id="79" dur="500" fill="hold"/>
                                        <p:tgtEl>
                                          <p:spTgt spid="5"/>
                                        </p:tgtEl>
                                        <p:attrNameLst>
                                          <p:attrName>ppt_y</p:attrName>
                                        </p:attrNameLst>
                                      </p:cBhvr>
                                      <p:tavLst>
                                        <p:tav tm="0">
                                          <p:val>
                                            <p:strVal val="#ppt_y"/>
                                          </p:val>
                                        </p:tav>
                                        <p:tav tm="100000">
                                          <p:val>
                                            <p:strVal val="#ppt_y"/>
                                          </p:val>
                                        </p:tav>
                                      </p:tavLst>
                                    </p:anim>
                                    <p:animEffect transition="in" filter="fade">
                                      <p:cBhvr>
                                        <p:cTn id="8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332656"/>
            <a:ext cx="7560840" cy="5455096"/>
          </a:xfrm>
        </p:spPr>
        <p:txBody>
          <a:bodyPr>
            <a:noAutofit/>
          </a:bodyPr>
          <a:lstStyle/>
          <a:p>
            <a:pPr algn="just"/>
            <a:r>
              <a:rPr lang="it-IT" sz="1600" b="1" dirty="0" err="1">
                <a:solidFill>
                  <a:schemeClr val="tx1"/>
                </a:solidFill>
                <a:latin typeface="Times New Roman" pitchFamily="18" charset="0"/>
                <a:cs typeface="Times New Roman" pitchFamily="18" charset="0"/>
              </a:rPr>
              <a:t>Capodecina</a:t>
            </a:r>
            <a:endParaRPr lang="it-IT" sz="1600" b="1" dirty="0">
              <a:solidFill>
                <a:schemeClr val="tx1"/>
              </a:solidFill>
              <a:latin typeface="Times New Roman" pitchFamily="18" charset="0"/>
              <a:cs typeface="Times New Roman" pitchFamily="18" charset="0"/>
            </a:endParaRPr>
          </a:p>
          <a:p>
            <a:pPr algn="just"/>
            <a:r>
              <a:rPr lang="it-IT" sz="1600" dirty="0">
                <a:solidFill>
                  <a:schemeClr val="tx1"/>
                </a:solidFill>
                <a:latin typeface="Times New Roman" pitchFamily="18" charset="0"/>
                <a:cs typeface="Times New Roman" pitchFamily="18" charset="0"/>
              </a:rPr>
              <a:t>Il </a:t>
            </a:r>
            <a:r>
              <a:rPr lang="it-IT" sz="1600" dirty="0" err="1">
                <a:solidFill>
                  <a:schemeClr val="tx1"/>
                </a:solidFill>
                <a:latin typeface="Times New Roman" pitchFamily="18" charset="0"/>
                <a:cs typeface="Times New Roman" pitchFamily="18" charset="0"/>
              </a:rPr>
              <a:t>capodecina</a:t>
            </a:r>
            <a:r>
              <a:rPr lang="it-IT" sz="1600" dirty="0">
                <a:solidFill>
                  <a:schemeClr val="tx1"/>
                </a:solidFill>
                <a:latin typeface="Times New Roman" pitchFamily="18" charset="0"/>
                <a:cs typeface="Times New Roman" pitchFamily="18" charset="0"/>
              </a:rPr>
              <a:t> (o </a:t>
            </a:r>
            <a:r>
              <a:rPr lang="it-IT" sz="1600" dirty="0" err="1">
                <a:solidFill>
                  <a:schemeClr val="tx1"/>
                </a:solidFill>
                <a:latin typeface="Times New Roman" pitchFamily="18" charset="0"/>
                <a:cs typeface="Times New Roman" pitchFamily="18" charset="0"/>
              </a:rPr>
              <a:t>caporegime</a:t>
            </a:r>
            <a:r>
              <a:rPr lang="it-IT" sz="1600" dirty="0">
                <a:solidFill>
                  <a:schemeClr val="tx1"/>
                </a:solidFill>
                <a:latin typeface="Times New Roman" pitchFamily="18" charset="0"/>
                <a:cs typeface="Times New Roman" pitchFamily="18" charset="0"/>
              </a:rPr>
              <a:t>) è nominato dal capofamiglia e funge da tramite tra il rappresentante e i soldati: </a:t>
            </a:r>
            <a:r>
              <a:rPr lang="it-IT" sz="1600" dirty="0" smtClean="0">
                <a:solidFill>
                  <a:schemeClr val="tx1"/>
                </a:solidFill>
                <a:latin typeface="Times New Roman" pitchFamily="18" charset="0"/>
                <a:cs typeface="Times New Roman" pitchFamily="18" charset="0"/>
              </a:rPr>
              <a:t>essi </a:t>
            </a:r>
            <a:r>
              <a:rPr lang="it-IT" sz="1600" dirty="0">
                <a:solidFill>
                  <a:schemeClr val="tx1"/>
                </a:solidFill>
                <a:latin typeface="Times New Roman" pitchFamily="18" charset="0"/>
                <a:cs typeface="Times New Roman" pitchFamily="18" charset="0"/>
              </a:rPr>
              <a:t>coordinano gli affiliati e gli avvicinati alla </a:t>
            </a:r>
            <a:r>
              <a:rPr lang="it-IT" sz="1600" dirty="0" smtClean="0">
                <a:solidFill>
                  <a:schemeClr val="tx1"/>
                </a:solidFill>
                <a:latin typeface="Times New Roman" pitchFamily="18" charset="0"/>
                <a:cs typeface="Times New Roman" pitchFamily="18" charset="0"/>
              </a:rPr>
              <a:t>famiglia.</a:t>
            </a:r>
          </a:p>
          <a:p>
            <a:pPr algn="just"/>
            <a:endParaRPr lang="it-IT" sz="1600" dirty="0" smtClean="0">
              <a:solidFill>
                <a:schemeClr val="tx1"/>
              </a:solidFill>
              <a:latin typeface="Times New Roman" pitchFamily="18" charset="0"/>
              <a:cs typeface="Times New Roman" pitchFamily="18" charset="0"/>
            </a:endParaRPr>
          </a:p>
          <a:p>
            <a:pPr algn="just"/>
            <a:r>
              <a:rPr lang="it-IT" sz="1600" dirty="0" smtClean="0">
                <a:solidFill>
                  <a:schemeClr val="tx1"/>
                </a:solidFill>
                <a:latin typeface="Times New Roman" pitchFamily="18" charset="0"/>
                <a:cs typeface="Times New Roman" pitchFamily="18" charset="0"/>
              </a:rPr>
              <a:t> </a:t>
            </a:r>
            <a:r>
              <a:rPr lang="it-IT" sz="1600" b="1" dirty="0" smtClean="0">
                <a:solidFill>
                  <a:schemeClr val="tx1"/>
                </a:solidFill>
                <a:latin typeface="Times New Roman" pitchFamily="18" charset="0"/>
                <a:cs typeface="Times New Roman" pitchFamily="18" charset="0"/>
              </a:rPr>
              <a:t>Soldato</a:t>
            </a:r>
            <a:endParaRPr lang="it-IT" sz="1600" b="1" dirty="0">
              <a:solidFill>
                <a:schemeClr val="tx1"/>
              </a:solidFill>
              <a:latin typeface="Times New Roman" pitchFamily="18" charset="0"/>
              <a:cs typeface="Times New Roman" pitchFamily="18" charset="0"/>
            </a:endParaRPr>
          </a:p>
          <a:p>
            <a:pPr algn="just"/>
            <a:r>
              <a:rPr lang="it-IT" sz="1600" dirty="0">
                <a:solidFill>
                  <a:schemeClr val="tx1"/>
                </a:solidFill>
                <a:latin typeface="Times New Roman" pitchFamily="18" charset="0"/>
                <a:cs typeface="Times New Roman" pitchFamily="18" charset="0"/>
              </a:rPr>
              <a:t>Il </a:t>
            </a:r>
            <a:r>
              <a:rPr lang="it-IT" sz="1600" b="1" i="1" dirty="0" smtClean="0">
                <a:solidFill>
                  <a:schemeClr val="tx1"/>
                </a:solidFill>
                <a:latin typeface="Times New Roman" pitchFamily="18" charset="0"/>
                <a:cs typeface="Times New Roman" pitchFamily="18" charset="0"/>
              </a:rPr>
              <a:t>“soldato” </a:t>
            </a:r>
            <a:r>
              <a:rPr lang="it-IT" sz="1600" b="1" i="1" dirty="0">
                <a:solidFill>
                  <a:schemeClr val="tx1"/>
                </a:solidFill>
                <a:latin typeface="Times New Roman" pitchFamily="18" charset="0"/>
                <a:cs typeface="Times New Roman" pitchFamily="18" charset="0"/>
              </a:rPr>
              <a:t>o </a:t>
            </a:r>
            <a:r>
              <a:rPr lang="it-IT" sz="1600" b="1" i="1" dirty="0" smtClean="0">
                <a:solidFill>
                  <a:schemeClr val="tx1"/>
                </a:solidFill>
                <a:latin typeface="Times New Roman" pitchFamily="18" charset="0"/>
                <a:cs typeface="Times New Roman" pitchFamily="18" charset="0"/>
              </a:rPr>
              <a:t>“uomo d'onore”, </a:t>
            </a:r>
            <a:r>
              <a:rPr lang="it-IT" sz="1600" dirty="0" smtClean="0">
                <a:solidFill>
                  <a:schemeClr val="tx1"/>
                </a:solidFill>
                <a:latin typeface="Times New Roman" pitchFamily="18" charset="0"/>
                <a:cs typeface="Times New Roman" pitchFamily="18" charset="0"/>
              </a:rPr>
              <a:t>è </a:t>
            </a:r>
            <a:r>
              <a:rPr lang="it-IT" sz="1600" dirty="0">
                <a:solidFill>
                  <a:schemeClr val="tx1"/>
                </a:solidFill>
                <a:latin typeface="Times New Roman" pitchFamily="18" charset="0"/>
                <a:cs typeface="Times New Roman" pitchFamily="18" charset="0"/>
              </a:rPr>
              <a:t>un membro della famiglia </a:t>
            </a:r>
            <a:r>
              <a:rPr lang="it-IT" sz="1600" dirty="0" smtClean="0">
                <a:solidFill>
                  <a:schemeClr val="tx1"/>
                </a:solidFill>
                <a:latin typeface="Times New Roman" pitchFamily="18" charset="0"/>
                <a:cs typeface="Times New Roman" pitchFamily="18" charset="0"/>
              </a:rPr>
              <a:t>ritualmente </a:t>
            </a:r>
            <a:r>
              <a:rPr lang="it-IT" sz="1600" dirty="0">
                <a:solidFill>
                  <a:schemeClr val="tx1"/>
                </a:solidFill>
                <a:latin typeface="Times New Roman" pitchFamily="18" charset="0"/>
                <a:cs typeface="Times New Roman" pitchFamily="18" charset="0"/>
              </a:rPr>
              <a:t>affiliato che ha un peso indipendentemente dalla carica che può ricoprire nella </a:t>
            </a:r>
            <a:r>
              <a:rPr lang="it-IT" sz="1600" dirty="0" smtClean="0">
                <a:solidFill>
                  <a:schemeClr val="tx1"/>
                </a:solidFill>
                <a:latin typeface="Times New Roman" pitchFamily="18" charset="0"/>
                <a:cs typeface="Times New Roman" pitchFamily="18" charset="0"/>
              </a:rPr>
              <a:t>famiglia. I </a:t>
            </a:r>
            <a:r>
              <a:rPr lang="it-IT" sz="1600" dirty="0">
                <a:solidFill>
                  <a:schemeClr val="tx1"/>
                </a:solidFill>
                <a:latin typeface="Times New Roman" pitchFamily="18" charset="0"/>
                <a:cs typeface="Times New Roman" pitchFamily="18" charset="0"/>
              </a:rPr>
              <a:t>soldati eleggono il rappresentante della propria famiglia e si occupano di svolgere le attività che gli impartisce il loro </a:t>
            </a:r>
            <a:r>
              <a:rPr lang="it-IT" sz="1600" dirty="0" err="1">
                <a:solidFill>
                  <a:schemeClr val="tx1"/>
                </a:solidFill>
                <a:latin typeface="Times New Roman" pitchFamily="18" charset="0"/>
                <a:cs typeface="Times New Roman" pitchFamily="18" charset="0"/>
              </a:rPr>
              <a:t>capodecina</a:t>
            </a:r>
            <a:r>
              <a:rPr lang="it-IT" sz="1600" dirty="0">
                <a:solidFill>
                  <a:schemeClr val="tx1"/>
                </a:solidFill>
                <a:latin typeface="Times New Roman" pitchFamily="18" charset="0"/>
                <a:cs typeface="Times New Roman" pitchFamily="18" charset="0"/>
              </a:rPr>
              <a:t> </a:t>
            </a:r>
            <a:r>
              <a:rPr lang="it-IT" sz="1600" dirty="0" smtClean="0">
                <a:solidFill>
                  <a:schemeClr val="tx1"/>
                </a:solidFill>
                <a:latin typeface="Times New Roman" pitchFamily="18" charset="0"/>
                <a:cs typeface="Times New Roman" pitchFamily="18" charset="0"/>
              </a:rPr>
              <a:t>(dall'esecuzione </a:t>
            </a:r>
            <a:r>
              <a:rPr lang="it-IT" sz="1600" dirty="0">
                <a:solidFill>
                  <a:schemeClr val="tx1"/>
                </a:solidFill>
                <a:latin typeface="Times New Roman" pitchFamily="18" charset="0"/>
                <a:cs typeface="Times New Roman" pitchFamily="18" charset="0"/>
              </a:rPr>
              <a:t>di </a:t>
            </a:r>
            <a:r>
              <a:rPr lang="it-IT" sz="1600" dirty="0" smtClean="0">
                <a:solidFill>
                  <a:schemeClr val="tx1"/>
                </a:solidFill>
                <a:latin typeface="Times New Roman" pitchFamily="18" charset="0"/>
                <a:cs typeface="Times New Roman" pitchFamily="18" charset="0"/>
              </a:rPr>
              <a:t>omicidi al </a:t>
            </a:r>
            <a:r>
              <a:rPr lang="it-IT" sz="1600" dirty="0">
                <a:solidFill>
                  <a:schemeClr val="tx1"/>
                </a:solidFill>
                <a:latin typeface="Times New Roman" pitchFamily="18" charset="0"/>
                <a:cs typeface="Times New Roman" pitchFamily="18" charset="0"/>
              </a:rPr>
              <a:t>traffico di droga, </a:t>
            </a:r>
            <a:r>
              <a:rPr lang="it-IT" sz="1600" dirty="0" smtClean="0">
                <a:solidFill>
                  <a:schemeClr val="tx1"/>
                </a:solidFill>
                <a:latin typeface="Times New Roman" pitchFamily="18" charset="0"/>
                <a:cs typeface="Times New Roman" pitchFamily="18" charset="0"/>
              </a:rPr>
              <a:t>dalle </a:t>
            </a:r>
            <a:r>
              <a:rPr lang="it-IT" sz="1600" dirty="0">
                <a:solidFill>
                  <a:schemeClr val="tx1"/>
                </a:solidFill>
                <a:latin typeface="Times New Roman" pitchFamily="18" charset="0"/>
                <a:cs typeface="Times New Roman" pitchFamily="18" charset="0"/>
              </a:rPr>
              <a:t>operazioni di </a:t>
            </a:r>
            <a:r>
              <a:rPr lang="it-IT" sz="1600" dirty="0" smtClean="0">
                <a:solidFill>
                  <a:schemeClr val="tx1"/>
                </a:solidFill>
                <a:latin typeface="Times New Roman" pitchFamily="18" charset="0"/>
                <a:cs typeface="Times New Roman" pitchFamily="18" charset="0"/>
              </a:rPr>
              <a:t>usura al </a:t>
            </a:r>
            <a:r>
              <a:rPr lang="it-IT" sz="1600" b="1" i="1" dirty="0" smtClean="0">
                <a:solidFill>
                  <a:schemeClr val="tx1"/>
                </a:solidFill>
                <a:latin typeface="Times New Roman" pitchFamily="18" charset="0"/>
                <a:cs typeface="Times New Roman" pitchFamily="18" charset="0"/>
              </a:rPr>
              <a:t>racket</a:t>
            </a:r>
            <a:r>
              <a:rPr lang="it-IT" sz="1600" dirty="0" smtClean="0">
                <a:solidFill>
                  <a:schemeClr val="tx1"/>
                </a:solidFill>
                <a:latin typeface="Times New Roman" pitchFamily="18" charset="0"/>
                <a:cs typeface="Times New Roman" pitchFamily="18" charset="0"/>
              </a:rPr>
              <a:t> </a:t>
            </a:r>
            <a:r>
              <a:rPr lang="it-IT" sz="1600" dirty="0">
                <a:solidFill>
                  <a:schemeClr val="tx1"/>
                </a:solidFill>
                <a:latin typeface="Times New Roman" pitchFamily="18" charset="0"/>
                <a:cs typeface="Times New Roman" pitchFamily="18" charset="0"/>
              </a:rPr>
              <a:t>delle estorsioni e </a:t>
            </a:r>
            <a:r>
              <a:rPr lang="it-IT" sz="1600" dirty="0" smtClean="0">
                <a:solidFill>
                  <a:schemeClr val="tx1"/>
                </a:solidFill>
                <a:latin typeface="Times New Roman" pitchFamily="18" charset="0"/>
                <a:cs typeface="Times New Roman" pitchFamily="18" charset="0"/>
              </a:rPr>
              <a:t>alla </a:t>
            </a:r>
            <a:r>
              <a:rPr lang="it-IT" sz="1600" dirty="0">
                <a:solidFill>
                  <a:schemeClr val="tx1"/>
                </a:solidFill>
                <a:latin typeface="Times New Roman" pitchFamily="18" charset="0"/>
                <a:cs typeface="Times New Roman" pitchFamily="18" charset="0"/>
              </a:rPr>
              <a:t>relativa riscossione dei </a:t>
            </a:r>
            <a:r>
              <a:rPr lang="it-IT" sz="1600" dirty="0" smtClean="0">
                <a:solidFill>
                  <a:schemeClr val="tx1"/>
                </a:solidFill>
                <a:latin typeface="Times New Roman" pitchFamily="18" charset="0"/>
                <a:cs typeface="Times New Roman" pitchFamily="18" charset="0"/>
              </a:rPr>
              <a:t>soldi).</a:t>
            </a:r>
          </a:p>
          <a:p>
            <a:pPr algn="just"/>
            <a:endParaRPr lang="it-IT" sz="1600" b="1" dirty="0" smtClean="0">
              <a:solidFill>
                <a:schemeClr val="tx1"/>
              </a:solidFill>
              <a:latin typeface="Times New Roman" pitchFamily="18" charset="0"/>
              <a:cs typeface="Times New Roman" pitchFamily="18" charset="0"/>
            </a:endParaRPr>
          </a:p>
          <a:p>
            <a:pPr algn="just"/>
            <a:r>
              <a:rPr lang="it-IT" sz="1600" b="1" dirty="0" smtClean="0">
                <a:solidFill>
                  <a:schemeClr val="tx1"/>
                </a:solidFill>
                <a:latin typeface="Times New Roman" pitchFamily="18" charset="0"/>
                <a:cs typeface="Times New Roman" pitchFamily="18" charset="0"/>
              </a:rPr>
              <a:t>Avvicinato</a:t>
            </a:r>
            <a:endParaRPr lang="it-IT" sz="1600" b="1" dirty="0">
              <a:solidFill>
                <a:schemeClr val="tx1"/>
              </a:solidFill>
              <a:latin typeface="Times New Roman" pitchFamily="18" charset="0"/>
              <a:cs typeface="Times New Roman" pitchFamily="18" charset="0"/>
            </a:endParaRPr>
          </a:p>
          <a:p>
            <a:pPr algn="just"/>
            <a:r>
              <a:rPr lang="it-IT" sz="1600" dirty="0">
                <a:solidFill>
                  <a:schemeClr val="tx1"/>
                </a:solidFill>
                <a:latin typeface="Times New Roman" pitchFamily="18" charset="0"/>
                <a:cs typeface="Times New Roman" pitchFamily="18" charset="0"/>
              </a:rPr>
              <a:t>Ogni membro di una famiglia collabora con uno o più aspiranti mafiosi </a:t>
            </a:r>
            <a:r>
              <a:rPr lang="it-IT" sz="1600" dirty="0" smtClean="0">
                <a:solidFill>
                  <a:schemeClr val="tx1"/>
                </a:solidFill>
                <a:latin typeface="Times New Roman" pitchFamily="18" charset="0"/>
                <a:cs typeface="Times New Roman" pitchFamily="18" charset="0"/>
              </a:rPr>
              <a:t>solitamente </a:t>
            </a:r>
            <a:r>
              <a:rPr lang="it-IT" sz="1600" dirty="0">
                <a:solidFill>
                  <a:schemeClr val="tx1"/>
                </a:solidFill>
                <a:latin typeface="Times New Roman" pitchFamily="18" charset="0"/>
                <a:cs typeface="Times New Roman" pitchFamily="18" charset="0"/>
              </a:rPr>
              <a:t>chiamati </a:t>
            </a:r>
            <a:r>
              <a:rPr lang="it-IT" sz="1600" b="1" i="1" dirty="0" smtClean="0">
                <a:solidFill>
                  <a:schemeClr val="tx1"/>
                </a:solidFill>
                <a:latin typeface="Times New Roman" pitchFamily="18" charset="0"/>
                <a:cs typeface="Times New Roman" pitchFamily="18" charset="0"/>
              </a:rPr>
              <a:t>“avvicinati”, </a:t>
            </a:r>
            <a:r>
              <a:rPr lang="it-IT" sz="1600" dirty="0">
                <a:solidFill>
                  <a:schemeClr val="tx1"/>
                </a:solidFill>
                <a:latin typeface="Times New Roman" pitchFamily="18" charset="0"/>
                <a:cs typeface="Times New Roman" pitchFamily="18" charset="0"/>
              </a:rPr>
              <a:t>i </a:t>
            </a:r>
            <a:r>
              <a:rPr lang="it-IT" sz="1600" dirty="0" smtClean="0">
                <a:solidFill>
                  <a:schemeClr val="tx1"/>
                </a:solidFill>
                <a:latin typeface="Times New Roman" pitchFamily="18" charset="0"/>
                <a:cs typeface="Times New Roman" pitchFamily="18" charset="0"/>
              </a:rPr>
              <a:t>quali, in quanto possibili </a:t>
            </a:r>
            <a:r>
              <a:rPr lang="it-IT" sz="1600" dirty="0">
                <a:solidFill>
                  <a:schemeClr val="tx1"/>
                </a:solidFill>
                <a:latin typeface="Times New Roman" pitchFamily="18" charset="0"/>
                <a:cs typeface="Times New Roman" pitchFamily="18" charset="0"/>
              </a:rPr>
              <a:t>candidati </a:t>
            </a:r>
            <a:r>
              <a:rPr lang="it-IT" sz="1600" dirty="0" smtClean="0">
                <a:solidFill>
                  <a:schemeClr val="tx1"/>
                </a:solidFill>
                <a:latin typeface="Times New Roman" pitchFamily="18" charset="0"/>
                <a:cs typeface="Times New Roman" pitchFamily="18" charset="0"/>
              </a:rPr>
              <a:t>all'affiliazione, </a:t>
            </a:r>
            <a:r>
              <a:rPr lang="it-IT" sz="1600" dirty="0">
                <a:solidFill>
                  <a:schemeClr val="tx1"/>
                </a:solidFill>
                <a:latin typeface="Times New Roman" pitchFamily="18" charset="0"/>
                <a:cs typeface="Times New Roman" pitchFamily="18" charset="0"/>
              </a:rPr>
              <a:t>vengono messi alla prova per saggiare la loro </a:t>
            </a:r>
            <a:r>
              <a:rPr lang="it-IT" sz="1600" dirty="0" smtClean="0">
                <a:solidFill>
                  <a:schemeClr val="tx1"/>
                </a:solidFill>
                <a:latin typeface="Times New Roman" pitchFamily="18" charset="0"/>
                <a:cs typeface="Times New Roman" pitchFamily="18" charset="0"/>
              </a:rPr>
              <a:t>affidabilità. Ad essi vengono fatte </a:t>
            </a:r>
            <a:r>
              <a:rPr lang="it-IT" sz="1600" dirty="0">
                <a:solidFill>
                  <a:schemeClr val="tx1"/>
                </a:solidFill>
                <a:latin typeface="Times New Roman" pitchFamily="18" charset="0"/>
                <a:cs typeface="Times New Roman" pitchFamily="18" charset="0"/>
              </a:rPr>
              <a:t>compiere numerose </a:t>
            </a:r>
            <a:r>
              <a:rPr lang="it-IT" sz="1600" dirty="0" smtClean="0">
                <a:solidFill>
                  <a:schemeClr val="tx1"/>
                </a:solidFill>
                <a:latin typeface="Times New Roman" pitchFamily="18" charset="0"/>
                <a:cs typeface="Times New Roman" pitchFamily="18" charset="0"/>
              </a:rPr>
              <a:t>commissioni: estorsioni, contrabbando </a:t>
            </a:r>
            <a:r>
              <a:rPr lang="it-IT" sz="1600" dirty="0">
                <a:solidFill>
                  <a:schemeClr val="tx1"/>
                </a:solidFill>
                <a:latin typeface="Times New Roman" pitchFamily="18" charset="0"/>
                <a:cs typeface="Times New Roman" pitchFamily="18" charset="0"/>
              </a:rPr>
              <a:t>e </a:t>
            </a:r>
            <a:r>
              <a:rPr lang="it-IT" sz="1600" dirty="0" smtClean="0">
                <a:solidFill>
                  <a:schemeClr val="tx1"/>
                </a:solidFill>
                <a:latin typeface="Times New Roman" pitchFamily="18" charset="0"/>
                <a:cs typeface="Times New Roman" pitchFamily="18" charset="0"/>
              </a:rPr>
              <a:t>riscossione </a:t>
            </a:r>
            <a:r>
              <a:rPr lang="it-IT" sz="1600" dirty="0">
                <a:solidFill>
                  <a:schemeClr val="tx1"/>
                </a:solidFill>
                <a:latin typeface="Times New Roman" pitchFamily="18" charset="0"/>
                <a:cs typeface="Times New Roman" pitchFamily="18" charset="0"/>
              </a:rPr>
              <a:t>dei soldi del </a:t>
            </a:r>
            <a:r>
              <a:rPr lang="it-IT" sz="1600" i="1" dirty="0">
                <a:solidFill>
                  <a:schemeClr val="tx1"/>
                </a:solidFill>
                <a:latin typeface="Times New Roman" pitchFamily="18" charset="0"/>
                <a:cs typeface="Times New Roman" pitchFamily="18" charset="0"/>
              </a:rPr>
              <a:t>racket</a:t>
            </a:r>
            <a:r>
              <a:rPr lang="it-IT" sz="1600" dirty="0">
                <a:solidFill>
                  <a:schemeClr val="tx1"/>
                </a:solidFill>
                <a:latin typeface="Times New Roman" pitchFamily="18" charset="0"/>
                <a:cs typeface="Times New Roman" pitchFamily="18" charset="0"/>
              </a:rPr>
              <a:t>, </a:t>
            </a:r>
            <a:r>
              <a:rPr lang="it-IT" sz="1600" dirty="0" smtClean="0">
                <a:solidFill>
                  <a:schemeClr val="tx1"/>
                </a:solidFill>
                <a:latin typeface="Times New Roman" pitchFamily="18" charset="0"/>
                <a:cs typeface="Times New Roman" pitchFamily="18" charset="0"/>
              </a:rPr>
              <a:t>trasporto </a:t>
            </a:r>
            <a:r>
              <a:rPr lang="it-IT" sz="1600" dirty="0">
                <a:solidFill>
                  <a:schemeClr val="tx1"/>
                </a:solidFill>
                <a:latin typeface="Times New Roman" pitchFamily="18" charset="0"/>
                <a:cs typeface="Times New Roman" pitchFamily="18" charset="0"/>
              </a:rPr>
              <a:t>di </a:t>
            </a:r>
            <a:r>
              <a:rPr lang="it-IT" sz="1600" dirty="0" smtClean="0">
                <a:solidFill>
                  <a:schemeClr val="tx1"/>
                </a:solidFill>
                <a:latin typeface="Times New Roman" pitchFamily="18" charset="0"/>
                <a:cs typeface="Times New Roman" pitchFamily="18" charset="0"/>
              </a:rPr>
              <a:t>armi </a:t>
            </a:r>
            <a:r>
              <a:rPr lang="it-IT" sz="1600" dirty="0">
                <a:solidFill>
                  <a:schemeClr val="tx1"/>
                </a:solidFill>
                <a:latin typeface="Times New Roman" pitchFamily="18" charset="0"/>
                <a:cs typeface="Times New Roman" pitchFamily="18" charset="0"/>
              </a:rPr>
              <a:t>da un covo </a:t>
            </a:r>
            <a:r>
              <a:rPr lang="it-IT" sz="1600" dirty="0" smtClean="0">
                <a:solidFill>
                  <a:schemeClr val="tx1"/>
                </a:solidFill>
                <a:latin typeface="Times New Roman" pitchFamily="18" charset="0"/>
                <a:cs typeface="Times New Roman" pitchFamily="18" charset="0"/>
              </a:rPr>
              <a:t>all'altro, esecuzione </a:t>
            </a:r>
            <a:r>
              <a:rPr lang="it-IT" sz="1600" dirty="0">
                <a:solidFill>
                  <a:schemeClr val="tx1"/>
                </a:solidFill>
                <a:latin typeface="Times New Roman" pitchFamily="18" charset="0"/>
                <a:cs typeface="Times New Roman" pitchFamily="18" charset="0"/>
              </a:rPr>
              <a:t>di omicidi o </a:t>
            </a:r>
            <a:r>
              <a:rPr lang="it-IT" sz="1600" dirty="0" smtClean="0">
                <a:solidFill>
                  <a:schemeClr val="tx1"/>
                </a:solidFill>
                <a:latin typeface="Times New Roman" pitchFamily="18" charset="0"/>
                <a:cs typeface="Times New Roman" pitchFamily="18" charset="0"/>
              </a:rPr>
              <a:t>furti </a:t>
            </a:r>
            <a:r>
              <a:rPr lang="it-IT" sz="1600" dirty="0">
                <a:solidFill>
                  <a:schemeClr val="tx1"/>
                </a:solidFill>
                <a:latin typeface="Times New Roman" pitchFamily="18" charset="0"/>
                <a:cs typeface="Times New Roman" pitchFamily="18" charset="0"/>
              </a:rPr>
              <a:t>di automobili e moto per compiere atti </a:t>
            </a:r>
            <a:r>
              <a:rPr lang="it-IT" sz="1600" dirty="0" smtClean="0">
                <a:solidFill>
                  <a:schemeClr val="tx1"/>
                </a:solidFill>
                <a:latin typeface="Times New Roman" pitchFamily="18" charset="0"/>
                <a:cs typeface="Times New Roman" pitchFamily="18" charset="0"/>
              </a:rPr>
              <a:t>delittuosi. La </a:t>
            </a:r>
            <a:r>
              <a:rPr lang="it-IT" sz="1600" dirty="0">
                <a:solidFill>
                  <a:schemeClr val="tx1"/>
                </a:solidFill>
                <a:latin typeface="Times New Roman" pitchFamily="18" charset="0"/>
                <a:cs typeface="Times New Roman" pitchFamily="18" charset="0"/>
              </a:rPr>
              <a:t>posizione di avvicinato può durare diversi anni o anche per sempre</a:t>
            </a:r>
            <a:r>
              <a:rPr lang="it-IT" sz="1600" dirty="0" smtClean="0">
                <a:solidFill>
                  <a:schemeClr val="tx1"/>
                </a:solidFill>
                <a:latin typeface="Times New Roman" pitchFamily="18" charset="0"/>
                <a:cs typeface="Times New Roman" pitchFamily="18" charset="0"/>
              </a:rPr>
              <a:t>.</a:t>
            </a:r>
            <a:endParaRPr lang="it-IT" sz="16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58401997"/>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par>
                          <p:cTn id="15" fill="hold">
                            <p:stCondLst>
                              <p:cond delay="1000"/>
                            </p:stCondLst>
                            <p:childTnLst>
                              <p:par>
                                <p:cTn id="16" presetID="50" presetClass="entr" presetSubtype="0" decel="100000" fill="hold" grpId="1"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par>
                                <p:cTn id="21" presetID="50" presetClass="entr" presetSubtype="0" decel="100000" fill="hold" grpId="1"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4" end="4"/>
                                            </p:txEl>
                                          </p:spTgt>
                                        </p:tgtEl>
                                      </p:cBhvr>
                                    </p:animEffect>
                                  </p:childTnLst>
                                </p:cTn>
                              </p:par>
                            </p:childTnLst>
                          </p:cTn>
                        </p:par>
                        <p:par>
                          <p:cTn id="26" fill="hold">
                            <p:stCondLst>
                              <p:cond delay="2000"/>
                            </p:stCondLst>
                            <p:childTnLst>
                              <p:par>
                                <p:cTn id="27" presetID="50" presetClass="entr" presetSubtype="0" decel="100000" fill="hold" grpId="1"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6" end="6"/>
                                            </p:txEl>
                                          </p:spTgt>
                                        </p:tgtEl>
                                      </p:cBhvr>
                                    </p:animEffect>
                                  </p:childTnLst>
                                </p:cTn>
                              </p:par>
                              <p:par>
                                <p:cTn id="32" presetID="50" presetClass="entr" presetSubtype="0" decel="100000" fill="hold" grpId="1"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57290" y="285728"/>
            <a:ext cx="6286544" cy="785818"/>
          </a:xfrm>
        </p:spPr>
        <p:txBody>
          <a:bodyPr>
            <a:normAutofit/>
          </a:bodyPr>
          <a:lstStyle/>
          <a:p>
            <a:r>
              <a:rPr lang="it-IT" sz="4000" b="1" i="1" dirty="0" smtClean="0">
                <a:latin typeface="Times New Roman" pitchFamily="18" charset="0"/>
                <a:cs typeface="Times New Roman" pitchFamily="18" charset="0"/>
              </a:rPr>
              <a:t>Le origini della mafia</a:t>
            </a:r>
            <a:endParaRPr lang="it-IT" sz="40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142844" y="1052736"/>
            <a:ext cx="5365260" cy="5448098"/>
          </a:xfrm>
        </p:spPr>
        <p:txBody>
          <a:bodyPr>
            <a:noAutofit/>
          </a:bodyPr>
          <a:lstStyle/>
          <a:p>
            <a:r>
              <a:rPr lang="it-IT" sz="2000" dirty="0" smtClean="0">
                <a:solidFill>
                  <a:schemeClr val="tx1"/>
                </a:solidFill>
                <a:effectLst/>
                <a:latin typeface="Times New Roman" pitchFamily="18" charset="0"/>
                <a:cs typeface="Times New Roman" pitchFamily="18" charset="0"/>
              </a:rPr>
              <a:t>La </a:t>
            </a:r>
            <a:r>
              <a:rPr lang="it-IT" sz="2000" b="1" dirty="0" smtClean="0">
                <a:solidFill>
                  <a:schemeClr val="tx1"/>
                </a:solidFill>
                <a:effectLst/>
                <a:latin typeface="Times New Roman" pitchFamily="18" charset="0"/>
                <a:cs typeface="Times New Roman" pitchFamily="18" charset="0"/>
              </a:rPr>
              <a:t>mafia</a:t>
            </a:r>
            <a:r>
              <a:rPr lang="it-IT" sz="2000" dirty="0" smtClean="0">
                <a:solidFill>
                  <a:schemeClr val="tx1"/>
                </a:solidFill>
                <a:effectLst/>
                <a:latin typeface="Times New Roman" pitchFamily="18" charset="0"/>
                <a:cs typeface="Times New Roman" pitchFamily="18" charset="0"/>
              </a:rPr>
              <a:t> ha origine in Sicilia nella </a:t>
            </a:r>
            <a:r>
              <a:rPr lang="it-IT" sz="2000" dirty="0" smtClean="0">
                <a:solidFill>
                  <a:schemeClr val="tx1"/>
                </a:solidFill>
                <a:latin typeface="Times New Roman" pitchFamily="18" charset="0"/>
                <a:cs typeface="Times New Roman" pitchFamily="18" charset="0"/>
              </a:rPr>
              <a:t>seconda metà dell’ Ottocento</a:t>
            </a:r>
            <a:r>
              <a:rPr lang="it-IT" sz="2000" dirty="0" smtClean="0">
                <a:solidFill>
                  <a:schemeClr val="tx1"/>
                </a:solidFill>
                <a:effectLst/>
                <a:latin typeface="Times New Roman" pitchFamily="18" charset="0"/>
                <a:cs typeface="Times New Roman" pitchFamily="18" charset="0"/>
              </a:rPr>
              <a:t>. I nobili, per difendere le loro immense proprietà terriere (i latifondi), si affidavano a </a:t>
            </a:r>
            <a:r>
              <a:rPr lang="it-IT" sz="2000" b="1" dirty="0" smtClean="0">
                <a:solidFill>
                  <a:schemeClr val="tx1"/>
                </a:solidFill>
                <a:effectLst/>
                <a:latin typeface="Times New Roman" pitchFamily="18" charset="0"/>
                <a:cs typeface="Times New Roman" pitchFamily="18" charset="0"/>
              </a:rPr>
              <a:t>«campieri»</a:t>
            </a:r>
            <a:r>
              <a:rPr lang="it-IT" sz="2000" dirty="0" smtClean="0">
                <a:solidFill>
                  <a:schemeClr val="tx1"/>
                </a:solidFill>
                <a:effectLst/>
                <a:latin typeface="Times New Roman" pitchFamily="18" charset="0"/>
                <a:cs typeface="Times New Roman" pitchFamily="18" charset="0"/>
              </a:rPr>
              <a:t> e a </a:t>
            </a:r>
            <a:r>
              <a:rPr lang="it-IT" sz="2000" b="1" dirty="0" smtClean="0">
                <a:solidFill>
                  <a:schemeClr val="tx1"/>
                </a:solidFill>
                <a:effectLst/>
                <a:latin typeface="Times New Roman" pitchFamily="18" charset="0"/>
                <a:cs typeface="Times New Roman" pitchFamily="18" charset="0"/>
              </a:rPr>
              <a:t>«gabellotti»</a:t>
            </a:r>
            <a:r>
              <a:rPr lang="it-IT" sz="2000" dirty="0" smtClean="0">
                <a:solidFill>
                  <a:schemeClr val="tx1"/>
                </a:solidFill>
                <a:effectLst/>
                <a:latin typeface="Times New Roman" pitchFamily="18" charset="0"/>
                <a:cs typeface="Times New Roman" pitchFamily="18" charset="0"/>
              </a:rPr>
              <a:t>, ovvero uomini di fiducia che riscuotevano le «gabelle», una sorta di tasse. Campieri e gabellotti svolgevano il loro compito senza controllo, colpendo la popolazione più povera con intimidazioni varie, quali distruzione dei raccolti, imposizione di tangenti. Spesso i contadini non potendo pagare erano costretti a cedere la terra. Così campieri e gabellotti, divenuti a loro volta proprietari terrieri, rivolsero le loro intimidazioni anche contro i nobili, iniziarono a differenziare le attività e diedero vita a gruppi organizzati. Man mano gli interessi mafiosi si spostarono dalle campagne alle città.</a:t>
            </a:r>
            <a:endParaRPr lang="it-IT" sz="2000" dirty="0">
              <a:solidFill>
                <a:schemeClr val="tx1"/>
              </a:solidFill>
              <a:latin typeface="Times New Roman" pitchFamily="18" charset="0"/>
              <a:cs typeface="Times New Roman" pitchFamily="18" charset="0"/>
            </a:endParaRPr>
          </a:p>
        </p:txBody>
      </p:sp>
      <p:sp>
        <p:nvSpPr>
          <p:cNvPr id="4" name="AutoShape 2" descr="Risultati immagini per le origini della mafia e la sua storia"/>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le origini della mafia e la sua storia"/>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96993" y="1988840"/>
            <a:ext cx="2827015" cy="3368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954056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wipe(down)">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211960" y="857232"/>
            <a:ext cx="4146254" cy="4714908"/>
          </a:xfrm>
        </p:spPr>
        <p:txBody>
          <a:bodyPr>
            <a:normAutofit/>
          </a:bodyPr>
          <a:lstStyle/>
          <a:p>
            <a:r>
              <a:rPr lang="it-IT" sz="2000" dirty="0" smtClean="0">
                <a:solidFill>
                  <a:schemeClr val="tx1"/>
                </a:solidFill>
                <a:effectLst/>
                <a:latin typeface="Times New Roman" pitchFamily="18" charset="0"/>
                <a:cs typeface="Times New Roman" pitchFamily="18" charset="0"/>
              </a:rPr>
              <a:t>Con l’ Unità d’ Italia</a:t>
            </a:r>
            <a:r>
              <a:rPr lang="it-IT" sz="2000" dirty="0" smtClean="0">
                <a:solidFill>
                  <a:schemeClr val="tx1"/>
                </a:solidFill>
                <a:latin typeface="Times New Roman" pitchFamily="18" charset="0"/>
                <a:cs typeface="Times New Roman" pitchFamily="18" charset="0"/>
              </a:rPr>
              <a:t>, </a:t>
            </a:r>
            <a:r>
              <a:rPr lang="it-IT" sz="2000" dirty="0" smtClean="0">
                <a:solidFill>
                  <a:schemeClr val="tx1"/>
                </a:solidFill>
                <a:effectLst/>
                <a:latin typeface="Times New Roman" pitchFamily="18" charset="0"/>
                <a:cs typeface="Times New Roman" pitchFamily="18" charset="0"/>
              </a:rPr>
              <a:t>la mafia si inserì nell’attività politica, favorendo l’elezione di </a:t>
            </a:r>
            <a:r>
              <a:rPr lang="it-IT" sz="2000" dirty="0" smtClean="0">
                <a:solidFill>
                  <a:schemeClr val="tx1"/>
                </a:solidFill>
                <a:latin typeface="Times New Roman" pitchFamily="18" charset="0"/>
                <a:cs typeface="Times New Roman" pitchFamily="18" charset="0"/>
              </a:rPr>
              <a:t>determinati</a:t>
            </a:r>
            <a:r>
              <a:rPr lang="it-IT" sz="2000" dirty="0" smtClean="0">
                <a:solidFill>
                  <a:schemeClr val="tx1"/>
                </a:solidFill>
                <a:effectLst/>
                <a:latin typeface="Times New Roman" pitchFamily="18" charset="0"/>
                <a:cs typeface="Times New Roman" pitchFamily="18" charset="0"/>
              </a:rPr>
              <a:t> candidati. Ma fu soprattutto dopo il 1893, con l’assassinio del direttore del Banco di Sicilia </a:t>
            </a:r>
            <a:r>
              <a:rPr lang="it-IT" sz="2000" b="1" dirty="0" smtClean="0">
                <a:solidFill>
                  <a:schemeClr val="tx1"/>
                </a:solidFill>
                <a:effectLst/>
                <a:latin typeface="Times New Roman" pitchFamily="18" charset="0"/>
                <a:cs typeface="Times New Roman" pitchFamily="18" charset="0"/>
              </a:rPr>
              <a:t>Emanuele Notarbartolo</a:t>
            </a:r>
            <a:r>
              <a:rPr lang="it-IT" sz="2000" dirty="0" smtClean="0">
                <a:solidFill>
                  <a:schemeClr val="tx1"/>
                </a:solidFill>
                <a:effectLst/>
                <a:latin typeface="Times New Roman" pitchFamily="18" charset="0"/>
                <a:cs typeface="Times New Roman" pitchFamily="18" charset="0"/>
              </a:rPr>
              <a:t> e il successivo processo che vide imputato come mandante il deputato </a:t>
            </a:r>
            <a:r>
              <a:rPr lang="it-IT" sz="2000" b="1" dirty="0" smtClean="0">
                <a:solidFill>
                  <a:schemeClr val="tx1"/>
                </a:solidFill>
                <a:effectLst/>
                <a:latin typeface="Times New Roman" pitchFamily="18" charset="0"/>
                <a:cs typeface="Times New Roman" pitchFamily="18" charset="0"/>
              </a:rPr>
              <a:t>Raffaele Palizzolo</a:t>
            </a:r>
            <a:r>
              <a:rPr lang="it-IT" sz="2000" dirty="0" smtClean="0">
                <a:solidFill>
                  <a:schemeClr val="tx1"/>
                </a:solidFill>
                <a:latin typeface="Times New Roman" pitchFamily="18" charset="0"/>
                <a:cs typeface="Times New Roman" pitchFamily="18" charset="0"/>
              </a:rPr>
              <a:t>, </a:t>
            </a:r>
            <a:r>
              <a:rPr lang="it-IT" sz="2000" dirty="0" smtClean="0">
                <a:solidFill>
                  <a:schemeClr val="tx1"/>
                </a:solidFill>
                <a:effectLst/>
                <a:latin typeface="Times New Roman" pitchFamily="18" charset="0"/>
                <a:cs typeface="Times New Roman" pitchFamily="18" charset="0"/>
              </a:rPr>
              <a:t>che il fenomeno assunse rilevanza nazionale, svelando i suoi stretti intrecci con la politica. Questi legami si intensificarono all’inizio del Novecento, mentre la mafia varcava l’oceano inserendosi, tramite le </a:t>
            </a:r>
            <a:r>
              <a:rPr lang="it-IT" sz="2000" b="1" dirty="0" smtClean="0">
                <a:solidFill>
                  <a:schemeClr val="tx1"/>
                </a:solidFill>
                <a:effectLst/>
                <a:latin typeface="Times New Roman" pitchFamily="18" charset="0"/>
                <a:cs typeface="Times New Roman" pitchFamily="18" charset="0"/>
              </a:rPr>
              <a:t>comunità emigrate</a:t>
            </a:r>
            <a:r>
              <a:rPr lang="it-IT" sz="2000" dirty="0" smtClean="0">
                <a:solidFill>
                  <a:schemeClr val="tx1"/>
                </a:solidFill>
                <a:effectLst/>
                <a:latin typeface="Times New Roman" pitchFamily="18" charset="0"/>
                <a:cs typeface="Times New Roman" pitchFamily="18" charset="0"/>
              </a:rPr>
              <a:t>, in America.</a:t>
            </a:r>
            <a:endParaRPr lang="it-IT" sz="2000" dirty="0">
              <a:solidFill>
                <a:schemeClr val="tx1"/>
              </a:solidFill>
              <a:latin typeface="Times New Roman" pitchFamily="18" charset="0"/>
              <a:cs typeface="Times New Roman" pitchFamily="18" charset="0"/>
            </a:endParaRPr>
          </a:p>
        </p:txBody>
      </p:sp>
      <p:pic>
        <p:nvPicPr>
          <p:cNvPr id="34818" name="Picture 2" descr="Risultati immagini per immigrati in america"/>
          <p:cNvPicPr>
            <a:picLocks noChangeAspect="1" noChangeArrowheads="1"/>
          </p:cNvPicPr>
          <p:nvPr/>
        </p:nvPicPr>
        <p:blipFill>
          <a:blip r:embed="rId2"/>
          <a:srcRect/>
          <a:stretch>
            <a:fillRect/>
          </a:stretch>
        </p:blipFill>
        <p:spPr bwMode="auto">
          <a:xfrm>
            <a:off x="428596" y="3571876"/>
            <a:ext cx="3643338" cy="2786082"/>
          </a:xfrm>
          <a:prstGeom prst="rect">
            <a:avLst/>
          </a:prstGeom>
          <a:noFill/>
        </p:spPr>
      </p:pic>
      <p:pic>
        <p:nvPicPr>
          <p:cNvPr id="34820" name="Picture 4" descr="Risultati immagini per emanuele notarbartolo"/>
          <p:cNvPicPr>
            <a:picLocks noChangeAspect="1" noChangeArrowheads="1"/>
          </p:cNvPicPr>
          <p:nvPr/>
        </p:nvPicPr>
        <p:blipFill>
          <a:blip r:embed="rId3"/>
          <a:srcRect/>
          <a:stretch>
            <a:fillRect/>
          </a:stretch>
        </p:blipFill>
        <p:spPr bwMode="auto">
          <a:xfrm>
            <a:off x="500034" y="500042"/>
            <a:ext cx="3357566" cy="2857500"/>
          </a:xfrm>
          <a:prstGeom prst="rect">
            <a:avLst/>
          </a:prstGeom>
          <a:noFill/>
        </p:spPr>
      </p:pic>
    </p:spTree>
    <p:extLst>
      <p:ext uri="{BB962C8B-B14F-4D97-AF65-F5344CB8AC3E}">
        <p14:creationId xmlns="" xmlns:p14="http://schemas.microsoft.com/office/powerpoint/2010/main" val="247646166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circle(in)">
                                      <p:cBhvr>
                                        <p:cTn id="16" dur="2000"/>
                                        <p:tgtEl>
                                          <p:spTgt spid="348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4818"/>
                                        </p:tgtEl>
                                        <p:attrNameLst>
                                          <p:attrName>style.visibility</p:attrName>
                                        </p:attrNameLst>
                                      </p:cBhvr>
                                      <p:to>
                                        <p:strVal val="visible"/>
                                      </p:to>
                                    </p:set>
                                    <p:animEffect transition="in" filter="circle(in)">
                                      <p:cBhvr>
                                        <p:cTn id="21"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00034" y="428604"/>
            <a:ext cx="4714908" cy="6072230"/>
          </a:xfrm>
        </p:spPr>
        <p:txBody>
          <a:bodyPr>
            <a:normAutofit lnSpcReduction="10000"/>
          </a:bodyPr>
          <a:lstStyle/>
          <a:p>
            <a:r>
              <a:rPr lang="it-IT" sz="1800" dirty="0" smtClean="0">
                <a:solidFill>
                  <a:schemeClr val="tx1"/>
                </a:solidFill>
                <a:latin typeface="Times New Roman" pitchFamily="18" charset="0"/>
                <a:cs typeface="Times New Roman" pitchFamily="18" charset="0"/>
              </a:rPr>
              <a:t>Tra la fine dell’800 e gli inizi dell’900, a causa della grave crisi agricola che investì tutta l’Europa, particolarmente l’area mediterranea, un’imponente massa di contadini siciliani emigrò nel “Nuovo Mondo”, soprattutto negli Stati Uniti.</a:t>
            </a:r>
          </a:p>
          <a:p>
            <a:r>
              <a:rPr lang="it-IT" sz="1800" dirty="0" smtClean="0">
                <a:solidFill>
                  <a:schemeClr val="tx1"/>
                </a:solidFill>
                <a:latin typeface="Times New Roman" pitchFamily="18" charset="0"/>
                <a:cs typeface="Times New Roman" pitchFamily="18" charset="0"/>
              </a:rPr>
              <a:t>A seguito di questo esodo la mafia fu trapiantata negli Stati Uniti dove assunse peculiari caratteristiche: si chiamò </a:t>
            </a:r>
            <a:r>
              <a:rPr lang="it-IT" sz="1800" b="1" i="1" dirty="0" smtClean="0">
                <a:solidFill>
                  <a:schemeClr val="tx1"/>
                </a:solidFill>
                <a:latin typeface="Times New Roman" pitchFamily="18" charset="0"/>
                <a:cs typeface="Times New Roman" pitchFamily="18" charset="0"/>
              </a:rPr>
              <a:t>“Mano Nera” </a:t>
            </a:r>
            <a:r>
              <a:rPr lang="it-IT" sz="1800" dirty="0" smtClean="0">
                <a:solidFill>
                  <a:schemeClr val="tx1"/>
                </a:solidFill>
                <a:latin typeface="Times New Roman" pitchFamily="18" charset="0"/>
                <a:cs typeface="Times New Roman" pitchFamily="18" charset="0"/>
              </a:rPr>
              <a:t>o</a:t>
            </a:r>
            <a:r>
              <a:rPr lang="it-IT" sz="1800" b="1" i="1" dirty="0" smtClean="0">
                <a:solidFill>
                  <a:schemeClr val="tx1"/>
                </a:solidFill>
                <a:latin typeface="Times New Roman" pitchFamily="18" charset="0"/>
                <a:cs typeface="Times New Roman" pitchFamily="18" charset="0"/>
              </a:rPr>
              <a:t> “Cosa Nostra”</a:t>
            </a:r>
            <a:r>
              <a:rPr lang="it-IT" sz="1800" dirty="0" smtClean="0">
                <a:solidFill>
                  <a:schemeClr val="tx1"/>
                </a:solidFill>
                <a:latin typeface="Times New Roman" pitchFamily="18" charset="0"/>
                <a:cs typeface="Times New Roman" pitchFamily="18" charset="0"/>
              </a:rPr>
              <a:t>, ma non rinunciò ad intrattenere strettissimi rapporti con la mafia siciliana.</a:t>
            </a:r>
          </a:p>
          <a:p>
            <a:r>
              <a:rPr lang="it-IT" sz="1800" dirty="0" smtClean="0">
                <a:solidFill>
                  <a:schemeClr val="tx1"/>
                </a:solidFill>
                <a:latin typeface="Times New Roman" pitchFamily="18" charset="0"/>
                <a:cs typeface="Times New Roman" pitchFamily="18" charset="0"/>
              </a:rPr>
              <a:t>Per comprendere fino a che punto la mafia avesse affondato le radici nel tessuto culturale siciliano, basti pensare che molto spesso il viaggio delle famiglie contadine verso il Nuovo Mondo era pagato dalla mafia stessa, che poi pretendeva tangenti al momento della sistemazione in America.</a:t>
            </a:r>
          </a:p>
          <a:p>
            <a:r>
              <a:rPr lang="it-IT" sz="1800" dirty="0" smtClean="0">
                <a:solidFill>
                  <a:schemeClr val="tx1"/>
                </a:solidFill>
                <a:latin typeface="Times New Roman" pitchFamily="18" charset="0"/>
                <a:cs typeface="Times New Roman" pitchFamily="18" charset="0"/>
              </a:rPr>
              <a:t>Negli Stati Uniti la nuova organizzazione mafiosa assunse ben presto caratteristiche gangsteristiche e, sfruttando il periodo del </a:t>
            </a:r>
            <a:r>
              <a:rPr lang="it-IT" sz="1800" b="1" i="1" dirty="0" smtClean="0">
                <a:solidFill>
                  <a:schemeClr val="tx1"/>
                </a:solidFill>
                <a:latin typeface="Times New Roman" pitchFamily="18" charset="0"/>
                <a:cs typeface="Times New Roman" pitchFamily="18" charset="0"/>
              </a:rPr>
              <a:t>“proibizionismo”, </a:t>
            </a:r>
            <a:r>
              <a:rPr lang="it-IT" sz="1800" dirty="0" smtClean="0">
                <a:solidFill>
                  <a:schemeClr val="tx1"/>
                </a:solidFill>
                <a:latin typeface="Times New Roman" pitchFamily="18" charset="0"/>
                <a:cs typeface="Times New Roman" pitchFamily="18" charset="0"/>
              </a:rPr>
              <a:t>incrementò i suoi proventi illeciti con il contrabbando degli alcolici.</a:t>
            </a:r>
          </a:p>
          <a:p>
            <a:endParaRPr lang="it-IT" sz="1800"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2120" y="404664"/>
            <a:ext cx="2952328"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29112" y="4725144"/>
            <a:ext cx="2647950" cy="172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8306770"/>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24" dur="1000" fill="hold"/>
                                        <p:tgtEl>
                                          <p:spTgt spid="307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100"/>
                                        <p:tgtEl>
                                          <p:spTgt spid="3075"/>
                                        </p:tgtEl>
                                      </p:cBhvr>
                                    </p:animEffect>
                                    <p:anim calcmode="lin" valueType="num">
                                      <p:cBhvr>
                                        <p:cTn id="34" dur="400" fill="hold"/>
                                        <p:tgtEl>
                                          <p:spTgt spid="3075"/>
                                        </p:tgtEl>
                                        <p:attrNameLst>
                                          <p:attrName>ppt_x</p:attrName>
                                        </p:attrNameLst>
                                      </p:cBhvr>
                                      <p:tavLst>
                                        <p:tav tm="0">
                                          <p:val>
                                            <p:strVal val="#ppt_x"/>
                                          </p:val>
                                        </p:tav>
                                        <p:tav tm="100000">
                                          <p:val>
                                            <p:strVal val="#ppt_x"/>
                                          </p:val>
                                        </p:tav>
                                      </p:tavLst>
                                    </p:anim>
                                    <p:anim calcmode="lin" valueType="num">
                                      <p:cBhvr>
                                        <p:cTn id="35" dur="400" fill="hold"/>
                                        <p:tgtEl>
                                          <p:spTgt spid="307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0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0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1538" y="571480"/>
            <a:ext cx="7429552" cy="3214710"/>
          </a:xfrm>
        </p:spPr>
        <p:txBody>
          <a:bodyPr>
            <a:normAutofit/>
          </a:bodyPr>
          <a:lstStyle/>
          <a:p>
            <a:r>
              <a:rPr lang="it-IT" sz="2000" dirty="0" smtClean="0">
                <a:solidFill>
                  <a:schemeClr val="tx1"/>
                </a:solidFill>
                <a:effectLst/>
                <a:latin typeface="Times New Roman" pitchFamily="18" charset="0"/>
                <a:cs typeface="Times New Roman" pitchFamily="18" charset="0"/>
              </a:rPr>
              <a:t>Nel 1926 il nascente </a:t>
            </a:r>
            <a:r>
              <a:rPr lang="it-IT" sz="2000" b="1" dirty="0" smtClean="0">
                <a:solidFill>
                  <a:schemeClr val="tx1"/>
                </a:solidFill>
                <a:effectLst/>
                <a:latin typeface="Times New Roman" pitchFamily="18" charset="0"/>
                <a:cs typeface="Times New Roman" pitchFamily="18" charset="0"/>
              </a:rPr>
              <a:t>regime fascista</a:t>
            </a:r>
            <a:r>
              <a:rPr lang="it-IT" sz="2000" dirty="0" smtClean="0">
                <a:solidFill>
                  <a:schemeClr val="tx1"/>
                </a:solidFill>
                <a:effectLst/>
                <a:latin typeface="Times New Roman" pitchFamily="18" charset="0"/>
                <a:cs typeface="Times New Roman" pitchFamily="18" charset="0"/>
              </a:rPr>
              <a:t> affrontò la questione, inviando a Palermo il prefetto </a:t>
            </a:r>
            <a:r>
              <a:rPr lang="it-IT" sz="2000" b="1" dirty="0" smtClean="0">
                <a:solidFill>
                  <a:schemeClr val="tx1"/>
                </a:solidFill>
                <a:effectLst/>
                <a:latin typeface="Times New Roman" pitchFamily="18" charset="0"/>
                <a:cs typeface="Times New Roman" pitchFamily="18" charset="0"/>
              </a:rPr>
              <a:t>Cesare Mori</a:t>
            </a:r>
            <a:r>
              <a:rPr lang="it-IT" sz="2000" dirty="0" smtClean="0">
                <a:solidFill>
                  <a:schemeClr val="tx1"/>
                </a:solidFill>
                <a:effectLst/>
                <a:latin typeface="Times New Roman" pitchFamily="18" charset="0"/>
                <a:cs typeface="Times New Roman" pitchFamily="18" charset="0"/>
              </a:rPr>
              <a:t> e investendolo di poteri straordinari per debellare la rete mafiosa, che fu colpita, ma non estirpata. Infatti, quando molti esponenti della mafia italo-americana sbarcarono in Sicilia nel </a:t>
            </a:r>
            <a:r>
              <a:rPr lang="it-IT" sz="2000" b="1" dirty="0" smtClean="0">
                <a:solidFill>
                  <a:schemeClr val="tx1"/>
                </a:solidFill>
                <a:effectLst/>
                <a:latin typeface="Times New Roman" pitchFamily="18" charset="0"/>
                <a:cs typeface="Times New Roman" pitchFamily="18" charset="0"/>
              </a:rPr>
              <a:t>luglio 1943, </a:t>
            </a:r>
            <a:r>
              <a:rPr lang="it-IT" sz="2000" dirty="0" smtClean="0">
                <a:solidFill>
                  <a:schemeClr val="tx1"/>
                </a:solidFill>
                <a:effectLst/>
                <a:latin typeface="Times New Roman" pitchFamily="18" charset="0"/>
                <a:cs typeface="Times New Roman" pitchFamily="18" charset="0"/>
              </a:rPr>
              <a:t>assieme alle truppe statunitensi, la rete fu rapidamente ricostituita. La mafia riemerse, ancora più forte, dopo la fine della guerra, nel neonato stato repubblicano, usata come strumento della reazione padronale nei confronti del movimento contadino in lotta contro il latifondismo a favore dell’occupazione delle terre incolte.</a:t>
            </a:r>
            <a:endParaRPr lang="it-IT" sz="2000" dirty="0">
              <a:solidFill>
                <a:schemeClr val="tx1"/>
              </a:solidFill>
              <a:latin typeface="Times New Roman" pitchFamily="18" charset="0"/>
              <a:cs typeface="Times New Roman" pitchFamily="18" charset="0"/>
            </a:endParaRPr>
          </a:p>
        </p:txBody>
      </p:sp>
      <p:pic>
        <p:nvPicPr>
          <p:cNvPr id="27650" name="Picture 2" descr="Risultati immagini per cesare mori"/>
          <p:cNvPicPr>
            <a:picLocks noChangeAspect="1" noChangeArrowheads="1"/>
          </p:cNvPicPr>
          <p:nvPr/>
        </p:nvPicPr>
        <p:blipFill>
          <a:blip r:embed="rId2"/>
          <a:srcRect/>
          <a:stretch>
            <a:fillRect/>
          </a:stretch>
        </p:blipFill>
        <p:spPr bwMode="auto">
          <a:xfrm>
            <a:off x="2000232" y="3857628"/>
            <a:ext cx="5214974" cy="2500330"/>
          </a:xfrm>
          <a:prstGeom prst="rect">
            <a:avLst/>
          </a:prstGeom>
          <a:noFill/>
        </p:spPr>
      </p:pic>
    </p:spTree>
    <p:extLst>
      <p:ext uri="{BB962C8B-B14F-4D97-AF65-F5344CB8AC3E}">
        <p14:creationId xmlns="" xmlns:p14="http://schemas.microsoft.com/office/powerpoint/2010/main" val="342742709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49928"/>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114" fill="hold">
                                          <p:stCondLst>
                                            <p:cond delay="0"/>
                                          </p:stCondLst>
                                        </p:cTn>
                                        <p:tgtEl>
                                          <p:spTgt spid="3">
                                            <p:txEl>
                                              <p:pRg st="0" end="0"/>
                                            </p:txEl>
                                          </p:spTgt>
                                        </p:tgtEl>
                                        <p:attrNameLst>
                                          <p:attrName>style.rotation</p:attrName>
                                        </p:attrNameLst>
                                      </p:cBhvr>
                                      <p:to>
                                        <p:strVal val="-45.0"/>
                                      </p:to>
                                    </p:set>
                                    <p:anim calcmode="lin" valueType="num">
                                      <p:cBhvr>
                                        <p:cTn id="8" dur="114" fill="hold">
                                          <p:stCondLst>
                                            <p:cond delay="114"/>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fade">
                                      <p:cBhvr>
                                        <p:cTn id="16" dur="1000"/>
                                        <p:tgtEl>
                                          <p:spTgt spid="27650"/>
                                        </p:tgtEl>
                                      </p:cBhvr>
                                    </p:animEffect>
                                    <p:anim calcmode="lin" valueType="num">
                                      <p:cBhvr>
                                        <p:cTn id="17" dur="1000" fill="hold"/>
                                        <p:tgtEl>
                                          <p:spTgt spid="27650"/>
                                        </p:tgtEl>
                                        <p:attrNameLst>
                                          <p:attrName>ppt_x</p:attrName>
                                        </p:attrNameLst>
                                      </p:cBhvr>
                                      <p:tavLst>
                                        <p:tav tm="0">
                                          <p:val>
                                            <p:strVal val="#ppt_x"/>
                                          </p:val>
                                        </p:tav>
                                        <p:tav tm="100000">
                                          <p:val>
                                            <p:strVal val="#ppt_x"/>
                                          </p:val>
                                        </p:tav>
                                      </p:tavLst>
                                    </p:anim>
                                    <p:anim calcmode="lin" valueType="num">
                                      <p:cBhvr>
                                        <p:cTn id="18" dur="900" decel="100000" fill="hold"/>
                                        <p:tgtEl>
                                          <p:spTgt spid="2765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57158" y="928670"/>
            <a:ext cx="3857652" cy="5429288"/>
          </a:xfrm>
        </p:spPr>
        <p:txBody>
          <a:bodyPr>
            <a:normAutofit fontScale="62500" lnSpcReduction="20000"/>
          </a:bodyPr>
          <a:lstStyle/>
          <a:p>
            <a:r>
              <a:rPr lang="it-IT" dirty="0" smtClean="0">
                <a:solidFill>
                  <a:schemeClr val="tx1"/>
                </a:solidFill>
                <a:latin typeface="Times New Roman" pitchFamily="18" charset="0"/>
                <a:cs typeface="Times New Roman" pitchFamily="18" charset="0"/>
              </a:rPr>
              <a:t>Il periodo post bellico, caratterizzato da torbide trame tra mafie, risorgente banditismo e determinati interessi politici, offrì alla mafia siciliana l’occasione di rinforzarsi e di allargare i suoi interessi fino ad occuparsi dello spaccio di droga e del racket nel commercio, nei mercati generali, nell’industria e nell’edilizia.</a:t>
            </a:r>
          </a:p>
          <a:p>
            <a:r>
              <a:rPr lang="it-IT" dirty="0" smtClean="0">
                <a:solidFill>
                  <a:schemeClr val="tx1"/>
                </a:solidFill>
                <a:latin typeface="Times New Roman" pitchFamily="18" charset="0"/>
                <a:cs typeface="Times New Roman" pitchFamily="18" charset="0"/>
              </a:rPr>
              <a:t>Negli anni ’60, definiti gli anni del “boom” economico, una nuova mafia, trasferitasi dalle campagne in città per il controllo diretto dell’edilizia e degli appalti pubblici, più spietata e sbrigativa di quella tradizionale, cominciò a contendere alla mafia “storica” il controllo del territorio, prima a colpi di lupara e poi a raffiche di mitra e utilizzando automobili cariche di tritolo.</a:t>
            </a:r>
          </a:p>
          <a:p>
            <a:endParaRPr lang="it-IT"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2160" y="548680"/>
            <a:ext cx="2880320"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6056" y="3861048"/>
            <a:ext cx="2198325" cy="265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65143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1000" fill="hold"/>
                                        <p:tgtEl>
                                          <p:spTgt spid="5122"/>
                                        </p:tgtEl>
                                        <p:attrNameLst>
                                          <p:attrName>ppt_w</p:attrName>
                                        </p:attrNameLst>
                                      </p:cBhvr>
                                      <p:tavLst>
                                        <p:tav tm="0">
                                          <p:val>
                                            <p:fltVal val="0"/>
                                          </p:val>
                                        </p:tav>
                                        <p:tav tm="100000">
                                          <p:val>
                                            <p:strVal val="#ppt_w"/>
                                          </p:val>
                                        </p:tav>
                                      </p:tavLst>
                                    </p:anim>
                                    <p:anim calcmode="lin" valueType="num">
                                      <p:cBhvr>
                                        <p:cTn id="26" dur="1000" fill="hold"/>
                                        <p:tgtEl>
                                          <p:spTgt spid="5122"/>
                                        </p:tgtEl>
                                        <p:attrNameLst>
                                          <p:attrName>ppt_h</p:attrName>
                                        </p:attrNameLst>
                                      </p:cBhvr>
                                      <p:tavLst>
                                        <p:tav tm="0">
                                          <p:val>
                                            <p:fltVal val="0"/>
                                          </p:val>
                                        </p:tav>
                                        <p:tav tm="100000">
                                          <p:val>
                                            <p:strVal val="#ppt_h"/>
                                          </p:val>
                                        </p:tav>
                                      </p:tavLst>
                                    </p:anim>
                                    <p:anim calcmode="lin" valueType="num">
                                      <p:cBhvr>
                                        <p:cTn id="27"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wipe(up)">
                                      <p:cBhvr>
                                        <p:cTn id="3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latin typeface="Times New Roman" pitchFamily="18" charset="0"/>
                <a:cs typeface="Times New Roman" pitchFamily="18" charset="0"/>
              </a:rPr>
              <a:t>Per iniziare una breve introduzione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457200" y="1428736"/>
            <a:ext cx="8291264" cy="4952592"/>
          </a:xfrm>
        </p:spPr>
        <p:txBody>
          <a:bodyPr>
            <a:normAutofit/>
          </a:bodyPr>
          <a:lstStyle/>
          <a:p>
            <a:pPr algn="ctr">
              <a:buNone/>
            </a:pPr>
            <a:r>
              <a:rPr lang="it-IT" sz="2000" dirty="0" smtClean="0">
                <a:latin typeface="Times New Roman" panose="02020603050405020304" pitchFamily="18" charset="0"/>
                <a:cs typeface="Times New Roman" panose="02020603050405020304" pitchFamily="18" charset="0"/>
              </a:rPr>
              <a:t>Lo stato ha due funzioni essenziali: fornire servizi alla popolazione e garantire i</a:t>
            </a:r>
          </a:p>
          <a:p>
            <a:pPr algn="ctr">
              <a:buNone/>
            </a:pPr>
            <a:r>
              <a:rPr lang="it-IT" sz="2000" dirty="0" smtClean="0">
                <a:latin typeface="Times New Roman" panose="02020603050405020304" pitchFamily="18" charset="0"/>
                <a:cs typeface="Times New Roman" panose="02020603050405020304" pitchFamily="18" charset="0"/>
              </a:rPr>
              <a:t>diritti dei cittadini. Quando lo stato si dimostra incapace di svolgere queste</a:t>
            </a:r>
          </a:p>
          <a:p>
            <a:pPr algn="ctr">
              <a:buNone/>
            </a:pPr>
            <a:r>
              <a:rPr lang="it-IT" sz="2000" dirty="0" smtClean="0">
                <a:latin typeface="Times New Roman" panose="02020603050405020304" pitchFamily="18" charset="0"/>
                <a:cs typeface="Times New Roman" panose="02020603050405020304" pitchFamily="18" charset="0"/>
              </a:rPr>
              <a:t>funzioni nasce il fenomeno del </a:t>
            </a:r>
            <a:r>
              <a:rPr lang="it-IT" sz="2000" b="1" i="1" dirty="0" smtClean="0">
                <a:latin typeface="Times New Roman" panose="02020603050405020304" pitchFamily="18" charset="0"/>
                <a:cs typeface="Times New Roman" panose="02020603050405020304" pitchFamily="18" charset="0"/>
              </a:rPr>
              <a:t>clientelismo</a:t>
            </a:r>
            <a:r>
              <a:rPr lang="it-IT" sz="2000" dirty="0" smtClean="0">
                <a:latin typeface="Times New Roman" panose="02020603050405020304" pitchFamily="18" charset="0"/>
                <a:cs typeface="Times New Roman" panose="02020603050405020304" pitchFamily="18" charset="0"/>
              </a:rPr>
              <a:t>: i cittadini, per vedere riconosciuti</a:t>
            </a:r>
          </a:p>
          <a:p>
            <a:pPr algn="ctr">
              <a:buNone/>
            </a:pPr>
            <a:r>
              <a:rPr lang="it-IT" sz="2000" dirty="0" smtClean="0">
                <a:latin typeface="Times New Roman" panose="02020603050405020304" pitchFamily="18" charset="0"/>
                <a:cs typeface="Times New Roman" panose="02020603050405020304" pitchFamily="18" charset="0"/>
              </a:rPr>
              <a:t>i propri diritti, non si rivolgono allo stato ma a personaggi potenti, ai quali</a:t>
            </a:r>
          </a:p>
          <a:p>
            <a:pPr algn="ctr">
              <a:buNone/>
            </a:pPr>
            <a:r>
              <a:rPr lang="it-IT" sz="2000" dirty="0" smtClean="0">
                <a:latin typeface="Times New Roman" panose="02020603050405020304" pitchFamily="18" charset="0"/>
                <a:cs typeface="Times New Roman" panose="02020603050405020304" pitchFamily="18" charset="0"/>
              </a:rPr>
              <a:t>offrono il proprio sostegno in cambio di favori e protezione. </a:t>
            </a:r>
          </a:p>
          <a:p>
            <a:pPr algn="ctr">
              <a:buNone/>
            </a:pPr>
            <a:endParaRPr lang="it-IT" sz="2000" dirty="0" smtClean="0">
              <a:latin typeface="Times New Roman" panose="02020603050405020304" pitchFamily="18" charset="0"/>
              <a:cs typeface="Times New Roman" panose="02020603050405020304" pitchFamily="18" charset="0"/>
            </a:endParaRPr>
          </a:p>
          <a:p>
            <a:pPr marL="0" indent="0" algn="just">
              <a:buNone/>
            </a:pPr>
            <a:r>
              <a:rPr lang="it-IT" sz="2000" dirty="0" smtClean="0">
                <a:latin typeface="Times New Roman" panose="02020603050405020304" pitchFamily="18" charset="0"/>
                <a:cs typeface="Times New Roman" panose="02020603050405020304" pitchFamily="18" charset="0"/>
              </a:rPr>
              <a:t>La mafia si presenta capace di soddisfare quei bisogni primari che lo Stato trascura. </a:t>
            </a:r>
          </a:p>
          <a:p>
            <a:pPr algn="just">
              <a:buNone/>
            </a:pPr>
            <a:r>
              <a:rPr lang="it-IT" sz="2000" dirty="0" smtClean="0">
                <a:latin typeface="Times New Roman" panose="02020603050405020304" pitchFamily="18" charset="0"/>
                <a:cs typeface="Times New Roman" panose="02020603050405020304" pitchFamily="18" charset="0"/>
              </a:rPr>
              <a:t>Essa svolge due funzioni: </a:t>
            </a:r>
          </a:p>
          <a:p>
            <a:pPr algn="just">
              <a:buFont typeface="Wingdings" pitchFamily="2" charset="2"/>
              <a:buChar char="§"/>
            </a:pPr>
            <a:r>
              <a:rPr lang="it-IT" sz="2000" dirty="0" smtClean="0">
                <a:latin typeface="Times New Roman" panose="02020603050405020304" pitchFamily="18" charset="0"/>
                <a:cs typeface="Times New Roman" panose="02020603050405020304" pitchFamily="18" charset="0"/>
              </a:rPr>
              <a:t>fa avere come favore ciò che spetterebbe come diritto o che non spetterebbe affatto;</a:t>
            </a:r>
          </a:p>
          <a:p>
            <a:pPr algn="just">
              <a:buFont typeface="Wingdings" pitchFamily="2" charset="2"/>
              <a:buChar char="§"/>
            </a:pPr>
            <a:r>
              <a:rPr lang="it-IT" sz="2000" dirty="0" smtClean="0">
                <a:latin typeface="Times New Roman" panose="02020603050405020304" pitchFamily="18" charset="0"/>
                <a:cs typeface="Times New Roman" panose="02020603050405020304" pitchFamily="18" charset="0"/>
              </a:rPr>
              <a:t>è garante degli interessi dei propri affiliati e dei propri clienti, anche quando questi interessi vanno contro la legge.</a:t>
            </a:r>
            <a:endParaRPr lang="it-IT" sz="2000" b="1" i="1" dirty="0" smtClean="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2" end="2"/>
                                            </p:txEl>
                                          </p:spTgt>
                                        </p:tgtEl>
                                        <p:attrNameLst>
                                          <p:attrName>ppt_x</p:attrName>
                                          <p:attrName>ppt_y</p:attrName>
                                        </p:attrNameLst>
                                      </p:cBhvr>
                                    </p:animMotion>
                                    <p:animEffect transition="in" filter="fade">
                                      <p:cBhvr>
                                        <p:cTn id="24" dur="1000"/>
                                        <p:tgtEl>
                                          <p:spTgt spid="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to="" calcmode="lin" valueType="num">
                                      <p:cBhvr>
                                        <p:cTn id="39" dur="1" fill="hold"/>
                                        <p:tgtEl>
                                          <p:spTgt spid="3">
                                            <p:txEl>
                                              <p:pRg st="6" end="6"/>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to="" calcmode="lin" valueType="num">
                                      <p:cBhvr>
                                        <p:cTn id="53" dur="1" fill="hold"/>
                                        <p:tgtEl>
                                          <p:spTgt spid="3">
                                            <p:txEl>
                                              <p:pRg st="8" end="8"/>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to="" calcmode="lin" valueType="num">
                                      <p:cBhvr>
                                        <p:cTn id="58"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860032" y="620688"/>
            <a:ext cx="4104456" cy="5760640"/>
          </a:xfrm>
        </p:spPr>
        <p:txBody>
          <a:bodyPr>
            <a:normAutofit/>
          </a:bodyPr>
          <a:lstStyle/>
          <a:p>
            <a:r>
              <a:rPr lang="it-IT" sz="2000" dirty="0" smtClean="0">
                <a:solidFill>
                  <a:schemeClr val="tx1"/>
                </a:solidFill>
                <a:effectLst/>
                <a:latin typeface="Times New Roman" pitchFamily="18" charset="0"/>
                <a:cs typeface="Times New Roman" pitchFamily="18" charset="0"/>
              </a:rPr>
              <a:t>Il 1° maggio 1947 ci fu la </a:t>
            </a:r>
            <a:r>
              <a:rPr lang="it-IT" sz="2000" b="1" dirty="0" smtClean="0">
                <a:solidFill>
                  <a:schemeClr val="tx1"/>
                </a:solidFill>
                <a:effectLst/>
                <a:latin typeface="Times New Roman" pitchFamily="18" charset="0"/>
                <a:cs typeface="Times New Roman" pitchFamily="18" charset="0"/>
              </a:rPr>
              <a:t>prima strage mafiosa</a:t>
            </a:r>
            <a:r>
              <a:rPr lang="it-IT" sz="2000" dirty="0" smtClean="0">
                <a:solidFill>
                  <a:schemeClr val="tx1"/>
                </a:solidFill>
                <a:effectLst/>
                <a:latin typeface="Times New Roman" pitchFamily="18" charset="0"/>
                <a:cs typeface="Times New Roman" pitchFamily="18" charset="0"/>
              </a:rPr>
              <a:t> dell’Italia repubblicana: a Portella della Ginestra, località vicino Palermo, il bandito </a:t>
            </a:r>
            <a:r>
              <a:rPr lang="it-IT" sz="2000" b="1" dirty="0" smtClean="0">
                <a:solidFill>
                  <a:schemeClr val="tx1"/>
                </a:solidFill>
                <a:effectLst/>
                <a:latin typeface="Times New Roman" pitchFamily="18" charset="0"/>
                <a:cs typeface="Times New Roman" pitchFamily="18" charset="0"/>
              </a:rPr>
              <a:t>Salvatore Giuliano</a:t>
            </a:r>
            <a:r>
              <a:rPr lang="it-IT" sz="2000" dirty="0" smtClean="0">
                <a:solidFill>
                  <a:schemeClr val="tx1"/>
                </a:solidFill>
                <a:effectLst/>
                <a:latin typeface="Times New Roman" pitchFamily="18" charset="0"/>
                <a:cs typeface="Times New Roman" pitchFamily="18" charset="0"/>
              </a:rPr>
              <a:t> aprì il fuoco su una folla di duemila contadini che si erano riuniti per festeggiare il </a:t>
            </a:r>
            <a:r>
              <a:rPr lang="it-IT" sz="2000" b="1" dirty="0" smtClean="0">
                <a:solidFill>
                  <a:schemeClr val="tx1"/>
                </a:solidFill>
                <a:effectLst/>
                <a:latin typeface="Times New Roman" pitchFamily="18" charset="0"/>
                <a:cs typeface="Times New Roman" pitchFamily="18" charset="0"/>
              </a:rPr>
              <a:t>primo maggio</a:t>
            </a:r>
            <a:r>
              <a:rPr lang="it-IT" sz="2000" dirty="0" smtClean="0">
                <a:solidFill>
                  <a:schemeClr val="tx1"/>
                </a:solidFill>
                <a:effectLst/>
                <a:latin typeface="Times New Roman" pitchFamily="18" charset="0"/>
                <a:cs typeface="Times New Roman" pitchFamily="18" charset="0"/>
              </a:rPr>
              <a:t>, la festa dei lavoratori. All’origine di questa prima strage c’era già l’oscuro </a:t>
            </a:r>
            <a:r>
              <a:rPr lang="it-IT" sz="2000" b="1" dirty="0" smtClean="0">
                <a:solidFill>
                  <a:schemeClr val="tx1"/>
                </a:solidFill>
                <a:effectLst/>
                <a:latin typeface="Times New Roman" pitchFamily="18" charset="0"/>
                <a:cs typeface="Times New Roman" pitchFamily="18" charset="0"/>
              </a:rPr>
              <a:t>intreccio tra mafia e politica</a:t>
            </a:r>
            <a:r>
              <a:rPr lang="it-IT" sz="2000" dirty="0" smtClean="0">
                <a:solidFill>
                  <a:schemeClr val="tx1"/>
                </a:solidFill>
                <a:effectLst/>
                <a:latin typeface="Times New Roman" pitchFamily="18" charset="0"/>
                <a:cs typeface="Times New Roman" pitchFamily="18" charset="0"/>
              </a:rPr>
              <a:t> che ha segnato tante terribili pagine della nostra storia. A partire dagli anni Cinquanta del </a:t>
            </a:r>
            <a:r>
              <a:rPr lang="it-IT" sz="2000" b="1" dirty="0" smtClean="0">
                <a:solidFill>
                  <a:schemeClr val="tx1"/>
                </a:solidFill>
                <a:effectLst/>
                <a:latin typeface="Times New Roman" pitchFamily="18" charset="0"/>
                <a:cs typeface="Times New Roman" pitchFamily="18" charset="0"/>
              </a:rPr>
              <a:t>Novecento</a:t>
            </a:r>
            <a:r>
              <a:rPr lang="it-IT" sz="2000" dirty="0" smtClean="0">
                <a:solidFill>
                  <a:schemeClr val="tx1"/>
                </a:solidFill>
                <a:effectLst/>
                <a:latin typeface="Times New Roman" pitchFamily="18" charset="0"/>
                <a:cs typeface="Times New Roman" pitchFamily="18" charset="0"/>
              </a:rPr>
              <a:t>, le attività della mafia si estesero al controllo della società anche attraverso gli enti pubblici, nei quali la mafia si era inserita.</a:t>
            </a:r>
            <a:endParaRPr lang="it-IT" sz="2000" dirty="0" smtClean="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47664" y="127976"/>
            <a:ext cx="3168352"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7224" y="3571876"/>
            <a:ext cx="2594595" cy="2780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370829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barn(outVertical)">
                                      <p:cBhvr>
                                        <p:cTn id="18"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42910" y="642918"/>
            <a:ext cx="8215370" cy="3286148"/>
          </a:xfrm>
        </p:spPr>
        <p:txBody>
          <a:bodyPr>
            <a:noAutofit/>
          </a:bodyPr>
          <a:lstStyle/>
          <a:p>
            <a:r>
              <a:rPr lang="it-IT" sz="2000" dirty="0" smtClean="0">
                <a:solidFill>
                  <a:schemeClr val="tx1"/>
                </a:solidFill>
                <a:effectLst/>
                <a:latin typeface="Times New Roman" pitchFamily="18" charset="0"/>
                <a:cs typeface="Times New Roman" pitchFamily="18" charset="0"/>
              </a:rPr>
              <a:t>Negli anni Settanta la mafia impose il suo controllo sul traffico dell’eroina e, con la complicità di banchieri, amministratori pubblici, uomini politici, riciclò il denaro sporco proveniente da questi traffici illeciti in attività nel campo dell’edilizia e della finanza. L’estendersi degli interessi mafiosi scatenò una serie di cruente lotte interne all’organizzazione, da cui uscì vincitore il gruppo dei «corleonesi» guidato da </a:t>
            </a:r>
            <a:r>
              <a:rPr lang="it-IT" sz="2000" b="1" dirty="0" smtClean="0">
                <a:solidFill>
                  <a:schemeClr val="tx1"/>
                </a:solidFill>
                <a:effectLst/>
                <a:latin typeface="Times New Roman" pitchFamily="18" charset="0"/>
                <a:cs typeface="Times New Roman" pitchFamily="18" charset="0"/>
              </a:rPr>
              <a:t>Salvatore Riina</a:t>
            </a:r>
            <a:r>
              <a:rPr lang="it-IT" sz="2000" dirty="0" smtClean="0">
                <a:solidFill>
                  <a:schemeClr val="tx1"/>
                </a:solidFill>
                <a:effectLst/>
                <a:latin typeface="Times New Roman" pitchFamily="18" charset="0"/>
                <a:cs typeface="Times New Roman" pitchFamily="18" charset="0"/>
              </a:rPr>
              <a:t> e </a:t>
            </a:r>
            <a:r>
              <a:rPr lang="it-IT" sz="2000" b="1" dirty="0" smtClean="0">
                <a:solidFill>
                  <a:schemeClr val="tx1"/>
                </a:solidFill>
                <a:effectLst/>
                <a:latin typeface="Times New Roman" pitchFamily="18" charset="0"/>
                <a:cs typeface="Times New Roman" pitchFamily="18" charset="0"/>
              </a:rPr>
              <a:t>Bernardo Provenzano</a:t>
            </a:r>
            <a:r>
              <a:rPr lang="it-IT" sz="2000" dirty="0" smtClean="0">
                <a:solidFill>
                  <a:schemeClr val="tx1"/>
                </a:solidFill>
                <a:effectLst/>
                <a:latin typeface="Times New Roman" pitchFamily="18" charset="0"/>
                <a:cs typeface="Times New Roman" pitchFamily="18" charset="0"/>
              </a:rPr>
              <a:t>. Questi, a partire dalla fine degli anni ’70, di fronte ai primi segnali di reazione da parte dei poteri pubblici, reagirono scatenando un’autentica </a:t>
            </a:r>
            <a:r>
              <a:rPr lang="it-IT" sz="2000" b="1" dirty="0" smtClean="0">
                <a:solidFill>
                  <a:schemeClr val="tx1"/>
                </a:solidFill>
                <a:effectLst/>
                <a:latin typeface="Times New Roman" pitchFamily="18" charset="0"/>
                <a:cs typeface="Times New Roman" pitchFamily="18" charset="0"/>
              </a:rPr>
              <a:t>guerra allo Stato</a:t>
            </a:r>
            <a:r>
              <a:rPr lang="it-IT" sz="2000" dirty="0" smtClean="0">
                <a:solidFill>
                  <a:schemeClr val="tx1"/>
                </a:solidFill>
                <a:effectLst/>
                <a:latin typeface="Times New Roman" pitchFamily="18" charset="0"/>
                <a:cs typeface="Times New Roman" pitchFamily="18" charset="0"/>
              </a:rPr>
              <a:t> che provocò molte vittime illustri, culminando, nel 1982, nell’uccisione del prefetto di Palermo </a:t>
            </a:r>
            <a:r>
              <a:rPr lang="it-IT" sz="2000" b="1" dirty="0" smtClean="0">
                <a:solidFill>
                  <a:schemeClr val="tx1"/>
                </a:solidFill>
                <a:effectLst/>
                <a:latin typeface="Times New Roman" pitchFamily="18" charset="0"/>
                <a:cs typeface="Times New Roman" pitchFamily="18" charset="0"/>
              </a:rPr>
              <a:t>Carlo Alberto dalla Chiesa</a:t>
            </a:r>
            <a:r>
              <a:rPr lang="it-IT" sz="2000" dirty="0" smtClean="0">
                <a:solidFill>
                  <a:schemeClr val="tx1"/>
                </a:solidFill>
                <a:effectLst/>
                <a:latin typeface="Times New Roman" pitchFamily="18" charset="0"/>
                <a:cs typeface="Times New Roman" pitchFamily="18" charset="0"/>
              </a:rPr>
              <a:t>.</a:t>
            </a:r>
            <a:br>
              <a:rPr lang="it-IT" sz="2000" dirty="0" smtClean="0">
                <a:solidFill>
                  <a:schemeClr val="tx1"/>
                </a:solidFill>
                <a:effectLst/>
                <a:latin typeface="Times New Roman" pitchFamily="18" charset="0"/>
                <a:cs typeface="Times New Roman" pitchFamily="18" charset="0"/>
              </a:rPr>
            </a:br>
            <a:endParaRPr lang="it-IT" sz="2000" dirty="0">
              <a:solidFill>
                <a:schemeClr val="tx1"/>
              </a:solidFill>
              <a:latin typeface="Times New Roman" pitchFamily="18" charset="0"/>
              <a:cs typeface="Times New Roman" pitchFamily="18" charset="0"/>
            </a:endParaRPr>
          </a:p>
        </p:txBody>
      </p:sp>
      <p:pic>
        <p:nvPicPr>
          <p:cNvPr id="24578" name="Picture 2" descr="Risultati immagini per carlo alberto dalla chiesa"/>
          <p:cNvPicPr>
            <a:picLocks noChangeAspect="1" noChangeArrowheads="1"/>
          </p:cNvPicPr>
          <p:nvPr/>
        </p:nvPicPr>
        <p:blipFill>
          <a:blip r:embed="rId2"/>
          <a:srcRect/>
          <a:stretch>
            <a:fillRect/>
          </a:stretch>
        </p:blipFill>
        <p:spPr bwMode="auto">
          <a:xfrm>
            <a:off x="1928794" y="4071942"/>
            <a:ext cx="5429288" cy="2533651"/>
          </a:xfrm>
          <a:prstGeom prst="rect">
            <a:avLst/>
          </a:prstGeom>
          <a:noFill/>
        </p:spPr>
      </p:pic>
    </p:spTree>
    <p:extLst>
      <p:ext uri="{BB962C8B-B14F-4D97-AF65-F5344CB8AC3E}">
        <p14:creationId xmlns="" xmlns:p14="http://schemas.microsoft.com/office/powerpoint/2010/main" val="37840902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anim calcmode="lin" valueType="num">
                                      <p:cBhvr>
                                        <p:cTn id="15" dur="1000" fill="hold"/>
                                        <p:tgtEl>
                                          <p:spTgt spid="24578"/>
                                        </p:tgtEl>
                                        <p:attrNameLst>
                                          <p:attrName>ppt_w</p:attrName>
                                        </p:attrNameLst>
                                      </p:cBhvr>
                                      <p:tavLst>
                                        <p:tav tm="0">
                                          <p:val>
                                            <p:strVal val="#ppt_w+.3"/>
                                          </p:val>
                                        </p:tav>
                                        <p:tav tm="100000">
                                          <p:val>
                                            <p:strVal val="#ppt_w"/>
                                          </p:val>
                                        </p:tav>
                                      </p:tavLst>
                                    </p:anim>
                                    <p:anim calcmode="lin" valueType="num">
                                      <p:cBhvr>
                                        <p:cTn id="16" dur="1000" fill="hold"/>
                                        <p:tgtEl>
                                          <p:spTgt spid="24578"/>
                                        </p:tgtEl>
                                        <p:attrNameLst>
                                          <p:attrName>ppt_h</p:attrName>
                                        </p:attrNameLst>
                                      </p:cBhvr>
                                      <p:tavLst>
                                        <p:tav tm="0">
                                          <p:val>
                                            <p:strVal val="#ppt_h"/>
                                          </p:val>
                                        </p:tav>
                                        <p:tav tm="100000">
                                          <p:val>
                                            <p:strVal val="#ppt_h"/>
                                          </p:val>
                                        </p:tav>
                                      </p:tavLst>
                                    </p:anim>
                                    <p:animEffect transition="in" filter="fade">
                                      <p:cBhvr>
                                        <p:cTn id="17"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8644" y="2500313"/>
            <a:ext cx="7797662" cy="1151965"/>
          </a:xfrm>
        </p:spPr>
        <p:txBody>
          <a:bodyPr/>
          <a:lstStyle/>
          <a:p>
            <a:pPr algn="ctr"/>
            <a:r>
              <a:rPr lang="it-IT" b="1" i="1" dirty="0" smtClean="0">
                <a:latin typeface="Times New Roman" panose="02020603050405020304" pitchFamily="18" charset="0"/>
                <a:cs typeface="Times New Roman" panose="02020603050405020304" pitchFamily="18" charset="0"/>
              </a:rPr>
              <a:t>Le Azioni della Mafia</a:t>
            </a:r>
            <a:endParaRPr lang="it-IT"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5395178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4480" y="357165"/>
            <a:ext cx="5786478" cy="857273"/>
          </a:xfrm>
        </p:spPr>
        <p:txBody>
          <a:bodyPr>
            <a:normAutofit/>
          </a:bodyPr>
          <a:lstStyle/>
          <a:p>
            <a:r>
              <a:rPr lang="it-IT" sz="4000" b="1" i="1" cap="none" dirty="0" smtClean="0">
                <a:latin typeface="Times New Roman" panose="02020603050405020304" pitchFamily="18" charset="0"/>
                <a:cs typeface="Times New Roman" panose="02020603050405020304" pitchFamily="18" charset="0"/>
              </a:rPr>
              <a:t>Il “pizzo”</a:t>
            </a:r>
            <a:endParaRPr lang="it-IT" sz="4000" b="1" i="1" cap="none" dirty="0">
              <a:latin typeface="Times New Roman" panose="02020603050405020304" pitchFamily="18" charset="0"/>
              <a:cs typeface="Times New Roman" panose="02020603050405020304" pitchFamily="18" charset="0"/>
            </a:endParaRPr>
          </a:p>
        </p:txBody>
      </p:sp>
      <p:sp>
        <p:nvSpPr>
          <p:cNvPr id="6" name="Segnaposto testo 5"/>
          <p:cNvSpPr>
            <a:spLocks noGrp="1"/>
          </p:cNvSpPr>
          <p:nvPr>
            <p:ph type="body" sz="half" idx="2"/>
          </p:nvPr>
        </p:nvSpPr>
        <p:spPr>
          <a:xfrm>
            <a:off x="571472" y="1357299"/>
            <a:ext cx="7834527" cy="2571768"/>
          </a:xfrm>
        </p:spPr>
        <p:txBody>
          <a:bodyPr>
            <a:noAutofit/>
          </a:bodyPr>
          <a:lstStyle/>
          <a:p>
            <a:r>
              <a:rPr lang="it-IT" sz="2000" dirty="0" smtClean="0">
                <a:solidFill>
                  <a:srgbClr val="000000"/>
                </a:solidFill>
                <a:latin typeface="Times New Roman" panose="02020603050405020304" pitchFamily="18" charset="0"/>
              </a:rPr>
              <a:t>L’</a:t>
            </a:r>
            <a:r>
              <a:rPr lang="it-IT" sz="2000" cap="none" dirty="0" smtClean="0">
                <a:solidFill>
                  <a:srgbClr val="000000"/>
                </a:solidFill>
                <a:latin typeface="Times New Roman" panose="02020603050405020304" pitchFamily="18" charset="0"/>
              </a:rPr>
              <a:t>estorsione è una delle principali attività illecite delle organizzazioni mafiose e, più che una fonte di sostentamento per il mantenimento della mafia, ha prevalentemente lo scopo di mantenere alto il livello di paura e rispetto dei cittadini di quel determinato quartiere o centro abitato in mano a una famiglia mafiosa. La sua diffusione è talmente capillare da essere paragonata a una vera e propria tassa, un tributo illegale pagato dagli imprenditori come contropartita per poter continuare a lavorare.</a:t>
            </a:r>
          </a:p>
          <a:p>
            <a:endParaRPr lang="it-IT" sz="1600" dirty="0"/>
          </a:p>
        </p:txBody>
      </p:sp>
      <p:pic>
        <p:nvPicPr>
          <p:cNvPr id="7" name="Immagine 6"/>
          <p:cNvPicPr>
            <a:picLocks noChangeAspect="1"/>
          </p:cNvPicPr>
          <p:nvPr/>
        </p:nvPicPr>
        <p:blipFill>
          <a:blip r:embed="rId2"/>
          <a:stretch>
            <a:fillRect/>
          </a:stretch>
        </p:blipFill>
        <p:spPr>
          <a:xfrm>
            <a:off x="1857356" y="3857628"/>
            <a:ext cx="5429288" cy="2416177"/>
          </a:xfrm>
          <a:prstGeom prst="rect">
            <a:avLst/>
          </a:prstGeom>
        </p:spPr>
      </p:pic>
    </p:spTree>
    <p:extLst>
      <p:ext uri="{BB962C8B-B14F-4D97-AF65-F5344CB8AC3E}">
        <p14:creationId xmlns="" xmlns:p14="http://schemas.microsoft.com/office/powerpoint/2010/main" val="265134347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800" decel="100000"/>
                                        <p:tgtEl>
                                          <p:spTgt spid="6">
                                            <p:txEl>
                                              <p:pRg st="0" end="0"/>
                                            </p:txEl>
                                          </p:spTgt>
                                        </p:tgtEl>
                                      </p:cBhvr>
                                    </p:animEffect>
                                    <p:anim calcmode="lin" valueType="num">
                                      <p:cBhvr>
                                        <p:cTn id="1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166"/>
            <a:ext cx="7811995" cy="3071834"/>
          </a:xfrm>
        </p:spPr>
        <p:txBody>
          <a:bodyPr>
            <a:normAutofit fontScale="90000"/>
          </a:bodyPr>
          <a:lstStyle/>
          <a:p>
            <a:r>
              <a:rPr lang="it-IT" sz="2000" dirty="0" smtClean="0">
                <a:solidFill>
                  <a:srgbClr val="000000"/>
                </a:solidFill>
                <a:latin typeface="Times New Roman" panose="02020603050405020304" pitchFamily="18" charset="0"/>
              </a:rPr>
              <a:t>Le caratteristiche attraverso cui avviene l’avvicinamento dell’imprenditore da parte degli emissari dell’organizzazione mafiosa seguono un rituale noto e documentato: chi si rifiuta di pagare la tassa perde la sua attività attraverso incendi dolosi e sabotaggi di vario tipo, a volte, soprattutto quando l’imprenditore cerca aiuto nelle forze dell’ordine, può essere ucciso.</a:t>
            </a:r>
            <a:br>
              <a:rPr lang="it-IT" sz="2000" dirty="0" smtClean="0">
                <a:solidFill>
                  <a:srgbClr val="000000"/>
                </a:solidFill>
                <a:latin typeface="Times New Roman" panose="02020603050405020304" pitchFamily="18" charset="0"/>
              </a:rPr>
            </a:br>
            <a:r>
              <a:rPr lang="it-IT" sz="2000" dirty="0" smtClean="0">
                <a:solidFill>
                  <a:srgbClr val="000000"/>
                </a:solidFill>
                <a:latin typeface="Times New Roman" panose="02020603050405020304" pitchFamily="18" charset="0"/>
              </a:rPr>
              <a:t>Il capitale accumulato con l’attività estorsiva viene gestito e utilizzato per vari scopi: per dare assistenza ai detenuti mafiosi e ai loro famigliari, per supportare finanziariamente i latitanti, per garantire un minimo provento ai consociati, per il pagamento di spese legali e processuali e per altre attività illecite.</a:t>
            </a:r>
            <a:endParaRPr lang="it-IT" dirty="0"/>
          </a:p>
        </p:txBody>
      </p:sp>
      <p:pic>
        <p:nvPicPr>
          <p:cNvPr id="45058" name="Picture 2" descr="Risultati immagini per pizzo mafia"/>
          <p:cNvPicPr>
            <a:picLocks noChangeAspect="1" noChangeArrowheads="1"/>
          </p:cNvPicPr>
          <p:nvPr/>
        </p:nvPicPr>
        <p:blipFill>
          <a:blip r:embed="rId2"/>
          <a:srcRect/>
          <a:stretch>
            <a:fillRect/>
          </a:stretch>
        </p:blipFill>
        <p:spPr bwMode="auto">
          <a:xfrm>
            <a:off x="2357422" y="3571876"/>
            <a:ext cx="4476750" cy="2571751"/>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45058"/>
                                        </p:tgtEl>
                                        <p:attrNameLst>
                                          <p:attrName>style.visibility</p:attrName>
                                        </p:attrNameLst>
                                      </p:cBhvr>
                                      <p:to>
                                        <p:strVal val="visible"/>
                                      </p:to>
                                    </p:set>
                                    <p:anim calcmode="lin" valueType="num">
                                      <p:cBhvr>
                                        <p:cTn id="18" dur="500" fill="hold"/>
                                        <p:tgtEl>
                                          <p:spTgt spid="45058"/>
                                        </p:tgtEl>
                                        <p:attrNameLst>
                                          <p:attrName>ppt_w</p:attrName>
                                        </p:attrNameLst>
                                      </p:cBhvr>
                                      <p:tavLst>
                                        <p:tav tm="0">
                                          <p:val>
                                            <p:strVal val="#ppt_w*0.05"/>
                                          </p:val>
                                        </p:tav>
                                        <p:tav tm="100000">
                                          <p:val>
                                            <p:strVal val="#ppt_w"/>
                                          </p:val>
                                        </p:tav>
                                      </p:tavLst>
                                    </p:anim>
                                    <p:anim calcmode="lin" valueType="num">
                                      <p:cBhvr>
                                        <p:cTn id="19" dur="500" fill="hold"/>
                                        <p:tgtEl>
                                          <p:spTgt spid="45058"/>
                                        </p:tgtEl>
                                        <p:attrNameLst>
                                          <p:attrName>ppt_h</p:attrName>
                                        </p:attrNameLst>
                                      </p:cBhvr>
                                      <p:tavLst>
                                        <p:tav tm="0">
                                          <p:val>
                                            <p:strVal val="#ppt_h"/>
                                          </p:val>
                                        </p:tav>
                                        <p:tav tm="100000">
                                          <p:val>
                                            <p:strVal val="#ppt_h"/>
                                          </p:val>
                                        </p:tav>
                                      </p:tavLst>
                                    </p:anim>
                                    <p:anim calcmode="lin" valueType="num">
                                      <p:cBhvr>
                                        <p:cTn id="20" dur="500" fill="hold"/>
                                        <p:tgtEl>
                                          <p:spTgt spid="45058"/>
                                        </p:tgtEl>
                                        <p:attrNameLst>
                                          <p:attrName>ppt_x</p:attrName>
                                        </p:attrNameLst>
                                      </p:cBhvr>
                                      <p:tavLst>
                                        <p:tav tm="0">
                                          <p:val>
                                            <p:strVal val="#ppt_x-.2"/>
                                          </p:val>
                                        </p:tav>
                                        <p:tav tm="100000">
                                          <p:val>
                                            <p:strVal val="#ppt_x"/>
                                          </p:val>
                                        </p:tav>
                                      </p:tavLst>
                                    </p:anim>
                                    <p:anim calcmode="lin" valueType="num">
                                      <p:cBhvr>
                                        <p:cTn id="21" dur="500" fill="hold"/>
                                        <p:tgtEl>
                                          <p:spTgt spid="45058"/>
                                        </p:tgtEl>
                                        <p:attrNameLst>
                                          <p:attrName>ppt_y</p:attrName>
                                        </p:attrNameLst>
                                      </p:cBhvr>
                                      <p:tavLst>
                                        <p:tav tm="0">
                                          <p:val>
                                            <p:strVal val="#ppt_y"/>
                                          </p:val>
                                        </p:tav>
                                        <p:tav tm="100000">
                                          <p:val>
                                            <p:strVal val="#ppt_y"/>
                                          </p:val>
                                        </p:tav>
                                      </p:tavLst>
                                    </p:anim>
                                    <p:animEffect transition="in" filter="fade">
                                      <p:cBhvr>
                                        <p:cTn id="22"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71604" y="214290"/>
            <a:ext cx="6072230" cy="928694"/>
          </a:xfrm>
        </p:spPr>
        <p:txBody>
          <a:bodyPr>
            <a:normAutofit/>
          </a:bodyPr>
          <a:lstStyle/>
          <a:p>
            <a:r>
              <a:rPr lang="it-IT" sz="4000" b="1" i="1" dirty="0" smtClean="0">
                <a:latin typeface="Times New Roman" pitchFamily="18" charset="0"/>
                <a:cs typeface="Times New Roman" pitchFamily="18" charset="0"/>
              </a:rPr>
              <a:t>Traffici illeciti</a:t>
            </a:r>
            <a:endParaRPr lang="it-IT" sz="4000" b="1" i="1" dirty="0">
              <a:latin typeface="Times New Roman" pitchFamily="18" charset="0"/>
              <a:cs typeface="Times New Roman" pitchFamily="18" charset="0"/>
            </a:endParaRPr>
          </a:p>
        </p:txBody>
      </p:sp>
      <p:sp>
        <p:nvSpPr>
          <p:cNvPr id="3" name="Segnaposto testo 2"/>
          <p:cNvSpPr>
            <a:spLocks noGrp="1"/>
          </p:cNvSpPr>
          <p:nvPr>
            <p:ph type="body" sz="half" idx="2"/>
          </p:nvPr>
        </p:nvSpPr>
        <p:spPr>
          <a:xfrm>
            <a:off x="4357686" y="1071546"/>
            <a:ext cx="4500594" cy="5429288"/>
          </a:xfrm>
        </p:spPr>
        <p:txBody>
          <a:bodyPr>
            <a:normAutofit fontScale="92500" lnSpcReduction="10000"/>
          </a:bodyPr>
          <a:lstStyle/>
          <a:p>
            <a:r>
              <a:rPr lang="it-IT" dirty="0" smtClean="0">
                <a:latin typeface="Times New Roman" pitchFamily="18" charset="0"/>
                <a:cs typeface="Times New Roman" pitchFamily="18" charset="0"/>
              </a:rPr>
              <a:t>Accanto alle attività di estorsione e di controllo politico-militare del territorio vi sono quelle del controllo dei traffici di droga, armi, e esseri umani (soprattutto donne per il mercato della prostituzione).</a:t>
            </a:r>
          </a:p>
          <a:p>
            <a:r>
              <a:rPr lang="it-IT" dirty="0" smtClean="0">
                <a:latin typeface="Times New Roman" pitchFamily="18" charset="0"/>
                <a:cs typeface="Times New Roman" pitchFamily="18" charset="0"/>
              </a:rPr>
              <a:t>Le attività economiche illecite vengono svolte con criteri di mercato, sia pure un mercato del tutto particolare come quello della produzione e distribuzione di beni che devono circolare in maniera occulta per sfuggire alla sanzione della legge. Spesso vi sono vere e proprie riunioni preventive per discutere delle modalità di pagamento e controllare la qualità della merce, che entra ed esce dal territorio italiano attraverso tecniche sempre più fini e mezzi specializzati. I traffici illeciti sono l’attività onerosa delle organizzazioni, soprattutto per quanto riguarda la droga, considerando anche la sua capillare diffusione in ambienti lontani da quelli dei mafiosi ma che comunque si servono di questi, pagando un caro prezzo, per farne uso.</a:t>
            </a:r>
          </a:p>
        </p:txBody>
      </p:sp>
      <p:pic>
        <p:nvPicPr>
          <p:cNvPr id="48130" name="Picture 2" descr="Risultati immagini per traffico armi"/>
          <p:cNvPicPr>
            <a:picLocks noChangeAspect="1" noChangeArrowheads="1"/>
          </p:cNvPicPr>
          <p:nvPr/>
        </p:nvPicPr>
        <p:blipFill>
          <a:blip r:embed="rId2"/>
          <a:srcRect/>
          <a:stretch>
            <a:fillRect/>
          </a:stretch>
        </p:blipFill>
        <p:spPr bwMode="auto">
          <a:xfrm>
            <a:off x="714348" y="1285860"/>
            <a:ext cx="3429024" cy="1714512"/>
          </a:xfrm>
          <a:prstGeom prst="rect">
            <a:avLst/>
          </a:prstGeom>
          <a:noFill/>
        </p:spPr>
      </p:pic>
      <p:pic>
        <p:nvPicPr>
          <p:cNvPr id="48132" name="Picture 4" descr="Risultati immagini per traffico organi"/>
          <p:cNvPicPr>
            <a:picLocks noChangeAspect="1" noChangeArrowheads="1"/>
          </p:cNvPicPr>
          <p:nvPr/>
        </p:nvPicPr>
        <p:blipFill>
          <a:blip r:embed="rId3"/>
          <a:srcRect/>
          <a:stretch>
            <a:fillRect/>
          </a:stretch>
        </p:blipFill>
        <p:spPr bwMode="auto">
          <a:xfrm>
            <a:off x="285720" y="3143248"/>
            <a:ext cx="2928958" cy="1644872"/>
          </a:xfrm>
          <a:prstGeom prst="rect">
            <a:avLst/>
          </a:prstGeom>
          <a:noFill/>
        </p:spPr>
      </p:pic>
      <p:pic>
        <p:nvPicPr>
          <p:cNvPr id="48134" name="Picture 6" descr="Risultati immagini per prostituzione"/>
          <p:cNvPicPr>
            <a:picLocks noChangeAspect="1" noChangeArrowheads="1"/>
          </p:cNvPicPr>
          <p:nvPr/>
        </p:nvPicPr>
        <p:blipFill>
          <a:blip r:embed="rId4"/>
          <a:srcRect/>
          <a:stretch>
            <a:fillRect/>
          </a:stretch>
        </p:blipFill>
        <p:spPr bwMode="auto">
          <a:xfrm>
            <a:off x="785786" y="4929198"/>
            <a:ext cx="3428981" cy="1676668"/>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8130"/>
                                        </p:tgtEl>
                                        <p:attrNameLst>
                                          <p:attrName>style.visibility</p:attrName>
                                        </p:attrNameLst>
                                      </p:cBhvr>
                                      <p:to>
                                        <p:strVal val="visible"/>
                                      </p:to>
                                    </p:set>
                                    <p:anim calcmode="lin" valueType="num">
                                      <p:cBhvr>
                                        <p:cTn id="28" dur="500" fill="hold"/>
                                        <p:tgtEl>
                                          <p:spTgt spid="48130"/>
                                        </p:tgtEl>
                                        <p:attrNameLst>
                                          <p:attrName>ppt_w</p:attrName>
                                        </p:attrNameLst>
                                      </p:cBhvr>
                                      <p:tavLst>
                                        <p:tav tm="0">
                                          <p:val>
                                            <p:fltVal val="0"/>
                                          </p:val>
                                        </p:tav>
                                        <p:tav tm="100000">
                                          <p:val>
                                            <p:strVal val="#ppt_w"/>
                                          </p:val>
                                        </p:tav>
                                      </p:tavLst>
                                    </p:anim>
                                    <p:anim calcmode="lin" valueType="num">
                                      <p:cBhvr>
                                        <p:cTn id="29" dur="500" fill="hold"/>
                                        <p:tgtEl>
                                          <p:spTgt spid="48130"/>
                                        </p:tgtEl>
                                        <p:attrNameLst>
                                          <p:attrName>ppt_h</p:attrName>
                                        </p:attrNameLst>
                                      </p:cBhvr>
                                      <p:tavLst>
                                        <p:tav tm="0">
                                          <p:val>
                                            <p:fltVal val="0"/>
                                          </p:val>
                                        </p:tav>
                                        <p:tav tm="100000">
                                          <p:val>
                                            <p:strVal val="#ppt_h"/>
                                          </p:val>
                                        </p:tav>
                                      </p:tavLst>
                                    </p:anim>
                                    <p:anim calcmode="lin" valueType="num">
                                      <p:cBhvr>
                                        <p:cTn id="30" dur="500" fill="hold"/>
                                        <p:tgtEl>
                                          <p:spTgt spid="48130"/>
                                        </p:tgtEl>
                                        <p:attrNameLst>
                                          <p:attrName>style.rotation</p:attrName>
                                        </p:attrNameLst>
                                      </p:cBhvr>
                                      <p:tavLst>
                                        <p:tav tm="0">
                                          <p:val>
                                            <p:fltVal val="360"/>
                                          </p:val>
                                        </p:tav>
                                        <p:tav tm="100000">
                                          <p:val>
                                            <p:fltVal val="0"/>
                                          </p:val>
                                        </p:tav>
                                      </p:tavLst>
                                    </p:anim>
                                    <p:animEffect transition="in" filter="fade">
                                      <p:cBhvr>
                                        <p:cTn id="31" dur="500"/>
                                        <p:tgtEl>
                                          <p:spTgt spid="48130"/>
                                        </p:tgtEl>
                                      </p:cBhvr>
                                    </p:animEffect>
                                  </p:childTnLst>
                                </p:cTn>
                              </p:par>
                            </p:childTnLst>
                          </p:cTn>
                        </p:par>
                        <p:par>
                          <p:cTn id="32" fill="hold">
                            <p:stCondLst>
                              <p:cond delay="500"/>
                            </p:stCondLst>
                            <p:childTnLst>
                              <p:par>
                                <p:cTn id="33" presetID="49" presetClass="entr" presetSubtype="0" decel="100000" fill="hold" nodeType="afterEffect">
                                  <p:stCondLst>
                                    <p:cond delay="0"/>
                                  </p:stCondLst>
                                  <p:childTnLst>
                                    <p:set>
                                      <p:cBhvr>
                                        <p:cTn id="34" dur="1" fill="hold">
                                          <p:stCondLst>
                                            <p:cond delay="0"/>
                                          </p:stCondLst>
                                        </p:cTn>
                                        <p:tgtEl>
                                          <p:spTgt spid="48132"/>
                                        </p:tgtEl>
                                        <p:attrNameLst>
                                          <p:attrName>style.visibility</p:attrName>
                                        </p:attrNameLst>
                                      </p:cBhvr>
                                      <p:to>
                                        <p:strVal val="visible"/>
                                      </p:to>
                                    </p:set>
                                    <p:anim calcmode="lin" valueType="num">
                                      <p:cBhvr>
                                        <p:cTn id="35" dur="500" fill="hold"/>
                                        <p:tgtEl>
                                          <p:spTgt spid="48132"/>
                                        </p:tgtEl>
                                        <p:attrNameLst>
                                          <p:attrName>ppt_w</p:attrName>
                                        </p:attrNameLst>
                                      </p:cBhvr>
                                      <p:tavLst>
                                        <p:tav tm="0">
                                          <p:val>
                                            <p:fltVal val="0"/>
                                          </p:val>
                                        </p:tav>
                                        <p:tav tm="100000">
                                          <p:val>
                                            <p:strVal val="#ppt_w"/>
                                          </p:val>
                                        </p:tav>
                                      </p:tavLst>
                                    </p:anim>
                                    <p:anim calcmode="lin" valueType="num">
                                      <p:cBhvr>
                                        <p:cTn id="36" dur="500" fill="hold"/>
                                        <p:tgtEl>
                                          <p:spTgt spid="48132"/>
                                        </p:tgtEl>
                                        <p:attrNameLst>
                                          <p:attrName>ppt_h</p:attrName>
                                        </p:attrNameLst>
                                      </p:cBhvr>
                                      <p:tavLst>
                                        <p:tav tm="0">
                                          <p:val>
                                            <p:fltVal val="0"/>
                                          </p:val>
                                        </p:tav>
                                        <p:tav tm="100000">
                                          <p:val>
                                            <p:strVal val="#ppt_h"/>
                                          </p:val>
                                        </p:tav>
                                      </p:tavLst>
                                    </p:anim>
                                    <p:anim calcmode="lin" valueType="num">
                                      <p:cBhvr>
                                        <p:cTn id="37" dur="500" fill="hold"/>
                                        <p:tgtEl>
                                          <p:spTgt spid="48132"/>
                                        </p:tgtEl>
                                        <p:attrNameLst>
                                          <p:attrName>style.rotation</p:attrName>
                                        </p:attrNameLst>
                                      </p:cBhvr>
                                      <p:tavLst>
                                        <p:tav tm="0">
                                          <p:val>
                                            <p:fltVal val="360"/>
                                          </p:val>
                                        </p:tav>
                                        <p:tav tm="100000">
                                          <p:val>
                                            <p:fltVal val="0"/>
                                          </p:val>
                                        </p:tav>
                                      </p:tavLst>
                                    </p:anim>
                                    <p:animEffect transition="in" filter="fade">
                                      <p:cBhvr>
                                        <p:cTn id="38" dur="500"/>
                                        <p:tgtEl>
                                          <p:spTgt spid="48132"/>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48134"/>
                                        </p:tgtEl>
                                        <p:attrNameLst>
                                          <p:attrName>style.visibility</p:attrName>
                                        </p:attrNameLst>
                                      </p:cBhvr>
                                      <p:to>
                                        <p:strVal val="visible"/>
                                      </p:to>
                                    </p:set>
                                    <p:anim calcmode="lin" valueType="num">
                                      <p:cBhvr>
                                        <p:cTn id="42" dur="500" fill="hold"/>
                                        <p:tgtEl>
                                          <p:spTgt spid="48134"/>
                                        </p:tgtEl>
                                        <p:attrNameLst>
                                          <p:attrName>ppt_w</p:attrName>
                                        </p:attrNameLst>
                                      </p:cBhvr>
                                      <p:tavLst>
                                        <p:tav tm="0">
                                          <p:val>
                                            <p:fltVal val="0"/>
                                          </p:val>
                                        </p:tav>
                                        <p:tav tm="100000">
                                          <p:val>
                                            <p:strVal val="#ppt_w"/>
                                          </p:val>
                                        </p:tav>
                                      </p:tavLst>
                                    </p:anim>
                                    <p:anim calcmode="lin" valueType="num">
                                      <p:cBhvr>
                                        <p:cTn id="43" dur="500" fill="hold"/>
                                        <p:tgtEl>
                                          <p:spTgt spid="48134"/>
                                        </p:tgtEl>
                                        <p:attrNameLst>
                                          <p:attrName>ppt_h</p:attrName>
                                        </p:attrNameLst>
                                      </p:cBhvr>
                                      <p:tavLst>
                                        <p:tav tm="0">
                                          <p:val>
                                            <p:fltVal val="0"/>
                                          </p:val>
                                        </p:tav>
                                        <p:tav tm="100000">
                                          <p:val>
                                            <p:strVal val="#ppt_h"/>
                                          </p:val>
                                        </p:tav>
                                      </p:tavLst>
                                    </p:anim>
                                    <p:anim calcmode="lin" valueType="num">
                                      <p:cBhvr>
                                        <p:cTn id="44" dur="500" fill="hold"/>
                                        <p:tgtEl>
                                          <p:spTgt spid="48134"/>
                                        </p:tgtEl>
                                        <p:attrNameLst>
                                          <p:attrName>style.rotation</p:attrName>
                                        </p:attrNameLst>
                                      </p:cBhvr>
                                      <p:tavLst>
                                        <p:tav tm="0">
                                          <p:val>
                                            <p:fltVal val="360"/>
                                          </p:val>
                                        </p:tav>
                                        <p:tav tm="100000">
                                          <p:val>
                                            <p:fltVal val="0"/>
                                          </p:val>
                                        </p:tav>
                                      </p:tavLst>
                                    </p:anim>
                                    <p:animEffect transition="in" filter="fade">
                                      <p:cBhvr>
                                        <p:cTn id="45"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71603" y="164307"/>
            <a:ext cx="6215107" cy="671513"/>
          </a:xfrm>
        </p:spPr>
        <p:txBody>
          <a:bodyPr>
            <a:noAutofit/>
          </a:bodyPr>
          <a:lstStyle/>
          <a:p>
            <a:r>
              <a:rPr lang="it-IT" sz="4000" b="1" i="1" cap="none" dirty="0">
                <a:latin typeface="Times New Roman" panose="02020603050405020304" pitchFamily="18" charset="0"/>
                <a:cs typeface="Times New Roman" panose="02020603050405020304" pitchFamily="18" charset="0"/>
              </a:rPr>
              <a:t>Mafia e </a:t>
            </a:r>
            <a:r>
              <a:rPr lang="it-IT" sz="4000" b="1" i="1" cap="none" dirty="0" smtClean="0">
                <a:latin typeface="Times New Roman" panose="02020603050405020304" pitchFamily="18" charset="0"/>
                <a:cs typeface="Times New Roman" panose="02020603050405020304" pitchFamily="18" charset="0"/>
              </a:rPr>
              <a:t>politica</a:t>
            </a:r>
            <a:endParaRPr lang="it-IT" sz="4000" b="1" i="1" cap="none" dirty="0">
              <a:latin typeface="Times New Roman" panose="02020603050405020304" pitchFamily="18" charset="0"/>
              <a:cs typeface="Times New Roman" panose="02020603050405020304" pitchFamily="18" charset="0"/>
            </a:endParaRPr>
          </a:p>
        </p:txBody>
      </p:sp>
      <p:sp>
        <p:nvSpPr>
          <p:cNvPr id="3" name="Segnaposto testo 2"/>
          <p:cNvSpPr>
            <a:spLocks noGrp="1"/>
          </p:cNvSpPr>
          <p:nvPr>
            <p:ph type="body" sz="half" idx="2"/>
          </p:nvPr>
        </p:nvSpPr>
        <p:spPr>
          <a:xfrm>
            <a:off x="517611" y="835819"/>
            <a:ext cx="7796047" cy="2664619"/>
          </a:xfrm>
        </p:spPr>
        <p:txBody>
          <a:bodyPr>
            <a:normAutofit/>
          </a:bodyPr>
          <a:lstStyle/>
          <a:p>
            <a:r>
              <a:rPr lang="it-IT" sz="2000" cap="none" dirty="0" smtClean="0">
                <a:latin typeface="Times New Roman" panose="02020603050405020304" pitchFamily="18" charset="0"/>
                <a:cs typeface="Times New Roman" panose="02020603050405020304" pitchFamily="18" charset="0"/>
              </a:rPr>
              <a:t>Le </a:t>
            </a:r>
            <a:r>
              <a:rPr lang="it-IT" sz="2000" cap="none" dirty="0">
                <a:latin typeface="Times New Roman" panose="02020603050405020304" pitchFamily="18" charset="0"/>
                <a:cs typeface="Times New Roman" panose="02020603050405020304" pitchFamily="18" charset="0"/>
              </a:rPr>
              <a:t>mafie entrano </a:t>
            </a:r>
            <a:r>
              <a:rPr lang="it-IT" sz="2000" cap="none" dirty="0" smtClean="0">
                <a:latin typeface="Times New Roman" panose="02020603050405020304" pitchFamily="18" charset="0"/>
                <a:cs typeface="Times New Roman" panose="02020603050405020304" pitchFamily="18" charset="0"/>
              </a:rPr>
              <a:t>anche nei </a:t>
            </a:r>
            <a:r>
              <a:rPr lang="it-IT" sz="2000" cap="none" dirty="0">
                <a:latin typeface="Times New Roman" panose="02020603050405020304" pitchFamily="18" charset="0"/>
                <a:cs typeface="Times New Roman" panose="02020603050405020304" pitchFamily="18" charset="0"/>
              </a:rPr>
              <a:t>meccanismi di funzionamento del sistema democratico condizionando la composizione delle rappresentanze. Il meccanismo del voto, pilastro irrinunciabile </a:t>
            </a:r>
            <a:r>
              <a:rPr lang="it-IT" sz="2000" cap="none" dirty="0" smtClean="0">
                <a:latin typeface="Times New Roman" panose="02020603050405020304" pitchFamily="18" charset="0"/>
                <a:cs typeface="Times New Roman" panose="02020603050405020304" pitchFamily="18" charset="0"/>
              </a:rPr>
              <a:t>dell’ordinamento </a:t>
            </a:r>
            <a:r>
              <a:rPr lang="it-IT" sz="2000" cap="none" dirty="0">
                <a:latin typeface="Times New Roman" panose="02020603050405020304" pitchFamily="18" charset="0"/>
                <a:cs typeface="Times New Roman" panose="02020603050405020304" pitchFamily="18" charset="0"/>
              </a:rPr>
              <a:t>democratico, diventa quindi la leva che consente parte del radicamento mafioso sul territorio. Il voto può essere estorto ai cittadini tramite la minaccia, più opportunamente viene carpito attraverso promesse di piccoli o grandi favori.</a:t>
            </a:r>
          </a:p>
        </p:txBody>
      </p:sp>
      <p:pic>
        <p:nvPicPr>
          <p:cNvPr id="4" name="Immagine 3"/>
          <p:cNvPicPr>
            <a:picLocks noChangeAspect="1"/>
          </p:cNvPicPr>
          <p:nvPr/>
        </p:nvPicPr>
        <p:blipFill>
          <a:blip r:embed="rId2"/>
          <a:stretch>
            <a:fillRect/>
          </a:stretch>
        </p:blipFill>
        <p:spPr>
          <a:xfrm>
            <a:off x="2285985" y="3901183"/>
            <a:ext cx="4857784" cy="2743200"/>
          </a:xfrm>
          <a:prstGeom prst="rect">
            <a:avLst/>
          </a:prstGeom>
        </p:spPr>
      </p:pic>
    </p:spTree>
    <p:extLst>
      <p:ext uri="{BB962C8B-B14F-4D97-AF65-F5344CB8AC3E}">
        <p14:creationId xmlns="" xmlns:p14="http://schemas.microsoft.com/office/powerpoint/2010/main" val="279107563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24" y="200026"/>
            <a:ext cx="7453157" cy="1057275"/>
          </a:xfrm>
        </p:spPr>
        <p:txBody>
          <a:bodyPr>
            <a:normAutofit/>
          </a:bodyPr>
          <a:lstStyle/>
          <a:p>
            <a:r>
              <a:rPr lang="it-IT" sz="4000" b="1" i="1" cap="none" dirty="0">
                <a:latin typeface="Times New Roman" panose="02020603050405020304" pitchFamily="18" charset="0"/>
                <a:cs typeface="Times New Roman" panose="02020603050405020304" pitchFamily="18" charset="0"/>
              </a:rPr>
              <a:t>Riciclaggio del denaro </a:t>
            </a:r>
            <a:r>
              <a:rPr lang="it-IT" sz="4000" b="1" i="1" cap="none" dirty="0" smtClean="0">
                <a:latin typeface="Times New Roman" panose="02020603050405020304" pitchFamily="18" charset="0"/>
                <a:cs typeface="Times New Roman" panose="02020603050405020304" pitchFamily="18" charset="0"/>
              </a:rPr>
              <a:t>sporco</a:t>
            </a:r>
            <a:endParaRPr lang="it-IT" sz="4000" b="1" i="1" cap="none" dirty="0">
              <a:latin typeface="Times New Roman" panose="02020603050405020304" pitchFamily="18" charset="0"/>
              <a:cs typeface="Times New Roman" panose="02020603050405020304" pitchFamily="18" charset="0"/>
            </a:endParaRPr>
          </a:p>
        </p:txBody>
      </p:sp>
      <p:sp>
        <p:nvSpPr>
          <p:cNvPr id="3" name="Segnaposto testo 2"/>
          <p:cNvSpPr>
            <a:spLocks noGrp="1"/>
          </p:cNvSpPr>
          <p:nvPr>
            <p:ph type="body" sz="half" idx="2"/>
          </p:nvPr>
        </p:nvSpPr>
        <p:spPr>
          <a:xfrm>
            <a:off x="785786" y="1071547"/>
            <a:ext cx="7500990" cy="2000264"/>
          </a:xfrm>
        </p:spPr>
        <p:txBody>
          <a:bodyPr>
            <a:noAutofit/>
          </a:bodyPr>
          <a:lstStyle/>
          <a:p>
            <a:r>
              <a:rPr lang="it-IT" sz="2000" cap="none" dirty="0" smtClean="0">
                <a:latin typeface="Times New Roman" panose="02020603050405020304" pitchFamily="18" charset="0"/>
                <a:cs typeface="Times New Roman" panose="02020603050405020304" pitchFamily="18" charset="0"/>
              </a:rPr>
              <a:t>E</a:t>
            </a:r>
            <a:r>
              <a:rPr lang="it-IT" sz="2000" cap="none" dirty="0">
                <a:latin typeface="Times New Roman" panose="02020603050405020304" pitchFamily="18" charset="0"/>
                <a:cs typeface="Times New Roman" panose="02020603050405020304" pitchFamily="18" charset="0"/>
              </a:rPr>
              <a:t>’ una delle attività più importanti che caratterizza le </a:t>
            </a:r>
            <a:r>
              <a:rPr lang="it-IT" sz="2000" cap="none" dirty="0" smtClean="0">
                <a:latin typeface="Times New Roman" panose="02020603050405020304" pitchFamily="18" charset="0"/>
                <a:cs typeface="Times New Roman" panose="02020603050405020304" pitchFamily="18" charset="0"/>
              </a:rPr>
              <a:t>mafie. Solo </a:t>
            </a:r>
            <a:r>
              <a:rPr lang="it-IT" sz="2000" cap="none" dirty="0">
                <a:latin typeface="Times New Roman" panose="02020603050405020304" pitchFamily="18" charset="0"/>
                <a:cs typeface="Times New Roman" panose="02020603050405020304" pitchFamily="18" charset="0"/>
              </a:rPr>
              <a:t>ripulendo il denaro che proviene da attività illecite lo si può riutilizzare per attività legali, ed è attraverso questo denaro che la mafia può usufruire delle opportunità offerte dagli appalti pubblici.</a:t>
            </a:r>
          </a:p>
        </p:txBody>
      </p:sp>
      <p:pic>
        <p:nvPicPr>
          <p:cNvPr id="4" name="Immagine 3"/>
          <p:cNvPicPr>
            <a:picLocks noChangeAspect="1"/>
          </p:cNvPicPr>
          <p:nvPr/>
        </p:nvPicPr>
        <p:blipFill>
          <a:blip r:embed="rId2"/>
          <a:stretch>
            <a:fillRect/>
          </a:stretch>
        </p:blipFill>
        <p:spPr>
          <a:xfrm>
            <a:off x="3786182" y="3143248"/>
            <a:ext cx="2013444" cy="3019444"/>
          </a:xfrm>
          <a:prstGeom prst="rect">
            <a:avLst/>
          </a:prstGeom>
        </p:spPr>
      </p:pic>
      <p:pic>
        <p:nvPicPr>
          <p:cNvPr id="5" name="Immagine 4"/>
          <p:cNvPicPr>
            <a:picLocks noChangeAspect="1"/>
          </p:cNvPicPr>
          <p:nvPr/>
        </p:nvPicPr>
        <p:blipFill>
          <a:blip r:embed="rId3"/>
          <a:stretch>
            <a:fillRect/>
          </a:stretch>
        </p:blipFill>
        <p:spPr>
          <a:xfrm>
            <a:off x="642910" y="3214685"/>
            <a:ext cx="2411662" cy="2571769"/>
          </a:xfrm>
          <a:prstGeom prst="rect">
            <a:avLst/>
          </a:prstGeom>
        </p:spPr>
      </p:pic>
      <p:pic>
        <p:nvPicPr>
          <p:cNvPr id="6" name="Immagine 5"/>
          <p:cNvPicPr>
            <a:picLocks noChangeAspect="1"/>
          </p:cNvPicPr>
          <p:nvPr/>
        </p:nvPicPr>
        <p:blipFill>
          <a:blip r:embed="rId4" cstate="print"/>
          <a:stretch>
            <a:fillRect/>
          </a:stretch>
        </p:blipFill>
        <p:spPr>
          <a:xfrm>
            <a:off x="6143636" y="2856276"/>
            <a:ext cx="2357454" cy="2390110"/>
          </a:xfrm>
          <a:prstGeom prst="rect">
            <a:avLst/>
          </a:prstGeom>
        </p:spPr>
      </p:pic>
    </p:spTree>
    <p:extLst>
      <p:ext uri="{BB962C8B-B14F-4D97-AF65-F5344CB8AC3E}">
        <p14:creationId xmlns="" xmlns:p14="http://schemas.microsoft.com/office/powerpoint/2010/main" val="3050815170"/>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1000"/>
                            </p:stCondLst>
                            <p:childTnLst>
                              <p:par>
                                <p:cTn id="27" presetID="53"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351" y="171451"/>
            <a:ext cx="7796030" cy="900095"/>
          </a:xfrm>
        </p:spPr>
        <p:txBody>
          <a:bodyPr>
            <a:normAutofit/>
          </a:bodyPr>
          <a:lstStyle/>
          <a:p>
            <a:pPr algn="ctr"/>
            <a:r>
              <a:rPr lang="it-IT" b="1" i="1" cap="none" dirty="0">
                <a:latin typeface="Times New Roman" panose="02020603050405020304" pitchFamily="18" charset="0"/>
                <a:cs typeface="Times New Roman" panose="02020603050405020304" pitchFamily="18" charset="0"/>
              </a:rPr>
              <a:t>L’omertà</a:t>
            </a:r>
            <a:endParaRPr lang="it-IT" dirty="0"/>
          </a:p>
        </p:txBody>
      </p:sp>
      <p:sp>
        <p:nvSpPr>
          <p:cNvPr id="3" name="Segnaposto testo 2"/>
          <p:cNvSpPr>
            <a:spLocks noGrp="1"/>
          </p:cNvSpPr>
          <p:nvPr>
            <p:ph type="body" idx="1"/>
          </p:nvPr>
        </p:nvSpPr>
        <p:spPr>
          <a:xfrm>
            <a:off x="785786" y="785794"/>
            <a:ext cx="7581716" cy="2643206"/>
          </a:xfrm>
        </p:spPr>
        <p:txBody>
          <a:bodyPr>
            <a:noAutofit/>
          </a:bodyPr>
          <a:lstStyle/>
          <a:p>
            <a:pPr lvl="0" algn="ctr">
              <a:lnSpc>
                <a:spcPct val="90000"/>
              </a:lnSpc>
              <a:buClrTx/>
              <a:buSzTx/>
            </a:pPr>
            <a:r>
              <a:rPr lang="it-IT" cap="none" dirty="0">
                <a:solidFill>
                  <a:prstClr val="black"/>
                </a:solidFill>
                <a:latin typeface="Times New Roman" panose="02020603050405020304" pitchFamily="18" charset="0"/>
                <a:cs typeface="Times New Roman" panose="02020603050405020304" pitchFamily="18" charset="0"/>
              </a:rPr>
              <a:t>L'</a:t>
            </a:r>
            <a:r>
              <a:rPr lang="it-IT" b="1" i="1" cap="none" dirty="0">
                <a:solidFill>
                  <a:prstClr val="black"/>
                </a:solidFill>
                <a:latin typeface="Times New Roman" panose="02020603050405020304" pitchFamily="18" charset="0"/>
                <a:cs typeface="Times New Roman" panose="02020603050405020304" pitchFamily="18" charset="0"/>
              </a:rPr>
              <a:t>omertà</a:t>
            </a:r>
            <a:r>
              <a:rPr lang="it-IT" cap="none" dirty="0">
                <a:solidFill>
                  <a:prstClr val="black"/>
                </a:solidFill>
                <a:latin typeface="Times New Roman" panose="02020603050405020304" pitchFamily="18" charset="0"/>
                <a:cs typeface="Times New Roman" panose="02020603050405020304" pitchFamily="18" charset="0"/>
              </a:rPr>
              <a:t> è il silenzio su un delitto o sulle sue circostanze in modo da ostacolare la ricerca e la punizione del </a:t>
            </a:r>
            <a:r>
              <a:rPr lang="it-IT" cap="none" dirty="0" smtClean="0">
                <a:solidFill>
                  <a:prstClr val="black"/>
                </a:solidFill>
                <a:latin typeface="Times New Roman" panose="02020603050405020304" pitchFamily="18" charset="0"/>
                <a:cs typeface="Times New Roman" panose="02020603050405020304" pitchFamily="18" charset="0"/>
              </a:rPr>
              <a:t>colpevole </a:t>
            </a:r>
            <a:r>
              <a:rPr lang="it-IT" cap="none" dirty="0">
                <a:solidFill>
                  <a:prstClr val="black"/>
                </a:solidFill>
                <a:latin typeface="Times New Roman" panose="02020603050405020304" pitchFamily="18" charset="0"/>
                <a:cs typeface="Times New Roman" panose="02020603050405020304" pitchFamily="18" charset="0"/>
              </a:rPr>
              <a:t>sia per interessi pratici o di consorteria, </a:t>
            </a:r>
            <a:r>
              <a:rPr lang="it-IT" cap="none" dirty="0" smtClean="0">
                <a:solidFill>
                  <a:prstClr val="black"/>
                </a:solidFill>
                <a:latin typeface="Times New Roman" panose="02020603050405020304" pitchFamily="18" charset="0"/>
                <a:cs typeface="Times New Roman" panose="02020603050405020304" pitchFamily="18" charset="0"/>
              </a:rPr>
              <a:t>sia per </a:t>
            </a:r>
            <a:r>
              <a:rPr lang="it-IT" cap="none" dirty="0">
                <a:solidFill>
                  <a:prstClr val="black"/>
                </a:solidFill>
                <a:latin typeface="Times New Roman" panose="02020603050405020304" pitchFamily="18" charset="0"/>
                <a:cs typeface="Times New Roman" panose="02020603050405020304" pitchFamily="18" charset="0"/>
              </a:rPr>
              <a:t>paure e timori. In Italia il termine si </a:t>
            </a:r>
            <a:r>
              <a:rPr lang="it-IT" cap="none" dirty="0" smtClean="0">
                <a:solidFill>
                  <a:prstClr val="black"/>
                </a:solidFill>
                <a:latin typeface="Times New Roman" panose="02020603050405020304" pitchFamily="18" charset="0"/>
                <a:cs typeface="Times New Roman" panose="02020603050405020304" pitchFamily="18" charset="0"/>
              </a:rPr>
              <a:t>riferisce </a:t>
            </a:r>
            <a:r>
              <a:rPr lang="it-IT" cap="none" dirty="0">
                <a:solidFill>
                  <a:prstClr val="black"/>
                </a:solidFill>
                <a:latin typeface="Times New Roman" panose="02020603050405020304" pitchFamily="18" charset="0"/>
                <a:cs typeface="Times New Roman" panose="02020603050405020304" pitchFamily="18" charset="0"/>
              </a:rPr>
              <a:t>soprattutto alla consuetudine vigente nella malavita meridionale </a:t>
            </a:r>
            <a:r>
              <a:rPr lang="it-IT" cap="none" dirty="0" smtClean="0">
                <a:solidFill>
                  <a:prstClr val="black"/>
                </a:solidFill>
                <a:latin typeface="Times New Roman" panose="02020603050405020304" pitchFamily="18" charset="0"/>
                <a:cs typeface="Times New Roman" panose="02020603050405020304" pitchFamily="18" charset="0"/>
              </a:rPr>
              <a:t>(Cosa </a:t>
            </a:r>
            <a:r>
              <a:rPr lang="it-IT" cap="none" dirty="0">
                <a:solidFill>
                  <a:prstClr val="black"/>
                </a:solidFill>
                <a:latin typeface="Times New Roman" panose="02020603050405020304" pitchFamily="18" charset="0"/>
                <a:cs typeface="Times New Roman" panose="02020603050405020304" pitchFamily="18" charset="0"/>
              </a:rPr>
              <a:t>nostra e </a:t>
            </a:r>
            <a:r>
              <a:rPr lang="it-IT" cap="none" dirty="0" smtClean="0">
                <a:solidFill>
                  <a:prstClr val="black"/>
                </a:solidFill>
                <a:latin typeface="Times New Roman" panose="02020603050405020304" pitchFamily="18" charset="0"/>
                <a:cs typeface="Times New Roman" panose="02020603050405020304" pitchFamily="18" charset="0"/>
              </a:rPr>
              <a:t>Camorra</a:t>
            </a:r>
            <a:r>
              <a:rPr lang="it-IT" cap="none" dirty="0">
                <a:solidFill>
                  <a:prstClr val="black"/>
                </a:solidFill>
                <a:latin typeface="Times New Roman" panose="02020603050405020304" pitchFamily="18" charset="0"/>
                <a:cs typeface="Times New Roman" panose="02020603050405020304" pitchFamily="18" charset="0"/>
              </a:rPr>
              <a:t>), detta anche legge del silenzio, per cui si </a:t>
            </a:r>
            <a:r>
              <a:rPr lang="it-IT" cap="none" dirty="0" smtClean="0">
                <a:solidFill>
                  <a:prstClr val="black"/>
                </a:solidFill>
                <a:latin typeface="Times New Roman" panose="02020603050405020304" pitchFamily="18" charset="0"/>
                <a:cs typeface="Times New Roman" panose="02020603050405020304" pitchFamily="18" charset="0"/>
              </a:rPr>
              <a:t>deve </a:t>
            </a:r>
            <a:r>
              <a:rPr lang="it-IT" cap="none" dirty="0">
                <a:solidFill>
                  <a:prstClr val="black"/>
                </a:solidFill>
                <a:latin typeface="Times New Roman" panose="02020603050405020304" pitchFamily="18" charset="0"/>
                <a:cs typeface="Times New Roman" panose="02020603050405020304" pitchFamily="18" charset="0"/>
              </a:rPr>
              <a:t>mantenere il silenzio sul nome dell'autore di un delitto affinché questi non </a:t>
            </a:r>
            <a:r>
              <a:rPr lang="it-IT" cap="none" dirty="0" smtClean="0">
                <a:solidFill>
                  <a:prstClr val="black"/>
                </a:solidFill>
                <a:latin typeface="Times New Roman" panose="02020603050405020304" pitchFamily="18" charset="0"/>
                <a:cs typeface="Times New Roman" panose="02020603050405020304" pitchFamily="18" charset="0"/>
              </a:rPr>
              <a:t>sia </a:t>
            </a:r>
            <a:r>
              <a:rPr lang="it-IT" cap="none" dirty="0">
                <a:solidFill>
                  <a:prstClr val="black"/>
                </a:solidFill>
                <a:latin typeface="Times New Roman" panose="02020603050405020304" pitchFamily="18" charset="0"/>
                <a:cs typeface="Times New Roman" panose="02020603050405020304" pitchFamily="18" charset="0"/>
              </a:rPr>
              <a:t>colpito dalle leggi dello stato, ma soltanto dalla vendetta </a:t>
            </a:r>
            <a:r>
              <a:rPr lang="it-IT" cap="none" dirty="0" smtClean="0">
                <a:solidFill>
                  <a:prstClr val="black"/>
                </a:solidFill>
                <a:latin typeface="Times New Roman" panose="02020603050405020304" pitchFamily="18" charset="0"/>
                <a:cs typeface="Times New Roman" panose="02020603050405020304" pitchFamily="18" charset="0"/>
              </a:rPr>
              <a:t>dell'offeso.</a:t>
            </a:r>
            <a:endParaRPr lang="it-IT" dirty="0"/>
          </a:p>
        </p:txBody>
      </p:sp>
      <p:pic>
        <p:nvPicPr>
          <p:cNvPr id="16386" name="Picture 2" descr="Risultati immagini per omerta mafia"/>
          <p:cNvPicPr>
            <a:picLocks noChangeAspect="1" noChangeArrowheads="1"/>
          </p:cNvPicPr>
          <p:nvPr/>
        </p:nvPicPr>
        <p:blipFill>
          <a:blip r:embed="rId2"/>
          <a:srcRect/>
          <a:stretch>
            <a:fillRect/>
          </a:stretch>
        </p:blipFill>
        <p:spPr bwMode="auto">
          <a:xfrm>
            <a:off x="500034" y="3857628"/>
            <a:ext cx="8231698" cy="2357454"/>
          </a:xfrm>
          <a:prstGeom prst="rect">
            <a:avLst/>
          </a:prstGeom>
          <a:noFill/>
        </p:spPr>
      </p:pic>
    </p:spTree>
    <p:extLst>
      <p:ext uri="{BB962C8B-B14F-4D97-AF65-F5344CB8AC3E}">
        <p14:creationId xmlns="" xmlns:p14="http://schemas.microsoft.com/office/powerpoint/2010/main" val="400935868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 calcmode="lin" valueType="num">
                                      <p:cBhvr>
                                        <p:cTn id="23" dur="500" fill="hold"/>
                                        <p:tgtEl>
                                          <p:spTgt spid="16386"/>
                                        </p:tgtEl>
                                        <p:attrNameLst>
                                          <p:attrName>ppt_w</p:attrName>
                                        </p:attrNameLst>
                                      </p:cBhvr>
                                      <p:tavLst>
                                        <p:tav tm="0">
                                          <p:val>
                                            <p:strVal val="#ppt_w*0.05"/>
                                          </p:val>
                                        </p:tav>
                                        <p:tav tm="100000">
                                          <p:val>
                                            <p:strVal val="#ppt_w"/>
                                          </p:val>
                                        </p:tav>
                                      </p:tavLst>
                                    </p:anim>
                                    <p:anim calcmode="lin" valueType="num">
                                      <p:cBhvr>
                                        <p:cTn id="24" dur="500" fill="hold"/>
                                        <p:tgtEl>
                                          <p:spTgt spid="16386"/>
                                        </p:tgtEl>
                                        <p:attrNameLst>
                                          <p:attrName>ppt_h</p:attrName>
                                        </p:attrNameLst>
                                      </p:cBhvr>
                                      <p:tavLst>
                                        <p:tav tm="0">
                                          <p:val>
                                            <p:strVal val="#ppt_h"/>
                                          </p:val>
                                        </p:tav>
                                        <p:tav tm="100000">
                                          <p:val>
                                            <p:strVal val="#ppt_h"/>
                                          </p:val>
                                        </p:tav>
                                      </p:tavLst>
                                    </p:anim>
                                    <p:anim calcmode="lin" valueType="num">
                                      <p:cBhvr>
                                        <p:cTn id="25" dur="500" fill="hold"/>
                                        <p:tgtEl>
                                          <p:spTgt spid="16386"/>
                                        </p:tgtEl>
                                        <p:attrNameLst>
                                          <p:attrName>ppt_x</p:attrName>
                                        </p:attrNameLst>
                                      </p:cBhvr>
                                      <p:tavLst>
                                        <p:tav tm="0">
                                          <p:val>
                                            <p:strVal val="#ppt_x-.2"/>
                                          </p:val>
                                        </p:tav>
                                        <p:tav tm="100000">
                                          <p:val>
                                            <p:strVal val="#ppt_x"/>
                                          </p:val>
                                        </p:tav>
                                      </p:tavLst>
                                    </p:anim>
                                    <p:anim calcmode="lin" valueType="num">
                                      <p:cBhvr>
                                        <p:cTn id="26" dur="500" fill="hold"/>
                                        <p:tgtEl>
                                          <p:spTgt spid="16386"/>
                                        </p:tgtEl>
                                        <p:attrNameLst>
                                          <p:attrName>ppt_y</p:attrName>
                                        </p:attrNameLst>
                                      </p:cBhvr>
                                      <p:tavLst>
                                        <p:tav tm="0">
                                          <p:val>
                                            <p:strVal val="#ppt_y"/>
                                          </p:val>
                                        </p:tav>
                                        <p:tav tm="100000">
                                          <p:val>
                                            <p:strVal val="#ppt_y"/>
                                          </p:val>
                                        </p:tav>
                                      </p:tavLst>
                                    </p:anim>
                                    <p:animEffect transition="in" filter="fade">
                                      <p:cBhvr>
                                        <p:cTn id="2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34082"/>
          </a:xfrm>
        </p:spPr>
        <p:txBody>
          <a:bodyPr>
            <a:noAutofit/>
          </a:bodyPr>
          <a:lstStyle/>
          <a:p>
            <a:r>
              <a:rPr lang="it-IT" sz="4000" b="1" i="1" dirty="0" smtClean="0">
                <a:latin typeface="Times New Roman" pitchFamily="18" charset="0"/>
                <a:cs typeface="Times New Roman" pitchFamily="18" charset="0"/>
              </a:rPr>
              <a:t>Associazioni antimafia</a:t>
            </a:r>
            <a:endParaRPr lang="it-IT" sz="4000" b="1" i="1" dirty="0">
              <a:latin typeface="Times New Roman" pitchFamily="18" charset="0"/>
              <a:cs typeface="Times New Roman" pitchFamily="18" charset="0"/>
            </a:endParaRPr>
          </a:p>
        </p:txBody>
      </p:sp>
      <p:sp>
        <p:nvSpPr>
          <p:cNvPr id="3" name="CasellaDiTesto 2"/>
          <p:cNvSpPr txBox="1"/>
          <p:nvPr/>
        </p:nvSpPr>
        <p:spPr>
          <a:xfrm>
            <a:off x="214282" y="714356"/>
            <a:ext cx="8640960" cy="1077218"/>
          </a:xfrm>
          <a:prstGeom prst="rect">
            <a:avLst/>
          </a:prstGeom>
          <a:noFill/>
        </p:spPr>
        <p:txBody>
          <a:bodyPr wrap="square" rtlCol="0">
            <a:spAutoFit/>
          </a:bodyPr>
          <a:lstStyle/>
          <a:p>
            <a:r>
              <a:rPr lang="it-IT" sz="1600" dirty="0" smtClean="0">
                <a:latin typeface="Times New Roman" pitchFamily="18" charset="0"/>
                <a:cs typeface="Times New Roman" pitchFamily="18" charset="0"/>
              </a:rPr>
              <a:t>Sono sempre più numerosi gli uomini e le donne che si uniscono mettendo insieme le loro energie per costruire una città onesta, giusta, libera dal potere delle mafie. I protagonisti non sono eroi o uomini eccezionali, ma persone comuni che hanno deciso di non rassegnarsi alla paura e hanno scelto di stare dalla parte della legalità e della libertà.</a:t>
            </a:r>
            <a:endParaRPr lang="it-IT" sz="1600" dirty="0">
              <a:latin typeface="Times New Roman" pitchFamily="18" charset="0"/>
              <a:cs typeface="Times New Roman" pitchFamily="18" charset="0"/>
            </a:endParaRPr>
          </a:p>
        </p:txBody>
      </p:sp>
      <p:sp>
        <p:nvSpPr>
          <p:cNvPr id="4" name="Rettangolo 3"/>
          <p:cNvSpPr/>
          <p:nvPr/>
        </p:nvSpPr>
        <p:spPr>
          <a:xfrm>
            <a:off x="323528" y="1988840"/>
            <a:ext cx="3888432" cy="4524315"/>
          </a:xfrm>
          <a:prstGeom prst="rect">
            <a:avLst/>
          </a:prstGeom>
        </p:spPr>
        <p:txBody>
          <a:bodyPr wrap="square">
            <a:spAutoFit/>
          </a:bodyPr>
          <a:lstStyle/>
          <a:p>
            <a:r>
              <a:rPr lang="it-IT" sz="1600" b="1" i="1" dirty="0" smtClean="0">
                <a:latin typeface="Times New Roman" pitchFamily="18" charset="0"/>
                <a:cs typeface="Times New Roman" pitchFamily="18" charset="0"/>
              </a:rPr>
              <a:t>“Libera”:</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Associazioni, nomi e numeri contro le mafie" è </a:t>
            </a:r>
            <a:r>
              <a:rPr lang="it-IT" sz="1600" dirty="0" smtClean="0">
                <a:latin typeface="Times New Roman" pitchFamily="18" charset="0"/>
                <a:cs typeface="Times New Roman" pitchFamily="18" charset="0"/>
              </a:rPr>
              <a:t>stata fondata da Luigi Ciotti il </a:t>
            </a:r>
            <a:r>
              <a:rPr lang="it-IT" sz="1600" dirty="0">
                <a:latin typeface="Times New Roman" pitchFamily="18" charset="0"/>
                <a:cs typeface="Times New Roman" pitchFamily="18" charset="0"/>
              </a:rPr>
              <a:t>25 marzo 1995 con l'intento di sollecitare la società civile nella lotta alle mafie e promuovere legalità e giustizia. Attualmente </a:t>
            </a:r>
            <a:r>
              <a:rPr lang="it-IT" sz="1600" b="1" i="1" dirty="0">
                <a:latin typeface="Times New Roman" pitchFamily="18" charset="0"/>
                <a:cs typeface="Times New Roman" pitchFamily="18" charset="0"/>
              </a:rPr>
              <a:t>Libera</a:t>
            </a:r>
            <a:r>
              <a:rPr lang="it-IT" sz="1600" dirty="0">
                <a:latin typeface="Times New Roman" pitchFamily="18" charset="0"/>
                <a:cs typeface="Times New Roman" pitchFamily="18" charset="0"/>
              </a:rPr>
              <a:t> è un coordinamento di oltre 1500 associazioni, gruppi, scuole, realtà di base, territorialmente impegnate per costruire </a:t>
            </a:r>
            <a:r>
              <a:rPr lang="it-IT" sz="1600" dirty="0" smtClean="0">
                <a:latin typeface="Times New Roman" pitchFamily="18" charset="0"/>
                <a:cs typeface="Times New Roman" pitchFamily="18" charset="0"/>
              </a:rPr>
              <a:t>collaborazioni politico-culturali </a:t>
            </a:r>
            <a:r>
              <a:rPr lang="it-IT" sz="1600" dirty="0">
                <a:latin typeface="Times New Roman" pitchFamily="18" charset="0"/>
                <a:cs typeface="Times New Roman" pitchFamily="18" charset="0"/>
              </a:rPr>
              <a:t>e organizzative capaci di diffondere la cultura della </a:t>
            </a:r>
            <a:r>
              <a:rPr lang="it-IT" sz="1600" dirty="0" smtClean="0">
                <a:latin typeface="Times New Roman" pitchFamily="18" charset="0"/>
                <a:cs typeface="Times New Roman" pitchFamily="18" charset="0"/>
              </a:rPr>
              <a:t>legalità. La prima iniziativa di </a:t>
            </a:r>
            <a:r>
              <a:rPr lang="it-IT" sz="1600" b="1" i="1" dirty="0" smtClean="0">
                <a:latin typeface="Times New Roman" pitchFamily="18" charset="0"/>
                <a:cs typeface="Times New Roman" pitchFamily="18" charset="0"/>
              </a:rPr>
              <a:t>Libera</a:t>
            </a:r>
            <a:r>
              <a:rPr lang="it-IT" sz="1600" dirty="0" smtClean="0">
                <a:latin typeface="Times New Roman" pitchFamily="18" charset="0"/>
                <a:cs typeface="Times New Roman" pitchFamily="18" charset="0"/>
              </a:rPr>
              <a:t> è stata una raccolta di firme per una proposta di legge, approvata nel 1996, sul riutilizzo sociale dei beni confiscati alle mafie. </a:t>
            </a:r>
            <a:r>
              <a:rPr lang="it-IT" sz="1600" b="1" i="1" dirty="0">
                <a:latin typeface="Times New Roman" pitchFamily="18" charset="0"/>
                <a:cs typeface="Times New Roman" pitchFamily="18" charset="0"/>
              </a:rPr>
              <a:t>Libera </a:t>
            </a:r>
            <a:r>
              <a:rPr lang="it-IT" sz="1600" dirty="0">
                <a:latin typeface="Times New Roman" pitchFamily="18" charset="0"/>
                <a:cs typeface="Times New Roman" pitchFamily="18" charset="0"/>
              </a:rPr>
              <a:t>è riconosciuta come associazione di promozione sociale dal Ministero della Solidarietà Sociale. Nel 2008 è stata inserita dall'Eurispes tra le eccellenze italiane.</a:t>
            </a:r>
          </a:p>
        </p:txBody>
      </p:sp>
      <p:pic>
        <p:nvPicPr>
          <p:cNvPr id="1026" name="Picture 2" descr="Risultati immagini per libera">
            <a:hlinkClick r:id="rId2"/>
          </p:cNvPr>
          <p:cNvPicPr>
            <a:picLocks noChangeAspect="1" noChangeArrowheads="1"/>
          </p:cNvPicPr>
          <p:nvPr/>
        </p:nvPicPr>
        <p:blipFill>
          <a:blip r:embed="rId3" cstate="print"/>
          <a:srcRect/>
          <a:stretch>
            <a:fillRect/>
          </a:stretch>
        </p:blipFill>
        <p:spPr bwMode="auto">
          <a:xfrm>
            <a:off x="5292080" y="1628800"/>
            <a:ext cx="3384376" cy="2448272"/>
          </a:xfrm>
          <a:prstGeom prst="rect">
            <a:avLst/>
          </a:prstGeom>
          <a:noFill/>
        </p:spPr>
      </p:pic>
      <p:pic>
        <p:nvPicPr>
          <p:cNvPr id="1028" name="Picture 4" descr="Risultati immagini per libera contro le mafie">
            <a:hlinkClick r:id="rId4"/>
          </p:cNvPr>
          <p:cNvPicPr>
            <a:picLocks noChangeAspect="1" noChangeArrowheads="1"/>
          </p:cNvPicPr>
          <p:nvPr/>
        </p:nvPicPr>
        <p:blipFill>
          <a:blip r:embed="rId5" cstate="print"/>
          <a:srcRect/>
          <a:stretch>
            <a:fillRect/>
          </a:stretch>
        </p:blipFill>
        <p:spPr bwMode="auto">
          <a:xfrm>
            <a:off x="4499992" y="4509120"/>
            <a:ext cx="3384376" cy="1872208"/>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2.5"/>
                                          </p:val>
                                        </p:tav>
                                        <p:tav tm="100000">
                                          <p:val>
                                            <p:strVal val="#ppt_w"/>
                                          </p:val>
                                        </p:tav>
                                      </p:tavLst>
                                    </p:anim>
                                    <p:anim calcmode="lin" valueType="num">
                                      <p:cBhvr>
                                        <p:cTn id="13" dur="500" fill="hold"/>
                                        <p:tgtEl>
                                          <p:spTgt spid="3"/>
                                        </p:tgtEl>
                                        <p:attrNameLst>
                                          <p:attrName>ppt_h</p:attrName>
                                        </p:attrNameLst>
                                      </p:cBhvr>
                                      <p:tavLst>
                                        <p:tav tm="0">
                                          <p:val>
                                            <p:strVal val="#ppt_h*0.01"/>
                                          </p:val>
                                        </p:tav>
                                        <p:tav tm="100000">
                                          <p:val>
                                            <p:strVal val="#ppt_h"/>
                                          </p:val>
                                        </p:tav>
                                      </p:tavLst>
                                    </p:anim>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h+1"/>
                                          </p:val>
                                        </p:tav>
                                        <p:tav tm="100000">
                                          <p:val>
                                            <p:strVal val="#ppt_y"/>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ppt_w*2.5"/>
                                          </p:val>
                                        </p:tav>
                                        <p:tav tm="100000">
                                          <p:val>
                                            <p:strVal val="#ppt_w"/>
                                          </p:val>
                                        </p:tav>
                                      </p:tavLst>
                                    </p:anim>
                                    <p:anim calcmode="lin" valueType="num">
                                      <p:cBhvr>
                                        <p:cTn id="22" dur="500" fill="hold"/>
                                        <p:tgtEl>
                                          <p:spTgt spid="4"/>
                                        </p:tgtEl>
                                        <p:attrNameLst>
                                          <p:attrName>ppt_h</p:attrName>
                                        </p:attrNameLst>
                                      </p:cBhvr>
                                      <p:tavLst>
                                        <p:tav tm="0">
                                          <p:val>
                                            <p:strVal val="#ppt_h*0.01"/>
                                          </p:val>
                                        </p:tav>
                                        <p:tav tm="100000">
                                          <p:val>
                                            <p:strVal val="#ppt_h"/>
                                          </p:val>
                                        </p:tav>
                                      </p:tavLst>
                                    </p:anim>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h+1"/>
                                          </p:val>
                                        </p:tav>
                                        <p:tav tm="100000">
                                          <p:val>
                                            <p:strVal val="#ppt_y"/>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to="" calcmode="lin" valueType="num">
                                      <p:cBhvr>
                                        <p:cTn id="30" dur="1" fill="hold"/>
                                        <p:tgtEl>
                                          <p:spTgt spid="1026"/>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to="" calcmode="lin" valueType="num">
                                      <p:cBhvr>
                                        <p:cTn id="35"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42910" y="928670"/>
            <a:ext cx="8001056" cy="2428892"/>
          </a:xfrm>
        </p:spPr>
        <p:txBody>
          <a:bodyPr>
            <a:normAutofit/>
          </a:bodyPr>
          <a:lstStyle/>
          <a:p>
            <a:endParaRPr lang="it-IT" sz="1800" dirty="0" smtClean="0">
              <a:solidFill>
                <a:schemeClr val="tx1"/>
              </a:solidFill>
            </a:endParaRPr>
          </a:p>
          <a:p>
            <a:r>
              <a:rPr lang="it-IT" sz="4000" dirty="0" smtClean="0">
                <a:solidFill>
                  <a:schemeClr val="tx1"/>
                </a:solidFill>
              </a:rPr>
              <a:t>    </a:t>
            </a:r>
            <a:r>
              <a:rPr lang="it-IT" sz="4000" i="1" dirty="0" smtClean="0">
                <a:solidFill>
                  <a:schemeClr val="tx1"/>
                </a:solidFill>
                <a:latin typeface="Times New Roman" pitchFamily="18" charset="0"/>
                <a:cs typeface="Times New Roman" pitchFamily="18" charset="0"/>
              </a:rPr>
              <a:t>“La mafia uccide, il silenzio pure.”</a:t>
            </a:r>
          </a:p>
          <a:p>
            <a:r>
              <a:rPr lang="it-IT" i="1" dirty="0" smtClean="0">
                <a:solidFill>
                  <a:schemeClr val="tx1"/>
                </a:solidFill>
                <a:latin typeface="Times New Roman" pitchFamily="18" charset="0"/>
                <a:cs typeface="Times New Roman" pitchFamily="18" charset="0"/>
              </a:rPr>
              <a:t>                                   (Peppino Impastato)</a:t>
            </a:r>
          </a:p>
          <a:p>
            <a:endParaRPr lang="it-IT"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85852" y="3000372"/>
            <a:ext cx="4762500" cy="332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35101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strVal val="#ppt_w*0.05"/>
                                          </p:val>
                                        </p:tav>
                                        <p:tav tm="100000">
                                          <p:val>
                                            <p:strVal val="#ppt_w"/>
                                          </p:val>
                                        </p:tav>
                                      </p:tavLst>
                                    </p:anim>
                                    <p:anim calcmode="lin" valueType="num">
                                      <p:cBhvr>
                                        <p:cTn id="20" dur="500" fill="hold"/>
                                        <p:tgtEl>
                                          <p:spTgt spid="1026"/>
                                        </p:tgtEl>
                                        <p:attrNameLst>
                                          <p:attrName>ppt_h</p:attrName>
                                        </p:attrNameLst>
                                      </p:cBhvr>
                                      <p:tavLst>
                                        <p:tav tm="0">
                                          <p:val>
                                            <p:strVal val="#ppt_h"/>
                                          </p:val>
                                        </p:tav>
                                        <p:tav tm="100000">
                                          <p:val>
                                            <p:strVal val="#ppt_h"/>
                                          </p:val>
                                        </p:tav>
                                      </p:tavLst>
                                    </p:anim>
                                    <p:anim calcmode="lin" valueType="num">
                                      <p:cBhvr>
                                        <p:cTn id="21" dur="500" fill="hold"/>
                                        <p:tgtEl>
                                          <p:spTgt spid="1026"/>
                                        </p:tgtEl>
                                        <p:attrNameLst>
                                          <p:attrName>ppt_x</p:attrName>
                                        </p:attrNameLst>
                                      </p:cBhvr>
                                      <p:tavLst>
                                        <p:tav tm="0">
                                          <p:val>
                                            <p:strVal val="#ppt_x-.2"/>
                                          </p:val>
                                        </p:tav>
                                        <p:tav tm="100000">
                                          <p:val>
                                            <p:strVal val="#ppt_x"/>
                                          </p:val>
                                        </p:tav>
                                      </p:tavLst>
                                    </p:anim>
                                    <p:anim calcmode="lin" valueType="num">
                                      <p:cBhvr>
                                        <p:cTn id="22" dur="500" fill="hold"/>
                                        <p:tgtEl>
                                          <p:spTgt spid="1026"/>
                                        </p:tgtEl>
                                        <p:attrNameLst>
                                          <p:attrName>ppt_y</p:attrName>
                                        </p:attrNameLst>
                                      </p:cBhvr>
                                      <p:tavLst>
                                        <p:tav tm="0">
                                          <p:val>
                                            <p:strVal val="#ppt_y"/>
                                          </p:val>
                                        </p:tav>
                                        <p:tav tm="100000">
                                          <p:val>
                                            <p:strVal val="#ppt_y"/>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85720" y="928670"/>
            <a:ext cx="4176464" cy="5016758"/>
          </a:xfrm>
          <a:prstGeom prst="rect">
            <a:avLst/>
          </a:prstGeom>
        </p:spPr>
        <p:txBody>
          <a:bodyPr wrap="square">
            <a:spAutoFit/>
          </a:bodyPr>
          <a:lstStyle/>
          <a:p>
            <a:pPr algn="ctr"/>
            <a:r>
              <a:rPr lang="it-IT" sz="1600" dirty="0" smtClean="0">
                <a:latin typeface="Times New Roman" pitchFamily="18" charset="0"/>
                <a:cs typeface="Times New Roman" pitchFamily="18" charset="0"/>
              </a:rPr>
              <a:t>La mattina del 29 giugno 2004 gli abitanti di Palermo, uscendo di casa, trovarono sui muri centinaia di adesivi su cui si leggevano queste parole: un intero popolo che paga il pizzo è un popolo senza dignità. Gli autori dell’iniziativa erano sette giovani che volevano richiamare l’attenzione sul fatto che a Palermo quasi tutti i commercianti pagavano il pizzo. Dopo poco tempo essi lanciarono la campagna contro il pizzo, cambia i consumi, con la quale si invitavano i cittadini a servirsi solo presso commercianti o imprenditori che non pagassero il pizzo e che avessero denunciato vari tentativi di estorsione. </a:t>
            </a:r>
            <a:r>
              <a:rPr lang="it-IT" sz="1600" b="1" i="1" dirty="0" smtClean="0">
                <a:latin typeface="Times New Roman" pitchFamily="18" charset="0"/>
                <a:cs typeface="Times New Roman" pitchFamily="18" charset="0"/>
              </a:rPr>
              <a:t>“Addio pizzo” </a:t>
            </a:r>
            <a:r>
              <a:rPr lang="it-IT" sz="1600" dirty="0">
                <a:latin typeface="Times New Roman" pitchFamily="18" charset="0"/>
                <a:cs typeface="Times New Roman" pitchFamily="18" charset="0"/>
              </a:rPr>
              <a:t>è un </a:t>
            </a:r>
            <a:r>
              <a:rPr lang="it-IT" sz="1600" dirty="0" smtClean="0">
                <a:latin typeface="Times New Roman" pitchFamily="18" charset="0"/>
                <a:cs typeface="Times New Roman" pitchFamily="18" charset="0"/>
              </a:rPr>
              <a:t>movimento </a:t>
            </a:r>
            <a:r>
              <a:rPr lang="it-IT" sz="1600" dirty="0">
                <a:latin typeface="Times New Roman" pitchFamily="18" charset="0"/>
                <a:cs typeface="Times New Roman" pitchFamily="18" charset="0"/>
              </a:rPr>
              <a:t>che </a:t>
            </a:r>
            <a:r>
              <a:rPr lang="it-IT" sz="1600" dirty="0" smtClean="0">
                <a:latin typeface="Times New Roman" pitchFamily="18" charset="0"/>
                <a:cs typeface="Times New Roman" pitchFamily="18" charset="0"/>
              </a:rPr>
              <a:t>si </a:t>
            </a:r>
            <a:r>
              <a:rPr lang="it-IT" sz="1600" dirty="0">
                <a:latin typeface="Times New Roman" pitchFamily="18" charset="0"/>
                <a:cs typeface="Times New Roman" pitchFamily="18" charset="0"/>
              </a:rPr>
              <a:t>fa portavoce di una “rivoluzione culturale” contro la mafia. È formato da tutte le donne e gli uomini, i ragazzi e le ragazze, i commercianti e i consumatori che si riconoscono nella frase </a:t>
            </a:r>
            <a:r>
              <a:rPr lang="it-IT" sz="1600" b="1" i="1" dirty="0">
                <a:latin typeface="Times New Roman" pitchFamily="18" charset="0"/>
                <a:cs typeface="Times New Roman" pitchFamily="18" charset="0"/>
              </a:rPr>
              <a:t>"Un intero popolo che paga il pizzo è un popolo senza dignità</a:t>
            </a:r>
            <a:r>
              <a:rPr lang="it-IT" sz="1600" b="1" i="1" dirty="0" smtClean="0">
                <a:latin typeface="Times New Roman" pitchFamily="18" charset="0"/>
                <a:cs typeface="Times New Roman" pitchFamily="18" charset="0"/>
              </a:rPr>
              <a:t>".</a:t>
            </a:r>
          </a:p>
        </p:txBody>
      </p:sp>
      <p:pic>
        <p:nvPicPr>
          <p:cNvPr id="12290" name="Picture 2" descr="Risultati immagini per addiopizzo">
            <a:hlinkClick r:id="rId2"/>
          </p:cNvPr>
          <p:cNvPicPr>
            <a:picLocks noChangeAspect="1" noChangeArrowheads="1"/>
          </p:cNvPicPr>
          <p:nvPr/>
        </p:nvPicPr>
        <p:blipFill>
          <a:blip r:embed="rId3" cstate="print"/>
          <a:srcRect/>
          <a:stretch>
            <a:fillRect/>
          </a:stretch>
        </p:blipFill>
        <p:spPr bwMode="auto">
          <a:xfrm>
            <a:off x="4932040" y="548680"/>
            <a:ext cx="3240360" cy="1872208"/>
          </a:xfrm>
          <a:prstGeom prst="rect">
            <a:avLst/>
          </a:prstGeom>
          <a:noFill/>
        </p:spPr>
      </p:pic>
      <p:pic>
        <p:nvPicPr>
          <p:cNvPr id="12292" name="Picture 4" descr="Risultati immagini per addiopizzo">
            <a:hlinkClick r:id="rId4"/>
          </p:cNvPr>
          <p:cNvPicPr>
            <a:picLocks noChangeAspect="1" noChangeArrowheads="1"/>
          </p:cNvPicPr>
          <p:nvPr/>
        </p:nvPicPr>
        <p:blipFill>
          <a:blip r:embed="rId5" cstate="print"/>
          <a:srcRect/>
          <a:stretch>
            <a:fillRect/>
          </a:stretch>
        </p:blipFill>
        <p:spPr bwMode="auto">
          <a:xfrm>
            <a:off x="4788024" y="3717032"/>
            <a:ext cx="3744416" cy="1974752"/>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to="" calcmode="lin" valueType="num">
                                      <p:cBhvr>
                                        <p:cTn id="12" dur="1" fill="hold"/>
                                        <p:tgtEl>
                                          <p:spTgt spid="1229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to="" calcmode="lin" valueType="num">
                                      <p:cBhvr>
                                        <p:cTn id="17" dur="1" fill="hold"/>
                                        <p:tgtEl>
                                          <p:spTgt spid="122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1142984"/>
            <a:ext cx="4248472" cy="5016758"/>
          </a:xfrm>
          <a:prstGeom prst="rect">
            <a:avLst/>
          </a:prstGeom>
        </p:spPr>
        <p:txBody>
          <a:bodyPr wrap="square">
            <a:spAutoFit/>
          </a:bodyPr>
          <a:lstStyle/>
          <a:p>
            <a:pPr algn="ctr"/>
            <a:r>
              <a:rPr lang="it-IT" sz="1600" b="1" i="1" dirty="0" smtClean="0">
                <a:latin typeface="Times New Roman" pitchFamily="18" charset="0"/>
                <a:cs typeface="Times New Roman" pitchFamily="18" charset="0"/>
              </a:rPr>
              <a:t>“Ammazzateci tutti” </a:t>
            </a:r>
            <a:r>
              <a:rPr lang="it-IT" sz="1600" dirty="0" smtClean="0">
                <a:latin typeface="Times New Roman" pitchFamily="18" charset="0"/>
                <a:cs typeface="Times New Roman" pitchFamily="18" charset="0"/>
              </a:rPr>
              <a:t>è il nome del movimento </a:t>
            </a:r>
            <a:r>
              <a:rPr lang="it-IT" sz="1600" dirty="0" err="1" smtClean="0">
                <a:latin typeface="Times New Roman" pitchFamily="18" charset="0"/>
                <a:cs typeface="Times New Roman" pitchFamily="18" charset="0"/>
              </a:rPr>
              <a:t>anti-</a:t>
            </a:r>
            <a:r>
              <a:rPr lang="it-IT" sz="1600" dirty="0" smtClean="0">
                <a:latin typeface="Times New Roman" pitchFamily="18" charset="0"/>
                <a:cs typeface="Times New Roman" pitchFamily="18" charset="0"/>
              </a:rPr>
              <a:t>‘ndrangheta sorto su iniziativa spontanea dei giovani a Locri  il 16 ottobre 2005, quando un sicario uccise a colpi di pistola il vicepresidente del consiglio regionale della Calabria Francesco </a:t>
            </a:r>
            <a:r>
              <a:rPr lang="it-IT" sz="1600" dirty="0" err="1" smtClean="0">
                <a:latin typeface="Times New Roman" pitchFamily="18" charset="0"/>
                <a:cs typeface="Times New Roman" pitchFamily="18" charset="0"/>
              </a:rPr>
              <a:t>Fortugno</a:t>
            </a:r>
            <a:r>
              <a:rPr lang="it-IT" sz="1600" dirty="0" smtClean="0">
                <a:latin typeface="Times New Roman" pitchFamily="18" charset="0"/>
                <a:cs typeface="Times New Roman" pitchFamily="18" charset="0"/>
              </a:rPr>
              <a:t>. Inizialmente composto da soli ragazzi il Movimento nei mesi successivi alla sua nascita ha incontrato il sostegno anche degli adulti, e nello specifico dei familiari vittime della ‘ndrangheta. Ben presto il Movimento, grazie alla rete e ad internet è riuscito ad unire ragazze e ragazzi da tutta Italia che, all’appello di </a:t>
            </a:r>
            <a:r>
              <a:rPr lang="it-IT" sz="1600" b="1" i="1" dirty="0" smtClean="0">
                <a:latin typeface="Times New Roman" pitchFamily="18" charset="0"/>
                <a:cs typeface="Times New Roman" pitchFamily="18" charset="0"/>
              </a:rPr>
              <a:t>“giovani contro tutte le mafie!”</a:t>
            </a:r>
            <a:r>
              <a:rPr lang="it-IT" sz="1600" dirty="0" smtClean="0">
                <a:latin typeface="Times New Roman" pitchFamily="18" charset="0"/>
                <a:cs typeface="Times New Roman" pitchFamily="18" charset="0"/>
              </a:rPr>
              <a:t> ha unito e continua ad unire in un unico grido ed in un grande movimento antimafie su scala nazionale la gioventù italiana nella lotta contro le mafie e per la legalità: dalla Sicilia, alla Campania, alla Lombardia, al Lazio, alla Puglia, al Veneto, i coordinamenti del Movimento si stanno costituendo oramai in tutto il Paese.</a:t>
            </a:r>
            <a:endParaRPr lang="it-IT" sz="1600" dirty="0">
              <a:latin typeface="Times New Roman" pitchFamily="18" charset="0"/>
              <a:cs typeface="Times New Roman" pitchFamily="18" charset="0"/>
            </a:endParaRPr>
          </a:p>
        </p:txBody>
      </p:sp>
      <p:pic>
        <p:nvPicPr>
          <p:cNvPr id="15362" name="Picture 2" descr="Risultati immagini per ammazzateci tutti">
            <a:hlinkClick r:id="rId2"/>
          </p:cNvPr>
          <p:cNvPicPr>
            <a:picLocks noChangeAspect="1" noChangeArrowheads="1"/>
          </p:cNvPicPr>
          <p:nvPr/>
        </p:nvPicPr>
        <p:blipFill>
          <a:blip r:embed="rId3" cstate="print"/>
          <a:srcRect/>
          <a:stretch>
            <a:fillRect/>
          </a:stretch>
        </p:blipFill>
        <p:spPr bwMode="auto">
          <a:xfrm>
            <a:off x="4932040" y="764704"/>
            <a:ext cx="3880892" cy="2016224"/>
          </a:xfrm>
          <a:prstGeom prst="rect">
            <a:avLst/>
          </a:prstGeom>
          <a:noFill/>
        </p:spPr>
      </p:pic>
      <p:pic>
        <p:nvPicPr>
          <p:cNvPr id="15364" name="Picture 4" descr="Risultati immagini per ammazzateci tutti">
            <a:hlinkClick r:id="rId4"/>
          </p:cNvPr>
          <p:cNvPicPr>
            <a:picLocks noChangeAspect="1" noChangeArrowheads="1"/>
          </p:cNvPicPr>
          <p:nvPr/>
        </p:nvPicPr>
        <p:blipFill>
          <a:blip r:embed="rId5" cstate="print"/>
          <a:srcRect/>
          <a:stretch>
            <a:fillRect/>
          </a:stretch>
        </p:blipFill>
        <p:spPr bwMode="auto">
          <a:xfrm>
            <a:off x="4644008" y="3933056"/>
            <a:ext cx="3863752" cy="223224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to="" calcmode="lin" valueType="num">
                                      <p:cBhvr>
                                        <p:cTn id="12" dur="1" fill="hold"/>
                                        <p:tgtEl>
                                          <p:spTgt spid="1536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to="" calcmode="lin" valueType="num">
                                      <p:cBhvr>
                                        <p:cTn id="17"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260648"/>
            <a:ext cx="7344816" cy="646331"/>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Molte altre sono le associazioni che operano in tutta </a:t>
            </a:r>
            <a:r>
              <a:rPr lang="it-IT" dirty="0">
                <a:latin typeface="Times New Roman" pitchFamily="18" charset="0"/>
                <a:cs typeface="Times New Roman" pitchFamily="18" charset="0"/>
              </a:rPr>
              <a:t>I</a:t>
            </a:r>
            <a:r>
              <a:rPr lang="it-IT" dirty="0" smtClean="0">
                <a:latin typeface="Times New Roman" pitchFamily="18" charset="0"/>
                <a:cs typeface="Times New Roman" pitchFamily="18" charset="0"/>
              </a:rPr>
              <a:t>talia e nel mondo per combattere questo fenomeno così diffuso. Ricordiamo:</a:t>
            </a:r>
            <a:endParaRPr lang="it-IT" dirty="0">
              <a:latin typeface="Times New Roman" pitchFamily="18" charset="0"/>
              <a:cs typeface="Times New Roman" pitchFamily="18" charset="0"/>
            </a:endParaRPr>
          </a:p>
        </p:txBody>
      </p:sp>
      <p:pic>
        <p:nvPicPr>
          <p:cNvPr id="16386" name="Picture 2" descr="Risultati immagini per associazione antimafia rita atria">
            <a:hlinkClick r:id="rId2"/>
          </p:cNvPr>
          <p:cNvPicPr>
            <a:picLocks noChangeAspect="1" noChangeArrowheads="1"/>
          </p:cNvPicPr>
          <p:nvPr/>
        </p:nvPicPr>
        <p:blipFill>
          <a:blip r:embed="rId3" cstate="print"/>
          <a:srcRect/>
          <a:stretch>
            <a:fillRect/>
          </a:stretch>
        </p:blipFill>
        <p:spPr bwMode="auto">
          <a:xfrm>
            <a:off x="5572132" y="4214818"/>
            <a:ext cx="2880320" cy="2016224"/>
          </a:xfrm>
          <a:prstGeom prst="rect">
            <a:avLst/>
          </a:prstGeom>
          <a:noFill/>
        </p:spPr>
      </p:pic>
      <p:pic>
        <p:nvPicPr>
          <p:cNvPr id="16388" name="Picture 4" descr="Risultati immagini per associazione antimafia agosta">
            <a:hlinkClick r:id="rId4"/>
          </p:cNvPr>
          <p:cNvPicPr>
            <a:picLocks noChangeAspect="1" noChangeArrowheads="1"/>
          </p:cNvPicPr>
          <p:nvPr/>
        </p:nvPicPr>
        <p:blipFill>
          <a:blip r:embed="rId5" cstate="print"/>
          <a:srcRect/>
          <a:stretch>
            <a:fillRect/>
          </a:stretch>
        </p:blipFill>
        <p:spPr bwMode="auto">
          <a:xfrm>
            <a:off x="852120" y="4497222"/>
            <a:ext cx="2291120" cy="1733820"/>
          </a:xfrm>
          <a:prstGeom prst="rect">
            <a:avLst/>
          </a:prstGeom>
          <a:noFill/>
        </p:spPr>
      </p:pic>
      <p:pic>
        <p:nvPicPr>
          <p:cNvPr id="16390" name="Picture 6" descr="Risultati immagini per pio la torre associazione">
            <a:hlinkClick r:id="rId6"/>
          </p:cNvPr>
          <p:cNvPicPr>
            <a:picLocks noChangeAspect="1" noChangeArrowheads="1"/>
          </p:cNvPicPr>
          <p:nvPr/>
        </p:nvPicPr>
        <p:blipFill>
          <a:blip r:embed="rId7" cstate="print"/>
          <a:srcRect/>
          <a:stretch>
            <a:fillRect/>
          </a:stretch>
        </p:blipFill>
        <p:spPr bwMode="auto">
          <a:xfrm>
            <a:off x="3284084" y="3214686"/>
            <a:ext cx="2019497" cy="1500198"/>
          </a:xfrm>
          <a:prstGeom prst="rect">
            <a:avLst/>
          </a:prstGeom>
          <a:noFill/>
        </p:spPr>
      </p:pic>
      <p:pic>
        <p:nvPicPr>
          <p:cNvPr id="16392" name="Picture 8" descr="Risultati immagini per liberi professionisti associazione antimafia">
            <a:hlinkClick r:id="rId8"/>
          </p:cNvPr>
          <p:cNvPicPr>
            <a:picLocks noChangeAspect="1" noChangeArrowheads="1"/>
          </p:cNvPicPr>
          <p:nvPr/>
        </p:nvPicPr>
        <p:blipFill>
          <a:blip r:embed="rId9" cstate="print"/>
          <a:srcRect/>
          <a:stretch>
            <a:fillRect/>
          </a:stretch>
        </p:blipFill>
        <p:spPr bwMode="auto">
          <a:xfrm>
            <a:off x="3286116" y="1357298"/>
            <a:ext cx="1389468" cy="1347785"/>
          </a:xfrm>
          <a:prstGeom prst="rect">
            <a:avLst/>
          </a:prstGeom>
          <a:noFill/>
        </p:spPr>
      </p:pic>
      <p:pic>
        <p:nvPicPr>
          <p:cNvPr id="16394" name="Picture 10" descr="Risultati immagini per liberi professionisti associazione antimafia">
            <a:hlinkClick r:id="rId10"/>
          </p:cNvPr>
          <p:cNvPicPr>
            <a:picLocks noChangeAspect="1" noChangeArrowheads="1"/>
          </p:cNvPicPr>
          <p:nvPr/>
        </p:nvPicPr>
        <p:blipFill>
          <a:blip r:embed="rId11" cstate="print"/>
          <a:srcRect/>
          <a:stretch>
            <a:fillRect/>
          </a:stretch>
        </p:blipFill>
        <p:spPr bwMode="auto">
          <a:xfrm>
            <a:off x="500034" y="1643050"/>
            <a:ext cx="2232248" cy="1601342"/>
          </a:xfrm>
          <a:prstGeom prst="rect">
            <a:avLst/>
          </a:prstGeom>
          <a:noFill/>
        </p:spPr>
      </p:pic>
      <p:sp>
        <p:nvSpPr>
          <p:cNvPr id="13314" name="AutoShape 2" descr="Risultati immagini per comitato don peppe d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Risultati immagini per comitato don peppe d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17" name="Picture 5" descr="C:\Users\Paolo\Desktop\comitato.jpg"/>
          <p:cNvPicPr>
            <a:picLocks noChangeAspect="1" noChangeArrowheads="1"/>
          </p:cNvPicPr>
          <p:nvPr/>
        </p:nvPicPr>
        <p:blipFill>
          <a:blip r:embed="rId12"/>
          <a:srcRect/>
          <a:stretch>
            <a:fillRect/>
          </a:stretch>
        </p:blipFill>
        <p:spPr bwMode="auto">
          <a:xfrm>
            <a:off x="5429256" y="1340142"/>
            <a:ext cx="3143272" cy="208885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94"/>
                                        </p:tgtEl>
                                        <p:attrNameLst>
                                          <p:attrName>style.visibility</p:attrName>
                                        </p:attrNameLst>
                                      </p:cBhvr>
                                      <p:to>
                                        <p:strVal val="visible"/>
                                      </p:to>
                                    </p:set>
                                    <p:anim to="" calcmode="lin" valueType="num">
                                      <p:cBhvr>
                                        <p:cTn id="12" dur="1" fill="hold"/>
                                        <p:tgtEl>
                                          <p:spTgt spid="16394"/>
                                        </p:tgtEl>
                                        <p:attrNameLst>
                                          <p:attrName/>
                                        </p:attrNameLst>
                                      </p:cBhvr>
                                    </p:anim>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16392"/>
                                        </p:tgtEl>
                                        <p:attrNameLst>
                                          <p:attrName>style.visibility</p:attrName>
                                        </p:attrNameLst>
                                      </p:cBhvr>
                                      <p:to>
                                        <p:strVal val="visible"/>
                                      </p:to>
                                    </p:set>
                                    <p:anim to="" calcmode="lin" valueType="num">
                                      <p:cBhvr>
                                        <p:cTn id="16" dur="1" fill="hold"/>
                                        <p:tgtEl>
                                          <p:spTgt spid="16392"/>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13317"/>
                                        </p:tgtEl>
                                        <p:attrNameLst>
                                          <p:attrName>style.visibility</p:attrName>
                                        </p:attrNameLst>
                                      </p:cBhvr>
                                      <p:to>
                                        <p:strVal val="visible"/>
                                      </p:to>
                                    </p:set>
                                    <p:anim to="" calcmode="lin" valueType="num">
                                      <p:cBhvr>
                                        <p:cTn id="20" dur="1" fill="hold"/>
                                        <p:tgtEl>
                                          <p:spTgt spid="13317"/>
                                        </p:tgtEl>
                                        <p:attrNameLst>
                                          <p:attrName/>
                                        </p:attrNameLst>
                                      </p:cBhvr>
                                    </p:anim>
                                  </p:childTnLst>
                                </p:cTn>
                              </p:par>
                            </p:childTnLst>
                          </p:cTn>
                        </p:par>
                        <p:par>
                          <p:cTn id="21" fill="hold">
                            <p:stCondLst>
                              <p:cond delay="0"/>
                            </p:stCondLst>
                            <p:childTnLst>
                              <p:par>
                                <p:cTn id="22" presetID="24" presetClass="entr" presetSubtype="0" fill="hold" nodeType="afterEffect">
                                  <p:stCondLst>
                                    <p:cond delay="0"/>
                                  </p:stCondLst>
                                  <p:childTnLst>
                                    <p:set>
                                      <p:cBhvr>
                                        <p:cTn id="23" dur="1" fill="hold">
                                          <p:stCondLst>
                                            <p:cond delay="0"/>
                                          </p:stCondLst>
                                        </p:cTn>
                                        <p:tgtEl>
                                          <p:spTgt spid="16390"/>
                                        </p:tgtEl>
                                        <p:attrNameLst>
                                          <p:attrName>style.visibility</p:attrName>
                                        </p:attrNameLst>
                                      </p:cBhvr>
                                      <p:to>
                                        <p:strVal val="visible"/>
                                      </p:to>
                                    </p:set>
                                    <p:anim to="" calcmode="lin" valueType="num">
                                      <p:cBhvr>
                                        <p:cTn id="24" dur="1" fill="hold"/>
                                        <p:tgtEl>
                                          <p:spTgt spid="16390"/>
                                        </p:tgtEl>
                                        <p:attrNameLst>
                                          <p:attrName/>
                                        </p:attrNameLst>
                                      </p:cBhvr>
                                    </p:anim>
                                  </p:childTnLst>
                                </p:cTn>
                              </p:par>
                            </p:childTnLst>
                          </p:cTn>
                        </p:par>
                        <p:par>
                          <p:cTn id="25" fill="hold">
                            <p:stCondLst>
                              <p:cond delay="0"/>
                            </p:stCondLst>
                            <p:childTnLst>
                              <p:par>
                                <p:cTn id="26" presetID="24" presetClass="entr" presetSubtype="0" fill="hold" nodeType="afterEffect">
                                  <p:stCondLst>
                                    <p:cond delay="0"/>
                                  </p:stCondLst>
                                  <p:childTnLst>
                                    <p:set>
                                      <p:cBhvr>
                                        <p:cTn id="27" dur="1" fill="hold">
                                          <p:stCondLst>
                                            <p:cond delay="0"/>
                                          </p:stCondLst>
                                        </p:cTn>
                                        <p:tgtEl>
                                          <p:spTgt spid="16388"/>
                                        </p:tgtEl>
                                        <p:attrNameLst>
                                          <p:attrName>style.visibility</p:attrName>
                                        </p:attrNameLst>
                                      </p:cBhvr>
                                      <p:to>
                                        <p:strVal val="visible"/>
                                      </p:to>
                                    </p:set>
                                    <p:anim to="" calcmode="lin" valueType="num">
                                      <p:cBhvr>
                                        <p:cTn id="28" dur="1" fill="hold"/>
                                        <p:tgtEl>
                                          <p:spTgt spid="16388"/>
                                        </p:tgtEl>
                                        <p:attrNameLst>
                                          <p:attrName/>
                                        </p:attrNameLst>
                                      </p:cBhvr>
                                    </p:anim>
                                  </p:childTnLst>
                                </p:cTn>
                              </p:par>
                            </p:childTnLst>
                          </p:cTn>
                        </p:par>
                        <p:par>
                          <p:cTn id="29" fill="hold">
                            <p:stCondLst>
                              <p:cond delay="0"/>
                            </p:stCondLst>
                            <p:childTnLst>
                              <p:par>
                                <p:cTn id="30" presetID="24" presetClass="entr" presetSubtype="0" fill="hold" nodeType="afterEffect">
                                  <p:stCondLst>
                                    <p:cond delay="0"/>
                                  </p:stCondLst>
                                  <p:childTnLst>
                                    <p:set>
                                      <p:cBhvr>
                                        <p:cTn id="31" dur="1" fill="hold">
                                          <p:stCondLst>
                                            <p:cond delay="0"/>
                                          </p:stCondLst>
                                        </p:cTn>
                                        <p:tgtEl>
                                          <p:spTgt spid="16386"/>
                                        </p:tgtEl>
                                        <p:attrNameLst>
                                          <p:attrName>style.visibility</p:attrName>
                                        </p:attrNameLst>
                                      </p:cBhvr>
                                      <p:to>
                                        <p:strVal val="visible"/>
                                      </p:to>
                                    </p:set>
                                    <p:anim to="" calcmode="lin" valueType="num">
                                      <p:cBhvr>
                                        <p:cTn id="32" dur="1" fill="hold"/>
                                        <p:tgtEl>
                                          <p:spTgt spid="16386"/>
                                        </p:tgtEl>
                                        <p:attrNameLst>
                                          <p:attrName/>
                                        </p:attrNameLst>
                                      </p:cBhvr>
                                    </p:anim>
                                  </p:childTnLst>
                                </p:cTn>
                              </p:par>
                            </p:childTnLst>
                          </p:cTn>
                        </p:par>
                        <p:par>
                          <p:cTn id="33" fill="hold">
                            <p:stCondLst>
                              <p:cond delay="0"/>
                            </p:stCondLst>
                            <p:childTnLst>
                              <p:par>
                                <p:cTn id="34" presetID="24" presetClass="entr" presetSubtype="0" fill="hold" nodeType="afterEffect">
                                  <p:stCondLst>
                                    <p:cond delay="0"/>
                                  </p:stCondLst>
                                  <p:childTnLst>
                                    <p:set>
                                      <p:cBhvr>
                                        <p:cTn id="35" dur="1" fill="hold">
                                          <p:stCondLst>
                                            <p:cond delay="0"/>
                                          </p:stCondLst>
                                        </p:cTn>
                                        <p:tgtEl>
                                          <p:spTgt spid="16386"/>
                                        </p:tgtEl>
                                        <p:attrNameLst>
                                          <p:attrName>style.visibility</p:attrName>
                                        </p:attrNameLst>
                                      </p:cBhvr>
                                      <p:to>
                                        <p:strVal val="visible"/>
                                      </p:to>
                                    </p:set>
                                    <p:anim to="" calcmode="lin" valueType="num">
                                      <p:cBhvr>
                                        <p:cTn id="36" dur="1" fill="hold"/>
                                        <p:tgtEl>
                                          <p:spTgt spid="163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8644" y="2500313"/>
            <a:ext cx="7797662" cy="1151965"/>
          </a:xfrm>
        </p:spPr>
        <p:txBody>
          <a:bodyPr>
            <a:normAutofit/>
          </a:bodyPr>
          <a:lstStyle/>
          <a:p>
            <a:pPr algn="ctr"/>
            <a:r>
              <a:rPr lang="it-IT" sz="4000" b="1" i="1" dirty="0" smtClean="0">
                <a:latin typeface="Times New Roman" panose="02020603050405020304" pitchFamily="18" charset="0"/>
                <a:cs typeface="Times New Roman" panose="02020603050405020304" pitchFamily="18" charset="0"/>
              </a:rPr>
              <a:t>Storie </a:t>
            </a:r>
            <a:r>
              <a:rPr lang="it-IT" sz="4000" b="1" i="1" smtClean="0">
                <a:latin typeface="Times New Roman" panose="02020603050405020304" pitchFamily="18" charset="0"/>
                <a:cs typeface="Times New Roman" panose="02020603050405020304" pitchFamily="18" charset="0"/>
              </a:rPr>
              <a:t>di alcune vittime </a:t>
            </a:r>
            <a:r>
              <a:rPr lang="it-IT" sz="4000" b="1" i="1" dirty="0" smtClean="0">
                <a:latin typeface="Times New Roman" panose="02020603050405020304" pitchFamily="18" charset="0"/>
                <a:cs typeface="Times New Roman" panose="02020603050405020304" pitchFamily="18" charset="0"/>
              </a:rPr>
              <a:t>della mafia</a:t>
            </a:r>
            <a:endParaRPr lang="it-IT"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5395178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1670" y="274638"/>
            <a:ext cx="5357850" cy="654032"/>
          </a:xfrm>
        </p:spPr>
        <p:txBody>
          <a:bodyPr>
            <a:normAutofit fontScale="90000"/>
          </a:bodyPr>
          <a:lstStyle/>
          <a:p>
            <a:r>
              <a:rPr lang="it-IT" sz="4000" b="1" i="1" dirty="0" smtClean="0">
                <a:latin typeface="Times New Roman" pitchFamily="18" charset="0"/>
                <a:cs typeface="Times New Roman" pitchFamily="18" charset="0"/>
              </a:rPr>
              <a:t>Peppino</a:t>
            </a:r>
            <a:r>
              <a:rPr lang="it-IT" sz="4000" i="1" dirty="0" smtClean="0">
                <a:latin typeface="Times New Roman" pitchFamily="18" charset="0"/>
                <a:cs typeface="Times New Roman" pitchFamily="18" charset="0"/>
              </a:rPr>
              <a:t> </a:t>
            </a:r>
            <a:r>
              <a:rPr lang="it-IT" sz="4000" b="1" i="1" dirty="0" smtClean="0">
                <a:latin typeface="Times New Roman" pitchFamily="18" charset="0"/>
                <a:cs typeface="Times New Roman" pitchFamily="18" charset="0"/>
              </a:rPr>
              <a:t>Impastato</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28596" y="1196753"/>
            <a:ext cx="8391876" cy="2446561"/>
          </a:xfrm>
        </p:spPr>
        <p:txBody>
          <a:bodyPr>
            <a:normAutofit/>
          </a:bodyPr>
          <a:lstStyle/>
          <a:p>
            <a:pPr marL="0" indent="0" algn="ctr">
              <a:buNone/>
            </a:pPr>
            <a:r>
              <a:rPr lang="it-IT" sz="2000" dirty="0" smtClean="0">
                <a:latin typeface="Times New Roman" pitchFamily="18" charset="0"/>
                <a:cs typeface="Times New Roman" pitchFamily="18" charset="0"/>
              </a:rPr>
              <a:t>Peppino nasce all'interno di una famiglia mafiosa ma già da ragazzo rompe con il padre che lo caccia di casa, ed avvia un'attività politica e culturale antimafiosa. Nel 1978 si candida nella lista di Democrazia Proletaria per le elezioni comunali ma non ne conoscerà mail il risultato. Peppino Impastato, diventato un personaggio scomodo, viene assassinato nella notte tra l'8 ed il 9 maggio. Il cadavere viene ritrovato adagiato sulla ferrovia, sopra una carica di tritolo, per simulare un attentato suicida e distruggerne anche l'immagine</a:t>
            </a:r>
            <a:r>
              <a:rPr lang="it-IT" sz="2000" dirty="0" smtClean="0"/>
              <a:t>.</a:t>
            </a:r>
          </a:p>
          <a:p>
            <a:pPr marL="0" indent="0">
              <a:buNone/>
            </a:pPr>
            <a:endParaRPr lang="it-IT" dirty="0" smtClean="0"/>
          </a:p>
          <a:p>
            <a:pPr marL="0" indent="0">
              <a:buNone/>
            </a:pPr>
            <a:endParaRPr lang="it-IT"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9124" y="3714752"/>
            <a:ext cx="4214810" cy="2571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6" name="Picture 2" descr="http://www.peppinoimpastato.com/images/poesie_home/Poesie_7.gif"/>
          <p:cNvPicPr>
            <a:picLocks noChangeAspect="1" noChangeArrowheads="1"/>
          </p:cNvPicPr>
          <p:nvPr/>
        </p:nvPicPr>
        <p:blipFill>
          <a:blip r:embed="rId3"/>
          <a:srcRect/>
          <a:stretch>
            <a:fillRect/>
          </a:stretch>
        </p:blipFill>
        <p:spPr bwMode="auto">
          <a:xfrm>
            <a:off x="571472" y="3500438"/>
            <a:ext cx="3390900" cy="3114676"/>
          </a:xfrm>
          <a:prstGeom prst="rect">
            <a:avLst/>
          </a:prstGeom>
          <a:noFill/>
        </p:spPr>
      </p:pic>
    </p:spTree>
    <p:extLst>
      <p:ext uri="{BB962C8B-B14F-4D97-AF65-F5344CB8AC3E}">
        <p14:creationId xmlns="" xmlns:p14="http://schemas.microsoft.com/office/powerpoint/2010/main" val="93283463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to="" calcmode="lin" valueType="num">
                                      <p:cBhvr>
                                        <p:cTn id="17" dur="1" fill="hold"/>
                                        <p:tgtEl>
                                          <p:spTgt spid="614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to="" calcmode="lin" valueType="num">
                                      <p:cBhvr>
                                        <p:cTn id="22"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7290" y="214290"/>
            <a:ext cx="6500858" cy="785818"/>
          </a:xfrm>
        </p:spPr>
        <p:txBody>
          <a:bodyPr>
            <a:normAutofit/>
          </a:bodyPr>
          <a:lstStyle/>
          <a:p>
            <a:r>
              <a:rPr lang="it-IT" sz="4000" b="1" i="1" dirty="0" smtClean="0">
                <a:latin typeface="Times New Roman" pitchFamily="18" charset="0"/>
                <a:cs typeface="Times New Roman" pitchFamily="18" charset="0"/>
              </a:rPr>
              <a:t>Giuseppe</a:t>
            </a:r>
            <a:r>
              <a:rPr lang="it-IT" sz="4000" b="1" i="1" dirty="0" smtClean="0"/>
              <a:t> </a:t>
            </a:r>
            <a:r>
              <a:rPr lang="it-IT" sz="4000" b="1" i="1" dirty="0" smtClean="0">
                <a:latin typeface="Times New Roman" pitchFamily="18" charset="0"/>
                <a:cs typeface="Times New Roman" pitchFamily="18" charset="0"/>
              </a:rPr>
              <a:t>Fava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71472" y="1071546"/>
            <a:ext cx="5072098" cy="5214974"/>
          </a:xfrm>
        </p:spPr>
        <p:txBody>
          <a:bodyPr>
            <a:noAutofit/>
          </a:bodyPr>
          <a:lstStyle/>
          <a:p>
            <a:pPr marL="0" indent="0" algn="ctr">
              <a:buNone/>
            </a:pPr>
            <a:r>
              <a:rPr lang="it-IT" sz="1800" b="1" i="1" dirty="0" smtClean="0">
                <a:latin typeface="Times New Roman" pitchFamily="18" charset="0"/>
                <a:cs typeface="Times New Roman" pitchFamily="18" charset="0"/>
              </a:rPr>
              <a:t>“Io ho un concetto etico del giornalismo. Ritengo infatti che in una società democratica e libera quale dovrebbe essere quella italiana, il giornalismo rappresenti la forza essenziale della società. Un giornalismo fatto di verità impedisce molte corruzioni, frena la violenza della criminalità, accelera le opere pubbliche indispensabili, pretende il funzionamento dei servizi sociali, tiene continuamente allerta le forze dell'ordine, sollecita la costante attenzione della giustizia, impone ai politici il buon governo”.</a:t>
            </a:r>
          </a:p>
          <a:p>
            <a:pPr marL="0" indent="0" algn="ctr">
              <a:buNone/>
            </a:pPr>
            <a:r>
              <a:rPr lang="it-IT" sz="1800" dirty="0" smtClean="0">
                <a:latin typeface="Times New Roman" pitchFamily="18" charset="0"/>
                <a:cs typeface="Times New Roman" pitchFamily="18" charset="0"/>
              </a:rPr>
              <a:t>Giuseppe Fava era uno strenuo sostenitore della verità. Nell'articolo</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Lo spirito di un giornale</a:t>
            </a:r>
            <a:r>
              <a:rPr lang="it-IT" sz="1800" dirty="0" smtClean="0">
                <a:latin typeface="Times New Roman" pitchFamily="18" charset="0"/>
                <a:cs typeface="Times New Roman" pitchFamily="18" charset="0"/>
              </a:rPr>
              <a:t> sottolinea l'importanza di denunciare attraverso la stampa per sminuire il potere della criminalità e per </a:t>
            </a:r>
            <a:r>
              <a:rPr lang="it-IT" sz="1800" b="1" dirty="0" smtClean="0">
                <a:latin typeface="Times New Roman" pitchFamily="18" charset="0"/>
                <a:cs typeface="Times New Roman" pitchFamily="18" charset="0"/>
              </a:rPr>
              <a:t>“</a:t>
            </a:r>
            <a:r>
              <a:rPr lang="it-IT" sz="1800" b="1" i="1" dirty="0" smtClean="0">
                <a:latin typeface="Times New Roman" pitchFamily="18" charset="0"/>
                <a:cs typeface="Times New Roman" pitchFamily="18" charset="0"/>
              </a:rPr>
              <a:t>realizzare giustizia e difendere la libertà”</a:t>
            </a:r>
            <a:r>
              <a:rPr lang="it-IT" sz="1800" b="1" dirty="0" smtClean="0">
                <a:latin typeface="Times New Roman" pitchFamily="18" charset="0"/>
                <a:cs typeface="Times New Roman" pitchFamily="18" charset="0"/>
              </a:rPr>
              <a:t>.</a:t>
            </a:r>
            <a:r>
              <a:rPr lang="it-IT" sz="1800" dirty="0" smtClean="0">
                <a:latin typeface="Times New Roman" pitchFamily="18" charset="0"/>
                <a:cs typeface="Times New Roman" pitchFamily="18" charset="0"/>
              </a:rPr>
              <a:t> Il giornalista si dedica soprattutto alla denuncia della mafia, il male che attanagliava la sua terra, e delle sue collusioni con la politica. </a:t>
            </a:r>
          </a:p>
          <a:p>
            <a:pPr marL="0" indent="0" algn="ctr">
              <a:buNone/>
            </a:pP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pic>
        <p:nvPicPr>
          <p:cNvPr id="4098" name="Picture 2" descr="Risultati immagini per peppe fava">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43570" y="1571612"/>
            <a:ext cx="3191031" cy="3975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726627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to="" calcmode="lin" valueType="num">
                                      <p:cBhvr>
                                        <p:cTn id="2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4348" y="857232"/>
            <a:ext cx="7715304" cy="3429024"/>
          </a:xfrm>
        </p:spPr>
        <p:txBody>
          <a:bodyPr>
            <a:noAutofit/>
          </a:bodyPr>
          <a:lstStyle/>
          <a:p>
            <a:pPr marL="0" indent="0" algn="ctr">
              <a:buNone/>
            </a:pPr>
            <a:r>
              <a:rPr lang="it-IT" sz="1800" dirty="0" smtClean="0">
                <a:latin typeface="Times New Roman" pitchFamily="18" charset="0"/>
                <a:cs typeface="Times New Roman" pitchFamily="18" charset="0"/>
              </a:rPr>
              <a:t> Nel 1983 Fava rilascia un'intervista a Enzo Biagi per il programma "Film story"  nella quale afferma</a:t>
            </a:r>
            <a:r>
              <a:rPr lang="it-IT" sz="1800" dirty="0" smtClean="0"/>
              <a:t> </a:t>
            </a:r>
            <a:r>
              <a:rPr lang="it-IT" sz="1800" b="1" i="1" dirty="0" smtClean="0"/>
              <a:t>“</a:t>
            </a:r>
            <a:r>
              <a:rPr lang="it-IT" sz="1800" b="1" i="1" dirty="0" smtClean="0">
                <a:latin typeface="Times New Roman" pitchFamily="18" charset="0"/>
                <a:cs typeface="Times New Roman" pitchFamily="18" charset="0"/>
              </a:rPr>
              <a:t>I mafiosi stanno in Parlamento, i mafiosi a volte sono ministri, i mafiosi sono banchieri, i mafiosi sono quelli che in questo momento sono ai vertici della nazione. Se non si chiarisce questo equivoco di fondo … cioè non si può definire mafioso il piccolo delinquente che arriva e ti impone la taglia sulla tua piccola attività commerciale. Questa è roba da piccola criminalità che credo faccia parte ormai, abiti in tutte le città italiane, in tutte le città europee. Il problema della mafia è molto più tragico e più importante, è un problema di vertice della gestione della nazione ed è un problema che rischia di portare alla rovina, al decadimento culturale definitivo l'Italia”. </a:t>
            </a:r>
            <a:r>
              <a:rPr lang="it-IT" sz="1800" dirty="0" smtClean="0">
                <a:latin typeface="Times New Roman" pitchFamily="18" charset="0"/>
                <a:cs typeface="Times New Roman" pitchFamily="18" charset="0"/>
              </a:rPr>
              <a:t>Questo è il suo ultimo intervento pubblico: il 5 gennaio 1984 viene freddato da cinque colpi di pistola alla nuca. </a:t>
            </a:r>
          </a:p>
          <a:p>
            <a:pPr marL="0" indent="0" algn="ctr">
              <a:buNone/>
            </a:pPr>
            <a:endParaRPr lang="it-IT" sz="1800" dirty="0" smtClean="0">
              <a:latin typeface="Times New Roman" pitchFamily="18" charset="0"/>
              <a:cs typeface="Times New Roman" pitchFamily="18" charset="0"/>
            </a:endParaRPr>
          </a:p>
          <a:p>
            <a:pPr marL="0" indent="0" algn="ctr">
              <a:buNone/>
            </a:pPr>
            <a:endParaRPr lang="it-IT" sz="1800" dirty="0" smtClean="0">
              <a:latin typeface="Times New Roman" pitchFamily="18" charset="0"/>
              <a:cs typeface="Times New Roman" pitchFamily="18" charset="0"/>
            </a:endParaRPr>
          </a:p>
          <a:p>
            <a:pPr marL="0" indent="0" algn="ctr">
              <a:buNone/>
            </a:pPr>
            <a:endParaRPr lang="it-IT" sz="1800" dirty="0" smtClean="0">
              <a:latin typeface="Times New Roman" pitchFamily="18" charset="0"/>
              <a:cs typeface="Times New Roman" pitchFamily="18" charset="0"/>
            </a:endParaRPr>
          </a:p>
          <a:p>
            <a:pPr marL="0" indent="0" algn="ctr">
              <a:buNone/>
            </a:pPr>
            <a:endParaRPr lang="it-IT" sz="1800" dirty="0" smtClean="0">
              <a:latin typeface="Times New Roman" pitchFamily="18" charset="0"/>
              <a:cs typeface="Times New Roman" pitchFamily="18" charset="0"/>
            </a:endParaRPr>
          </a:p>
          <a:p>
            <a:pPr marL="0" indent="0" algn="ctr">
              <a:buNone/>
            </a:pPr>
            <a:endParaRPr lang="it-IT" sz="1800" dirty="0">
              <a:latin typeface="Times New Roman" pitchFamily="18" charset="0"/>
              <a:cs typeface="Times New Roman" pitchFamily="18" charset="0"/>
            </a:endParaRPr>
          </a:p>
        </p:txBody>
      </p:sp>
      <p:sp>
        <p:nvSpPr>
          <p:cNvPr id="46082" name="AutoShape 2" descr="Risultati immagini per giuseppe fava delitto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Risultati immagini per giuseppe fava delitto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6" name="AutoShape 6" descr="Risultati immagini per giuseppe fava delitto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8" name="AutoShape 8" descr="Risultati immagini per giuseppe fava delitto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90" name="AutoShape 10" descr="Risultati immagini per giuseppe fava delitto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92" name="Picture 12" descr="https://encrypted-tbn3.gstatic.com/images?q=tbn:ANd9GcS4cmo0cbYECQ1pdc74vLBOY2sUyVOzMAUffFB4kbO6tcZjKbCW8CCu3AQ"/>
          <p:cNvPicPr>
            <a:picLocks noChangeAspect="1" noChangeArrowheads="1"/>
          </p:cNvPicPr>
          <p:nvPr/>
        </p:nvPicPr>
        <p:blipFill>
          <a:blip r:embed="rId2"/>
          <a:srcRect/>
          <a:stretch>
            <a:fillRect/>
          </a:stretch>
        </p:blipFill>
        <p:spPr bwMode="auto">
          <a:xfrm>
            <a:off x="2357422" y="4396837"/>
            <a:ext cx="4786346" cy="2032558"/>
          </a:xfrm>
          <a:prstGeom prst="rect">
            <a:avLst/>
          </a:prstGeom>
          <a:noFill/>
        </p:spPr>
      </p:pic>
    </p:spTree>
    <p:extLst>
      <p:ext uri="{BB962C8B-B14F-4D97-AF65-F5344CB8AC3E}">
        <p14:creationId xmlns="" xmlns:p14="http://schemas.microsoft.com/office/powerpoint/2010/main" val="2327266271"/>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6092"/>
                                        </p:tgtEl>
                                        <p:attrNameLst>
                                          <p:attrName>style.visibility</p:attrName>
                                        </p:attrNameLst>
                                      </p:cBhvr>
                                      <p:to>
                                        <p:strVal val="visible"/>
                                      </p:to>
                                    </p:set>
                                    <p:anim to="" calcmode="lin" valueType="num">
                                      <p:cBhvr>
                                        <p:cTn id="12" dur="1" fill="hold"/>
                                        <p:tgtEl>
                                          <p:spTgt spid="460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143000"/>
          </a:xfrm>
        </p:spPr>
        <p:txBody>
          <a:bodyPr>
            <a:normAutofit/>
          </a:bodyPr>
          <a:lstStyle/>
          <a:p>
            <a:r>
              <a:rPr lang="it-IT" sz="4000" b="1" i="1" dirty="0" smtClean="0">
                <a:latin typeface="Times New Roman" pitchFamily="18" charset="0"/>
                <a:cs typeface="Times New Roman" pitchFamily="18" charset="0"/>
              </a:rPr>
              <a:t>Graziella Campagna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714348" y="1071546"/>
            <a:ext cx="4429156" cy="5286412"/>
          </a:xfrm>
        </p:spPr>
        <p:txBody>
          <a:bodyPr>
            <a:normAutofit fontScale="25000" lnSpcReduction="20000"/>
          </a:bodyPr>
          <a:lstStyle/>
          <a:p>
            <a:pPr marL="0" indent="0" algn="ctr">
              <a:buNone/>
            </a:pPr>
            <a:endParaRPr lang="it-IT" dirty="0">
              <a:latin typeface="Times New Roman" pitchFamily="18" charset="0"/>
              <a:cs typeface="Times New Roman" pitchFamily="18" charset="0"/>
            </a:endParaRPr>
          </a:p>
          <a:p>
            <a:pPr marL="0" indent="0" algn="ctr">
              <a:buNone/>
            </a:pPr>
            <a:r>
              <a:rPr lang="it-IT" sz="7200" dirty="0">
                <a:latin typeface="Times New Roman" pitchFamily="18" charset="0"/>
                <a:cs typeface="Times New Roman" pitchFamily="18" charset="0"/>
              </a:rPr>
              <a:t>Graziella Campagna aveva solo diciassette anni quando fu ammazzata a Forte Campone, </a:t>
            </a:r>
            <a:r>
              <a:rPr lang="it-IT" sz="7200" dirty="0" smtClean="0">
                <a:latin typeface="Times New Roman" pitchFamily="18" charset="0"/>
                <a:cs typeface="Times New Roman" pitchFamily="18" charset="0"/>
              </a:rPr>
              <a:t>nei </a:t>
            </a:r>
            <a:r>
              <a:rPr lang="it-IT" sz="7200" dirty="0">
                <a:latin typeface="Times New Roman" pitchFamily="18" charset="0"/>
                <a:cs typeface="Times New Roman" pitchFamily="18" charset="0"/>
              </a:rPr>
              <a:t>pressi </a:t>
            </a:r>
            <a:r>
              <a:rPr lang="it-IT" sz="7200" dirty="0" smtClean="0">
                <a:latin typeface="Times New Roman" pitchFamily="18" charset="0"/>
                <a:cs typeface="Times New Roman" pitchFamily="18" charset="0"/>
              </a:rPr>
              <a:t> </a:t>
            </a:r>
            <a:r>
              <a:rPr lang="it-IT" sz="7200" dirty="0">
                <a:latin typeface="Times New Roman" pitchFamily="18" charset="0"/>
                <a:cs typeface="Times New Roman" pitchFamily="18" charset="0"/>
              </a:rPr>
              <a:t>di Messina. </a:t>
            </a:r>
            <a:r>
              <a:rPr lang="it-IT" sz="7200" dirty="0" smtClean="0">
                <a:latin typeface="Times New Roman" pitchFamily="18" charset="0"/>
                <a:cs typeface="Times New Roman" pitchFamily="18" charset="0"/>
              </a:rPr>
              <a:t>Lavorava </a:t>
            </a:r>
            <a:r>
              <a:rPr lang="it-IT" sz="7200" dirty="0">
                <a:latin typeface="Times New Roman" pitchFamily="18" charset="0"/>
                <a:cs typeface="Times New Roman" pitchFamily="18" charset="0"/>
              </a:rPr>
              <a:t>come stiratrice in una lavanderia a Villafranca Tirrena. </a:t>
            </a:r>
            <a:r>
              <a:rPr lang="it-IT" sz="7200" dirty="0" smtClean="0">
                <a:latin typeface="Times New Roman" pitchFamily="18" charset="0"/>
                <a:cs typeface="Times New Roman" pitchFamily="18" charset="0"/>
              </a:rPr>
              <a:t>Fu rapita la </a:t>
            </a:r>
            <a:r>
              <a:rPr lang="it-IT" sz="7200" dirty="0">
                <a:latin typeface="Times New Roman" pitchFamily="18" charset="0"/>
                <a:cs typeface="Times New Roman" pitchFamily="18" charset="0"/>
              </a:rPr>
              <a:t>sera del 12 dicembre </a:t>
            </a:r>
            <a:r>
              <a:rPr lang="it-IT" sz="7200" dirty="0" smtClean="0">
                <a:latin typeface="Times New Roman" pitchFamily="18" charset="0"/>
                <a:cs typeface="Times New Roman" pitchFamily="18" charset="0"/>
              </a:rPr>
              <a:t>1985 </a:t>
            </a:r>
            <a:r>
              <a:rPr lang="it-IT" sz="7200" dirty="0">
                <a:latin typeface="Times New Roman" pitchFamily="18" charset="0"/>
                <a:cs typeface="Times New Roman" pitchFamily="18" charset="0"/>
              </a:rPr>
              <a:t>mentre attendeva l'autobus che l'avrebbe riportata a </a:t>
            </a:r>
            <a:r>
              <a:rPr lang="it-IT" sz="7200" dirty="0" smtClean="0">
                <a:latin typeface="Times New Roman" pitchFamily="18" charset="0"/>
                <a:cs typeface="Times New Roman" pitchFamily="18" charset="0"/>
              </a:rPr>
              <a:t>casa e, successivamente,  trucidata con cinque colpi di un fucile a canne mozze. Due giorni dopo il suo corpo fu trovato  da un giovane medico in </a:t>
            </a:r>
            <a:r>
              <a:rPr lang="it-IT" sz="7200" dirty="0">
                <a:latin typeface="Times New Roman" pitchFamily="18" charset="0"/>
                <a:cs typeface="Times New Roman" pitchFamily="18" charset="0"/>
              </a:rPr>
              <a:t>un prato, con indosso un giubbotto rosso, una maglia a righe, un paio di pantaloni neri e gli </a:t>
            </a:r>
            <a:r>
              <a:rPr lang="it-IT" sz="7200" dirty="0" smtClean="0">
                <a:latin typeface="Times New Roman" pitchFamily="18" charset="0"/>
                <a:cs typeface="Times New Roman" pitchFamily="18" charset="0"/>
              </a:rPr>
              <a:t>stivaletti.  </a:t>
            </a:r>
          </a:p>
          <a:p>
            <a:pPr marL="0" indent="0" algn="ctr">
              <a:buNone/>
            </a:pPr>
            <a:r>
              <a:rPr lang="it-IT" sz="7200" dirty="0" smtClean="0">
                <a:latin typeface="Times New Roman" pitchFamily="18" charset="0"/>
                <a:cs typeface="Times New Roman" pitchFamily="18" charset="0"/>
              </a:rPr>
              <a:t>Fu </a:t>
            </a:r>
            <a:r>
              <a:rPr lang="it-IT" sz="7200" dirty="0">
                <a:latin typeface="Times New Roman" pitchFamily="18" charset="0"/>
                <a:cs typeface="Times New Roman" pitchFamily="18" charset="0"/>
              </a:rPr>
              <a:t>una vera e propria </a:t>
            </a:r>
            <a:r>
              <a:rPr lang="it-IT" sz="7200" dirty="0" smtClean="0">
                <a:latin typeface="Times New Roman" pitchFamily="18" charset="0"/>
                <a:cs typeface="Times New Roman" pitchFamily="18" charset="0"/>
              </a:rPr>
              <a:t>esecuzione. Nessuno ha conosciuto </a:t>
            </a:r>
            <a:r>
              <a:rPr lang="it-IT" sz="7200" dirty="0">
                <a:latin typeface="Times New Roman" pitchFamily="18" charset="0"/>
                <a:cs typeface="Times New Roman" pitchFamily="18" charset="0"/>
              </a:rPr>
              <a:t>perché quel delitto fu tanto violento, quali furono le domande alle quali </a:t>
            </a:r>
            <a:r>
              <a:rPr lang="it-IT" sz="7200" dirty="0" smtClean="0">
                <a:latin typeface="Times New Roman" pitchFamily="18" charset="0"/>
                <a:cs typeface="Times New Roman" pitchFamily="18" charset="0"/>
              </a:rPr>
              <a:t>venne </a:t>
            </a:r>
            <a:r>
              <a:rPr lang="it-IT" sz="7200" dirty="0">
                <a:latin typeface="Times New Roman" pitchFamily="18" charset="0"/>
                <a:cs typeface="Times New Roman" pitchFamily="18" charset="0"/>
              </a:rPr>
              <a:t>sottoposta </a:t>
            </a:r>
            <a:r>
              <a:rPr lang="it-IT" sz="7200" dirty="0" smtClean="0">
                <a:latin typeface="Times New Roman" pitchFamily="18" charset="0"/>
                <a:cs typeface="Times New Roman" pitchFamily="18" charset="0"/>
              </a:rPr>
              <a:t>Graziella e </a:t>
            </a:r>
            <a:r>
              <a:rPr lang="it-IT" sz="7200" dirty="0">
                <a:latin typeface="Times New Roman" pitchFamily="18" charset="0"/>
                <a:cs typeface="Times New Roman" pitchFamily="18" charset="0"/>
              </a:rPr>
              <a:t>nemmeno quanto durò </a:t>
            </a:r>
            <a:r>
              <a:rPr lang="it-IT" sz="7200" dirty="0" smtClean="0">
                <a:latin typeface="Times New Roman" pitchFamily="18" charset="0"/>
                <a:cs typeface="Times New Roman" pitchFamily="18" charset="0"/>
              </a:rPr>
              <a:t>la sua agonia. </a:t>
            </a:r>
          </a:p>
          <a:p>
            <a:pPr marL="0" indent="0" algn="ctr">
              <a:buNone/>
            </a:pPr>
            <a:r>
              <a:rPr lang="it-IT" sz="7200" b="1" i="1" dirty="0" smtClean="0">
                <a:latin typeface="Times New Roman" pitchFamily="18" charset="0"/>
                <a:cs typeface="Times New Roman" pitchFamily="18" charset="0"/>
              </a:rPr>
              <a:t>Era </a:t>
            </a:r>
            <a:r>
              <a:rPr lang="it-IT" sz="6400" b="1" i="1" dirty="0" smtClean="0">
                <a:latin typeface="Times New Roman" pitchFamily="18" charset="0"/>
                <a:cs typeface="Times New Roman" pitchFamily="18" charset="0"/>
              </a:rPr>
              <a:t>colpevole di aver estratto da una camicia sporca un’agendina di un boss mafioso. Tra le mani di Graziella erano passati segreti che nessuno doveva sapere e questo fu sufficiente alla mafia per eliminarla</a:t>
            </a:r>
            <a:r>
              <a:rPr lang="it-IT" sz="6400" i="1" dirty="0" smtClean="0"/>
              <a:t>.</a:t>
            </a:r>
            <a:endParaRPr lang="it-IT" sz="64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29256" y="1857364"/>
            <a:ext cx="3256115" cy="45860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6164666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par>
                          <p:cTn id="14" fill="hold">
                            <p:stCondLst>
                              <p:cond delay="0"/>
                            </p:stCondLst>
                            <p:childTnLst>
                              <p:par>
                                <p:cTn id="15" presetID="24"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normAutofit/>
          </a:bodyPr>
          <a:lstStyle/>
          <a:p>
            <a:r>
              <a:rPr lang="it-IT" sz="4000" b="1" i="1" dirty="0" smtClean="0">
                <a:latin typeface="Times New Roman" pitchFamily="18" charset="0"/>
                <a:cs typeface="Times New Roman" pitchFamily="18" charset="0"/>
              </a:rPr>
              <a:t>Giancarlo </a:t>
            </a:r>
            <a:r>
              <a:rPr lang="it-IT" sz="4000" b="1" i="1" dirty="0" err="1" smtClean="0">
                <a:latin typeface="Times New Roman" pitchFamily="18" charset="0"/>
                <a:cs typeface="Times New Roman" pitchFamily="18" charset="0"/>
              </a:rPr>
              <a:t>Siani</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642910" y="1142983"/>
            <a:ext cx="8001056" cy="2000265"/>
          </a:xfrm>
        </p:spPr>
        <p:txBody>
          <a:bodyPr>
            <a:normAutofit fontScale="92500"/>
          </a:bodyPr>
          <a:lstStyle/>
          <a:p>
            <a:pPr marL="0" indent="0" algn="ctr">
              <a:buNone/>
            </a:pPr>
            <a:r>
              <a:rPr lang="it-IT" sz="1800" dirty="0" smtClean="0">
                <a:latin typeface="Times New Roman" pitchFamily="18" charset="0"/>
                <a:cs typeface="Times New Roman" pitchFamily="18" charset="0"/>
              </a:rPr>
              <a:t>Nato a Napoli e figlio della media borghesia vomerese, Giancarlo </a:t>
            </a:r>
            <a:r>
              <a:rPr lang="it-IT" sz="1800" dirty="0" err="1" smtClean="0">
                <a:latin typeface="Times New Roman" pitchFamily="18" charset="0"/>
                <a:cs typeface="Times New Roman" pitchFamily="18" charset="0"/>
              </a:rPr>
              <a:t>Siani</a:t>
            </a:r>
            <a:r>
              <a:rPr lang="it-IT" sz="1800" dirty="0" smtClean="0">
                <a:latin typeface="Times New Roman" pitchFamily="18" charset="0"/>
                <a:cs typeface="Times New Roman" pitchFamily="18" charset="0"/>
              </a:rPr>
              <a:t> inizia a scrivere per la carta stampata, occupandosi di emarginazione sociale per il mensile </a:t>
            </a:r>
            <a:r>
              <a:rPr lang="it-IT" sz="1800" b="1" dirty="0" smtClean="0">
                <a:latin typeface="Times New Roman" pitchFamily="18" charset="0"/>
                <a:cs typeface="Times New Roman" pitchFamily="18" charset="0"/>
              </a:rPr>
              <a:t>Il Lavoro nel Sud</a:t>
            </a:r>
            <a:r>
              <a:rPr lang="it-IT" sz="1800" dirty="0" smtClean="0">
                <a:latin typeface="Times New Roman" pitchFamily="18" charset="0"/>
                <a:cs typeface="Times New Roman" pitchFamily="18" charset="0"/>
              </a:rPr>
              <a:t>. Passato a </a:t>
            </a:r>
            <a:r>
              <a:rPr lang="it-IT" sz="1800" b="1" dirty="0" smtClean="0">
                <a:latin typeface="Times New Roman" pitchFamily="18" charset="0"/>
                <a:cs typeface="Times New Roman" pitchFamily="18" charset="0"/>
              </a:rPr>
              <a:t>Il Mattino</a:t>
            </a:r>
            <a:r>
              <a:rPr lang="it-IT" sz="1800" dirty="0" smtClean="0">
                <a:latin typeface="Times New Roman" pitchFamily="18" charset="0"/>
                <a:cs typeface="Times New Roman" pitchFamily="18" charset="0"/>
              </a:rPr>
              <a:t>, come referente di cronaca nera da Torre Annunziata, studia a fondo le dinamiche della camorra locale, anticipando strategie e rapporti tra le varie famiglie. Una straordinaria abilità analitica, la sua, che fu avvertita sempre più come un pericolo dai boss dell'area, in particolare dai Nuvoletta, che ne ordinarono il brutale assassinio, consumatosi davanti alla sua abitazione, il 23 settembre del 1985.</a:t>
            </a:r>
            <a:endParaRPr lang="it-IT" sz="1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1802" y="3357562"/>
            <a:ext cx="3271608" cy="32146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9566352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to="" calcmode="lin" valueType="num">
                                      <p:cBhvr>
                                        <p:cTn id="17"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8794" y="214290"/>
            <a:ext cx="5500726" cy="571504"/>
          </a:xfrm>
        </p:spPr>
        <p:txBody>
          <a:bodyPr>
            <a:normAutofit fontScale="90000"/>
          </a:bodyPr>
          <a:lstStyle/>
          <a:p>
            <a:r>
              <a:rPr lang="it-IT" sz="4000" b="1" i="1" dirty="0" err="1" smtClean="0">
                <a:latin typeface="Times New Roman" pitchFamily="18" charset="0"/>
                <a:cs typeface="Times New Roman" pitchFamily="18" charset="0"/>
              </a:rPr>
              <a:t>Piersanti</a:t>
            </a:r>
            <a:r>
              <a:rPr lang="it-IT" sz="4000" b="1" i="1" dirty="0" smtClean="0">
                <a:latin typeface="Times New Roman" pitchFamily="18" charset="0"/>
                <a:cs typeface="Times New Roman" pitchFamily="18" charset="0"/>
              </a:rPr>
              <a:t> Mattarella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71868" y="857232"/>
            <a:ext cx="5286412" cy="5786478"/>
          </a:xfrm>
        </p:spPr>
        <p:txBody>
          <a:bodyPr>
            <a:noAutofit/>
          </a:bodyPr>
          <a:lstStyle/>
          <a:p>
            <a:pPr marL="0" indent="0" algn="ctr">
              <a:buNone/>
            </a:pPr>
            <a:r>
              <a:rPr lang="it-IT" sz="1800" dirty="0" smtClean="0">
                <a:latin typeface="Times New Roman" pitchFamily="18" charset="0"/>
                <a:cs typeface="Times New Roman" pitchFamily="18" charset="0"/>
              </a:rPr>
              <a:t>Il 6 gennaio del 1980, un killer uccide </a:t>
            </a:r>
            <a:r>
              <a:rPr lang="it-IT" sz="1800" b="1" dirty="0" err="1" smtClean="0">
                <a:latin typeface="Times New Roman" pitchFamily="18" charset="0"/>
                <a:cs typeface="Times New Roman" pitchFamily="18" charset="0"/>
              </a:rPr>
              <a:t>Piersanti</a:t>
            </a:r>
            <a:r>
              <a:rPr lang="it-IT" sz="1800" b="1" dirty="0" smtClean="0">
                <a:latin typeface="Times New Roman" pitchFamily="18" charset="0"/>
                <a:cs typeface="Times New Roman" pitchFamily="18" charset="0"/>
              </a:rPr>
              <a:t> Mattarella, </a:t>
            </a:r>
            <a:r>
              <a:rPr lang="it-IT" sz="1800" dirty="0" smtClean="0">
                <a:latin typeface="Times New Roman" pitchFamily="18" charset="0"/>
                <a:cs typeface="Times New Roman" pitchFamily="18" charset="0"/>
              </a:rPr>
              <a:t>fratello del Presidente della Repubblica Sergio. L’uomo  avvicinatosi al finestrino dell’auto dove il Presidente della Regione Siciliana era appena entrato insieme con la moglie, coi due figli e con la suocera per andare a messa, spara svariati colpi di pistola.  Mattarella, era stato il punto di riferimento della parte sana della società civile e di quell’esigua minoranza politica che aveva a cuore gli interessi del proprio popolo. Non aveva mezze misure e, in più occasioni, aveva preso una chiara posizione di contrasto contro mafia e malaffare politico. L'uccisione di Mattarella fu definito esclusivamente come delitto di mafia dai collaboratori di giustizia Tommaso Buscetta e Gaspare Mutolo. Nel 1993 Buscetta, in particolare, dichiarò in un interrogatorio che </a:t>
            </a:r>
            <a:r>
              <a:rPr lang="it-IT" sz="1800" b="1" i="1" dirty="0" smtClean="0">
                <a:latin typeface="Times New Roman" pitchFamily="18" charset="0"/>
                <a:cs typeface="Times New Roman" pitchFamily="18" charset="0"/>
              </a:rPr>
              <a:t>“Stefano </a:t>
            </a:r>
            <a:r>
              <a:rPr lang="it-IT" sz="1800" b="1" i="1" dirty="0" err="1" smtClean="0">
                <a:latin typeface="Times New Roman" pitchFamily="18" charset="0"/>
                <a:cs typeface="Times New Roman" pitchFamily="18" charset="0"/>
              </a:rPr>
              <a:t>Bontate</a:t>
            </a:r>
            <a:r>
              <a:rPr lang="it-IT" sz="1800" b="1" i="1" dirty="0" smtClean="0">
                <a:latin typeface="Times New Roman" pitchFamily="18" charset="0"/>
                <a:cs typeface="Times New Roman" pitchFamily="18" charset="0"/>
              </a:rPr>
              <a:t>” e i suoi alleati non erano favorevoli all'uccisione di Mattarella, ma non potevano dire a Salvatore Riina e al suo gruppo che non si doveva ammazzarlo. In ogni caso fu certamente un omicidio voluto dalla "Commissione”.</a:t>
            </a:r>
            <a:endParaRPr lang="it-IT" sz="1800" b="1" i="1" dirty="0">
              <a:latin typeface="Times New Roman" pitchFamily="18" charset="0"/>
              <a:cs typeface="Times New Roman" pitchFamily="18" charset="0"/>
            </a:endParaRPr>
          </a:p>
        </p:txBody>
      </p:sp>
      <p:pic>
        <p:nvPicPr>
          <p:cNvPr id="1026" name="Picture 2" descr="File:Piersantimattarella.jpg"/>
          <p:cNvPicPr>
            <a:picLocks noChangeAspect="1" noChangeArrowheads="1"/>
          </p:cNvPicPr>
          <p:nvPr/>
        </p:nvPicPr>
        <p:blipFill>
          <a:blip r:embed="rId2"/>
          <a:srcRect/>
          <a:stretch>
            <a:fillRect/>
          </a:stretch>
        </p:blipFill>
        <p:spPr bwMode="auto">
          <a:xfrm>
            <a:off x="285720" y="1643050"/>
            <a:ext cx="3204286" cy="3714776"/>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to="" calcmode="lin" valueType="num">
                                      <p:cBhvr>
                                        <p:cTn id="1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052737"/>
          </a:xfrm>
        </p:spPr>
        <p:txBody>
          <a:bodyPr>
            <a:normAutofit/>
          </a:bodyPr>
          <a:lstStyle/>
          <a:p>
            <a:r>
              <a:rPr lang="it-IT" sz="4000" b="1" i="1" dirty="0" smtClean="0">
                <a:latin typeface="Times New Roman" pitchFamily="18" charset="0"/>
                <a:cs typeface="Times New Roman" pitchFamily="18" charset="0"/>
              </a:rPr>
              <a:t>Che cos’è la mafia</a:t>
            </a:r>
            <a:endParaRPr lang="it-IT" sz="40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539552" y="1052736"/>
            <a:ext cx="8136904" cy="2785864"/>
          </a:xfrm>
        </p:spPr>
        <p:txBody>
          <a:bodyPr>
            <a:noAutofit/>
          </a:bodyPr>
          <a:lstStyle/>
          <a:p>
            <a:r>
              <a:rPr lang="it-IT" sz="2400" dirty="0" smtClean="0">
                <a:solidFill>
                  <a:schemeClr val="tx1"/>
                </a:solidFill>
                <a:latin typeface="Times New Roman" pitchFamily="18" charset="0"/>
                <a:cs typeface="Times New Roman" pitchFamily="18" charset="0"/>
              </a:rPr>
              <a:t>La mafia è un’organizzazione malavitosa, caratteristica della Sicilia, che ha una struttura piramidale e che si configura come un sovrastato, cioè una sorta di stato, indipendente, all’interno di un altro stato, quello riconosciuto nazionale, con il quale entra talvolta in conflitto, oppure in compromesso. Il termine mafia deriva dal toscano «</a:t>
            </a:r>
            <a:r>
              <a:rPr lang="it-IT" sz="2400" dirty="0" err="1" smtClean="0">
                <a:solidFill>
                  <a:schemeClr val="tx1"/>
                </a:solidFill>
                <a:latin typeface="Times New Roman" pitchFamily="18" charset="0"/>
                <a:cs typeface="Times New Roman" pitchFamily="18" charset="0"/>
              </a:rPr>
              <a:t>maffia</a:t>
            </a:r>
            <a:r>
              <a:rPr lang="it-IT" sz="2400" dirty="0" smtClean="0">
                <a:solidFill>
                  <a:schemeClr val="tx1"/>
                </a:solidFill>
                <a:latin typeface="Times New Roman" pitchFamily="18" charset="0"/>
                <a:cs typeface="Times New Roman" pitchFamily="18" charset="0"/>
              </a:rPr>
              <a:t>» cioè miseria, ostentazione vistosa.</a:t>
            </a:r>
            <a:endParaRPr lang="it-IT" sz="2400" dirty="0">
              <a:solidFill>
                <a:schemeClr val="tx1"/>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3174" y="3500438"/>
            <a:ext cx="3723903" cy="31073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350313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heckerboard(across)">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8794" y="214290"/>
            <a:ext cx="5500726" cy="571504"/>
          </a:xfrm>
        </p:spPr>
        <p:txBody>
          <a:bodyPr>
            <a:normAutofit fontScale="90000"/>
          </a:bodyPr>
          <a:lstStyle/>
          <a:p>
            <a:r>
              <a:rPr lang="it-IT" sz="4000" b="1" i="1" dirty="0" smtClean="0">
                <a:latin typeface="Times New Roman" pitchFamily="18" charset="0"/>
                <a:cs typeface="Times New Roman" pitchFamily="18" charset="0"/>
              </a:rPr>
              <a:t>Rocco Chinnici</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000496" y="785794"/>
            <a:ext cx="4786346" cy="5857916"/>
          </a:xfrm>
        </p:spPr>
        <p:txBody>
          <a:bodyPr>
            <a:noAutofit/>
          </a:bodyPr>
          <a:lstStyle/>
          <a:p>
            <a:pPr marL="0" indent="0" algn="ctr">
              <a:buNone/>
            </a:pPr>
            <a:r>
              <a:rPr lang="it-IT" sz="1800" b="1" i="1" dirty="0" smtClean="0">
                <a:latin typeface="Times New Roman" pitchFamily="18" charset="0"/>
                <a:cs typeface="Times New Roman" pitchFamily="18" charset="0"/>
              </a:rPr>
              <a:t>“La mafia è stata sempre reazione, conservazione, difesa e quindi accumulazione della ricchezza. Prima era il feudo da difendere, ora sono i grandi appalti pubblici, i mercati più opulenti, i contrabbandi che percorrono il mondo e amministrano migliaia di miliardi. La mafia è dunque tragica, forsennata, crudele vocazione alla ricchezza … La mafia stessa è un modo di fare politica mediante la violenza, è fatale quindi che cerchi una complicità, un riscontro, una alleanza con la politica pura, cioè praticamente con il potere”. </a:t>
            </a:r>
          </a:p>
          <a:p>
            <a:pPr marL="0" indent="0" algn="ctr">
              <a:buNone/>
            </a:pP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Queste sono parole del magistrato Rocco</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Chinnici ucciso da Cosa Nostra il 29 luglio 1983. Egli è ricordato anche per aver istituito una struttura collaborativa fra i magistrati dell’Ufficio (il </a:t>
            </a:r>
            <a:r>
              <a:rPr lang="it-IT" sz="1800" b="1" i="1" dirty="0" smtClean="0">
                <a:latin typeface="Times New Roman" pitchFamily="18" charset="0"/>
                <a:cs typeface="Times New Roman" pitchFamily="18" charset="0"/>
              </a:rPr>
              <a:t>“pool antimafia”</a:t>
            </a:r>
            <a:r>
              <a:rPr lang="it-IT" sz="1800" dirty="0" smtClean="0">
                <a:latin typeface="Times New Roman" pitchFamily="18" charset="0"/>
                <a:cs typeface="Times New Roman" pitchFamily="18" charset="0"/>
              </a:rPr>
              <a:t>), consapevole che l’isolamento dei servitori dello Stato li espone all’annientamento e li rende vulnerabili poiché uccidendo chi indaga da solo, si seppellisce con lui anche il portato delle sue indagini.</a:t>
            </a:r>
          </a:p>
        </p:txBody>
      </p:sp>
      <p:pic>
        <p:nvPicPr>
          <p:cNvPr id="48130" name="Picture 2" descr="https://upload.wikimedia.org/wikipedia/it/6/64/Rocco_Chinnici.jpg"/>
          <p:cNvPicPr>
            <a:picLocks noChangeAspect="1" noChangeArrowheads="1"/>
          </p:cNvPicPr>
          <p:nvPr/>
        </p:nvPicPr>
        <p:blipFill>
          <a:blip r:embed="rId2"/>
          <a:srcRect/>
          <a:stretch>
            <a:fillRect/>
          </a:stretch>
        </p:blipFill>
        <p:spPr bwMode="auto">
          <a:xfrm>
            <a:off x="785786" y="1500174"/>
            <a:ext cx="3143272" cy="4429156"/>
          </a:xfrm>
          <a:prstGeom prst="rect">
            <a:avLst/>
          </a:prstGeom>
          <a:noFill/>
        </p:spPr>
      </p:pic>
      <p:sp>
        <p:nvSpPr>
          <p:cNvPr id="7" name="Rettangolo 6"/>
          <p:cNvSpPr/>
          <p:nvPr/>
        </p:nvSpPr>
        <p:spPr>
          <a:xfrm>
            <a:off x="5000628" y="2928934"/>
            <a:ext cx="3429024" cy="369332"/>
          </a:xfrm>
          <a:prstGeom prst="rect">
            <a:avLst/>
          </a:prstGeom>
        </p:spPr>
        <p:txBody>
          <a:bodyPr wrap="square">
            <a:spAutoFit/>
          </a:bodyPr>
          <a:lstStyle/>
          <a:p>
            <a:r>
              <a:rPr lang="it-IT" dirty="0" smtClean="0"/>
              <a:t>.</a:t>
            </a:r>
            <a:endParaRPr lang="it-IT" dirty="0"/>
          </a:p>
        </p:txBody>
      </p:sp>
    </p:spTree>
    <p:extLst>
      <p:ext uri="{BB962C8B-B14F-4D97-AF65-F5344CB8AC3E}">
        <p14:creationId xmlns="" xmlns:p14="http://schemas.microsoft.com/office/powerpoint/2010/main" val="3995663528"/>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8130"/>
                                        </p:tgtEl>
                                        <p:attrNameLst>
                                          <p:attrName>style.visibility</p:attrName>
                                        </p:attrNameLst>
                                      </p:cBhvr>
                                      <p:to>
                                        <p:strVal val="visible"/>
                                      </p:to>
                                    </p:set>
                                    <p:anim to="" calcmode="lin" valueType="num">
                                      <p:cBhvr>
                                        <p:cTn id="20" dur="1" fill="hold"/>
                                        <p:tgtEl>
                                          <p:spTgt spid="481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8596" y="428604"/>
            <a:ext cx="8229600" cy="2928958"/>
          </a:xfrm>
        </p:spPr>
        <p:txBody>
          <a:bodyPr>
            <a:noAutofit/>
          </a:bodyPr>
          <a:lstStyle/>
          <a:p>
            <a:pPr>
              <a:buNone/>
            </a:pPr>
            <a:r>
              <a:rPr lang="it-IT" sz="1800" dirty="0" smtClean="0">
                <a:latin typeface="Times New Roman" pitchFamily="18" charset="0"/>
                <a:cs typeface="Times New Roman" pitchFamily="18" charset="0"/>
              </a:rPr>
              <a:t>Chinnici credeva fondamentale nella lotta contro la mafia il coinvolgimento dei giovani per questo in una intervista afferma:</a:t>
            </a:r>
          </a:p>
          <a:p>
            <a:pPr algn="ctr">
              <a:buNone/>
            </a:pPr>
            <a:r>
              <a:rPr lang="it-IT" sz="1800" b="1" i="1" dirty="0" smtClean="0">
                <a:latin typeface="Times New Roman" pitchFamily="18" charset="0"/>
                <a:cs typeface="Times New Roman" pitchFamily="18" charset="0"/>
              </a:rPr>
              <a:t> “Sono i giovani che dovranno prendere domani in pugno le sorti della società, ed è quindi giusto che abbiano le idee chiare. Quando io parlo ai giovani della necessità di lottare la droga, praticamente indico uno dei mezzi più potenti per combattere la mafia. In questo tempo storico infatti il mercato della droga costituisce senza dubbio lo strumento di potere e guadagno più importante ... Siamo in presenza di una immane ricchezza criminale che è rivolta soprattutto contro i giovani, contro la vita, la coscienza, la salute dei giovani … Il rifiuto della droga costituisce l'arma più potente dei giovani contro la mafia”.</a:t>
            </a:r>
          </a:p>
        </p:txBody>
      </p:sp>
      <p:pic>
        <p:nvPicPr>
          <p:cNvPr id="47106" name="Picture 2" descr="Immagine correlata"/>
          <p:cNvPicPr>
            <a:picLocks noChangeAspect="1" noChangeArrowheads="1"/>
          </p:cNvPicPr>
          <p:nvPr/>
        </p:nvPicPr>
        <p:blipFill>
          <a:blip r:embed="rId2"/>
          <a:srcRect/>
          <a:stretch>
            <a:fillRect/>
          </a:stretch>
        </p:blipFill>
        <p:spPr bwMode="auto">
          <a:xfrm>
            <a:off x="1142976" y="3571876"/>
            <a:ext cx="6858048" cy="2809895"/>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anim to="" calcmode="lin" valueType="num">
                                      <p:cBhvr>
                                        <p:cTn id="15" dur="1" fill="hold"/>
                                        <p:tgtEl>
                                          <p:spTgt spid="47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71472" y="285728"/>
            <a:ext cx="8072494" cy="3143272"/>
          </a:xfrm>
        </p:spPr>
        <p:txBody>
          <a:bodyPr>
            <a:normAutofit fontScale="90000"/>
          </a:bodyPr>
          <a:lstStyle/>
          <a:p>
            <a:r>
              <a:rPr lang="it-IT" sz="1800" dirty="0" smtClean="0">
                <a:latin typeface="Times New Roman" pitchFamily="18" charset="0"/>
                <a:cs typeface="Times New Roman" pitchFamily="18" charset="0"/>
              </a:rPr>
              <a:t>Il magistrato non aveva paura di morire. Egli sosteneva: </a:t>
            </a:r>
            <a:r>
              <a:rPr lang="it-IT" sz="1800" b="1" i="1" dirty="0" smtClean="0">
                <a:latin typeface="Times New Roman" pitchFamily="18" charset="0"/>
                <a:cs typeface="Times New Roman" pitchFamily="18" charset="0"/>
              </a:rPr>
              <a:t>“La cosa peggiore che possa accadere è essere ucciso. Io non ho paura della morte e, anche se cammino con la scorta, so benissimo che possono colpirmi in ogni momento. Spero che, se dovesse accadere, non succeda nulla agli uomini della mia scorta. Per un Magistrato come me è normale considerarsi nel mirino delle cosche mafiose. Ma questo non impedisce né a me né agli altri giudici di continuare a lavorare”. </a:t>
            </a:r>
            <a:br>
              <a:rPr lang="it-IT" sz="1800" b="1" i="1"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Ma il giorno della strage accanto al suo corpo giacevano altre tre vittime raggiunte in pieno dall'esplosione: il maresciallo dei carabinieri Mario Trapassi, l'appuntato Salvatore </a:t>
            </a:r>
            <a:r>
              <a:rPr lang="it-IT" sz="1800" dirty="0" err="1" smtClean="0">
                <a:latin typeface="Times New Roman" pitchFamily="18" charset="0"/>
                <a:cs typeface="Times New Roman" pitchFamily="18" charset="0"/>
              </a:rPr>
              <a:t>Bartolotta</a:t>
            </a:r>
            <a:r>
              <a:rPr lang="it-IT" sz="1800" dirty="0" smtClean="0">
                <a:latin typeface="Times New Roman" pitchFamily="18" charset="0"/>
                <a:cs typeface="Times New Roman" pitchFamily="18" charset="0"/>
              </a:rPr>
              <a:t>, componenti della sua scorta, e il portiere dello stabile di via </a:t>
            </a:r>
            <a:r>
              <a:rPr lang="it-IT" sz="1800" dirty="0" err="1" smtClean="0">
                <a:latin typeface="Times New Roman" pitchFamily="18" charset="0"/>
                <a:cs typeface="Times New Roman" pitchFamily="18" charset="0"/>
              </a:rPr>
              <a:t>Pipitone</a:t>
            </a:r>
            <a:r>
              <a:rPr lang="it-IT" sz="1800" dirty="0" smtClean="0">
                <a:latin typeface="Times New Roman" pitchFamily="18" charset="0"/>
                <a:cs typeface="Times New Roman" pitchFamily="18" charset="0"/>
              </a:rPr>
              <a:t> Federico, Stefano Li Sacchi. L'unico superstite fu Giovanni </a:t>
            </a:r>
            <a:r>
              <a:rPr lang="it-IT" sz="1800" dirty="0" err="1" smtClean="0">
                <a:latin typeface="Times New Roman" pitchFamily="18" charset="0"/>
                <a:cs typeface="Times New Roman" pitchFamily="18" charset="0"/>
              </a:rPr>
              <a:t>Paparcuri</a:t>
            </a:r>
            <a:r>
              <a:rPr lang="it-IT" sz="1800" dirty="0" smtClean="0">
                <a:latin typeface="Times New Roman" pitchFamily="18" charset="0"/>
                <a:cs typeface="Times New Roman" pitchFamily="18" charset="0"/>
              </a:rPr>
              <a:t>, l'autista. </a:t>
            </a:r>
            <a:r>
              <a:rPr lang="it-IT" sz="1800" b="1" i="1" dirty="0" smtClean="0">
                <a:latin typeface="Times New Roman" pitchFamily="18" charset="0"/>
                <a:cs typeface="Times New Roman" pitchFamily="18" charset="0"/>
              </a:rPr>
              <a:t/>
            </a:r>
            <a:br>
              <a:rPr lang="it-IT" sz="1800" b="1" i="1" dirty="0" smtClean="0">
                <a:latin typeface="Times New Roman" pitchFamily="18" charset="0"/>
                <a:cs typeface="Times New Roman" pitchFamily="18" charset="0"/>
              </a:rPr>
            </a:br>
            <a:endParaRPr lang="it-IT" sz="1800" b="1" dirty="0">
              <a:latin typeface="Times New Roman" pitchFamily="18" charset="0"/>
              <a:cs typeface="Times New Roman" pitchFamily="18" charset="0"/>
            </a:endParaRPr>
          </a:p>
        </p:txBody>
      </p:sp>
      <p:sp>
        <p:nvSpPr>
          <p:cNvPr id="49154" name="AutoShape 2" descr="Risultati immagini per strage via pipitone immagini da copi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6" name="AutoShape 4" descr="Risultati immagini per strage via pipitone immagini da copi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8" name="AutoShape 6" descr="Risultati immagini per strage via pipitone immagini da copi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60" name="AutoShape 8" descr="Risultati immagini per strage via pipitone immagini da copi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9161" name="Picture 9" descr="C:\Users\Paolo\Desktop\strage.jpg"/>
          <p:cNvPicPr>
            <a:picLocks noChangeAspect="1" noChangeArrowheads="1"/>
          </p:cNvPicPr>
          <p:nvPr/>
        </p:nvPicPr>
        <p:blipFill>
          <a:blip r:embed="rId2"/>
          <a:srcRect/>
          <a:stretch>
            <a:fillRect/>
          </a:stretch>
        </p:blipFill>
        <p:spPr bwMode="auto">
          <a:xfrm>
            <a:off x="1071538" y="3571876"/>
            <a:ext cx="7286676" cy="278608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9161"/>
                                        </p:tgtEl>
                                        <p:attrNameLst>
                                          <p:attrName>style.visibility</p:attrName>
                                        </p:attrNameLst>
                                      </p:cBhvr>
                                      <p:to>
                                        <p:strVal val="visible"/>
                                      </p:to>
                                    </p:set>
                                    <p:anim to="" calcmode="lin" valueType="num">
                                      <p:cBhvr>
                                        <p:cTn id="12" dur="1" fill="hold"/>
                                        <p:tgtEl>
                                          <p:spTgt spid="491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5984" y="214290"/>
            <a:ext cx="4929222" cy="714380"/>
          </a:xfrm>
        </p:spPr>
        <p:txBody>
          <a:bodyPr>
            <a:normAutofit/>
          </a:bodyPr>
          <a:lstStyle/>
          <a:p>
            <a:r>
              <a:rPr lang="it-IT" sz="4000" b="1" i="1" dirty="0" smtClean="0">
                <a:latin typeface="Times New Roman" pitchFamily="18" charset="0"/>
                <a:cs typeface="Times New Roman" pitchFamily="18" charset="0"/>
              </a:rPr>
              <a:t>Don Peppe Diana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286380" y="1285860"/>
            <a:ext cx="3357586" cy="4857784"/>
          </a:xfrm>
        </p:spPr>
        <p:txBody>
          <a:bodyPr>
            <a:normAutofit/>
          </a:bodyPr>
          <a:lstStyle/>
          <a:p>
            <a:pPr marL="0" indent="0" algn="ctr">
              <a:buNone/>
            </a:pPr>
            <a:r>
              <a:rPr lang="it-IT" sz="1800" dirty="0" smtClean="0">
                <a:latin typeface="Times New Roman" pitchFamily="18" charset="0"/>
                <a:ea typeface="Adobe Fan Heiti Std B" pitchFamily="34" charset="-128"/>
                <a:cs typeface="Times New Roman" pitchFamily="18" charset="0"/>
              </a:rPr>
              <a:t>Don Peppe Diana, parroco della chiesa di San Nicola a Casal di Principe, è ricordato per il suo infaticabile impegno nei confronti della gente nei momenti resi difficili dal dominio assoluto della camorra casalese. Gli uomini del clan controllavano non solo i traffici illeciti, ma si erano infiltrati negli enti locali e gestivano fette rilevanti dell’economia locale e regionale, con ramificazioni anche internazionali.</a:t>
            </a:r>
          </a:p>
          <a:p>
            <a:pPr marL="0" indent="0" algn="ctr">
              <a:buNone/>
            </a:pPr>
            <a:endParaRPr lang="it-IT" sz="1800" b="1" i="1" dirty="0" smtClean="0">
              <a:latin typeface="Times New Roman" pitchFamily="18" charset="0"/>
              <a:cs typeface="Times New Roman" pitchFamily="18" charset="0"/>
            </a:endParaRPr>
          </a:p>
          <a:p>
            <a:pPr marL="0" indent="0" algn="ctr">
              <a:buNone/>
            </a:pPr>
            <a:endParaRPr lang="it-IT" sz="1800" b="1" i="1" dirty="0" smtClean="0">
              <a:latin typeface="Times New Roman" pitchFamily="18" charset="0"/>
              <a:cs typeface="Times New Roman" pitchFamily="18" charset="0"/>
            </a:endParaRPr>
          </a:p>
        </p:txBody>
      </p:sp>
      <p:pic>
        <p:nvPicPr>
          <p:cNvPr id="1026" name="Picture 2" descr="C:\Users\Paolo\Desktop\diana.jpg"/>
          <p:cNvPicPr>
            <a:picLocks noChangeAspect="1" noChangeArrowheads="1"/>
          </p:cNvPicPr>
          <p:nvPr/>
        </p:nvPicPr>
        <p:blipFill>
          <a:blip r:embed="rId2"/>
          <a:srcRect/>
          <a:stretch>
            <a:fillRect/>
          </a:stretch>
        </p:blipFill>
        <p:spPr bwMode="auto">
          <a:xfrm>
            <a:off x="1000100" y="1265448"/>
            <a:ext cx="3757639" cy="4026042"/>
          </a:xfrm>
          <a:prstGeom prst="rect">
            <a:avLst/>
          </a:prstGeom>
          <a:noFill/>
        </p:spPr>
      </p:pic>
      <p:sp>
        <p:nvSpPr>
          <p:cNvPr id="1028" name="AutoShape 4" descr="Risultati immagini per immagini don peppe d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2500298" y="5429265"/>
            <a:ext cx="6215106" cy="1200329"/>
          </a:xfrm>
          <a:prstGeom prst="rect">
            <a:avLst/>
          </a:prstGeom>
        </p:spPr>
        <p:txBody>
          <a:bodyPr wrap="square">
            <a:spAutoFit/>
          </a:bodyPr>
          <a:lstStyle/>
          <a:p>
            <a:r>
              <a:rPr lang="it-IT" dirty="0" smtClean="0">
                <a:latin typeface="Times New Roman" pitchFamily="18" charset="0"/>
                <a:cs typeface="Times New Roman" pitchFamily="18" charset="0"/>
              </a:rPr>
              <a:t> </a:t>
            </a:r>
            <a:r>
              <a:rPr lang="it-IT" b="1" i="1" dirty="0" smtClean="0">
                <a:latin typeface="Times New Roman" pitchFamily="18" charset="0"/>
                <a:cs typeface="Times New Roman" pitchFamily="18" charset="0"/>
              </a:rPr>
              <a:t>“A me non importa sapere chi è Dio! A me importa sapere da che parte sta”.</a:t>
            </a:r>
          </a:p>
          <a:p>
            <a:r>
              <a:rPr lang="it-IT" b="1" i="1" dirty="0" smtClean="0">
                <a:latin typeface="Times New Roman" pitchFamily="18" charset="0"/>
                <a:cs typeface="Times New Roman" pitchFamily="18" charset="0"/>
              </a:rPr>
              <a:t>                                                              Don Giuseppe Diana</a:t>
            </a:r>
          </a:p>
          <a:p>
            <a:endParaRPr lang="it-IT" dirty="0"/>
          </a:p>
        </p:txBody>
      </p:sp>
    </p:spTree>
    <p:extLst>
      <p:ext uri="{BB962C8B-B14F-4D97-AF65-F5344CB8AC3E}">
        <p14:creationId xmlns="" xmlns:p14="http://schemas.microsoft.com/office/powerpoint/2010/main" val="3995663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571480"/>
            <a:ext cx="8001056" cy="2714644"/>
          </a:xfrm>
        </p:spPr>
        <p:txBody>
          <a:bodyPr>
            <a:normAutofit fontScale="25000" lnSpcReduction="20000"/>
          </a:bodyPr>
          <a:lstStyle/>
          <a:p>
            <a:pPr marL="0" indent="0" algn="ctr">
              <a:buNone/>
            </a:pPr>
            <a:r>
              <a:rPr lang="it-IT" sz="8000" dirty="0" smtClean="0">
                <a:latin typeface="Times New Roman" pitchFamily="18" charset="0"/>
                <a:cs typeface="Times New Roman" pitchFamily="18" charset="0"/>
              </a:rPr>
              <a:t>La lettera  </a:t>
            </a:r>
            <a:r>
              <a:rPr lang="it-IT" sz="8000" b="1" i="1" dirty="0" smtClean="0">
                <a:latin typeface="Times New Roman" pitchFamily="18" charset="0"/>
                <a:cs typeface="Times New Roman" pitchFamily="18" charset="0"/>
              </a:rPr>
              <a:t>Per amore del mio popolo,</a:t>
            </a:r>
            <a:r>
              <a:rPr lang="it-IT" sz="8000" dirty="0" smtClean="0">
                <a:latin typeface="Times New Roman" pitchFamily="18" charset="0"/>
                <a:cs typeface="Times New Roman" pitchFamily="18" charset="0"/>
              </a:rPr>
              <a:t> che don Peppe scrisse nel 1991, è diventata il suo testamento spirituale e il manifesto del suo impegno per la legalità. In essa il sacerdote denuncia apertamente l’impotenza delle famiglie di fronte ai propri figli vittime o mandanti delle organizzazioni della camorra che definisce </a:t>
            </a:r>
            <a:r>
              <a:rPr lang="it-IT" sz="8000" b="1" i="1" dirty="0" smtClean="0">
                <a:latin typeface="Times New Roman" pitchFamily="18" charset="0"/>
                <a:cs typeface="Times New Roman" pitchFamily="18" charset="0"/>
              </a:rPr>
              <a:t>“Una forma di terrorismo che incute paura … impone le sue leggi con la violenza, armi in pugno, regole inaccettabili, scontri tra diverse fazioni, laboratori di violenza e del crimine organizzato”.</a:t>
            </a:r>
          </a:p>
          <a:p>
            <a:pPr marL="0" indent="0" algn="ctr">
              <a:buNone/>
            </a:pPr>
            <a:r>
              <a:rPr lang="it-IT" sz="8000" dirty="0" smtClean="0">
                <a:latin typeface="Times New Roman" pitchFamily="18" charset="0"/>
                <a:cs typeface="Times New Roman" pitchFamily="18" charset="0"/>
              </a:rPr>
              <a:t>Don Peppe voleva educare i giovani e la comunità alla legalità, al rifiuto della convivenza con la camorra ed al suo sistema di potere, ad impegnarsi a denunciare e ad essere profeti ...</a:t>
            </a:r>
          </a:p>
          <a:p>
            <a:pPr marL="0" indent="0" algn="ctr">
              <a:buNone/>
            </a:pPr>
            <a:endParaRPr lang="it-IT" sz="8000" dirty="0" smtClean="0">
              <a:latin typeface="Times New Roman" pitchFamily="18" charset="0"/>
              <a:cs typeface="Times New Roman" pitchFamily="18" charset="0"/>
            </a:endParaRPr>
          </a:p>
          <a:p>
            <a:pPr marL="0" indent="0" algn="ctr">
              <a:buNone/>
            </a:pPr>
            <a:r>
              <a:rPr lang="it-IT" sz="8000" b="1" i="1" dirty="0" smtClean="0">
                <a:latin typeface="Times New Roman" pitchFamily="18" charset="0"/>
                <a:cs typeface="Times New Roman" pitchFamily="18" charset="0"/>
              </a:rPr>
              <a:t> </a:t>
            </a:r>
            <a:endParaRPr lang="it-IT" sz="8000" b="1" i="1" dirty="0" smtClean="0">
              <a:latin typeface="Times New Roman" pitchFamily="18" charset="0"/>
              <a:ea typeface="Adobe Fan Heiti Std B" pitchFamily="34" charset="-128"/>
              <a:cs typeface="Times New Roman" pitchFamily="18" charset="0"/>
            </a:endParaRPr>
          </a:p>
          <a:p>
            <a:pPr marL="0" indent="0" algn="ctr">
              <a:buNone/>
            </a:pPr>
            <a:endParaRPr lang="it-IT" sz="8000" b="1" i="1" dirty="0" smtClean="0">
              <a:latin typeface="Times New Roman" pitchFamily="18" charset="0"/>
              <a:cs typeface="Times New Roman" pitchFamily="18" charset="0"/>
            </a:endParaRPr>
          </a:p>
          <a:p>
            <a:pPr marL="0" indent="0" algn="ctr">
              <a:buNone/>
            </a:pPr>
            <a:endParaRPr lang="it-IT" sz="1800" b="1" i="1" dirty="0" smtClean="0">
              <a:latin typeface="Times New Roman" pitchFamily="18" charset="0"/>
              <a:cs typeface="Times New Roman" pitchFamily="18" charset="0"/>
            </a:endParaRPr>
          </a:p>
          <a:p>
            <a:pPr marL="0" indent="0" algn="ctr">
              <a:buNone/>
            </a:pPr>
            <a:endParaRPr lang="it-IT" sz="1800" b="1" i="1" dirty="0" smtClean="0">
              <a:latin typeface="Times New Roman" pitchFamily="18" charset="0"/>
              <a:cs typeface="Times New Roman" pitchFamily="18" charset="0"/>
            </a:endParaRPr>
          </a:p>
        </p:txBody>
      </p:sp>
      <p:pic>
        <p:nvPicPr>
          <p:cNvPr id="4" name="Picture 7" descr="C:\Users\Paolo\Desktop\don-peppe.jpg"/>
          <p:cNvPicPr>
            <a:picLocks noChangeAspect="1" noChangeArrowheads="1"/>
          </p:cNvPicPr>
          <p:nvPr/>
        </p:nvPicPr>
        <p:blipFill>
          <a:blip r:embed="rId2"/>
          <a:srcRect/>
          <a:stretch>
            <a:fillRect/>
          </a:stretch>
        </p:blipFill>
        <p:spPr bwMode="auto">
          <a:xfrm>
            <a:off x="1500166" y="3571876"/>
            <a:ext cx="6572296" cy="2857520"/>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to="" calcmode="lin" valueType="num">
                                      <p:cBhvr>
                                        <p:cTn id="13" dur="1" fill="hold"/>
                                        <p:tgtEl>
                                          <p:spTgt spid="3">
                                            <p:txEl>
                                              <p:pRg st="3" end="3"/>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57224" y="1000108"/>
            <a:ext cx="7500990" cy="1714512"/>
          </a:xfrm>
        </p:spPr>
        <p:txBody>
          <a:bodyPr>
            <a:normAutofit fontScale="25000" lnSpcReduction="20000"/>
          </a:bodyPr>
          <a:lstStyle/>
          <a:p>
            <a:pPr marL="0" indent="0" algn="ctr">
              <a:buNone/>
            </a:pPr>
            <a:r>
              <a:rPr lang="it-IT" sz="8000" dirty="0" smtClean="0">
                <a:latin typeface="Times New Roman" pitchFamily="18" charset="0"/>
                <a:cs typeface="Times New Roman" pitchFamily="18" charset="0"/>
              </a:rPr>
              <a:t>Questa azione civica quotidiana gli è costata la giovane vita: il 19 marzo 1994</a:t>
            </a:r>
            <a:r>
              <a:rPr lang="it-IT" sz="8000" dirty="0" smtClean="0"/>
              <a:t> </a:t>
            </a:r>
            <a:r>
              <a:rPr lang="it-IT" sz="8000" dirty="0" smtClean="0">
                <a:latin typeface="Times New Roman" pitchFamily="18" charset="0"/>
                <a:cs typeface="Times New Roman" pitchFamily="18" charset="0"/>
              </a:rPr>
              <a:t>è</a:t>
            </a:r>
            <a:r>
              <a:rPr lang="it-IT" sz="8000" dirty="0" smtClean="0"/>
              <a:t> </a:t>
            </a:r>
            <a:r>
              <a:rPr lang="it-IT" sz="8000" dirty="0" smtClean="0">
                <a:latin typeface="Times New Roman" pitchFamily="18" charset="0"/>
                <a:cs typeface="Times New Roman" pitchFamily="18" charset="0"/>
              </a:rPr>
              <a:t>assassinato nella sacrestia della chiesa di San Nicola, mentre si accingeva a celebrare la santa messa. </a:t>
            </a:r>
            <a:r>
              <a:rPr lang="it-IT" sz="8000" dirty="0" smtClean="0"/>
              <a:t> </a:t>
            </a:r>
            <a:r>
              <a:rPr lang="it-IT" sz="8000" dirty="0" smtClean="0">
                <a:latin typeface="Times New Roman" pitchFamily="18" charset="0"/>
                <a:cs typeface="Times New Roman" pitchFamily="18" charset="0"/>
              </a:rPr>
              <a:t>Un camorrista lo affronta con una pistola. I cinque proiettili vanno tutti a segno: due alla testa, uno al volto, uno alla mano e uno al collo. Don Peppe Diana muore all'istante. L'omicidio fa scalpore in tutta Italia. </a:t>
            </a:r>
          </a:p>
          <a:p>
            <a:pPr marL="0" indent="0" algn="ctr">
              <a:buNone/>
            </a:pPr>
            <a:endParaRPr lang="it-IT" sz="8000" b="1" i="1" dirty="0" smtClean="0">
              <a:latin typeface="Times New Roman" pitchFamily="18" charset="0"/>
              <a:ea typeface="Adobe Fan Heiti Std B" pitchFamily="34" charset="-128"/>
              <a:cs typeface="Times New Roman" pitchFamily="18" charset="0"/>
            </a:endParaRPr>
          </a:p>
          <a:p>
            <a:pPr marL="0" indent="0" algn="ctr">
              <a:buNone/>
            </a:pPr>
            <a:endParaRPr lang="it-IT" sz="1800" dirty="0">
              <a:latin typeface="Times New Roman" pitchFamily="18" charset="0"/>
              <a:ea typeface="Adobe Fan Heiti Std B" pitchFamily="34" charset="-128"/>
              <a:cs typeface="Times New Roman" pitchFamily="18" charset="0"/>
            </a:endParaRPr>
          </a:p>
        </p:txBody>
      </p:sp>
      <p:sp>
        <p:nvSpPr>
          <p:cNvPr id="53250"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3256" name="Picture 8" descr="C:\Users\Paolo\Desktop\in chiesa.jpg"/>
          <p:cNvPicPr>
            <a:picLocks noChangeAspect="1" noChangeArrowheads="1"/>
          </p:cNvPicPr>
          <p:nvPr/>
        </p:nvPicPr>
        <p:blipFill>
          <a:blip r:embed="rId2"/>
          <a:srcRect/>
          <a:stretch>
            <a:fillRect/>
          </a:stretch>
        </p:blipFill>
        <p:spPr bwMode="auto">
          <a:xfrm>
            <a:off x="1142976" y="2857496"/>
            <a:ext cx="7000924" cy="2495561"/>
          </a:xfrm>
          <a:prstGeom prst="rect">
            <a:avLst/>
          </a:prstGeom>
          <a:noFill/>
        </p:spPr>
      </p:pic>
      <p:sp>
        <p:nvSpPr>
          <p:cNvPr id="9" name="Rettangolo 8"/>
          <p:cNvSpPr/>
          <p:nvPr/>
        </p:nvSpPr>
        <p:spPr>
          <a:xfrm>
            <a:off x="642910" y="5429264"/>
            <a:ext cx="8001056" cy="707886"/>
          </a:xfrm>
          <a:prstGeom prst="rect">
            <a:avLst/>
          </a:prstGeom>
        </p:spPr>
        <p:txBody>
          <a:bodyPr wrap="square">
            <a:spAutoFit/>
          </a:bodyPr>
          <a:lstStyle/>
          <a:p>
            <a:pPr algn="ctr"/>
            <a:r>
              <a:rPr lang="it-IT" sz="2000" b="1" i="1" dirty="0" smtClean="0">
                <a:latin typeface="Times New Roman" pitchFamily="18" charset="0"/>
                <a:cs typeface="Times New Roman" pitchFamily="18" charset="0"/>
              </a:rPr>
              <a:t>Don Peppe ha avuto “ il coraggio di avere paura”, di dire "NO" alla camorra, di “non tacere” per amore del suo popolo. </a:t>
            </a:r>
            <a:endParaRPr lang="it-IT" sz="2000" dirty="0"/>
          </a:p>
        </p:txBody>
      </p:sp>
    </p:spTree>
    <p:extLst>
      <p:ext uri="{BB962C8B-B14F-4D97-AF65-F5344CB8AC3E}">
        <p14:creationId xmlns="" xmlns:p14="http://schemas.microsoft.com/office/powerpoint/2010/main" val="399566352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to="" calcmode="lin" valueType="num">
                                      <p:cBhvr>
                                        <p:cTn id="12" dur="1" fill="hold"/>
                                        <p:tgtEl>
                                          <p:spTgt spid="5325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1000108"/>
            <a:ext cx="7858180" cy="2428892"/>
          </a:xfrm>
        </p:spPr>
        <p:txBody>
          <a:bodyPr>
            <a:normAutofit fontScale="25000" lnSpcReduction="20000"/>
          </a:bodyPr>
          <a:lstStyle/>
          <a:p>
            <a:pPr marL="0" indent="0" algn="ctr" defTabSz="1270000">
              <a:buNone/>
              <a:tabLst>
                <a:tab pos="7359650" algn="l"/>
              </a:tabLst>
            </a:pPr>
            <a:r>
              <a:rPr lang="it-IT" sz="8000" dirty="0" smtClean="0">
                <a:latin typeface="Times New Roman" pitchFamily="18" charset="0"/>
                <a:cs typeface="Times New Roman" pitchFamily="18" charset="0"/>
              </a:rPr>
              <a:t>Per infangarne  la figura e depistare le indagini sin dall'inizio del processo don Peppe Diana fu accusato di essere frequentatore di prostitute, pedofilo e custode di armi.  Il Corriere di Caserta, pubblicò in prima pagina il titolo </a:t>
            </a:r>
            <a:r>
              <a:rPr lang="it-IT" sz="8000" b="1" dirty="0" smtClean="0">
                <a:latin typeface="Times New Roman" pitchFamily="18" charset="0"/>
                <a:cs typeface="Times New Roman" pitchFamily="18" charset="0"/>
              </a:rPr>
              <a:t>"</a:t>
            </a:r>
            <a:r>
              <a:rPr lang="it-IT" sz="8000" b="1" i="1" dirty="0" smtClean="0">
                <a:latin typeface="Times New Roman" pitchFamily="18" charset="0"/>
                <a:cs typeface="Times New Roman" pitchFamily="18" charset="0"/>
              </a:rPr>
              <a:t>Don Diana era un camorrista</a:t>
            </a:r>
            <a:r>
              <a:rPr lang="it-IT" sz="8000" b="1" dirty="0" smtClean="0">
                <a:latin typeface="Times New Roman" pitchFamily="18" charset="0"/>
                <a:cs typeface="Times New Roman" pitchFamily="18" charset="0"/>
              </a:rPr>
              <a:t>" </a:t>
            </a:r>
            <a:r>
              <a:rPr lang="it-IT" sz="8000" dirty="0" smtClean="0">
                <a:latin typeface="Times New Roman" pitchFamily="18" charset="0"/>
                <a:cs typeface="Times New Roman" pitchFamily="18" charset="0"/>
              </a:rPr>
              <a:t>e dopo pochi giorni </a:t>
            </a:r>
            <a:r>
              <a:rPr lang="it-IT" sz="8000" b="1" dirty="0" smtClean="0">
                <a:latin typeface="Times New Roman" pitchFamily="18" charset="0"/>
                <a:cs typeface="Times New Roman" pitchFamily="18" charset="0"/>
              </a:rPr>
              <a:t>"</a:t>
            </a:r>
            <a:r>
              <a:rPr lang="it-IT" sz="8000" b="1" i="1" dirty="0" smtClean="0">
                <a:latin typeface="Times New Roman" pitchFamily="18" charset="0"/>
                <a:cs typeface="Times New Roman" pitchFamily="18" charset="0"/>
              </a:rPr>
              <a:t>Don Diana a letto con due donne</a:t>
            </a:r>
            <a:r>
              <a:rPr lang="it-IT" sz="8000" b="1" dirty="0" smtClean="0">
                <a:latin typeface="Times New Roman" pitchFamily="18" charset="0"/>
                <a:cs typeface="Times New Roman" pitchFamily="18" charset="0"/>
              </a:rPr>
              <a:t>"</a:t>
            </a:r>
            <a:r>
              <a:rPr lang="it-IT" sz="8000" dirty="0" smtClean="0">
                <a:latin typeface="Times New Roman" pitchFamily="18" charset="0"/>
                <a:cs typeface="Times New Roman" pitchFamily="18" charset="0"/>
              </a:rPr>
              <a:t>, descrivendolo non come vittima della camorra bensì come appartenente ai clan.</a:t>
            </a:r>
          </a:p>
          <a:p>
            <a:pPr marL="0" indent="0" algn="ctr">
              <a:buNone/>
            </a:pPr>
            <a:r>
              <a:rPr lang="it-IT" sz="8000" dirty="0" smtClean="0">
                <a:latin typeface="Times New Roman" pitchFamily="18" charset="0"/>
                <a:cs typeface="Times New Roman" pitchFamily="18" charset="0"/>
              </a:rPr>
              <a:t>La verità è venuta alla luce quando l’autore materiale dell'omicidio, consegnatosi alla polizia, ha iniziato a collaborare con la giustizia facendo arrestare e condannare all'ergastolo due coautori dell'omicidio.</a:t>
            </a:r>
            <a:endParaRPr lang="it-IT" sz="8000" dirty="0">
              <a:latin typeface="Times New Roman" pitchFamily="18" charset="0"/>
              <a:cs typeface="Times New Roman" pitchFamily="18" charset="0"/>
            </a:endParaRPr>
          </a:p>
        </p:txBody>
      </p:sp>
      <p:sp>
        <p:nvSpPr>
          <p:cNvPr id="53250"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3490" name="Picture 2" descr="Risultati immagini per accuse contro peppe diana"/>
          <p:cNvPicPr>
            <a:picLocks noChangeAspect="1" noChangeArrowheads="1"/>
          </p:cNvPicPr>
          <p:nvPr/>
        </p:nvPicPr>
        <p:blipFill>
          <a:blip r:embed="rId2"/>
          <a:srcRect/>
          <a:stretch>
            <a:fillRect/>
          </a:stretch>
        </p:blipFill>
        <p:spPr bwMode="auto">
          <a:xfrm>
            <a:off x="1142976" y="3571876"/>
            <a:ext cx="6858048" cy="2628900"/>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3490"/>
                                        </p:tgtEl>
                                        <p:attrNameLst>
                                          <p:attrName>style.visibility</p:attrName>
                                        </p:attrNameLst>
                                      </p:cBhvr>
                                      <p:to>
                                        <p:strVal val="visible"/>
                                      </p:to>
                                    </p:set>
                                    <p:anim to="" calcmode="lin" valueType="num">
                                      <p:cBhvr>
                                        <p:cTn id="17" dur="1" fill="hold"/>
                                        <p:tgtEl>
                                          <p:spTgt spid="634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1142983"/>
            <a:ext cx="8001056" cy="2857521"/>
          </a:xfrm>
        </p:spPr>
        <p:txBody>
          <a:bodyPr>
            <a:normAutofit/>
          </a:bodyPr>
          <a:lstStyle/>
          <a:p>
            <a:pPr algn="ctr">
              <a:buNone/>
            </a:pPr>
            <a:r>
              <a:rPr lang="it-IT" sz="1800" dirty="0" smtClean="0">
                <a:latin typeface="Times New Roman" pitchFamily="18" charset="0"/>
                <a:cs typeface="Times New Roman" pitchFamily="18" charset="0"/>
              </a:rPr>
              <a:t>Un messaggio di cordoglio è pronunciato anche da Giovanni Paolo II durante L’Angelus del 20 marzo 1994 (giorno successivo alla sua morte)</a:t>
            </a:r>
            <a:r>
              <a:rPr lang="it-IT" sz="1800" b="1" i="1" dirty="0" smtClean="0">
                <a:latin typeface="Times New Roman" pitchFamily="18" charset="0"/>
                <a:cs typeface="Times New Roman" pitchFamily="18" charset="0"/>
              </a:rPr>
              <a:t>: ”Sento il bisogno di esprimere il vivo dolore in me suscitato dalla notizia dell’uccisione di don Giuseppe Diana ucciso da spietati assassini mentre si preparava a celebrare la santa messa … vi invito a unirvi a me nella preghiera di suffragio per l’anima del generoso sacerdote, impegnato nel servizio pastorale alla sua gente. Voglia il Signore far sì che il sacrificio di questo suo ministro, evangelico chicco di grano caduto nella terra, produca frutti di piena conversione, di operosa concordia, di solidarietà e di pace”.</a:t>
            </a:r>
          </a:p>
          <a:p>
            <a:pPr>
              <a:buNone/>
            </a:pPr>
            <a:endParaRPr lang="it-IT" sz="1800" dirty="0" smtClean="0"/>
          </a:p>
        </p:txBody>
      </p:sp>
      <p:pic>
        <p:nvPicPr>
          <p:cNvPr id="51202" name="Picture 2" descr="Risultati immagini per biografia peppe diana"/>
          <p:cNvPicPr>
            <a:picLocks noChangeAspect="1" noChangeArrowheads="1"/>
          </p:cNvPicPr>
          <p:nvPr/>
        </p:nvPicPr>
        <p:blipFill>
          <a:blip r:embed="rId2"/>
          <a:srcRect/>
          <a:stretch>
            <a:fillRect/>
          </a:stretch>
        </p:blipFill>
        <p:spPr bwMode="auto">
          <a:xfrm>
            <a:off x="1571604" y="3929066"/>
            <a:ext cx="5857916" cy="2000264"/>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 to="" calcmode="lin" valueType="num">
                                      <p:cBhvr>
                                        <p:cTn id="12" dur="1" fill="hold"/>
                                        <p:tgtEl>
                                          <p:spTgt spid="512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5984" y="214290"/>
            <a:ext cx="4929222" cy="714380"/>
          </a:xfrm>
        </p:spPr>
        <p:txBody>
          <a:bodyPr>
            <a:normAutofit/>
          </a:bodyPr>
          <a:lstStyle/>
          <a:p>
            <a:r>
              <a:rPr lang="it-IT" sz="4000" b="1" i="1" dirty="0" smtClean="0">
                <a:latin typeface="Times New Roman" pitchFamily="18" charset="0"/>
                <a:cs typeface="Times New Roman" pitchFamily="18" charset="0"/>
              </a:rPr>
              <a:t>Don Pino </a:t>
            </a:r>
            <a:r>
              <a:rPr lang="it-IT" sz="4000" b="1" i="1" dirty="0" err="1" smtClean="0">
                <a:latin typeface="Times New Roman" pitchFamily="18" charset="0"/>
                <a:cs typeface="Times New Roman" pitchFamily="18" charset="0"/>
              </a:rPr>
              <a:t>Puglisi</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000628" y="1285860"/>
            <a:ext cx="3643338" cy="4929222"/>
          </a:xfrm>
        </p:spPr>
        <p:txBody>
          <a:bodyPr>
            <a:normAutofit/>
          </a:bodyPr>
          <a:lstStyle/>
          <a:p>
            <a:pPr marL="0" indent="0" algn="ctr">
              <a:buNone/>
            </a:pPr>
            <a:r>
              <a:rPr lang="it-IT" sz="1800" dirty="0" smtClean="0">
                <a:latin typeface="Times New Roman" pitchFamily="18" charset="0"/>
                <a:ea typeface="Adobe Fan Heiti Std B" pitchFamily="34" charset="-128"/>
                <a:cs typeface="Times New Roman" pitchFamily="18" charset="0"/>
              </a:rPr>
              <a:t>E’ stato definito il prete che </a:t>
            </a:r>
            <a:r>
              <a:rPr lang="it-IT" sz="1800" b="1" i="1" dirty="0" smtClean="0">
                <a:latin typeface="Times New Roman" pitchFamily="18" charset="0"/>
                <a:ea typeface="Adobe Fan Heiti Std B" pitchFamily="34" charset="-128"/>
                <a:cs typeface="Times New Roman" pitchFamily="18" charset="0"/>
              </a:rPr>
              <a:t>“combatteva la mafia con il sorriso” </a:t>
            </a:r>
            <a:r>
              <a:rPr lang="it-IT" sz="1800" dirty="0" smtClean="0">
                <a:latin typeface="Times New Roman" pitchFamily="18" charset="0"/>
                <a:ea typeface="Adobe Fan Heiti Std B" pitchFamily="34" charset="-128"/>
                <a:cs typeface="Times New Roman" pitchFamily="18" charset="0"/>
              </a:rPr>
              <a:t>Don Pino </a:t>
            </a:r>
            <a:r>
              <a:rPr lang="it-IT" sz="1800" dirty="0" err="1" smtClean="0">
                <a:latin typeface="Times New Roman" pitchFamily="18" charset="0"/>
                <a:ea typeface="Adobe Fan Heiti Std B" pitchFamily="34" charset="-128"/>
                <a:cs typeface="Times New Roman" pitchFamily="18" charset="0"/>
              </a:rPr>
              <a:t>Puglisi</a:t>
            </a:r>
            <a:r>
              <a:rPr lang="it-IT" sz="1800" dirty="0" smtClean="0">
                <a:latin typeface="Times New Roman" pitchFamily="18" charset="0"/>
                <a:ea typeface="Adobe Fan Heiti Std B" pitchFamily="34" charset="-128"/>
                <a:cs typeface="Times New Roman" pitchFamily="18" charset="0"/>
              </a:rPr>
              <a:t>, parroco del quartiere Brancaccio di Palermo, ucciso dalla mafia il 15 settembre del 1993 perché </a:t>
            </a:r>
            <a:r>
              <a:rPr lang="it-IT" sz="1800" dirty="0" smtClean="0">
                <a:latin typeface="Times New Roman" pitchFamily="18" charset="0"/>
                <a:cs typeface="Times New Roman" pitchFamily="18" charset="0"/>
              </a:rPr>
              <a:t>considerato un </a:t>
            </a:r>
            <a:r>
              <a:rPr lang="it-IT" sz="1800" b="1" i="1" dirty="0" smtClean="0">
                <a:latin typeface="Times New Roman" pitchFamily="18" charset="0"/>
                <a:cs typeface="Times New Roman" pitchFamily="18" charset="0"/>
              </a:rPr>
              <a:t>parroco fastidioso, una spina nel fianco. </a:t>
            </a:r>
            <a:r>
              <a:rPr lang="it-IT" sz="1800" dirty="0" smtClean="0">
                <a:latin typeface="Times New Roman" pitchFamily="18" charset="0"/>
                <a:cs typeface="Times New Roman" pitchFamily="18" charset="0"/>
              </a:rPr>
              <a:t>La sua attenzione è rivolta al recupero degli adolescenti già reclutati dalla criminalità mafiosa, e all’affermazione nel quartiere di  una cultura della legalità illuminata dalla fede. A questo scopo inaugura a Brancaccio il centro</a:t>
            </a:r>
            <a:r>
              <a:rPr lang="it-IT" sz="1800" b="1" i="1" dirty="0" smtClean="0">
                <a:latin typeface="Times New Roman" pitchFamily="18" charset="0"/>
                <a:cs typeface="Times New Roman" pitchFamily="18" charset="0"/>
              </a:rPr>
              <a:t> "Padre Nostro"</a:t>
            </a:r>
            <a:r>
              <a:rPr lang="it-IT" sz="1800" dirty="0" smtClean="0">
                <a:latin typeface="Times New Roman" pitchFamily="18" charset="0"/>
                <a:cs typeface="Times New Roman" pitchFamily="18" charset="0"/>
              </a:rPr>
              <a:t>, che diventa il punto di riferimento per i giovani e le famiglie del quartiere.</a:t>
            </a:r>
            <a:endParaRPr lang="it-IT" sz="1800" i="1" dirty="0" smtClean="0">
              <a:latin typeface="Times New Roman" pitchFamily="18" charset="0"/>
              <a:cs typeface="Times New Roman" pitchFamily="18" charset="0"/>
            </a:endParaRPr>
          </a:p>
        </p:txBody>
      </p:sp>
      <p:sp>
        <p:nvSpPr>
          <p:cNvPr id="1028" name="AutoShape 4" descr="Risultati immagini per immagini don peppe d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2500298" y="5429265"/>
            <a:ext cx="6215106" cy="369332"/>
          </a:xfrm>
          <a:prstGeom prst="rect">
            <a:avLst/>
          </a:prstGeom>
        </p:spPr>
        <p:txBody>
          <a:bodyPr wrap="square">
            <a:spAutoFit/>
          </a:bodyPr>
          <a:lstStyle/>
          <a:p>
            <a:r>
              <a:rPr lang="it-IT" dirty="0" smtClean="0">
                <a:latin typeface="Times New Roman" pitchFamily="18" charset="0"/>
                <a:cs typeface="Times New Roman" pitchFamily="18" charset="0"/>
              </a:rPr>
              <a:t> </a:t>
            </a:r>
            <a:endParaRPr lang="it-IT" dirty="0"/>
          </a:p>
        </p:txBody>
      </p:sp>
      <p:pic>
        <p:nvPicPr>
          <p:cNvPr id="55298" name="Picture 2" descr="la prima pagina del Giornale di Sicilia con la notizia dell'assassinio di padre Puglisi"/>
          <p:cNvPicPr>
            <a:picLocks noChangeAspect="1" noChangeArrowheads="1"/>
          </p:cNvPicPr>
          <p:nvPr/>
        </p:nvPicPr>
        <p:blipFill>
          <a:blip r:embed="rId2"/>
          <a:srcRect/>
          <a:stretch>
            <a:fillRect/>
          </a:stretch>
        </p:blipFill>
        <p:spPr bwMode="auto">
          <a:xfrm>
            <a:off x="857224" y="1428736"/>
            <a:ext cx="3929090" cy="4500594"/>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5298"/>
                                        </p:tgtEl>
                                        <p:attrNameLst>
                                          <p:attrName>style.visibility</p:attrName>
                                        </p:attrNameLst>
                                      </p:cBhvr>
                                      <p:to>
                                        <p:strVal val="visible"/>
                                      </p:to>
                                    </p:set>
                                    <p:anim to="" calcmode="lin" valueType="num">
                                      <p:cBhvr>
                                        <p:cTn id="17" dur="1" fill="hold"/>
                                        <p:tgtEl>
                                          <p:spTgt spid="55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785794"/>
            <a:ext cx="8072494" cy="2500330"/>
          </a:xfrm>
        </p:spPr>
        <p:txBody>
          <a:bodyPr>
            <a:normAutofit/>
          </a:bodyPr>
          <a:lstStyle/>
          <a:p>
            <a:pPr>
              <a:buNone/>
            </a:pPr>
            <a:r>
              <a:rPr lang="it-IT" sz="1800" dirty="0" smtClean="0">
                <a:latin typeface="Times New Roman" pitchFamily="18" charset="0"/>
                <a:cs typeface="Times New Roman" pitchFamily="18" charset="0"/>
              </a:rPr>
              <a:t>Nelle sue omelie spesso si rivolgeva ai mafiosi invitandoli a incontrarsi, a parlare, a</a:t>
            </a:r>
          </a:p>
          <a:p>
            <a:pPr>
              <a:buNone/>
            </a:pPr>
            <a:r>
              <a:rPr lang="it-IT" sz="1800" dirty="0" smtClean="0">
                <a:latin typeface="Times New Roman" pitchFamily="18" charset="0"/>
                <a:cs typeface="Times New Roman" pitchFamily="18" charset="0"/>
              </a:rPr>
              <a:t>spiegare i motivi che li spingevano a ostacolare chi educava i bambini allo studio, ai</a:t>
            </a:r>
          </a:p>
          <a:p>
            <a:pPr>
              <a:buNone/>
            </a:pPr>
            <a:r>
              <a:rPr lang="it-IT" sz="1800" dirty="0" smtClean="0">
                <a:latin typeface="Times New Roman" pitchFamily="18" charset="0"/>
                <a:cs typeface="Times New Roman" pitchFamily="18" charset="0"/>
              </a:rPr>
              <a:t>valori della legalità e del rispetto reciproco. </a:t>
            </a:r>
          </a:p>
          <a:p>
            <a:pPr>
              <a:buNone/>
            </a:pPr>
            <a:r>
              <a:rPr lang="it-IT" sz="1800" dirty="0" smtClean="0">
                <a:latin typeface="Times New Roman" pitchFamily="18" charset="0"/>
                <a:cs typeface="Times New Roman" pitchFamily="18" charset="0"/>
              </a:rPr>
              <a:t>Fece capire ai più piccoli che per ottenere il rispetto nella vita non bisogna essere dei</a:t>
            </a:r>
          </a:p>
          <a:p>
            <a:pPr algn="just">
              <a:buNone/>
            </a:pPr>
            <a:r>
              <a:rPr lang="it-IT" sz="1800" dirty="0" smtClean="0">
                <a:latin typeface="Times New Roman" pitchFamily="18" charset="0"/>
                <a:cs typeface="Times New Roman" pitchFamily="18" charset="0"/>
              </a:rPr>
              <a:t>criminali, “gente di rispetto”: basta soltanto avere in mente e nel cuore idee buone e</a:t>
            </a:r>
          </a:p>
          <a:p>
            <a:pPr algn="just">
              <a:buNone/>
            </a:pPr>
            <a:r>
              <a:rPr lang="it-IT" sz="1800" dirty="0" smtClean="0">
                <a:latin typeface="Times New Roman" pitchFamily="18" charset="0"/>
                <a:cs typeface="Times New Roman" pitchFamily="18" charset="0"/>
              </a:rPr>
              <a:t>pulite.  Per don Pino </a:t>
            </a:r>
            <a:r>
              <a:rPr lang="it-IT" sz="1800" dirty="0" err="1" smtClean="0">
                <a:latin typeface="Times New Roman" pitchFamily="18" charset="0"/>
                <a:cs typeface="Times New Roman" pitchFamily="18" charset="0"/>
              </a:rPr>
              <a:t>Puglisi</a:t>
            </a:r>
            <a:r>
              <a:rPr lang="it-IT" sz="1800" dirty="0" smtClean="0">
                <a:latin typeface="Times New Roman" pitchFamily="18" charset="0"/>
                <a:cs typeface="Times New Roman" pitchFamily="18" charset="0"/>
              </a:rPr>
              <a:t> nulla è davvero impossibile, se lo si vuole.  </a:t>
            </a:r>
            <a:endParaRPr lang="it-IT" sz="1800" i="1" dirty="0" smtClean="0">
              <a:latin typeface="Times New Roman" pitchFamily="18" charset="0"/>
              <a:cs typeface="Times New Roman" pitchFamily="18" charset="0"/>
            </a:endParaRPr>
          </a:p>
        </p:txBody>
      </p:sp>
      <p:sp>
        <p:nvSpPr>
          <p:cNvPr id="1028" name="AutoShape 4" descr="Risultati immagini per immagini don peppe di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2500298" y="5429265"/>
            <a:ext cx="6215106" cy="369332"/>
          </a:xfrm>
          <a:prstGeom prst="rect">
            <a:avLst/>
          </a:prstGeom>
        </p:spPr>
        <p:txBody>
          <a:bodyPr wrap="square">
            <a:spAutoFit/>
          </a:bodyPr>
          <a:lstStyle/>
          <a:p>
            <a:r>
              <a:rPr lang="it-IT" dirty="0" smtClean="0">
                <a:latin typeface="Times New Roman" pitchFamily="18" charset="0"/>
                <a:cs typeface="Times New Roman" pitchFamily="18" charset="0"/>
              </a:rPr>
              <a:t> </a:t>
            </a:r>
            <a:endParaRPr lang="it-IT" dirty="0"/>
          </a:p>
        </p:txBody>
      </p:sp>
      <p:sp>
        <p:nvSpPr>
          <p:cNvPr id="7" name="Rettangolo 6"/>
          <p:cNvSpPr/>
          <p:nvPr/>
        </p:nvSpPr>
        <p:spPr>
          <a:xfrm>
            <a:off x="2714612" y="5552656"/>
            <a:ext cx="5500726" cy="646331"/>
          </a:xfrm>
          <a:prstGeom prst="rect">
            <a:avLst/>
          </a:prstGeom>
        </p:spPr>
        <p:txBody>
          <a:bodyPr wrap="square">
            <a:spAutoFit/>
          </a:bodyPr>
          <a:lstStyle/>
          <a:p>
            <a:pPr algn="ctr"/>
            <a:r>
              <a:rPr lang="it-IT" b="1" i="1" dirty="0" smtClean="0">
                <a:latin typeface="Times New Roman" pitchFamily="18" charset="0"/>
                <a:cs typeface="Times New Roman" pitchFamily="18" charset="0"/>
              </a:rPr>
              <a:t>Don Pino </a:t>
            </a:r>
            <a:r>
              <a:rPr lang="it-IT" b="1" i="1" dirty="0" err="1" smtClean="0">
                <a:latin typeface="Times New Roman" pitchFamily="18" charset="0"/>
                <a:cs typeface="Times New Roman" pitchFamily="18" charset="0"/>
              </a:rPr>
              <a:t>Puglisi</a:t>
            </a:r>
            <a:r>
              <a:rPr lang="it-IT" b="1" i="1" dirty="0" smtClean="0">
                <a:latin typeface="Times New Roman" pitchFamily="18" charset="0"/>
                <a:cs typeface="Times New Roman" pitchFamily="18" charset="0"/>
              </a:rPr>
              <a:t> è stato proclamato beato da papa Francesco il 25 maggio 2013 a Palermo.</a:t>
            </a:r>
            <a:r>
              <a:rPr lang="it-IT" b="1" i="1" dirty="0" smtClean="0"/>
              <a:t> </a:t>
            </a:r>
            <a:endParaRPr lang="it-IT" b="1" i="1" dirty="0"/>
          </a:p>
        </p:txBody>
      </p:sp>
      <p:pic>
        <p:nvPicPr>
          <p:cNvPr id="1026" name="Picture 2" descr="C:\Users\Paolo\Desktop\beato.jpg"/>
          <p:cNvPicPr>
            <a:picLocks noChangeAspect="1" noChangeArrowheads="1"/>
          </p:cNvPicPr>
          <p:nvPr/>
        </p:nvPicPr>
        <p:blipFill>
          <a:blip r:embed="rId2"/>
          <a:srcRect/>
          <a:stretch>
            <a:fillRect/>
          </a:stretch>
        </p:blipFill>
        <p:spPr bwMode="auto">
          <a:xfrm>
            <a:off x="714348" y="3000372"/>
            <a:ext cx="7643866" cy="2357454"/>
          </a:xfrm>
          <a:prstGeom prst="rect">
            <a:avLst/>
          </a:prstGeom>
          <a:noFill/>
        </p:spPr>
      </p:pic>
    </p:spTree>
    <p:extLst>
      <p:ext uri="{BB962C8B-B14F-4D97-AF65-F5344CB8AC3E}">
        <p14:creationId xmlns="" xmlns:p14="http://schemas.microsoft.com/office/powerpoint/2010/main" val="39956635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to="" calcmode="lin" valueType="num">
                                      <p:cBhvr>
                                        <p:cTn id="27" dur="1" fill="hold"/>
                                        <p:tgtEl>
                                          <p:spTgt spid="102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0166" y="260649"/>
            <a:ext cx="6357982" cy="1025212"/>
          </a:xfrm>
        </p:spPr>
        <p:txBody>
          <a:bodyPr>
            <a:normAutofit/>
          </a:bodyPr>
          <a:lstStyle/>
          <a:p>
            <a:r>
              <a:rPr lang="it-IT" sz="4000" b="1" i="1" dirty="0" smtClean="0">
                <a:latin typeface="Times New Roman" pitchFamily="18" charset="0"/>
                <a:cs typeface="Times New Roman" pitchFamily="18" charset="0"/>
              </a:rPr>
              <a:t>Chi sono i mafiosi</a:t>
            </a:r>
            <a:endParaRPr lang="it-IT" sz="40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357158" y="1643050"/>
            <a:ext cx="4536504" cy="4302240"/>
          </a:xfrm>
        </p:spPr>
        <p:txBody>
          <a:bodyPr>
            <a:normAutofit fontScale="70000" lnSpcReduction="20000"/>
          </a:bodyPr>
          <a:lstStyle/>
          <a:p>
            <a:pPr algn="just"/>
            <a:r>
              <a:rPr lang="it-IT" dirty="0" smtClean="0">
                <a:solidFill>
                  <a:schemeClr val="tx1"/>
                </a:solidFill>
                <a:latin typeface="Times New Roman" pitchFamily="18" charset="0"/>
                <a:cs typeface="Times New Roman" pitchFamily="18" charset="0"/>
              </a:rPr>
              <a:t>Uomo d’onore è colui che è in grado di farsi rispettare perché sa esercitare la violenza. Gli stessi mafiosi si definiscono </a:t>
            </a:r>
            <a:r>
              <a:rPr lang="it-IT" b="1" i="1" dirty="0" smtClean="0">
                <a:solidFill>
                  <a:schemeClr val="tx1"/>
                </a:solidFill>
                <a:latin typeface="Times New Roman" pitchFamily="18" charset="0"/>
                <a:cs typeface="Times New Roman" pitchFamily="18" charset="0"/>
              </a:rPr>
              <a:t>“uomini d’onore”</a:t>
            </a:r>
            <a:r>
              <a:rPr lang="it-IT" dirty="0" smtClean="0">
                <a:solidFill>
                  <a:schemeClr val="tx1"/>
                </a:solidFill>
                <a:latin typeface="Times New Roman" pitchFamily="18" charset="0"/>
                <a:cs typeface="Times New Roman" pitchFamily="18" charset="0"/>
              </a:rPr>
              <a:t>:</a:t>
            </a:r>
            <a:r>
              <a:rPr lang="it-IT" b="1" i="1" dirty="0" smtClean="0">
                <a:solidFill>
                  <a:schemeClr val="tx1"/>
                </a:solidFill>
                <a:latin typeface="Times New Roman" pitchFamily="18" charset="0"/>
                <a:cs typeface="Times New Roman" pitchFamily="18" charset="0"/>
              </a:rPr>
              <a:t> </a:t>
            </a:r>
            <a:r>
              <a:rPr lang="it-IT" dirty="0" smtClean="0">
                <a:solidFill>
                  <a:schemeClr val="tx1"/>
                </a:solidFill>
                <a:latin typeface="Times New Roman" pitchFamily="18" charset="0"/>
                <a:cs typeface="Times New Roman" pitchFamily="18" charset="0"/>
              </a:rPr>
              <a:t>il termine mafia è estraneo alla loro cultura, anzi è un’accusa infamante. La sua connotazione è negativa in quanto sinonimo di delinquenza e criminalità, mentre l’immagine che di sé tendono a dare i mafiosi è quella di tutori della buona convivenza civile, di gente che risolve i problemi, di amministratori della giustizia, di specialisti nella soluzione di conflitti.</a:t>
            </a:r>
            <a:endParaRPr lang="it-IT"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3504" y="1785926"/>
            <a:ext cx="3779912" cy="36800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7293388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4290"/>
            <a:ext cx="8229600" cy="3857652"/>
          </a:xfrm>
        </p:spPr>
        <p:txBody>
          <a:bodyPr>
            <a:noAutofit/>
          </a:bodyPr>
          <a:lstStyle/>
          <a:p>
            <a:pPr marL="0" indent="0" algn="just">
              <a:buNone/>
            </a:pPr>
            <a:r>
              <a:rPr lang="it-IT" sz="1800" i="1" dirty="0" smtClean="0">
                <a:latin typeface="Times New Roman" pitchFamily="18" charset="0"/>
                <a:cs typeface="Times New Roman" pitchFamily="18" charset="0"/>
              </a:rPr>
              <a:t>“La mafia non è affatto invincibile; è un fatto umano e come tutti i fatti umani ha un inizio e avrà anche una fine. Piuttosto, bisogna rendersi conto che è un fenomeno terribilmente serio e molto grave; e che si può vincere non pretendendo l'eroismo da inermi cittadini, ma impegnando in questa battaglia tutte le forze migliori delle istituzioni”. </a:t>
            </a:r>
            <a:r>
              <a:rPr lang="it-IT" sz="1800" dirty="0" smtClean="0">
                <a:latin typeface="Times New Roman" pitchFamily="18" charset="0"/>
                <a:cs typeface="Times New Roman" pitchFamily="18" charset="0"/>
              </a:rPr>
              <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                                                                                                  (Giovanni Falcone)</a:t>
            </a:r>
          </a:p>
          <a:p>
            <a:pPr marL="0" indent="0">
              <a:buNone/>
            </a:pPr>
            <a:r>
              <a:rPr lang="it-IT" sz="1800" i="1" dirty="0" smtClean="0">
                <a:latin typeface="Times New Roman" pitchFamily="18" charset="0"/>
                <a:cs typeface="Times New Roman" pitchFamily="18" charset="0"/>
              </a:rPr>
              <a:t>“Gli uomini passano, le idee restano. Restano le loro tensioni morali e continueranno a camminare sulle gambe di altri uomini”. </a:t>
            </a:r>
            <a:r>
              <a:rPr lang="it-IT" sz="1800" dirty="0" smtClean="0">
                <a:latin typeface="Times New Roman" pitchFamily="18" charset="0"/>
                <a:cs typeface="Times New Roman" pitchFamily="18" charset="0"/>
              </a:rPr>
              <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                                                                                                 (Giovanni Falcone)</a:t>
            </a:r>
          </a:p>
          <a:p>
            <a:pPr marL="0" indent="0">
              <a:buNone/>
            </a:pPr>
            <a:r>
              <a:rPr lang="it-IT" sz="1800" i="1" dirty="0" smtClean="0">
                <a:latin typeface="Times New Roman" pitchFamily="18" charset="0"/>
                <a:cs typeface="Times New Roman" pitchFamily="18" charset="0"/>
              </a:rPr>
              <a:t>“Se la gioventù le negherà il consenso, anche l'onnipotente e misteriosa mafia svanirà come un incubo”. </a:t>
            </a:r>
            <a:r>
              <a:rPr lang="it-IT" sz="1800" dirty="0" smtClean="0">
                <a:latin typeface="Times New Roman" pitchFamily="18" charset="0"/>
                <a:cs typeface="Times New Roman" pitchFamily="18" charset="0"/>
              </a:rPr>
              <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                                                                                                   (Paolo Borsellino)</a:t>
            </a:r>
          </a:p>
        </p:txBody>
      </p:sp>
      <p:pic>
        <p:nvPicPr>
          <p:cNvPr id="64514" name="Picture 2" descr="Risultati immagini per esempi insieme per la legalità"/>
          <p:cNvPicPr>
            <a:picLocks noChangeAspect="1" noChangeArrowheads="1"/>
          </p:cNvPicPr>
          <p:nvPr/>
        </p:nvPicPr>
        <p:blipFill>
          <a:blip r:embed="rId2"/>
          <a:srcRect/>
          <a:stretch>
            <a:fillRect/>
          </a:stretch>
        </p:blipFill>
        <p:spPr bwMode="auto">
          <a:xfrm>
            <a:off x="357158" y="3786190"/>
            <a:ext cx="2286016" cy="2754923"/>
          </a:xfrm>
          <a:prstGeom prst="rect">
            <a:avLst/>
          </a:prstGeom>
          <a:noFill/>
        </p:spPr>
      </p:pic>
      <p:pic>
        <p:nvPicPr>
          <p:cNvPr id="64516" name="Picture 4" descr="Immagine correlata"/>
          <p:cNvPicPr>
            <a:picLocks noChangeAspect="1" noChangeArrowheads="1"/>
          </p:cNvPicPr>
          <p:nvPr/>
        </p:nvPicPr>
        <p:blipFill>
          <a:blip r:embed="rId3"/>
          <a:srcRect/>
          <a:stretch>
            <a:fillRect/>
          </a:stretch>
        </p:blipFill>
        <p:spPr bwMode="auto">
          <a:xfrm>
            <a:off x="6000760" y="3929066"/>
            <a:ext cx="2586031" cy="2586032"/>
          </a:xfrm>
          <a:prstGeom prst="rect">
            <a:avLst/>
          </a:prstGeom>
          <a:noFill/>
        </p:spPr>
      </p:pic>
      <p:pic>
        <p:nvPicPr>
          <p:cNvPr id="64518" name="Picture 6" descr="Risultati immagini per disegni insieme per la legalità"/>
          <p:cNvPicPr>
            <a:picLocks noChangeAspect="1" noChangeArrowheads="1"/>
          </p:cNvPicPr>
          <p:nvPr/>
        </p:nvPicPr>
        <p:blipFill>
          <a:blip r:embed="rId4" cstate="print"/>
          <a:srcRect/>
          <a:stretch>
            <a:fillRect/>
          </a:stretch>
        </p:blipFill>
        <p:spPr bwMode="auto">
          <a:xfrm>
            <a:off x="3000364" y="3786190"/>
            <a:ext cx="2666995" cy="2666995"/>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4514"/>
                                        </p:tgtEl>
                                        <p:attrNameLst>
                                          <p:attrName>style.visibility</p:attrName>
                                        </p:attrNameLst>
                                      </p:cBhvr>
                                      <p:to>
                                        <p:strVal val="visible"/>
                                      </p:to>
                                    </p:set>
                                    <p:anim to="" calcmode="lin" valueType="num">
                                      <p:cBhvr>
                                        <p:cTn id="22" dur="1" fill="hold"/>
                                        <p:tgtEl>
                                          <p:spTgt spid="6451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4518"/>
                                        </p:tgtEl>
                                        <p:attrNameLst>
                                          <p:attrName>style.visibility</p:attrName>
                                        </p:attrNameLst>
                                      </p:cBhvr>
                                      <p:to>
                                        <p:strVal val="visible"/>
                                      </p:to>
                                    </p:set>
                                    <p:anim to="" calcmode="lin" valueType="num">
                                      <p:cBhvr>
                                        <p:cTn id="27" dur="1" fill="hold"/>
                                        <p:tgtEl>
                                          <p:spTgt spid="6451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4516"/>
                                        </p:tgtEl>
                                        <p:attrNameLst>
                                          <p:attrName>style.visibility</p:attrName>
                                        </p:attrNameLst>
                                      </p:cBhvr>
                                      <p:to>
                                        <p:strVal val="visible"/>
                                      </p:to>
                                    </p:set>
                                    <p:anim to="" calcmode="lin" valueType="num">
                                      <p:cBhvr>
                                        <p:cTn id="32" dur="1" fill="hold"/>
                                        <p:tgtEl>
                                          <p:spTgt spid="645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8" y="188640"/>
            <a:ext cx="6786610" cy="811468"/>
          </a:xfrm>
        </p:spPr>
        <p:txBody>
          <a:bodyPr>
            <a:normAutofit/>
          </a:bodyPr>
          <a:lstStyle/>
          <a:p>
            <a:r>
              <a:rPr lang="it-IT" sz="4000" b="1" i="1" dirty="0" smtClean="0">
                <a:latin typeface="Times New Roman" pitchFamily="18" charset="0"/>
                <a:cs typeface="Times New Roman" pitchFamily="18" charset="0"/>
              </a:rPr>
              <a:t>Come si sceglie un mafioso</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7158" y="1071546"/>
            <a:ext cx="8501122" cy="2714644"/>
          </a:xfrm>
        </p:spPr>
        <p:txBody>
          <a:bodyPr>
            <a:normAutofit/>
          </a:bodyPr>
          <a:lstStyle/>
          <a:p>
            <a:pPr marL="0" indent="0" algn="ctr">
              <a:buNone/>
            </a:pPr>
            <a:r>
              <a:rPr lang="it-IT" sz="1800" dirty="0" smtClean="0">
                <a:latin typeface="Times New Roman" pitchFamily="18" charset="0"/>
                <a:cs typeface="Times New Roman" pitchFamily="18" charset="0"/>
              </a:rPr>
              <a:t>Prima di ottenere formalmente la qualità di uomo d’onore, il soggetto sotto osservazione viene selezionato da un altro uomo d’onore, il quale assume ogni informazione utile sulla sua famiglia, sulle parentele e sulle frequentazioni del prescelto (essenziale è la mancanza di legami con magistrati o appartenenti alle forze dell’ordine), ne esamina il comportamento, ne valuta le "qualità" dimostrate in occasioni di azioni criminose chiaramente commissionate e portate a termine durante il periodo di osservazione. Dopo aver acquisito la certezza che la persona così individuata abbia tutti i requisiti per entrare a pieno titolo nell’organizzazione, il garante chiede al rappresentante della propria famiglia l’autorizzazione a renderlo partecipe delle attività svolte nell’interesse della mafia.</a:t>
            </a:r>
            <a:endParaRPr lang="it-IT"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298" y="3714752"/>
            <a:ext cx="4968552" cy="2794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91926658"/>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8" y="188640"/>
            <a:ext cx="6786610" cy="811468"/>
          </a:xfrm>
        </p:spPr>
        <p:txBody>
          <a:bodyPr>
            <a:normAutofit/>
          </a:bodyPr>
          <a:lstStyle/>
          <a:p>
            <a:r>
              <a:rPr lang="it-IT" sz="4000" b="1" i="1" dirty="0" smtClean="0">
                <a:latin typeface="Times New Roman" pitchFamily="18" charset="0"/>
                <a:cs typeface="Times New Roman" pitchFamily="18" charset="0"/>
              </a:rPr>
              <a:t>I codici mafiosi</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642910" y="1000108"/>
            <a:ext cx="8001056" cy="2214578"/>
          </a:xfrm>
        </p:spPr>
        <p:txBody>
          <a:bodyPr>
            <a:normAutofit fontScale="92500" lnSpcReduction="20000"/>
          </a:bodyPr>
          <a:lstStyle/>
          <a:p>
            <a:pPr algn="ctr">
              <a:buNone/>
            </a:pPr>
            <a:r>
              <a:rPr lang="it-IT" sz="1800" dirty="0" smtClean="0">
                <a:latin typeface="Times New Roman" pitchFamily="18" charset="0"/>
                <a:cs typeface="Times New Roman" pitchFamily="18" charset="0"/>
              </a:rPr>
              <a:t>Le più recenti indagini su alcune famiglie mafiose hanno  evidenziato un perfezionamento dei linguaggi e dei codici utilizzati dagli uomini d’onore per comunicare: si è preferito ridurre al minimo la comunicazione verbale, enfatizzando le potenzialità simbolico -significative dei gesti, degli sguardi, del non detto.</a:t>
            </a:r>
          </a:p>
          <a:p>
            <a:pPr algn="ctr">
              <a:buNone/>
            </a:pPr>
            <a:r>
              <a:rPr lang="it-IT" sz="1800" dirty="0" smtClean="0">
                <a:latin typeface="Times New Roman" pitchFamily="18" charset="0"/>
                <a:cs typeface="Times New Roman" pitchFamily="18" charset="0"/>
              </a:rPr>
              <a:t>Alla parola è sempre preferibile il silenzio che deve essere rispettato anche dai capi. L’uso limitato della parola consente un controllo più serrato dei membri dell’organizzazione e una minore esposizione alla violazione delle regole. Il peggior tradimento è l’infamia. Infame è colui che parla, colui che viola la regola del silenzio, lasciando emergere ciò che deve essere taciuto, anche il semplice dissenso.</a:t>
            </a:r>
          </a:p>
        </p:txBody>
      </p:sp>
      <p:pic>
        <p:nvPicPr>
          <p:cNvPr id="2050" name="Picture 2" descr="Risultati immagini per il silenzio nel clan mafioso"/>
          <p:cNvPicPr>
            <a:picLocks noChangeAspect="1" noChangeArrowheads="1"/>
          </p:cNvPicPr>
          <p:nvPr/>
        </p:nvPicPr>
        <p:blipFill>
          <a:blip r:embed="rId2"/>
          <a:srcRect/>
          <a:stretch>
            <a:fillRect/>
          </a:stretch>
        </p:blipFill>
        <p:spPr bwMode="auto">
          <a:xfrm>
            <a:off x="2214546" y="3357562"/>
            <a:ext cx="5048232" cy="3000372"/>
          </a:xfrm>
          <a:prstGeom prst="rect">
            <a:avLst/>
          </a:prstGeom>
          <a:noFill/>
        </p:spPr>
      </p:pic>
    </p:spTree>
    <p:extLst>
      <p:ext uri="{BB962C8B-B14F-4D97-AF65-F5344CB8AC3E}">
        <p14:creationId xmlns="" xmlns:p14="http://schemas.microsoft.com/office/powerpoint/2010/main" val="229192665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from="(-#ppt_w/2)" to="(#ppt_x)" calcmode="lin" valueType="num">
                                      <p:cBhvr>
                                        <p:cTn id="29" dur="600" fill="hold">
                                          <p:stCondLst>
                                            <p:cond delay="0"/>
                                          </p:stCondLst>
                                        </p:cTn>
                                        <p:tgtEl>
                                          <p:spTgt spid="2050"/>
                                        </p:tgtEl>
                                        <p:attrNameLst>
                                          <p:attrName>ppt_x</p:attrName>
                                        </p:attrNameLst>
                                      </p:cBhvr>
                                    </p:anim>
                                    <p:anim from="0" to="-1.0" calcmode="lin" valueType="num">
                                      <p:cBhvr>
                                        <p:cTn id="30" dur="200" decel="50000" autoRev="1" fill="hold">
                                          <p:stCondLst>
                                            <p:cond delay="600"/>
                                          </p:stCondLst>
                                        </p:cTn>
                                        <p:tgtEl>
                                          <p:spTgt spid="2050"/>
                                        </p:tgtEl>
                                        <p:attrNameLst>
                                          <p:attrName>xshear</p:attrName>
                                        </p:attrNameLst>
                                      </p:cBhvr>
                                    </p:anim>
                                    <p:animScale>
                                      <p:cBhvr>
                                        <p:cTn id="31" dur="200" decel="100000" autoRev="1" fill="hold">
                                          <p:stCondLst>
                                            <p:cond delay="600"/>
                                          </p:stCondLst>
                                        </p:cTn>
                                        <p:tgtEl>
                                          <p:spTgt spid="2050"/>
                                        </p:tgtEl>
                                      </p:cBhvr>
                                      <p:from x="100000" y="100000"/>
                                      <p:to x="80000" y="100000"/>
                                    </p:animScale>
                                    <p:anim by="(#ppt_h/3+#ppt_w*0.1)" calcmode="lin" valueType="num">
                                      <p:cBhvr additive="sum">
                                        <p:cTn id="32"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8" y="188640"/>
            <a:ext cx="6786610" cy="811468"/>
          </a:xfrm>
        </p:spPr>
        <p:txBody>
          <a:bodyPr>
            <a:normAutofit/>
          </a:bodyPr>
          <a:lstStyle/>
          <a:p>
            <a:r>
              <a:rPr lang="it-IT" sz="4000" b="1" i="1" dirty="0" smtClean="0">
                <a:latin typeface="Times New Roman" pitchFamily="18" charset="0"/>
                <a:cs typeface="Times New Roman" pitchFamily="18" charset="0"/>
              </a:rPr>
              <a:t>I riti di iniziazione</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7158" y="1071546"/>
            <a:ext cx="8501122" cy="3214710"/>
          </a:xfrm>
        </p:spPr>
        <p:txBody>
          <a:bodyPr>
            <a:normAutofit fontScale="25000" lnSpcReduction="20000"/>
          </a:bodyPr>
          <a:lstStyle/>
          <a:p>
            <a:pPr>
              <a:buNone/>
            </a:pPr>
            <a:r>
              <a:rPr lang="it-IT" sz="1800" dirty="0" smtClean="0"/>
              <a:t>  </a:t>
            </a:r>
          </a:p>
          <a:p>
            <a:pPr marL="0" indent="0" algn="ctr">
              <a:buNone/>
            </a:pPr>
            <a:r>
              <a:rPr lang="it-IT" sz="7200" dirty="0" smtClean="0">
                <a:latin typeface="Times New Roman" pitchFamily="18" charset="0"/>
                <a:cs typeface="Times New Roman" pitchFamily="18" charset="0"/>
              </a:rPr>
              <a:t>La ritualità è sempre stata di rilievo nelle organizzazioni criminali. Il giuramento di sangue o patto segue diversi riti predisposti dal capo</a:t>
            </a:r>
            <a:r>
              <a:rPr lang="it-IT" sz="7200" b="1" i="1" dirty="0" smtClean="0">
                <a:latin typeface="Times New Roman" pitchFamily="18" charset="0"/>
                <a:cs typeface="Times New Roman" pitchFamily="18" charset="0"/>
              </a:rPr>
              <a:t>.</a:t>
            </a:r>
          </a:p>
          <a:p>
            <a:pPr marL="0" indent="0" algn="ctr">
              <a:buNone/>
            </a:pPr>
            <a:r>
              <a:rPr lang="it-IT" sz="7200" dirty="0" smtClean="0">
                <a:latin typeface="Times New Roman" pitchFamily="18" charset="0"/>
                <a:cs typeface="Times New Roman" pitchFamily="18" charset="0"/>
              </a:rPr>
              <a:t>In generale il patto di sangue ha lo scopo di  mischiare il sangue per entrare  simbolicamente  in un rapporto di parentela con l'altro. E’ utilizzato quando è  richiesta la lealtà di coloro che aderiscono all'accordo e nel momento in cui il rispetto del patto non può essere garantito da norme giuridiche oppure perché il patto è di natura criminale o comunque illegittima e quindi non può avere l'avallo della legge. </a:t>
            </a:r>
            <a:br>
              <a:rPr lang="it-IT" sz="7200" dirty="0" smtClean="0">
                <a:latin typeface="Times New Roman" pitchFamily="18" charset="0"/>
                <a:cs typeface="Times New Roman" pitchFamily="18" charset="0"/>
              </a:rPr>
            </a:br>
            <a:r>
              <a:rPr lang="it-IT" sz="7200" dirty="0" smtClean="0">
                <a:latin typeface="Times New Roman" pitchFamily="18" charset="0"/>
                <a:cs typeface="Times New Roman" pitchFamily="18" charset="0"/>
              </a:rPr>
              <a:t>Il patto di sangue ha anche un'altra valenza simbolica: come tutte le parentele si estingue solo con la morte. Quindi ai contraenti è richiesta fedeltà eterna,</a:t>
            </a:r>
            <a:r>
              <a:rPr lang="it-IT" sz="7200" b="1" i="1" dirty="0" smtClean="0">
                <a:latin typeface="Times New Roman" pitchFamily="18" charset="0"/>
                <a:cs typeface="Times New Roman" pitchFamily="18" charset="0"/>
              </a:rPr>
              <a:t>“vita </a:t>
            </a:r>
            <a:r>
              <a:rPr lang="it-IT" sz="7200" b="1" i="1" dirty="0" err="1" smtClean="0">
                <a:latin typeface="Times New Roman" pitchFamily="18" charset="0"/>
                <a:cs typeface="Times New Roman" pitchFamily="18" charset="0"/>
              </a:rPr>
              <a:t>natural</a:t>
            </a:r>
            <a:r>
              <a:rPr lang="it-IT" sz="7200" b="1" i="1" dirty="0" smtClean="0">
                <a:latin typeface="Times New Roman" pitchFamily="18" charset="0"/>
                <a:cs typeface="Times New Roman" pitchFamily="18" charset="0"/>
              </a:rPr>
              <a:t> durante”</a:t>
            </a:r>
            <a:r>
              <a:rPr lang="it-IT" sz="7200" dirty="0" smtClean="0">
                <a:latin typeface="Times New Roman" pitchFamily="18" charset="0"/>
                <a:cs typeface="Times New Roman" pitchFamily="18" charset="0"/>
              </a:rPr>
              <a:t>.  </a:t>
            </a:r>
          </a:p>
          <a:p>
            <a:pPr marL="0" indent="0" algn="ctr">
              <a:buNone/>
            </a:pPr>
            <a:r>
              <a:rPr lang="it-IT" sz="7200" dirty="0" smtClean="0">
                <a:latin typeface="Times New Roman" pitchFamily="18" charset="0"/>
                <a:cs typeface="Times New Roman" pitchFamily="18" charset="0"/>
              </a:rPr>
              <a:t> Viene tagliata la carne dei contraenti, mescolato il sangue e poi bevuto assieme con il </a:t>
            </a:r>
          </a:p>
          <a:p>
            <a:pPr marL="0" indent="0" algn="ctr">
              <a:buNone/>
            </a:pPr>
            <a:r>
              <a:rPr lang="it-IT" sz="7200" dirty="0" smtClean="0">
                <a:latin typeface="Times New Roman" pitchFamily="18" charset="0"/>
                <a:cs typeface="Times New Roman" pitchFamily="18" charset="0"/>
              </a:rPr>
              <a:t>vino. La cicatrice prodotta dalle ferite è il segno tangibile del loro patto. </a:t>
            </a:r>
            <a:endParaRPr lang="it-IT" sz="7200" dirty="0">
              <a:latin typeface="Times New Roman" pitchFamily="18" charset="0"/>
              <a:cs typeface="Times New Roman" pitchFamily="18" charset="0"/>
            </a:endParaRPr>
          </a:p>
        </p:txBody>
      </p:sp>
      <p:sp>
        <p:nvSpPr>
          <p:cNvPr id="44036" name="AutoShape 4" descr="Risultati immagini per esempi di ritua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4038" name="Picture 6" descr="Risultati immagini per esempi di rituali"/>
          <p:cNvPicPr>
            <a:picLocks noChangeAspect="1" noChangeArrowheads="1"/>
          </p:cNvPicPr>
          <p:nvPr/>
        </p:nvPicPr>
        <p:blipFill>
          <a:blip r:embed="rId2"/>
          <a:srcRect/>
          <a:stretch>
            <a:fillRect/>
          </a:stretch>
        </p:blipFill>
        <p:spPr bwMode="auto">
          <a:xfrm>
            <a:off x="1214414" y="4310082"/>
            <a:ext cx="7072362" cy="1905000"/>
          </a:xfrm>
          <a:prstGeom prst="rect">
            <a:avLst/>
          </a:prstGeom>
          <a:noFill/>
        </p:spPr>
      </p:pic>
    </p:spTree>
    <p:extLst>
      <p:ext uri="{BB962C8B-B14F-4D97-AF65-F5344CB8AC3E}">
        <p14:creationId xmlns="" xmlns:p14="http://schemas.microsoft.com/office/powerpoint/2010/main" val="229192665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800" decel="100000"/>
                                        <p:tgtEl>
                                          <p:spTgt spid="3">
                                            <p:txEl>
                                              <p:pRg st="2" end="2"/>
                                            </p:txEl>
                                          </p:spTgt>
                                        </p:tgtEl>
                                      </p:cBhvr>
                                    </p:animEffect>
                                    <p:anim calcmode="lin" valueType="num">
                                      <p:cBhvr>
                                        <p:cTn id="32"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800" decel="100000"/>
                                        <p:tgtEl>
                                          <p:spTgt spid="3">
                                            <p:txEl>
                                              <p:pRg st="3" end="3"/>
                                            </p:txEl>
                                          </p:spTgt>
                                        </p:tgtEl>
                                      </p:cBhvr>
                                    </p:animEffect>
                                    <p:anim calcmode="lin" valueType="num">
                                      <p:cBhvr>
                                        <p:cTn id="40"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nodeType="clickEffect">
                                  <p:stCondLst>
                                    <p:cond delay="0"/>
                                  </p:stCondLst>
                                  <p:childTnLst>
                                    <p:set>
                                      <p:cBhvr>
                                        <p:cTn id="56" dur="1" fill="hold">
                                          <p:stCondLst>
                                            <p:cond delay="0"/>
                                          </p:stCondLst>
                                        </p:cTn>
                                        <p:tgtEl>
                                          <p:spTgt spid="44038"/>
                                        </p:tgtEl>
                                        <p:attrNameLst>
                                          <p:attrName>style.visibility</p:attrName>
                                        </p:attrNameLst>
                                      </p:cBhvr>
                                      <p:to>
                                        <p:strVal val="visible"/>
                                      </p:to>
                                    </p:set>
                                    <p:anim calcmode="lin" valueType="num">
                                      <p:cBhvr>
                                        <p:cTn id="57" dur="500" fill="hold"/>
                                        <p:tgtEl>
                                          <p:spTgt spid="44038"/>
                                        </p:tgtEl>
                                        <p:attrNameLst>
                                          <p:attrName>ppt_w</p:attrName>
                                        </p:attrNameLst>
                                      </p:cBhvr>
                                      <p:tavLst>
                                        <p:tav tm="0">
                                          <p:val>
                                            <p:strVal val="#ppt_w*2.5"/>
                                          </p:val>
                                        </p:tav>
                                        <p:tav tm="100000">
                                          <p:val>
                                            <p:strVal val="#ppt_w"/>
                                          </p:val>
                                        </p:tav>
                                      </p:tavLst>
                                    </p:anim>
                                    <p:anim calcmode="lin" valueType="num">
                                      <p:cBhvr>
                                        <p:cTn id="58" dur="500" fill="hold"/>
                                        <p:tgtEl>
                                          <p:spTgt spid="44038"/>
                                        </p:tgtEl>
                                        <p:attrNameLst>
                                          <p:attrName>ppt_h</p:attrName>
                                        </p:attrNameLst>
                                      </p:cBhvr>
                                      <p:tavLst>
                                        <p:tav tm="0">
                                          <p:val>
                                            <p:strVal val="#ppt_h*0.01"/>
                                          </p:val>
                                        </p:tav>
                                        <p:tav tm="100000">
                                          <p:val>
                                            <p:strVal val="#ppt_h"/>
                                          </p:val>
                                        </p:tav>
                                      </p:tavLst>
                                    </p:anim>
                                    <p:anim calcmode="lin" valueType="num">
                                      <p:cBhvr>
                                        <p:cTn id="59" dur="500" fill="hold"/>
                                        <p:tgtEl>
                                          <p:spTgt spid="44038"/>
                                        </p:tgtEl>
                                        <p:attrNameLst>
                                          <p:attrName>ppt_x</p:attrName>
                                        </p:attrNameLst>
                                      </p:cBhvr>
                                      <p:tavLst>
                                        <p:tav tm="0">
                                          <p:val>
                                            <p:strVal val="#ppt_x"/>
                                          </p:val>
                                        </p:tav>
                                        <p:tav tm="100000">
                                          <p:val>
                                            <p:strVal val="#ppt_x"/>
                                          </p:val>
                                        </p:tav>
                                      </p:tavLst>
                                    </p:anim>
                                    <p:anim calcmode="lin" valueType="num">
                                      <p:cBhvr>
                                        <p:cTn id="60" dur="500" fill="hold"/>
                                        <p:tgtEl>
                                          <p:spTgt spid="44038"/>
                                        </p:tgtEl>
                                        <p:attrNameLst>
                                          <p:attrName>ppt_y</p:attrName>
                                        </p:attrNameLst>
                                      </p:cBhvr>
                                      <p:tavLst>
                                        <p:tav tm="0">
                                          <p:val>
                                            <p:strVal val="#ppt_h+1"/>
                                          </p:val>
                                        </p:tav>
                                        <p:tav tm="100000">
                                          <p:val>
                                            <p:strVal val="#ppt_y"/>
                                          </p:val>
                                        </p:tav>
                                      </p:tavLst>
                                    </p:anim>
                                    <p:animEffect transition="in" filter="fade">
                                      <p:cBhvr>
                                        <p:cTn id="61"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8" y="188640"/>
            <a:ext cx="6786610" cy="811468"/>
          </a:xfrm>
        </p:spPr>
        <p:txBody>
          <a:bodyPr>
            <a:normAutofit/>
          </a:bodyPr>
          <a:lstStyle/>
          <a:p>
            <a:r>
              <a:rPr lang="it-IT" sz="4000" b="1" i="1" dirty="0" smtClean="0">
                <a:latin typeface="Times New Roman" pitchFamily="18" charset="0"/>
                <a:cs typeface="Times New Roman" pitchFamily="18" charset="0"/>
              </a:rPr>
              <a:t>Patti di sangue della Camorra</a:t>
            </a:r>
            <a:endParaRPr lang="it-IT" sz="40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143372" y="1714488"/>
            <a:ext cx="4643470" cy="4357718"/>
          </a:xfrm>
        </p:spPr>
        <p:txBody>
          <a:bodyPr>
            <a:normAutofit/>
          </a:bodyPr>
          <a:lstStyle/>
          <a:p>
            <a:pPr algn="ctr">
              <a:lnSpc>
                <a:spcPct val="120000"/>
              </a:lnSpc>
              <a:buNone/>
            </a:pPr>
            <a:r>
              <a:rPr lang="it-IT" sz="1800" dirty="0" smtClean="0">
                <a:latin typeface="Times New Roman" pitchFamily="18" charset="0"/>
                <a:cs typeface="Times New Roman" pitchFamily="18" charset="0"/>
              </a:rPr>
              <a:t>La Nuova Camorra Organizzata suggella il legame tra gli adepti con un suggestivo “giuramento di sangue”: esso comincia con il “battesimo” del luogo in cui viene svolto il giuramento  pronunciando speciali parole, segue un’incisione che il padrino compie col coltello sulla punta del dito indice destro dell’iniziato e sul suo dito indice, toccandosi col sangue. Un abbraccio fra “</a:t>
            </a:r>
            <a:r>
              <a:rPr lang="it-IT" sz="1800" dirty="0" err="1" smtClean="0">
                <a:latin typeface="Times New Roman" pitchFamily="18" charset="0"/>
                <a:cs typeface="Times New Roman" pitchFamily="18" charset="0"/>
              </a:rPr>
              <a:t>cumpare</a:t>
            </a:r>
            <a:r>
              <a:rPr lang="it-IT" sz="1800" dirty="0" smtClean="0">
                <a:latin typeface="Times New Roman" pitchFamily="18" charset="0"/>
                <a:cs typeface="Times New Roman" pitchFamily="18" charset="0"/>
              </a:rPr>
              <a:t>” e “</a:t>
            </a:r>
            <a:r>
              <a:rPr lang="it-IT" sz="1800" dirty="0" err="1" smtClean="0">
                <a:latin typeface="Times New Roman" pitchFamily="18" charset="0"/>
                <a:cs typeface="Times New Roman" pitchFamily="18" charset="0"/>
              </a:rPr>
              <a:t>cumpariello</a:t>
            </a:r>
            <a:r>
              <a:rPr lang="it-IT" sz="1800" dirty="0" smtClean="0">
                <a:latin typeface="Times New Roman" pitchFamily="18" charset="0"/>
                <a:cs typeface="Times New Roman" pitchFamily="18" charset="0"/>
              </a:rPr>
              <a:t>”, conclude la fine del rito di iniziazione. </a:t>
            </a:r>
          </a:p>
        </p:txBody>
      </p:sp>
      <p:sp>
        <p:nvSpPr>
          <p:cNvPr id="41986"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988"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6" name="Picture 2" descr="C:\Users\Paolo\Desktop\abbraccio.jpg"/>
          <p:cNvPicPr>
            <a:picLocks noChangeAspect="1" noChangeArrowheads="1"/>
          </p:cNvPicPr>
          <p:nvPr/>
        </p:nvPicPr>
        <p:blipFill>
          <a:blip r:embed="rId2"/>
          <a:srcRect/>
          <a:stretch>
            <a:fillRect/>
          </a:stretch>
        </p:blipFill>
        <p:spPr bwMode="auto">
          <a:xfrm>
            <a:off x="857224" y="1428736"/>
            <a:ext cx="3456626" cy="4357718"/>
          </a:xfrm>
          <a:prstGeom prst="rect">
            <a:avLst/>
          </a:prstGeom>
          <a:noFill/>
        </p:spPr>
      </p:pic>
    </p:spTree>
    <p:extLst>
      <p:ext uri="{BB962C8B-B14F-4D97-AF65-F5344CB8AC3E}">
        <p14:creationId xmlns="" xmlns:p14="http://schemas.microsoft.com/office/powerpoint/2010/main" val="229192665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770" decel="100000"/>
                                        <p:tgtEl>
                                          <p:spTgt spid="3">
                                            <p:txEl>
                                              <p:pRg st="0" end="0"/>
                                            </p:txEl>
                                          </p:spTgt>
                                        </p:tgtEl>
                                      </p:cBhvr>
                                    </p:animEffect>
                                    <p:animScale>
                                      <p:cBhvr>
                                        <p:cTn id="20" dur="770" decel="100000"/>
                                        <p:tgtEl>
                                          <p:spTgt spid="3">
                                            <p:txEl>
                                              <p:pRg st="0" end="0"/>
                                            </p:txEl>
                                          </p:spTgt>
                                        </p:tgtEl>
                                      </p:cBhvr>
                                      <p:from x="10000" y="10000"/>
                                      <p:to x="200000" y="450000"/>
                                    </p:animScale>
                                    <p:animScale>
                                      <p:cBhvr>
                                        <p:cTn id="21" dur="1230" accel="100000" fill="hold">
                                          <p:stCondLst>
                                            <p:cond delay="770"/>
                                          </p:stCondLst>
                                        </p:cTn>
                                        <p:tgtEl>
                                          <p:spTgt spid="3">
                                            <p:txEl>
                                              <p:pRg st="0" end="0"/>
                                            </p:txEl>
                                          </p:spTgt>
                                        </p:tgtEl>
                                      </p:cBhvr>
                                      <p:from x="200000" y="450000"/>
                                      <p:to x="100000" y="100000"/>
                                    </p:animScale>
                                    <p:set>
                                      <p:cBhvr>
                                        <p:cTn id="22" dur="770" fill="hold"/>
                                        <p:tgtEl>
                                          <p:spTgt spid="3">
                                            <p:txEl>
                                              <p:pRg st="0" end="0"/>
                                            </p:txEl>
                                          </p:spTgt>
                                        </p:tgtEl>
                                        <p:attrNameLst>
                                          <p:attrName>ppt_x</p:attrName>
                                        </p:attrNameLst>
                                      </p:cBhvr>
                                      <p:to>
                                        <p:strVal val="(0.5)"/>
                                      </p:to>
                                    </p:set>
                                    <p:anim from="(0.5)" to="(#ppt_x)" calcmode="lin" valueType="num">
                                      <p:cBhvr>
                                        <p:cTn id="23" dur="1230" accel="100000" fill="hold">
                                          <p:stCondLst>
                                            <p:cond delay="770"/>
                                          </p:stCondLst>
                                        </p:cTn>
                                        <p:tgtEl>
                                          <p:spTgt spid="3">
                                            <p:txEl>
                                              <p:pRg st="0" end="0"/>
                                            </p:txEl>
                                          </p:spTgt>
                                        </p:tgtEl>
                                        <p:attrNameLst>
                                          <p:attrName>ppt_x</p:attrName>
                                        </p:attrNameLst>
                                      </p:cBhvr>
                                    </p:anim>
                                    <p:set>
                                      <p:cBhvr>
                                        <p:cTn id="24" dur="770" fill="hold"/>
                                        <p:tgtEl>
                                          <p:spTgt spid="3">
                                            <p:txEl>
                                              <p:pRg st="0" end="0"/>
                                            </p:txEl>
                                          </p:spTgt>
                                        </p:tgtEl>
                                        <p:attrNameLst>
                                          <p:attrName>ppt_y</p:attrName>
                                        </p:attrNameLst>
                                      </p:cBhvr>
                                      <p:to>
                                        <p:strVal val="(#ppt_y+0.4)"/>
                                      </p:to>
                                    </p:set>
                                    <p:anim from="(#ppt_y+0.4)" to="(#ppt_y)" calcmode="lin" valueType="num">
                                      <p:cBhvr>
                                        <p:cTn id="25" dur="1230" accel="100000" fill="hold">
                                          <p:stCondLst>
                                            <p:cond delay="770"/>
                                          </p:stCondLst>
                                        </p:cTn>
                                        <p:tgtEl>
                                          <p:spTgt spid="3">
                                            <p:txEl>
                                              <p:pRg st="0" end="0"/>
                                            </p:txEl>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8" presetClass="entr" presetSubtype="0" accel="10000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500" fill="hold"/>
                                        <p:tgtEl>
                                          <p:spTgt spid="1026"/>
                                        </p:tgtEl>
                                        <p:attrNameLst>
                                          <p:attrName>ppt_w</p:attrName>
                                        </p:attrNameLst>
                                      </p:cBhvr>
                                      <p:tavLst>
                                        <p:tav tm="0">
                                          <p:val>
                                            <p:strVal val="#ppt_w*2.5"/>
                                          </p:val>
                                        </p:tav>
                                        <p:tav tm="100000">
                                          <p:val>
                                            <p:strVal val="#ppt_w"/>
                                          </p:val>
                                        </p:tav>
                                      </p:tavLst>
                                    </p:anim>
                                    <p:anim calcmode="lin" valueType="num">
                                      <p:cBhvr>
                                        <p:cTn id="31" dur="500" fill="hold"/>
                                        <p:tgtEl>
                                          <p:spTgt spid="1026"/>
                                        </p:tgtEl>
                                        <p:attrNameLst>
                                          <p:attrName>ppt_h</p:attrName>
                                        </p:attrNameLst>
                                      </p:cBhvr>
                                      <p:tavLst>
                                        <p:tav tm="0">
                                          <p:val>
                                            <p:strVal val="#ppt_h*0.01"/>
                                          </p:val>
                                        </p:tav>
                                        <p:tav tm="100000">
                                          <p:val>
                                            <p:strVal val="#ppt_h"/>
                                          </p:val>
                                        </p:tav>
                                      </p:tavLst>
                                    </p:anim>
                                    <p:anim calcmode="lin" valueType="num">
                                      <p:cBhvr>
                                        <p:cTn id="32" dur="500" fill="hold"/>
                                        <p:tgtEl>
                                          <p:spTgt spid="1026"/>
                                        </p:tgtEl>
                                        <p:attrNameLst>
                                          <p:attrName>ppt_x</p:attrName>
                                        </p:attrNameLst>
                                      </p:cBhvr>
                                      <p:tavLst>
                                        <p:tav tm="0">
                                          <p:val>
                                            <p:strVal val="#ppt_x"/>
                                          </p:val>
                                        </p:tav>
                                        <p:tav tm="100000">
                                          <p:val>
                                            <p:strVal val="#ppt_x"/>
                                          </p:val>
                                        </p:tav>
                                      </p:tavLst>
                                    </p:anim>
                                    <p:anim calcmode="lin" valueType="num">
                                      <p:cBhvr>
                                        <p:cTn id="33" dur="500" fill="hold"/>
                                        <p:tgtEl>
                                          <p:spTgt spid="1026"/>
                                        </p:tgtEl>
                                        <p:attrNameLst>
                                          <p:attrName>ppt_y</p:attrName>
                                        </p:attrNameLst>
                                      </p:cBhvr>
                                      <p:tavLst>
                                        <p:tav tm="0">
                                          <p:val>
                                            <p:strVal val="#ppt_h+1"/>
                                          </p:val>
                                        </p:tav>
                                        <p:tav tm="100000">
                                          <p:val>
                                            <p:strVal val="#ppt_y"/>
                                          </p:val>
                                        </p:tav>
                                      </p:tavLst>
                                    </p:anim>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4527</Words>
  <Application>Microsoft Office PowerPoint</Application>
  <PresentationFormat>Presentazione su schermo (4:3)</PresentationFormat>
  <Paragraphs>164</Paragraphs>
  <Slides>50</Slides>
  <Notes>1</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Il fenomeno mafioso</vt:lpstr>
      <vt:lpstr>Per iniziare una breve introduzione</vt:lpstr>
      <vt:lpstr>Diapositiva 3</vt:lpstr>
      <vt:lpstr>Che cos’è la mafia</vt:lpstr>
      <vt:lpstr>Chi sono i mafiosi</vt:lpstr>
      <vt:lpstr>Come si sceglie un mafioso</vt:lpstr>
      <vt:lpstr>I codici mafiosi</vt:lpstr>
      <vt:lpstr>I riti di iniziazione</vt:lpstr>
      <vt:lpstr>Patti di sangue della Camorra</vt:lpstr>
      <vt:lpstr>Patti di sangue della ‘Ndrangheta</vt:lpstr>
      <vt:lpstr>La “punciuta” di Cosa Nostra</vt:lpstr>
      <vt:lpstr>Gerarchia mafiosa</vt:lpstr>
      <vt:lpstr>La struttura</vt:lpstr>
      <vt:lpstr>Diapositiva 14</vt:lpstr>
      <vt:lpstr>Le origini della mafia</vt:lpstr>
      <vt:lpstr>Diapositiva 16</vt:lpstr>
      <vt:lpstr>Diapositiva 17</vt:lpstr>
      <vt:lpstr>Diapositiva 18</vt:lpstr>
      <vt:lpstr>Diapositiva 19</vt:lpstr>
      <vt:lpstr>Diapositiva 20</vt:lpstr>
      <vt:lpstr>Diapositiva 21</vt:lpstr>
      <vt:lpstr>Le Azioni della Mafia</vt:lpstr>
      <vt:lpstr>Il “pizzo”</vt:lpstr>
      <vt:lpstr>Le caratteristiche attraverso cui avviene l’avvicinamento dell’imprenditore da parte degli emissari dell’organizzazione mafiosa seguono un rituale noto e documentato: chi si rifiuta di pagare la tassa perde la sua attività attraverso incendi dolosi e sabotaggi di vario tipo, a volte, soprattutto quando l’imprenditore cerca aiuto nelle forze dell’ordine, può essere ucciso. Il capitale accumulato con l’attività estorsiva viene gestito e utilizzato per vari scopi: per dare assistenza ai detenuti mafiosi e ai loro famigliari, per supportare finanziariamente i latitanti, per garantire un minimo provento ai consociati, per il pagamento di spese legali e processuali e per altre attività illecite.</vt:lpstr>
      <vt:lpstr>Traffici illeciti</vt:lpstr>
      <vt:lpstr>Mafia e politica</vt:lpstr>
      <vt:lpstr>Riciclaggio del denaro sporco</vt:lpstr>
      <vt:lpstr>L’omertà</vt:lpstr>
      <vt:lpstr>Associazioni antimafia</vt:lpstr>
      <vt:lpstr>Diapositiva 30</vt:lpstr>
      <vt:lpstr>Diapositiva 31</vt:lpstr>
      <vt:lpstr>Diapositiva 32</vt:lpstr>
      <vt:lpstr>Storie di alcune vittime della mafia</vt:lpstr>
      <vt:lpstr>Peppino Impastato</vt:lpstr>
      <vt:lpstr>Giuseppe Fava</vt:lpstr>
      <vt:lpstr>Diapositiva 36</vt:lpstr>
      <vt:lpstr>Graziella Campagna</vt:lpstr>
      <vt:lpstr>Giancarlo Siani</vt:lpstr>
      <vt:lpstr>Piersanti Mattarella</vt:lpstr>
      <vt:lpstr>Rocco Chinnici</vt:lpstr>
      <vt:lpstr>Diapositiva 41</vt:lpstr>
      <vt:lpstr>Il magistrato non aveva paura di morire. Egli sosteneva: “La cosa peggiore che possa accadere è essere ucciso. Io non ho paura della morte e, anche se cammino con la scorta, so benissimo che possono colpirmi in ogni momento. Spero che, se dovesse accadere, non succeda nulla agli uomini della mia scorta. Per un Magistrato come me è normale considerarsi nel mirino delle cosche mafiose. Ma questo non impedisce né a me né agli altri giudici di continuare a lavorare”.  Ma il giorno della strage accanto al suo corpo giacevano altre tre vittime raggiunte in pieno dall'esplosione: il maresciallo dei carabinieri Mario Trapassi, l'appuntato Salvatore Bartolotta, componenti della sua scorta, e il portiere dello stabile di via Pipitone Federico, Stefano Li Sacchi. L'unico superstite fu Giovanni Paparcuri, l'autista.  </vt:lpstr>
      <vt:lpstr>Don Peppe Diana</vt:lpstr>
      <vt:lpstr>Diapositiva 44</vt:lpstr>
      <vt:lpstr>Diapositiva 45</vt:lpstr>
      <vt:lpstr>Diapositiva 46</vt:lpstr>
      <vt:lpstr>Diapositiva 47</vt:lpstr>
      <vt:lpstr>Don Pino Puglisi</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Paolo</cp:lastModifiedBy>
  <cp:revision>262</cp:revision>
  <dcterms:created xsi:type="dcterms:W3CDTF">2017-02-25T11:26:33Z</dcterms:created>
  <dcterms:modified xsi:type="dcterms:W3CDTF">2017-04-12T07:46:29Z</dcterms:modified>
</cp:coreProperties>
</file>