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 id="2147483792" r:id="rId11"/>
    <p:sldMasterId id="2147483804" r:id="rId12"/>
  </p:sldMasterIdLst>
  <p:notesMasterIdLst>
    <p:notesMasterId r:id="rId103"/>
  </p:notesMasterIdLst>
  <p:sldIdLst>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1446" y="-14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s>
</file>

<file path=ppt/charts/_rels/chart1.xml.rels><?xml version="1.0" encoding="UTF-8" standalone="yes"?>
<Relationships xmlns="http://schemas.openxmlformats.org/package/2006/relationships"><Relationship Id="rId2" Type="http://schemas.openxmlformats.org/officeDocument/2006/relationships/oleObject" Target="file:///C:\Users\Utente\Downloads\Pannelli%20Solari%20nel%20Comune.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Utente\Desktop\Pannelli%20Solari%20nel%20Comune.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Utente\Desktop\Pannelli%20Solari%20nel%20Comun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tente\Desktop\Pannelli%20Solari%20nel%20Comune%203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view3D>
      <c:rotX val="15"/>
      <c:rotY val="20"/>
      <c:rAngAx val="0"/>
    </c:view3D>
    <c:floor>
      <c:thickness val="0"/>
    </c:floor>
    <c:sideWall>
      <c:thickness val="0"/>
    </c:sideWall>
    <c:backWall>
      <c:thickness val="0"/>
    </c:backWall>
    <c:plotArea>
      <c:layout>
        <c:manualLayout>
          <c:layoutTarget val="inner"/>
          <c:xMode val="edge"/>
          <c:yMode val="edge"/>
          <c:x val="4.2447823602357597E-2"/>
          <c:y val="0.17792164110393799"/>
          <c:w val="0.92879401830311703"/>
          <c:h val="0.61508097832494601"/>
        </c:manualLayout>
      </c:layout>
      <c:bar3DChart>
        <c:barDir val="col"/>
        <c:grouping val="clustered"/>
        <c:varyColors val="0"/>
        <c:ser>
          <c:idx val="0"/>
          <c:order val="0"/>
          <c:tx>
            <c:v>Numero pannelli</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Foglio1!$F$7:$F$18</c:f>
              <c:strCache>
                <c:ptCount val="12"/>
                <c:pt idx="0">
                  <c:v>lanzara</c:v>
                </c:pt>
                <c:pt idx="1">
                  <c:v>campomanfoli</c:v>
                </c:pt>
                <c:pt idx="2">
                  <c:v>torello</c:v>
                </c:pt>
                <c:pt idx="3">
                  <c:v>castel san giorgio</c:v>
                </c:pt>
                <c:pt idx="4">
                  <c:v>fimiani</c:v>
                </c:pt>
                <c:pt idx="5">
                  <c:v>cortedomini</c:v>
                </c:pt>
                <c:pt idx="6">
                  <c:v>castelluccio</c:v>
                </c:pt>
                <c:pt idx="7">
                  <c:v>trivio</c:v>
                </c:pt>
                <c:pt idx="8">
                  <c:v>aiello</c:v>
                </c:pt>
                <c:pt idx="9">
                  <c:v>santa croce</c:v>
                </c:pt>
                <c:pt idx="10">
                  <c:v>santa maria a favore</c:v>
                </c:pt>
                <c:pt idx="11">
                  <c:v>taverna</c:v>
                </c:pt>
              </c:strCache>
            </c:strRef>
          </c:cat>
          <c:val>
            <c:numRef>
              <c:f>Foglio1!$G$7:$G$18</c:f>
              <c:numCache>
                <c:formatCode>General</c:formatCode>
                <c:ptCount val="12"/>
                <c:pt idx="0">
                  <c:v>545</c:v>
                </c:pt>
                <c:pt idx="1">
                  <c:v>64</c:v>
                </c:pt>
                <c:pt idx="2">
                  <c:v>176</c:v>
                </c:pt>
                <c:pt idx="3">
                  <c:v>533</c:v>
                </c:pt>
                <c:pt idx="4">
                  <c:v>733</c:v>
                </c:pt>
                <c:pt idx="5">
                  <c:v>174</c:v>
                </c:pt>
                <c:pt idx="6">
                  <c:v>84</c:v>
                </c:pt>
                <c:pt idx="7">
                  <c:v>6818</c:v>
                </c:pt>
                <c:pt idx="8">
                  <c:v>191</c:v>
                </c:pt>
                <c:pt idx="9">
                  <c:v>111</c:v>
                </c:pt>
                <c:pt idx="10">
                  <c:v>227</c:v>
                </c:pt>
                <c:pt idx="11">
                  <c:v>56</c:v>
                </c:pt>
              </c:numCache>
            </c:numRef>
          </c:val>
          <c:extLst>
            <c:ext xmlns:c16="http://schemas.microsoft.com/office/drawing/2014/chart" uri="{C3380CC4-5D6E-409C-BE32-E72D297353CC}">
              <c16:uniqueId val="{00000000-AE90-4422-81AE-5B8B9D8EE186}"/>
            </c:ext>
          </c:extLst>
        </c:ser>
        <c:dLbls>
          <c:showLegendKey val="0"/>
          <c:showVal val="1"/>
          <c:showCatName val="0"/>
          <c:showSerName val="0"/>
          <c:showPercent val="0"/>
          <c:showBubbleSize val="0"/>
        </c:dLbls>
        <c:gapWidth val="150"/>
        <c:shape val="box"/>
        <c:axId val="140610048"/>
        <c:axId val="137334144"/>
        <c:axId val="0"/>
      </c:bar3DChart>
      <c:catAx>
        <c:axId val="140610048"/>
        <c:scaling>
          <c:orientation val="minMax"/>
        </c:scaling>
        <c:delete val="0"/>
        <c:axPos val="b"/>
        <c:numFmt formatCode="General" sourceLinked="0"/>
        <c:majorTickMark val="none"/>
        <c:minorTickMark val="none"/>
        <c:tickLblPos val="nextTo"/>
        <c:crossAx val="137334144"/>
        <c:crosses val="autoZero"/>
        <c:auto val="1"/>
        <c:lblAlgn val="ctr"/>
        <c:lblOffset val="100"/>
        <c:noMultiLvlLbl val="0"/>
      </c:catAx>
      <c:valAx>
        <c:axId val="137334144"/>
        <c:scaling>
          <c:orientation val="minMax"/>
        </c:scaling>
        <c:delete val="1"/>
        <c:axPos val="l"/>
        <c:numFmt formatCode="General" sourceLinked="1"/>
        <c:majorTickMark val="none"/>
        <c:minorTickMark val="none"/>
        <c:tickLblPos val="nextTo"/>
        <c:crossAx val="140610048"/>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1"/>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err="1"/>
              <a:t>Pannelli</a:t>
            </a:r>
            <a:r>
              <a:rPr lang="en-US" dirty="0"/>
              <a:t> </a:t>
            </a:r>
            <a:r>
              <a:rPr lang="en-US" dirty="0" err="1" smtClean="0"/>
              <a:t>totali</a:t>
            </a:r>
            <a:endParaRPr lang="en-US" dirty="0"/>
          </a:p>
        </c:rich>
      </c:tx>
      <c:layout/>
      <c:overlay val="1"/>
    </c:title>
    <c:autoTitleDeleted val="0"/>
    <c:plotArea>
      <c:layout>
        <c:manualLayout>
          <c:layoutTarget val="inner"/>
          <c:xMode val="edge"/>
          <c:yMode val="edge"/>
          <c:x val="0.15108612712070801"/>
          <c:y val="6.1205552727962097E-2"/>
          <c:w val="0.73490135608049101"/>
          <c:h val="0.76800217321649999"/>
        </c:manualLayout>
      </c:layout>
      <c:barChart>
        <c:barDir val="col"/>
        <c:grouping val="clustered"/>
        <c:varyColors val="1"/>
        <c:ser>
          <c:idx val="0"/>
          <c:order val="0"/>
          <c:tx>
            <c:v>Numero pannelli</c:v>
          </c:tx>
          <c:invertIfNegative val="1"/>
          <c:cat>
            <c:strRef>
              <c:f>Foglio1!$F$7:$F$18</c:f>
              <c:strCache>
                <c:ptCount val="12"/>
                <c:pt idx="0">
                  <c:v>lanzara</c:v>
                </c:pt>
                <c:pt idx="1">
                  <c:v>campomanfoli</c:v>
                </c:pt>
                <c:pt idx="2">
                  <c:v>torello</c:v>
                </c:pt>
                <c:pt idx="3">
                  <c:v>castel san giorgio</c:v>
                </c:pt>
                <c:pt idx="4">
                  <c:v>fimiani</c:v>
                </c:pt>
                <c:pt idx="5">
                  <c:v>cortedomini</c:v>
                </c:pt>
                <c:pt idx="6">
                  <c:v>castelluccio</c:v>
                </c:pt>
                <c:pt idx="7">
                  <c:v>trivio</c:v>
                </c:pt>
                <c:pt idx="8">
                  <c:v>aiello</c:v>
                </c:pt>
                <c:pt idx="9">
                  <c:v>santa croce</c:v>
                </c:pt>
                <c:pt idx="10">
                  <c:v>santa maria a favore</c:v>
                </c:pt>
                <c:pt idx="11">
                  <c:v>taverna</c:v>
                </c:pt>
              </c:strCache>
            </c:strRef>
          </c:cat>
          <c:val>
            <c:numRef>
              <c:f>Foglio1!$G$7:$G$18</c:f>
              <c:numCache>
                <c:formatCode>General</c:formatCode>
                <c:ptCount val="12"/>
                <c:pt idx="0">
                  <c:v>545</c:v>
                </c:pt>
                <c:pt idx="1">
                  <c:v>64</c:v>
                </c:pt>
                <c:pt idx="2">
                  <c:v>176</c:v>
                </c:pt>
                <c:pt idx="3">
                  <c:v>533</c:v>
                </c:pt>
                <c:pt idx="4">
                  <c:v>733</c:v>
                </c:pt>
                <c:pt idx="5">
                  <c:v>174</c:v>
                </c:pt>
                <c:pt idx="6">
                  <c:v>84</c:v>
                </c:pt>
                <c:pt idx="7">
                  <c:v>6818</c:v>
                </c:pt>
                <c:pt idx="8">
                  <c:v>191</c:v>
                </c:pt>
                <c:pt idx="9">
                  <c:v>111</c:v>
                </c:pt>
                <c:pt idx="10">
                  <c:v>227</c:v>
                </c:pt>
                <c:pt idx="11">
                  <c:v>56</c:v>
                </c:pt>
              </c:numCache>
            </c:numRef>
          </c:val>
          <c:extLst>
            <c:ext xmlns:c16="http://schemas.microsoft.com/office/drawing/2014/chart" uri="{C3380CC4-5D6E-409C-BE32-E72D297353CC}">
              <c16:uniqueId val="{00000000-4A97-4A62-B28A-C3A4E01431EE}"/>
            </c:ext>
          </c:extLst>
        </c:ser>
        <c:dLbls>
          <c:showLegendKey val="0"/>
          <c:showVal val="0"/>
          <c:showCatName val="0"/>
          <c:showSerName val="0"/>
          <c:showPercent val="0"/>
          <c:showBubbleSize val="0"/>
        </c:dLbls>
        <c:gapWidth val="150"/>
        <c:axId val="140846592"/>
        <c:axId val="137337024"/>
      </c:barChart>
      <c:catAx>
        <c:axId val="140846592"/>
        <c:scaling>
          <c:orientation val="minMax"/>
        </c:scaling>
        <c:delete val="1"/>
        <c:axPos val="b"/>
        <c:numFmt formatCode="General" sourceLinked="0"/>
        <c:majorTickMark val="cross"/>
        <c:minorTickMark val="cross"/>
        <c:tickLblPos val="nextTo"/>
        <c:crossAx val="137337024"/>
        <c:crosses val="autoZero"/>
        <c:auto val="1"/>
        <c:lblAlgn val="ctr"/>
        <c:lblOffset val="100"/>
        <c:noMultiLvlLbl val="1"/>
      </c:catAx>
      <c:valAx>
        <c:axId val="137337024"/>
        <c:scaling>
          <c:orientation val="minMax"/>
        </c:scaling>
        <c:delete val="1"/>
        <c:axPos val="l"/>
        <c:majorGridlines/>
        <c:numFmt formatCode="General" sourceLinked="1"/>
        <c:majorTickMark val="cross"/>
        <c:minorTickMark val="cross"/>
        <c:tickLblPos val="nextTo"/>
        <c:crossAx val="140846592"/>
        <c:crosses val="autoZero"/>
        <c:crossBetween val="between"/>
      </c:valAx>
    </c:plotArea>
    <c:legend>
      <c:legendPos val="b"/>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0.35080043508330999"/>
          <c:y val="0.87968581477655206"/>
          <c:w val="0.30169128786111299"/>
          <c:h val="6.5693867570162295E-2"/>
        </c:manualLayout>
      </c:layout>
      <c:overlay val="1"/>
    </c:legend>
    <c:plotVisOnly val="1"/>
    <c:dispBlanksAs val="gap"/>
    <c:showDLblsOverMax val="1"/>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1"/>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it-IT"/>
              <a:t>Pannelli</a:t>
            </a:r>
            <a:r>
              <a:rPr lang="it-IT" baseline="0"/>
              <a:t> </a:t>
            </a:r>
            <a:r>
              <a:rPr lang="it-IT"/>
              <a:t>uso domestico</a:t>
            </a:r>
          </a:p>
        </c:rich>
      </c:tx>
      <c:layout>
        <c:manualLayout>
          <c:xMode val="edge"/>
          <c:yMode val="edge"/>
          <c:x val="0.224715223097113"/>
          <c:y val="0"/>
        </c:manualLayout>
      </c:layout>
      <c:overlay val="1"/>
    </c:title>
    <c:autoTitleDeleted val="0"/>
    <c:plotArea>
      <c:layout>
        <c:manualLayout>
          <c:layoutTarget val="inner"/>
          <c:xMode val="edge"/>
          <c:yMode val="edge"/>
          <c:x val="6.2557086507282297E-2"/>
          <c:y val="7.40198391373314E-2"/>
          <c:w val="0.69216080210583297"/>
          <c:h val="0.51676539582236103"/>
        </c:manualLayout>
      </c:layout>
      <c:barChart>
        <c:barDir val="col"/>
        <c:grouping val="clustered"/>
        <c:varyColors val="1"/>
        <c:ser>
          <c:idx val="0"/>
          <c:order val="0"/>
          <c:tx>
            <c:v>Pannelli.uso domestico</c:v>
          </c:tx>
          <c:invertIfNegative val="1"/>
          <c:cat>
            <c:strRef>
              <c:f>Foglio1!$I$7:$I$18</c:f>
              <c:strCache>
                <c:ptCount val="12"/>
                <c:pt idx="0">
                  <c:v>lanzara</c:v>
                </c:pt>
                <c:pt idx="1">
                  <c:v>campomanfoli</c:v>
                </c:pt>
                <c:pt idx="2">
                  <c:v>torello</c:v>
                </c:pt>
                <c:pt idx="3">
                  <c:v>castel san giorgio</c:v>
                </c:pt>
                <c:pt idx="4">
                  <c:v>fimiani</c:v>
                </c:pt>
                <c:pt idx="5">
                  <c:v>cortedomini</c:v>
                </c:pt>
                <c:pt idx="6">
                  <c:v>castelluccio</c:v>
                </c:pt>
                <c:pt idx="7">
                  <c:v>trivio</c:v>
                </c:pt>
                <c:pt idx="8">
                  <c:v>aiello</c:v>
                </c:pt>
                <c:pt idx="9">
                  <c:v>santa croce</c:v>
                </c:pt>
                <c:pt idx="10">
                  <c:v>santa maria a favore</c:v>
                </c:pt>
                <c:pt idx="11">
                  <c:v>taverna</c:v>
                </c:pt>
              </c:strCache>
            </c:strRef>
          </c:cat>
          <c:val>
            <c:numRef>
              <c:f>Foglio1!$J$7:$J$18</c:f>
              <c:numCache>
                <c:formatCode>General</c:formatCode>
                <c:ptCount val="12"/>
                <c:pt idx="0">
                  <c:v>545</c:v>
                </c:pt>
                <c:pt idx="1">
                  <c:v>64</c:v>
                </c:pt>
                <c:pt idx="2">
                  <c:v>176</c:v>
                </c:pt>
                <c:pt idx="3">
                  <c:v>533</c:v>
                </c:pt>
                <c:pt idx="4">
                  <c:v>283</c:v>
                </c:pt>
                <c:pt idx="5">
                  <c:v>174</c:v>
                </c:pt>
                <c:pt idx="6">
                  <c:v>84</c:v>
                </c:pt>
                <c:pt idx="7">
                  <c:v>338</c:v>
                </c:pt>
                <c:pt idx="8">
                  <c:v>191</c:v>
                </c:pt>
                <c:pt idx="9">
                  <c:v>111</c:v>
                </c:pt>
                <c:pt idx="10">
                  <c:v>73</c:v>
                </c:pt>
                <c:pt idx="11">
                  <c:v>56</c:v>
                </c:pt>
              </c:numCache>
            </c:numRef>
          </c:val>
          <c:extLst>
            <c:ext xmlns:c16="http://schemas.microsoft.com/office/drawing/2014/chart" uri="{C3380CC4-5D6E-409C-BE32-E72D297353CC}">
              <c16:uniqueId val="{00000000-3705-4178-BBB0-63D037A1502A}"/>
            </c:ext>
          </c:extLst>
        </c:ser>
        <c:dLbls>
          <c:showLegendKey val="0"/>
          <c:showVal val="0"/>
          <c:showCatName val="0"/>
          <c:showSerName val="0"/>
          <c:showPercent val="0"/>
          <c:showBubbleSize val="0"/>
        </c:dLbls>
        <c:gapWidth val="150"/>
        <c:axId val="140948992"/>
        <c:axId val="137338176"/>
      </c:barChart>
      <c:catAx>
        <c:axId val="140948992"/>
        <c:scaling>
          <c:orientation val="minMax"/>
        </c:scaling>
        <c:delete val="1"/>
        <c:axPos val="b"/>
        <c:numFmt formatCode="General" sourceLinked="0"/>
        <c:majorTickMark val="cross"/>
        <c:minorTickMark val="cross"/>
        <c:tickLblPos val="nextTo"/>
        <c:crossAx val="137338176"/>
        <c:crosses val="autoZero"/>
        <c:auto val="1"/>
        <c:lblAlgn val="ctr"/>
        <c:lblOffset val="100"/>
        <c:noMultiLvlLbl val="1"/>
      </c:catAx>
      <c:valAx>
        <c:axId val="137338176"/>
        <c:scaling>
          <c:orientation val="minMax"/>
        </c:scaling>
        <c:delete val="1"/>
        <c:axPos val="l"/>
        <c:majorGridlines/>
        <c:numFmt formatCode="General" sourceLinked="1"/>
        <c:majorTickMark val="cross"/>
        <c:minorTickMark val="cross"/>
        <c:tickLblPos val="nextTo"/>
        <c:crossAx val="140948992"/>
        <c:crosses val="autoZero"/>
        <c:crossBetween val="between"/>
      </c:valAx>
    </c:plotArea>
    <c:legend>
      <c:legendPos val="r"/>
      <c:legendEntry>
        <c:idx val="1"/>
        <c:delete val="1"/>
      </c:legendEntry>
      <c:layout>
        <c:manualLayout>
          <c:xMode val="edge"/>
          <c:yMode val="edge"/>
          <c:x val="4.7614908503549401E-2"/>
          <c:y val="0.64068655132644403"/>
          <c:w val="0.83786565656505696"/>
          <c:h val="0.28653637232080498"/>
        </c:manualLayout>
      </c:layout>
      <c:overlay val="1"/>
      <c:spPr>
        <a:solidFill>
          <a:schemeClr val="accent6">
            <a:lumMod val="60000"/>
            <a:lumOff val="40000"/>
          </a:schemeClr>
        </a:solidFill>
      </c:spPr>
    </c:legend>
    <c:plotVisOnly val="1"/>
    <c:dispBlanksAs val="gap"/>
    <c:showDLblsOverMax val="1"/>
  </c:chart>
  <c:spPr>
    <a:solidFill>
      <a:schemeClr val="accent6">
        <a:lumMod val="20000"/>
        <a:lumOff val="80000"/>
      </a:schemeClr>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0"/>
      <c:rotY val="80"/>
      <c:rAngAx val="0"/>
    </c:view3D>
    <c:floor>
      <c:thickness val="0"/>
    </c:floor>
    <c:sideWall>
      <c:thickness val="0"/>
    </c:sideWall>
    <c:backWall>
      <c:thickness val="0"/>
    </c:backWall>
    <c:plotArea>
      <c:layout/>
      <c:pie3DChart>
        <c:varyColors val="1"/>
        <c:ser>
          <c:idx val="0"/>
          <c:order val="0"/>
          <c:cat>
            <c:strRef>
              <c:f>Foglio2!$C$3:$C$4</c:f>
              <c:strCache>
                <c:ptCount val="2"/>
                <c:pt idx="0">
                  <c:v>energia fotovoltaica</c:v>
                </c:pt>
                <c:pt idx="1">
                  <c:v>energia da contratto</c:v>
                </c:pt>
              </c:strCache>
            </c:strRef>
          </c:cat>
          <c:val>
            <c:numRef>
              <c:f>Foglio2!$D$3:$D$4</c:f>
              <c:numCache>
                <c:formatCode>0%</c:formatCode>
                <c:ptCount val="2"/>
                <c:pt idx="0">
                  <c:v>0.44</c:v>
                </c:pt>
                <c:pt idx="1">
                  <c:v>0.56000000000000005</c:v>
                </c:pt>
              </c:numCache>
            </c:numRef>
          </c:val>
          <c:extLst>
            <c:ext xmlns:c16="http://schemas.microsoft.com/office/drawing/2014/chart" uri="{C3380CC4-5D6E-409C-BE32-E72D297353CC}">
              <c16:uniqueId val="{00000000-4186-48C6-BEDB-BC9067DEC375}"/>
            </c:ext>
          </c:extLst>
        </c:ser>
        <c:dLbls>
          <c:showLegendKey val="0"/>
          <c:showVal val="0"/>
          <c:showCatName val="0"/>
          <c:showSerName val="0"/>
          <c:showPercent val="0"/>
          <c:showBubbleSize val="0"/>
          <c:showLeaderLines val="1"/>
        </c:dLbls>
      </c:pie3DChart>
    </c:plotArea>
    <c:legend>
      <c:legendPos val="r"/>
      <c:layout/>
      <c:overlay val="0"/>
    </c:legend>
    <c:plotVisOnly val="1"/>
    <c:dispBlanksAs val="zero"/>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E2DFF-5945-430D-B68C-137CFAB6A91D}" type="datetimeFigureOut">
              <a:rPr lang="it-IT" smtClean="0"/>
              <a:t>04/06/2016</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ED600-A3D0-4243-B74D-00BBD87DEECC}" type="slidenum">
              <a:rPr lang="it-IT" smtClean="0"/>
              <a:t>‹N›</a:t>
            </a:fld>
            <a:endParaRPr lang="it-IT"/>
          </a:p>
        </p:txBody>
      </p:sp>
    </p:spTree>
    <p:extLst>
      <p:ext uri="{BB962C8B-B14F-4D97-AF65-F5344CB8AC3E}">
        <p14:creationId xmlns:p14="http://schemas.microsoft.com/office/powerpoint/2010/main" val="3180975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txBox="1">
            <a:spLocks noGrp="1"/>
          </p:cNvSpPr>
          <p:nvPr>
            <p:ph type="body" sz="quarter" idx="1"/>
          </p:nvPr>
        </p:nvSpPr>
        <p:spPr/>
        <p:txBody>
          <a:bodyPr/>
          <a:lstStyle/>
          <a:p>
            <a:endParaRPr lang="it-IT"/>
          </a:p>
        </p:txBody>
      </p:sp>
      <p:sp>
        <p:nvSpPr>
          <p:cNvPr id="4" name="Segnaposto numero diapositiva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AA232A6-E1BD-42F6-85F3-66F777583A1C}"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a:t>
            </a:fld>
            <a:endParaRPr kumimoji="0" lang="it-IT" sz="12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268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txBox="1">
            <a:spLocks noGrp="1"/>
          </p:cNvSpPr>
          <p:nvPr>
            <p:ph type="body" sz="quarter" idx="1"/>
          </p:nvPr>
        </p:nvSpPr>
        <p:spPr/>
        <p:txBody>
          <a:bodyPr/>
          <a:lstStyle/>
          <a:p>
            <a:pPr lvl="0"/>
            <a:r>
              <a:rPr lang="it-IT"/>
              <a:t>Aggiungere nuova diapositiva (tra 2 e 3) con immagine centrale nucleare</a:t>
            </a:r>
          </a:p>
        </p:txBody>
      </p:sp>
      <p:sp>
        <p:nvSpPr>
          <p:cNvPr id="4" name="Segnaposto numero diapositiva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EDE773F7-4804-4936-A5FE-769CCC71EA07}"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a:t>
            </a:fld>
            <a:endParaRPr kumimoji="0" lang="it-IT" sz="12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711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txBox="1">
            <a:spLocks noGrp="1"/>
          </p:cNvSpPr>
          <p:nvPr>
            <p:ph type="body" sz="quarter" idx="1"/>
          </p:nvPr>
        </p:nvSpPr>
        <p:spPr/>
        <p:txBody>
          <a:bodyPr/>
          <a:lstStyle/>
          <a:p>
            <a:endParaRPr lang="it-IT"/>
          </a:p>
        </p:txBody>
      </p:sp>
      <p:sp>
        <p:nvSpPr>
          <p:cNvPr id="4" name="Segnaposto numero diapositiva 3"/>
          <p:cNvSpPr txBox="1"/>
          <p:nvPr/>
        </p:nvSpPr>
        <p:spPr>
          <a:xfrm>
            <a:off x="3884608" y="8685208"/>
            <a:ext cx="2971800" cy="457200"/>
          </a:xfrm>
          <a:prstGeom prst="rect">
            <a:avLst/>
          </a:prstGeom>
          <a:noFill/>
          <a:ln>
            <a:noFill/>
          </a:ln>
        </p:spPr>
        <p:txBody>
          <a:bodyPr vert="horz" wrap="square" lIns="91440" tIns="45720" rIns="91440" bIns="45720" anchor="b" anchorCtr="0" compatLnSpc="1"/>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400B22F6-9762-4D4D-A74E-D6350E1692F1}"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10</a:t>
            </a:fld>
            <a:endParaRPr kumimoji="0" lang="it-IT" sz="12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049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351F-DBB1-4664-ADA9-83BC7CB8848D}" type="slidenum">
              <a:rPr kumimoji="0" lang="it-IT" sz="1200" b="0" i="0" u="none" strike="noStrike" kern="1200" cap="none" spc="0" normalizeH="0" baseline="0" noProof="0" smtClean="0">
                <a:ln>
                  <a:noFill/>
                </a:ln>
                <a:solidFill>
                  <a:srgbClr val="164B4F"/>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4042137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59328-CA84-4060-855C-9A663DA80990}"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235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D1017-B005-40F1-94E7-B89B544EA7D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613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Vantaggi:</a:t>
            </a:r>
          </a:p>
          <a:p>
            <a:r>
              <a:rPr lang="it-IT" dirty="0" smtClean="0"/>
              <a:t>È disponibile ovunque;</a:t>
            </a:r>
          </a:p>
          <a:p>
            <a:r>
              <a:rPr lang="it-IT" dirty="0" smtClean="0"/>
              <a:t>Non</a:t>
            </a:r>
            <a:r>
              <a:rPr lang="it-IT" baseline="0" dirty="0" smtClean="0"/>
              <a:t> inquina;</a:t>
            </a:r>
          </a:p>
          <a:p>
            <a:r>
              <a:rPr lang="it-IT" baseline="0" dirty="0" smtClean="0"/>
              <a:t>Non soffre di discontinuità;</a:t>
            </a:r>
          </a:p>
          <a:p>
            <a:r>
              <a:rPr lang="it-IT" baseline="0" dirty="0" smtClean="0"/>
              <a:t>Produce grandi quantità di energia;</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D1017-B005-40F1-94E7-B89B544EA7D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012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B135E-A60C-884B-B1B6-044556FF18F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465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B135E-A60C-884B-B1B6-044556FF18F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700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Tahoma"/>
                <a:ea typeface="+mn-ea"/>
                <a:cs typeface="Arial" charset="0"/>
              </a:endParaRPr>
            </a:p>
          </p:txBody>
        </p:sp>
        <p:sp>
          <p:nvSpPr>
            <p:cNvPr id="25"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grpSp>
      <p:sp>
        <p:nvSpPr>
          <p:cNvPr id="92184" name="Rectangle 24"/>
          <p:cNvSpPr>
            <a:spLocks noGrp="1" noChangeArrowheads="1"/>
          </p:cNvSpPr>
          <p:nvPr>
            <p:ph type="ctrTitle" sz="quarter"/>
          </p:nvPr>
        </p:nvSpPr>
        <p:spPr>
          <a:xfrm>
            <a:off x="685800" y="1600200"/>
            <a:ext cx="7772400" cy="1828800"/>
          </a:xfrm>
        </p:spPr>
        <p:txBody>
          <a:bodyPr/>
          <a:lstStyle>
            <a:lvl1pPr>
              <a:defRPr/>
            </a:lvl1pPr>
          </a:lstStyle>
          <a:p>
            <a:pPr lvl="0"/>
            <a:r>
              <a:rPr lang="it-IT" noProof="0" smtClean="0"/>
              <a:t>Fare clic per modificare lo stile del titolo</a:t>
            </a:r>
          </a:p>
        </p:txBody>
      </p:sp>
      <p:sp>
        <p:nvSpPr>
          <p:cNvPr id="92185"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it-IT" noProof="0" smtClean="0"/>
              <a:t>Fare clic per modificare lo stile del sottotitolo dello schema</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27" name="Rectangle 27"/>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28" name="Rectangle 28"/>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B260C2-1EAB-4413-9E84-06656A7EDA44}"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470096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5"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52415E-E70C-4792-A390-82140EA3490B}"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23897805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C3F99F7-B3F9-4E89-99DA-3AB82AB2F922}" type="datetimeFigureOut">
              <a:rPr kumimoji="0" lang="it-IT" sz="1100" b="0" i="0" u="none" strike="noStrike" kern="1200" cap="none" spc="0" normalizeH="0" baseline="0" noProof="0" smtClean="0">
                <a:ln>
                  <a:noFill/>
                </a:ln>
                <a:solidFill>
                  <a:srgbClr val="C5D1D7"/>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100" b="0" i="0" u="none" strike="noStrike" kern="1200" cap="none" spc="0" normalizeH="0" baseline="0" noProof="0">
              <a:ln>
                <a:noFill/>
              </a:ln>
              <a:solidFill>
                <a:srgbClr val="C5D1D7"/>
              </a:solidFill>
              <a:effectLst/>
              <a:uLnTx/>
              <a:uFillTx/>
              <a:latin typeface="Franklin Gothic Medium"/>
              <a:ea typeface="+mn-ea"/>
              <a:cs typeface="+mn-cs"/>
            </a:endParaRPr>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6EFF0E2-6630-4C25-8776-B2D620002D04}" type="slidenum">
              <a:rPr kumimoji="0" lang="it-IT" sz="1100" b="0" i="0" u="none" strike="noStrike" kern="1200" cap="none" spc="0" normalizeH="0" baseline="0" noProof="0" smtClean="0">
                <a:ln>
                  <a:noFill/>
                </a:ln>
                <a:solidFill>
                  <a:srgbClr val="FFFFFF"/>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1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12" name="Footer Placeholder 11"/>
          <p:cNvSpPr>
            <a:spLocks noGrp="1"/>
          </p:cNvSpPr>
          <p:nvPr>
            <p:ph type="ftr" sz="quarter" idx="12"/>
          </p:nvPr>
        </p:nvSpPr>
        <p:spPr/>
        <p:txBody>
          <a:bodyPr/>
          <a:lstStyle>
            <a:lvl1pPr>
              <a:defRPr>
                <a:solidFill>
                  <a:schemeClr val="bg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srgbClr val="C5D1D7"/>
              </a:solidFill>
              <a:effectLst/>
              <a:uLnTx/>
              <a:uFillTx/>
              <a:latin typeface="Franklin Gothic Medium"/>
              <a:ea typeface="+mn-ea"/>
              <a:cs typeface="+mn-cs"/>
            </a:endParaRP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it-IT" smtClean="0"/>
              <a:t>Fare clic per modificare lo stile del titolo</a:t>
            </a:r>
            <a:endParaRPr lang="en-US" dirty="0"/>
          </a:p>
        </p:txBody>
      </p:sp>
    </p:spTree>
    <p:extLst>
      <p:ext uri="{BB962C8B-B14F-4D97-AF65-F5344CB8AC3E}">
        <p14:creationId xmlns:p14="http://schemas.microsoft.com/office/powerpoint/2010/main" val="1208820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3F99F7-B3F9-4E89-99DA-3AB82AB2F922}" type="datetimeFigureOut">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EFF0E2-6630-4C25-8776-B2D620002D04}" type="slidenum">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7" name="Title 6"/>
          <p:cNvSpPr>
            <a:spLocks noGrp="1"/>
          </p:cNvSpPr>
          <p:nvPr>
            <p:ph type="title"/>
          </p:nvPr>
        </p:nvSpPr>
        <p:spPr/>
        <p:txBody>
          <a:bodyPr/>
          <a:lstStyle/>
          <a:p>
            <a:r>
              <a:rPr lang="it-IT" smtClean="0"/>
              <a:t>Fare clic per modificare lo stile del titolo</a:t>
            </a:r>
            <a:endParaRPr lang="en-US"/>
          </a:p>
        </p:txBody>
      </p:sp>
    </p:spTree>
    <p:extLst>
      <p:ext uri="{BB962C8B-B14F-4D97-AF65-F5344CB8AC3E}">
        <p14:creationId xmlns:p14="http://schemas.microsoft.com/office/powerpoint/2010/main" val="3695301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9" name="Date Placeholder 8"/>
          <p:cNvSpPr>
            <a:spLocks noGrp="1"/>
          </p:cNvSpPr>
          <p:nvPr>
            <p:ph type="dt" sz="half" idx="10"/>
          </p:nvPr>
        </p:nvSpPr>
        <p:spPr/>
        <p:txBody>
          <a:bodyPr/>
          <a:lstStyle>
            <a:lvl1pPr>
              <a:defRPr>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C3F99F7-B3F9-4E89-99DA-3AB82AB2F922}" type="datetimeFigureOut">
              <a:rPr kumimoji="0" lang="it-IT" sz="1100" b="0" i="0" u="none" strike="noStrike" kern="1200" cap="none" spc="0" normalizeH="0" baseline="0" noProof="0" smtClean="0">
                <a:ln>
                  <a:noFill/>
                </a:ln>
                <a:solidFill>
                  <a:srgbClr val="FFFFFF"/>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1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6EFF0E2-6630-4C25-8776-B2D620002D04}" type="slidenum">
              <a:rPr kumimoji="0" lang="it-IT" sz="1100" b="0" i="0" u="none" strike="noStrike" kern="1200" cap="none" spc="0" normalizeH="0" baseline="0" noProof="0" smtClean="0">
                <a:ln>
                  <a:noFill/>
                </a:ln>
                <a:solidFill>
                  <a:srgbClr val="C5D1D7"/>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100" b="0" i="0" u="none" strike="noStrike" kern="1200" cap="none" spc="0" normalizeH="0" baseline="0" noProof="0">
              <a:ln>
                <a:noFill/>
              </a:ln>
              <a:solidFill>
                <a:srgbClr val="C5D1D7"/>
              </a:solidFill>
              <a:effectLst/>
              <a:uLnTx/>
              <a:uFillTx/>
              <a:latin typeface="Franklin Gothic Medium"/>
              <a:ea typeface="+mn-ea"/>
              <a:cs typeface="+mn-cs"/>
            </a:endParaRPr>
          </a:p>
        </p:txBody>
      </p:sp>
      <p:sp>
        <p:nvSpPr>
          <p:cNvPr id="11" name="Footer Placeholder 10"/>
          <p:cNvSpPr>
            <a:spLocks noGrp="1"/>
          </p:cNvSpPr>
          <p:nvPr>
            <p:ph type="ftr" sz="quarter" idx="12"/>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it-IT" smtClean="0"/>
              <a:t>Fare clic per modificare lo stile del titolo</a:t>
            </a:r>
            <a:endParaRPr lang="en-US" dirty="0"/>
          </a:p>
        </p:txBody>
      </p:sp>
    </p:spTree>
    <p:extLst>
      <p:ext uri="{BB962C8B-B14F-4D97-AF65-F5344CB8AC3E}">
        <p14:creationId xmlns:p14="http://schemas.microsoft.com/office/powerpoint/2010/main" val="2759748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3F99F7-B3F9-4E89-99DA-3AB82AB2F922}" type="datetimeFigureOut">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EFF0E2-6630-4C25-8776-B2D620002D04}" type="slidenum">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8" name="Title 7"/>
          <p:cNvSpPr>
            <a:spLocks noGrp="1"/>
          </p:cNvSpPr>
          <p:nvPr>
            <p:ph type="title"/>
          </p:nvPr>
        </p:nvSpPr>
        <p:spPr/>
        <p:txBody>
          <a:bodyPr/>
          <a:lstStyle/>
          <a:p>
            <a:r>
              <a:rPr lang="it-IT" smtClean="0"/>
              <a:t>Fare clic per modificare lo stile del titolo</a:t>
            </a:r>
            <a:endParaRPr lang="en-US"/>
          </a:p>
        </p:txBody>
      </p:sp>
    </p:spTree>
    <p:extLst>
      <p:ext uri="{BB962C8B-B14F-4D97-AF65-F5344CB8AC3E}">
        <p14:creationId xmlns:p14="http://schemas.microsoft.com/office/powerpoint/2010/main" val="2990055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3F99F7-B3F9-4E89-99DA-3AB82AB2F922}" type="datetimeFigureOut">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EFF0E2-6630-4C25-8776-B2D620002D04}" type="slidenum">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10" name="Title 9"/>
          <p:cNvSpPr>
            <a:spLocks noGrp="1"/>
          </p:cNvSpPr>
          <p:nvPr>
            <p:ph type="title"/>
          </p:nvPr>
        </p:nvSpPr>
        <p:spPr/>
        <p:txBody>
          <a:bodyPr/>
          <a:lstStyle/>
          <a:p>
            <a:r>
              <a:rPr lang="it-IT" smtClean="0"/>
              <a:t>Fare clic per modificare lo stile del titolo</a:t>
            </a:r>
            <a:endParaRPr lang="en-US"/>
          </a:p>
        </p:txBody>
      </p:sp>
    </p:spTree>
    <p:extLst>
      <p:ext uri="{BB962C8B-B14F-4D97-AF65-F5344CB8AC3E}">
        <p14:creationId xmlns:p14="http://schemas.microsoft.com/office/powerpoint/2010/main" val="2800018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3F99F7-B3F9-4E89-99DA-3AB82AB2F922}" type="datetimeFigureOut">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EFF0E2-6630-4C25-8776-B2D620002D04}" type="slidenum">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6" name="Title 5"/>
          <p:cNvSpPr>
            <a:spLocks noGrp="1"/>
          </p:cNvSpPr>
          <p:nvPr>
            <p:ph type="title"/>
          </p:nvPr>
        </p:nvSpPr>
        <p:spPr/>
        <p:txBody>
          <a:bodyPr/>
          <a:lstStyle/>
          <a:p>
            <a:r>
              <a:rPr lang="it-IT" smtClean="0"/>
              <a:t>Fare clic per modificare lo stile del titolo</a:t>
            </a:r>
            <a:endParaRPr lang="en-US"/>
          </a:p>
        </p:txBody>
      </p:sp>
    </p:spTree>
    <p:extLst>
      <p:ext uri="{BB962C8B-B14F-4D97-AF65-F5344CB8AC3E}">
        <p14:creationId xmlns:p14="http://schemas.microsoft.com/office/powerpoint/2010/main" val="40227576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3F99F7-B3F9-4E89-99DA-3AB82AB2F922}" type="datetimeFigureOut">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EFF0E2-6630-4C25-8776-B2D620002D04}" type="slidenum">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Tree>
    <p:extLst>
      <p:ext uri="{BB962C8B-B14F-4D97-AF65-F5344CB8AC3E}">
        <p14:creationId xmlns:p14="http://schemas.microsoft.com/office/powerpoint/2010/main" val="6780038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3F99F7-B3F9-4E89-99DA-3AB82AB2F922}" type="datetimeFigureOut">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6EFF0E2-6630-4C25-8776-B2D620002D04}" type="slidenum">
              <a:rPr kumimoji="0" lang="it-IT" sz="1100" b="0" i="0" u="none" strike="noStrike" kern="1200" cap="none" spc="0" normalizeH="0" baseline="0" noProof="0" smtClean="0">
                <a:ln>
                  <a:noFill/>
                </a:ln>
                <a:solidFill>
                  <a:srgbClr val="FFFFFF"/>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100"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it-IT" smtClean="0"/>
              <a:t>Fare clic per modificare lo stile del titolo</a:t>
            </a:r>
            <a:endParaRPr lang="en-US" dirty="0"/>
          </a:p>
        </p:txBody>
      </p:sp>
    </p:spTree>
    <p:extLst>
      <p:ext uri="{BB962C8B-B14F-4D97-AF65-F5344CB8AC3E}">
        <p14:creationId xmlns:p14="http://schemas.microsoft.com/office/powerpoint/2010/main" val="2245306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3F99F7-B3F9-4E89-99DA-3AB82AB2F922}" type="datetimeFigureOut">
              <a:rPr kumimoji="0" lang="it-IT" sz="1100" b="0" i="0" u="none" strike="noStrike" kern="1200" cap="none" spc="0" normalizeH="0" baseline="0" noProof="0" smtClean="0">
                <a:ln>
                  <a:noFill/>
                </a:ln>
                <a:solidFill>
                  <a:srgbClr val="C5D1D7"/>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100" b="0" i="0" u="none" strike="noStrike" kern="1200" cap="none" spc="0" normalizeH="0" baseline="0" noProof="0">
              <a:ln>
                <a:noFill/>
              </a:ln>
              <a:solidFill>
                <a:srgbClr val="C5D1D7"/>
              </a:solidFill>
              <a:effectLst/>
              <a:uLnTx/>
              <a:uFillTx/>
              <a:latin typeface="Franklin Gothic Medium"/>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srgbClr val="C5D1D7"/>
              </a:solidFill>
              <a:effectLst/>
              <a:uLnTx/>
              <a:uFillTx/>
              <a:latin typeface="Franklin Gothic Medium"/>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EFF0E2-6630-4C25-8776-B2D620002D04}" type="slidenum">
              <a:rPr kumimoji="0" lang="it-IT" sz="1100" b="0" i="0" u="none" strike="noStrike" kern="1200" cap="none" spc="0" normalizeH="0" baseline="0" noProof="0" smtClean="0">
                <a:ln>
                  <a:noFill/>
                </a:ln>
                <a:solidFill>
                  <a:srgbClr val="C5D1D7"/>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100" b="0" i="0" u="none" strike="noStrike" kern="1200" cap="none" spc="0" normalizeH="0" baseline="0" noProof="0">
              <a:ln>
                <a:noFill/>
              </a:ln>
              <a:solidFill>
                <a:srgbClr val="C5D1D7"/>
              </a:solidFill>
              <a:effectLst/>
              <a:uLnTx/>
              <a:uFillTx/>
              <a:latin typeface="Franklin Gothic Medium"/>
              <a:ea typeface="+mn-ea"/>
              <a:cs typeface="+mn-cs"/>
            </a:endParaRP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it-IT" smtClean="0"/>
              <a:t>Fare clic per modificare lo stile del titolo</a:t>
            </a:r>
            <a:endParaRPr lang="en-US" dirty="0"/>
          </a:p>
        </p:txBody>
      </p:sp>
    </p:spTree>
    <p:extLst>
      <p:ext uri="{BB962C8B-B14F-4D97-AF65-F5344CB8AC3E}">
        <p14:creationId xmlns:p14="http://schemas.microsoft.com/office/powerpoint/2010/main" val="29424917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3F99F7-B3F9-4E89-99DA-3AB82AB2F922}" type="datetimeFigureOut">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EFF0E2-6630-4C25-8776-B2D620002D04}" type="slidenum">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Tree>
    <p:extLst>
      <p:ext uri="{BB962C8B-B14F-4D97-AF65-F5344CB8AC3E}">
        <p14:creationId xmlns:p14="http://schemas.microsoft.com/office/powerpoint/2010/main" val="42806902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7813"/>
            <a:ext cx="2057400" cy="585311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7813"/>
            <a:ext cx="6019800" cy="58531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5"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000365-D0F0-45F3-929C-FD9E9FC8A0B7}"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29811135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2" name="Vertical Title 1"/>
          <p:cNvSpPr>
            <a:spLocks noGrp="1"/>
          </p:cNvSpPr>
          <p:nvPr>
            <p:ph type="title" orient="vert"/>
          </p:nvPr>
        </p:nvSpPr>
        <p:spPr>
          <a:xfrm>
            <a:off x="7162800" y="274638"/>
            <a:ext cx="1676400" cy="5851525"/>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3F99F7-B3F9-4E89-99DA-3AB82AB2F922}" type="datetimeFigureOut">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6EFF0E2-6630-4C25-8776-B2D620002D04}" type="slidenum">
              <a:rPr kumimoji="0" lang="it-IT" sz="1100" b="0" i="0" u="none" strike="noStrike" kern="1200" cap="none" spc="0" normalizeH="0" baseline="0" noProof="0" smtClean="0">
                <a:ln>
                  <a:noFill/>
                </a:ln>
                <a:solidFill>
                  <a:srgbClr val="C5D1D7"/>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100" b="0" i="0" u="none" strike="noStrike" kern="1200" cap="none" spc="0" normalizeH="0" baseline="0" noProof="0">
              <a:ln>
                <a:noFill/>
              </a:ln>
              <a:solidFill>
                <a:srgbClr val="C5D1D7"/>
              </a:solidFill>
              <a:effectLst/>
              <a:uLnTx/>
              <a:uFillTx/>
              <a:latin typeface="Franklin Gothic Medium"/>
              <a:ea typeface="+mn-ea"/>
              <a:cs typeface="+mn-cs"/>
            </a:endParaRPr>
          </a:p>
        </p:txBody>
      </p:sp>
    </p:spTree>
    <p:extLst>
      <p:ext uri="{BB962C8B-B14F-4D97-AF65-F5344CB8AC3E}">
        <p14:creationId xmlns:p14="http://schemas.microsoft.com/office/powerpoint/2010/main" val="1879561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srgbClr val="DEDEDE">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DEDEDE">
                  <a:shade val="90000"/>
                </a:srgbClr>
              </a:solidFill>
              <a:effectLst/>
              <a:uLnTx/>
              <a:uFillTx/>
              <a:latin typeface="Constantia"/>
              <a:ea typeface="+mn-ea"/>
              <a:cs typeface="+mn-cs"/>
            </a:endParaRPr>
          </a:p>
        </p:txBody>
      </p:sp>
      <p:sp>
        <p:nvSpPr>
          <p:cNvPr id="19" name="Segnaposto piè di pagina 1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DEDEDE">
                  <a:shade val="90000"/>
                </a:srgbClr>
              </a:solidFill>
              <a:effectLst/>
              <a:uLnTx/>
              <a:uFillTx/>
              <a:latin typeface="Constantia"/>
              <a:ea typeface="+mn-ea"/>
              <a:cs typeface="+mn-cs"/>
            </a:endParaRPr>
          </a:p>
        </p:txBody>
      </p:sp>
      <p:sp>
        <p:nvSpPr>
          <p:cNvPr id="27" name="Segnaposto numero diapositiva 2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srgbClr val="DEDEDE">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DEDEDE">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43604242"/>
      </p:ext>
    </p:extLst>
  </p:cSld>
  <p:clrMapOvr>
    <a:masterClrMapping/>
  </p:clrMapOvr>
  <p:transition spd="slow">
    <p:cover dir="rd"/>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5" name="Segnaposto piè di pa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678989270"/>
      </p:ext>
    </p:extLst>
  </p:cSld>
  <p:clrMapOvr>
    <a:masterClrMapping/>
  </p:clrMapOvr>
  <p:transition spd="slow">
    <p:cover dir="rd"/>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srgbClr val="DEDEDE">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DEDEDE">
                  <a:shade val="90000"/>
                </a:srgbClr>
              </a:solidFill>
              <a:effectLst/>
              <a:uLnTx/>
              <a:uFillTx/>
              <a:latin typeface="Constantia"/>
              <a:ea typeface="+mn-ea"/>
              <a:cs typeface="+mn-cs"/>
            </a:endParaRPr>
          </a:p>
        </p:txBody>
      </p:sp>
      <p:sp>
        <p:nvSpPr>
          <p:cNvPr id="5" name="Segnaposto piè di pa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DEDEDE">
                  <a:shade val="90000"/>
                </a:srgbClr>
              </a:solidFill>
              <a:effectLst/>
              <a:uLnTx/>
              <a:uFillTx/>
              <a:latin typeface="Constantia"/>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srgbClr val="DEDEDE">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DEDEDE">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868937135"/>
      </p:ext>
    </p:extLst>
  </p:cSld>
  <p:clrMapOvr>
    <a:masterClrMapping/>
  </p:clrMapOvr>
  <p:transition spd="slow">
    <p:cover dir="rd"/>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6" name="Segnaposto piè di pagina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051652004"/>
      </p:ext>
    </p:extLst>
  </p:cSld>
  <p:clrMapOvr>
    <a:masterClrMapping/>
  </p:clrMapOvr>
  <p:transition spd="slow">
    <p:cover dir="rd"/>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tIns="45720" anchor="b"/>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8" name="Segnaposto piè di pagina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530152564"/>
      </p:ext>
    </p:extLst>
  </p:cSld>
  <p:clrMapOvr>
    <a:masterClrMapping/>
  </p:clrMapOvr>
  <p:transition spd="slow">
    <p:cover dir="rd"/>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4" name="Segnaposto piè di pagina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883530910"/>
      </p:ext>
    </p:extLst>
  </p:cSld>
  <p:clrMapOvr>
    <a:masterClrMapping/>
  </p:clrMapOvr>
  <p:transition spd="slow">
    <p:cover dir="rd"/>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3" name="Segnaposto piè di pagina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528436793"/>
      </p:ext>
    </p:extLst>
  </p:cSld>
  <p:clrMapOvr>
    <a:masterClrMapping/>
  </p:clrMapOvr>
  <p:transition spd="slow">
    <p:cover dir="rd"/>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6" name="Segnaposto piè di pagina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956985905"/>
      </p:ext>
    </p:extLst>
  </p:cSld>
  <p:clrMapOvr>
    <a:masterClrMapping/>
  </p:clrMapOvr>
  <p:transition spd="slow">
    <p:cover dir="rd"/>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Triangolo rettango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o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smtClean="0"/>
              <a:t>Fare clic per modificare lo stile del titolo</a:t>
            </a:r>
            <a:endParaRPr kumimoji="0" lang="en-US"/>
          </a:p>
        </p:txBody>
      </p:sp>
      <p:sp>
        <p:nvSpPr>
          <p:cNvPr id="4" name="Segnaposto tes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6" name="Segnaposto piè di pagina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7" name="Segnaposto numero diapositiva 6"/>
          <p:cNvSpPr>
            <a:spLocks noGrp="1"/>
          </p:cNvSpPr>
          <p:nvPr>
            <p:ph type="sldNum" sz="quarter" idx="12"/>
          </p:nvPr>
        </p:nvSpPr>
        <p:spPr>
          <a:xfrm>
            <a:off x="8077200" y="6356350"/>
            <a:ext cx="609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smtClean="0"/>
              <a:t>Fare clic sull'icona per inserire un'immagine</a:t>
            </a:r>
            <a:endParaRPr kumimoji="0" lang="en-US" dirty="0"/>
          </a:p>
        </p:txBody>
      </p:sp>
      <p:sp>
        <p:nvSpPr>
          <p:cNvPr id="10"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381899643"/>
      </p:ext>
    </p:extLst>
  </p:cSld>
  <p:clrMapOvr>
    <a:masterClrMapping/>
  </p:clrMapOvr>
  <p:transition spd="slow">
    <p:cover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DADF8B-124E-4439-9DED-BD6846FE7977}" type="datetimeFigureOut">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B7745-A494-4CE7-BA0E-6404DF995018}"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0913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5" name="Segnaposto piè di pa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897612535"/>
      </p:ext>
    </p:extLst>
  </p:cSld>
  <p:clrMapOvr>
    <a:masterClrMapping/>
  </p:clrMapOvr>
  <p:transition spd="slow">
    <p:cover dir="rd"/>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5" name="Segnaposto piè di pa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161632593"/>
      </p:ext>
    </p:extLst>
  </p:cSld>
  <p:clrMapOvr>
    <a:masterClrMapping/>
  </p:clrMapOvr>
  <p:transition spd="slow">
    <p:cover dir="rd"/>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461393-9334-46D3-8AB8-4C848086F95B}"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92C3-FE25-4478-9C36-99C965435215}"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0974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461393-9334-46D3-8AB8-4C848086F95B}"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92C3-FE25-4478-9C36-99C965435215}"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361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461393-9334-46D3-8AB8-4C848086F95B}"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92C3-FE25-4478-9C36-99C965435215}"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0085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461393-9334-46D3-8AB8-4C848086F95B}"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92C3-FE25-4478-9C36-99C965435215}"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1342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461393-9334-46D3-8AB8-4C848086F95B}"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92C3-FE25-4478-9C36-99C965435215}"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0388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461393-9334-46D3-8AB8-4C848086F95B}"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92C3-FE25-4478-9C36-99C965435215}"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1183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461393-9334-46D3-8AB8-4C848086F95B}"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92C3-FE25-4478-9C36-99C965435215}"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225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461393-9334-46D3-8AB8-4C848086F95B}"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92C3-FE25-4478-9C36-99C965435215}"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648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DADF8B-124E-4439-9DED-BD6846FE7977}" type="datetimeFigureOut">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B7745-A494-4CE7-BA0E-6404DF995018}"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6480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461393-9334-46D3-8AB8-4C848086F95B}"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92C3-FE25-4478-9C36-99C965435215}"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578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461393-9334-46D3-8AB8-4C848086F95B}"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92C3-FE25-4478-9C36-99C965435215}"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4987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461393-9334-46D3-8AB8-4C848086F95B}"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92C3-FE25-4478-9C36-99C965435215}"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926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45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DADF8B-124E-4439-9DED-BD6846FE7977}" type="datetimeFigureOut">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B7745-A494-4CE7-BA0E-6404DF995018}"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690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286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291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DADF8B-124E-4439-9DED-BD6846FE7977}" type="datetimeFigureOut">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B7745-A494-4CE7-BA0E-6404DF995018}"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260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DADF8B-124E-4439-9DED-BD6846FE7977}" type="datetimeFigureOut">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B7745-A494-4CE7-BA0E-6404DF995018}"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640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DADF8B-124E-4439-9DED-BD6846FE7977}" type="datetimeFigureOut">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egnaposto piè di pa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B7745-A494-4CE7-BA0E-6404DF995018}"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820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DADF8B-124E-4439-9DED-BD6846FE7977}" type="datetimeFigureOut">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B7745-A494-4CE7-BA0E-6404DF995018}"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764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smtClean="0"/>
              <a:t>Fare clic per modificare lo stile del titolo</a:t>
            </a:r>
            <a:endParaRPr lang="it-IT"/>
          </a:p>
        </p:txBody>
      </p:sp>
      <p:sp>
        <p:nvSpPr>
          <p:cNvPr id="3" name="Segnaposto contenut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DADF8B-124E-4439-9DED-BD6846FE7977}" type="datetimeFigureOut">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B7745-A494-4CE7-BA0E-6404DF995018}"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25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5"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22842E-A604-4766-BA0A-1306A7DDF054}"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2893876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DADF8B-124E-4439-9DED-BD6846FE7977}" type="datetimeFigureOut">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B7745-A494-4CE7-BA0E-6404DF995018}"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774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DADF8B-124E-4439-9DED-BD6846FE7977}" type="datetimeFigureOut">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B7745-A494-4CE7-BA0E-6404DF995018}"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845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DADF8B-124E-4439-9DED-BD6846FE7977}" type="datetimeFigureOut">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B7745-A494-4CE7-BA0E-6404DF995018}"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284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gradFill>
          <a:gsLst>
            <a:gs pos="0">
              <a:srgbClr val="242424"/>
            </a:gs>
            <a:gs pos="100000">
              <a:srgbClr val="2D2D2D"/>
            </a:gs>
          </a:gsLst>
          <a:lin ang="12960000"/>
        </a:gradFill>
        <a:effectLst/>
      </p:bgPr>
    </p:bg>
    <p:spTree>
      <p:nvGrpSpPr>
        <p:cNvPr id="1" name=""/>
        <p:cNvGrpSpPr/>
        <p:nvPr/>
      </p:nvGrpSpPr>
      <p:grpSpPr>
        <a:xfrm>
          <a:off x="0" y="0"/>
          <a:ext cx="0" cy="0"/>
          <a:chOff x="0" y="0"/>
          <a:chExt cx="0" cy="0"/>
        </a:xfrm>
      </p:grpSpPr>
      <p:sp>
        <p:nvSpPr>
          <p:cNvPr id="2" name="Figura a mano libera 6"/>
          <p:cNvSpPr/>
          <p:nvPr/>
        </p:nvSpPr>
        <p:spPr>
          <a:xfrm>
            <a:off x="0" y="4752127"/>
            <a:ext cx="9144000" cy="2112958"/>
          </a:xfrm>
          <a:custGeom>
            <a:avLst/>
            <a:gdLst>
              <a:gd name="f0" fmla="val 10800000"/>
              <a:gd name="f1" fmla="val 5400000"/>
              <a:gd name="f2" fmla="val 180"/>
              <a:gd name="f3" fmla="val w"/>
              <a:gd name="f4" fmla="val h"/>
              <a:gd name="f5" fmla="val 0"/>
              <a:gd name="f6" fmla="val 5760"/>
              <a:gd name="f7" fmla="val 1331"/>
              <a:gd name="f8" fmla="val 1066"/>
              <a:gd name="f9" fmla="val 3220"/>
              <a:gd name="f10" fmla="val 1206"/>
              <a:gd name="f11" fmla="val 2250"/>
              <a:gd name="f12" fmla="val 1146"/>
              <a:gd name="f13" fmla="+- 0 0 -90"/>
              <a:gd name="f14" fmla="*/ f3 1 5760"/>
              <a:gd name="f15" fmla="*/ f4 1 1331"/>
              <a:gd name="f16" fmla="+- f7 0 f5"/>
              <a:gd name="f17" fmla="+- f6 0 f5"/>
              <a:gd name="f18" fmla="*/ f13 f0 1"/>
              <a:gd name="f19" fmla="*/ f17 1 5760"/>
              <a:gd name="f20" fmla="*/ f16 1 1331"/>
              <a:gd name="f21" fmla="*/ f18 1 f2"/>
              <a:gd name="f22" fmla="*/ 0 1 f19"/>
              <a:gd name="f23" fmla="*/ 1066 1 f20"/>
              <a:gd name="f24" fmla="*/ 1331 1 f20"/>
              <a:gd name="f25" fmla="*/ 5760 1 f19"/>
              <a:gd name="f26" fmla="*/ 0 1 f20"/>
              <a:gd name="f27" fmla="+- f21 0 f1"/>
              <a:gd name="f28" fmla="*/ f22 f14 1"/>
              <a:gd name="f29" fmla="*/ f25 f14 1"/>
              <a:gd name="f30" fmla="*/ f24 f15 1"/>
              <a:gd name="f31" fmla="*/ f26 f15 1"/>
              <a:gd name="f32" fmla="*/ f23 f15 1"/>
            </a:gdLst>
            <a:ahLst/>
            <a:cxnLst>
              <a:cxn ang="3cd4">
                <a:pos x="hc" y="t"/>
              </a:cxn>
              <a:cxn ang="0">
                <a:pos x="r" y="vc"/>
              </a:cxn>
              <a:cxn ang="cd4">
                <a:pos x="hc" y="b"/>
              </a:cxn>
              <a:cxn ang="cd2">
                <a:pos x="l" y="vc"/>
              </a:cxn>
              <a:cxn ang="f27">
                <a:pos x="f28" y="f32"/>
              </a:cxn>
              <a:cxn ang="f27">
                <a:pos x="f28" y="f30"/>
              </a:cxn>
              <a:cxn ang="f27">
                <a:pos x="f29" y="f30"/>
              </a:cxn>
              <a:cxn ang="f27">
                <a:pos x="f29" y="f31"/>
              </a:cxn>
              <a:cxn ang="f27">
                <a:pos x="f28" y="f32"/>
              </a:cxn>
            </a:cxnLst>
            <a:rect l="f28" t="f31" r="f29" b="f30"/>
            <a:pathLst>
              <a:path w="5760" h="1331">
                <a:moveTo>
                  <a:pt x="f5" y="f8"/>
                </a:moveTo>
                <a:lnTo>
                  <a:pt x="f5" y="f7"/>
                </a:lnTo>
                <a:lnTo>
                  <a:pt x="f6" y="f7"/>
                </a:lnTo>
                <a:lnTo>
                  <a:pt x="f6" y="f5"/>
                </a:lnTo>
                <a:cubicBezTo>
                  <a:pt x="f9" y="f10"/>
                  <a:pt x="f11" y="f12"/>
                  <a:pt x="f5" y="f8"/>
                </a:cubicBezTo>
                <a:close/>
              </a:path>
            </a:pathLst>
          </a:custGeom>
          <a:solidFill>
            <a:srgbClr val="7C7C7C">
              <a:alpha val="45000"/>
            </a:srgbClr>
          </a:solidFill>
          <a:ln>
            <a:noFill/>
            <a:prstDash val="solid"/>
          </a:ln>
          <a:effectLst>
            <a:outerShdw dist="44448" dir="16200000" algn="tl">
              <a:srgbClr val="000000">
                <a:alpha val="35000"/>
              </a:srgbClr>
            </a:outerShdw>
          </a:effectLst>
        </p:spPr>
        <p:txBody>
          <a:bodyPr vert="horz" wrap="square" lIns="91440" tIns="45720" rIns="91440" bIns="45720"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 name="Figura a mano libera 7"/>
          <p:cNvSpPr/>
          <p:nvPr/>
        </p:nvSpPr>
        <p:spPr>
          <a:xfrm>
            <a:off x="6105521" y="0"/>
            <a:ext cx="3038478" cy="6858000"/>
          </a:xfrm>
          <a:custGeom>
            <a:avLst/>
            <a:gdLst>
              <a:gd name="f0" fmla="val 10800000"/>
              <a:gd name="f1" fmla="val 5400000"/>
              <a:gd name="f2" fmla="val 180"/>
              <a:gd name="f3" fmla="val w"/>
              <a:gd name="f4" fmla="val h"/>
              <a:gd name="f5" fmla="val 0"/>
              <a:gd name="f6" fmla="val 1914"/>
              <a:gd name="f7" fmla="val 4329"/>
              <a:gd name="f8" fmla="val 9"/>
              <a:gd name="f9" fmla="val 204"/>
              <a:gd name="f10" fmla="val 4327"/>
              <a:gd name="f11" fmla="val 1288"/>
              <a:gd name="f12" fmla="val 3574"/>
              <a:gd name="f13" fmla="val 1608"/>
              <a:gd name="f14" fmla="val 1590"/>
              <a:gd name="f15" fmla="+- 0 0 -90"/>
              <a:gd name="f16" fmla="*/ f3 1 1914"/>
              <a:gd name="f17" fmla="*/ f4 1 4329"/>
              <a:gd name="f18" fmla="+- f7 0 f5"/>
              <a:gd name="f19" fmla="+- f6 0 f5"/>
              <a:gd name="f20" fmla="*/ f15 f0 1"/>
              <a:gd name="f21" fmla="*/ f19 1 1914"/>
              <a:gd name="f22" fmla="*/ f18 1 4329"/>
              <a:gd name="f23" fmla="*/ 1914 f19 1"/>
              <a:gd name="f24" fmla="*/ 9 f18 1"/>
              <a:gd name="f25" fmla="*/ 4329 f18 1"/>
              <a:gd name="f26" fmla="*/ 204 f19 1"/>
              <a:gd name="f27" fmla="*/ 4327 f18 1"/>
              <a:gd name="f28" fmla="*/ 0 f19 1"/>
              <a:gd name="f29" fmla="*/ 0 f18 1"/>
              <a:gd name="f30" fmla="*/ f20 1 f2"/>
              <a:gd name="f31" fmla="*/ f23 1 1914"/>
              <a:gd name="f32" fmla="*/ f24 1 4329"/>
              <a:gd name="f33" fmla="*/ f25 1 4329"/>
              <a:gd name="f34" fmla="*/ f26 1 1914"/>
              <a:gd name="f35" fmla="*/ f27 1 4329"/>
              <a:gd name="f36" fmla="*/ f28 1 1914"/>
              <a:gd name="f37" fmla="*/ f29 1 4329"/>
              <a:gd name="f38" fmla="*/ f5 1 f21"/>
              <a:gd name="f39" fmla="*/ f6 1 f21"/>
              <a:gd name="f40" fmla="*/ f5 1 f22"/>
              <a:gd name="f41" fmla="*/ f7 1 f22"/>
              <a:gd name="f42" fmla="+- f30 0 f1"/>
              <a:gd name="f43" fmla="*/ f31 1 f21"/>
              <a:gd name="f44" fmla="*/ f32 1 f22"/>
              <a:gd name="f45" fmla="*/ f33 1 f22"/>
              <a:gd name="f46" fmla="*/ f34 1 f21"/>
              <a:gd name="f47" fmla="*/ f35 1 f22"/>
              <a:gd name="f48" fmla="*/ f36 1 f21"/>
              <a:gd name="f49" fmla="*/ f37 1 f22"/>
              <a:gd name="f50" fmla="*/ f38 f16 1"/>
              <a:gd name="f51" fmla="*/ f39 f16 1"/>
              <a:gd name="f52" fmla="*/ f41 f17 1"/>
              <a:gd name="f53" fmla="*/ f40 f17 1"/>
              <a:gd name="f54" fmla="*/ f43 f16 1"/>
              <a:gd name="f55" fmla="*/ f44 f17 1"/>
              <a:gd name="f56" fmla="*/ f45 f17 1"/>
              <a:gd name="f57" fmla="*/ f46 f16 1"/>
              <a:gd name="f58" fmla="*/ f47 f17 1"/>
              <a:gd name="f59" fmla="*/ f48 f16 1"/>
              <a:gd name="f60" fmla="*/ f49 f17 1"/>
            </a:gdLst>
            <a:ahLst/>
            <a:cxnLst>
              <a:cxn ang="3cd4">
                <a:pos x="hc" y="t"/>
              </a:cxn>
              <a:cxn ang="0">
                <a:pos x="r" y="vc"/>
              </a:cxn>
              <a:cxn ang="cd4">
                <a:pos x="hc" y="b"/>
              </a:cxn>
              <a:cxn ang="cd2">
                <a:pos x="l" y="vc"/>
              </a:cxn>
              <a:cxn ang="f42">
                <a:pos x="f54" y="f55"/>
              </a:cxn>
              <a:cxn ang="f42">
                <a:pos x="f54" y="f56"/>
              </a:cxn>
              <a:cxn ang="f42">
                <a:pos x="f57" y="f58"/>
              </a:cxn>
              <a:cxn ang="f42">
                <a:pos x="f59" y="f60"/>
              </a:cxn>
              <a:cxn ang="f42">
                <a:pos x="f54" y="f55"/>
              </a:cxn>
            </a:cxnLst>
            <a:rect l="f50" t="f53" r="f51" b="f52"/>
            <a:pathLst>
              <a:path w="1914" h="4329">
                <a:moveTo>
                  <a:pt x="f6" y="f8"/>
                </a:moveTo>
                <a:lnTo>
                  <a:pt x="f6" y="f7"/>
                </a:lnTo>
                <a:lnTo>
                  <a:pt x="f9" y="f10"/>
                </a:lnTo>
                <a:cubicBezTo>
                  <a:pt x="f11" y="f12"/>
                  <a:pt x="f13" y="f14"/>
                  <a:pt x="f5" y="f5"/>
                </a:cubicBezTo>
                <a:lnTo>
                  <a:pt x="f6" y="f8"/>
                </a:lnTo>
                <a:close/>
              </a:path>
            </a:pathLst>
          </a:custGeom>
          <a:solidFill>
            <a:srgbClr val="595959">
              <a:alpha val="40000"/>
            </a:srgbClr>
          </a:solidFill>
          <a:ln>
            <a:noFill/>
            <a:prstDash val="solid"/>
          </a:ln>
          <a:effectLst>
            <a:outerShdw dist="50804" dir="10800000" algn="tl">
              <a:srgbClr val="000000">
                <a:alpha val="45000"/>
              </a:srgbClr>
            </a:outerShdw>
          </a:effectLst>
        </p:spPr>
        <p:txBody>
          <a:bodyPr vert="horz" wrap="square" lIns="91440" tIns="45720" rIns="91440" bIns="45720"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 name="Titolo 8"/>
          <p:cNvSpPr txBox="1">
            <a:spLocks noGrp="1"/>
          </p:cNvSpPr>
          <p:nvPr>
            <p:ph type="ctrTitle"/>
          </p:nvPr>
        </p:nvSpPr>
        <p:spPr>
          <a:xfrm>
            <a:off x="429063" y="3337560"/>
            <a:ext cx="6480051" cy="2301243"/>
          </a:xfrm>
        </p:spPr>
        <p:txBody>
          <a:bodyPr anchor="t"/>
          <a:lstStyle>
            <a:lvl1pPr algn="r">
              <a:defRPr b="1" cap="all">
                <a:solidFill>
                  <a:srgbClr val="000000"/>
                </a:solidFill>
                <a:effectLst>
                  <a:outerShdw dist="38103" dir="5400000">
                    <a:srgbClr val="000000"/>
                  </a:outerShdw>
                </a:effectLst>
              </a:defRPr>
            </a:lvl1pPr>
          </a:lstStyle>
          <a:p>
            <a:pPr lvl="0"/>
            <a:r>
              <a:rPr lang="it-IT"/>
              <a:t>Fare clic per modificare lo stile del titolo</a:t>
            </a:r>
            <a:endParaRPr lang="en-US"/>
          </a:p>
        </p:txBody>
      </p:sp>
      <p:sp>
        <p:nvSpPr>
          <p:cNvPr id="5" name="Sottotitolo 16"/>
          <p:cNvSpPr txBox="1">
            <a:spLocks noGrp="1"/>
          </p:cNvSpPr>
          <p:nvPr>
            <p:ph type="subTitle" idx="1"/>
          </p:nvPr>
        </p:nvSpPr>
        <p:spPr>
          <a:xfrm>
            <a:off x="433050" y="1544814"/>
            <a:ext cx="6480051" cy="1752603"/>
          </a:xfrm>
        </p:spPr>
        <p:txBody>
          <a:bodyPr tIns="0" rIns="45720" bIns="0" anchor="b"/>
          <a:lstStyle>
            <a:lvl1pPr marL="0" indent="0" algn="r">
              <a:spcBef>
                <a:spcPts val="500"/>
              </a:spcBef>
              <a:buNone/>
              <a:defRPr sz="2000"/>
            </a:lvl1pPr>
          </a:lstStyle>
          <a:p>
            <a:pPr lvl="0"/>
            <a:r>
              <a:rPr lang="it-IT"/>
              <a:t>Fare clic per modificare lo stile del sottotitolo dello schema</a:t>
            </a:r>
            <a:endParaRPr lang="en-US"/>
          </a:p>
        </p:txBody>
      </p:sp>
      <p:sp>
        <p:nvSpPr>
          <p:cNvPr id="6" name="Segnaposto data 29"/>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249389-A272-4DE8-9769-97911F38034C}" type="datetime1">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7" name="Segnaposto piè di pagina 18"/>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8" name="Segnaposto numero diapositiva 26"/>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2EFC7A-29E9-46E0-BD9B-C8BFAA91184F}" type="slidenum">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Tree>
    <p:extLst>
      <p:ext uri="{BB962C8B-B14F-4D97-AF65-F5344CB8AC3E}">
        <p14:creationId xmlns:p14="http://schemas.microsoft.com/office/powerpoint/2010/main" val="1482011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034607-9688-4D49-9365-BC12022D13C9}" type="datetime1">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5" name="Segnaposto piè di pagina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6" name="Segnaposto numero diapositiva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A40FE8-432F-4897-A659-55D0160C1FBE}" type="slidenum">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Tree>
    <p:extLst>
      <p:ext uri="{BB962C8B-B14F-4D97-AF65-F5344CB8AC3E}">
        <p14:creationId xmlns:p14="http://schemas.microsoft.com/office/powerpoint/2010/main" val="2893146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gradFill>
          <a:gsLst>
            <a:gs pos="0">
              <a:srgbClr val="242424"/>
            </a:gs>
            <a:gs pos="100000">
              <a:srgbClr val="2D2D2D"/>
            </a:gs>
          </a:gsLst>
          <a:lin ang="12960000"/>
        </a:gradFill>
        <a:effectLst/>
      </p:bgPr>
    </p:bg>
    <p:spTree>
      <p:nvGrpSpPr>
        <p:cNvPr id="1" name=""/>
        <p:cNvGrpSpPr/>
        <p:nvPr/>
      </p:nvGrpSpPr>
      <p:grpSpPr>
        <a:xfrm>
          <a:off x="0" y="0"/>
          <a:ext cx="0" cy="0"/>
          <a:chOff x="0" y="0"/>
          <a:chExt cx="0" cy="0"/>
        </a:xfrm>
      </p:grpSpPr>
      <p:sp>
        <p:nvSpPr>
          <p:cNvPr id="2" name="Figura a mano libera 6"/>
          <p:cNvSpPr/>
          <p:nvPr/>
        </p:nvSpPr>
        <p:spPr>
          <a:xfrm>
            <a:off x="0" y="4752127"/>
            <a:ext cx="9144000" cy="2112958"/>
          </a:xfrm>
          <a:custGeom>
            <a:avLst/>
            <a:gdLst>
              <a:gd name="f0" fmla="val 10800000"/>
              <a:gd name="f1" fmla="val 5400000"/>
              <a:gd name="f2" fmla="val 180"/>
              <a:gd name="f3" fmla="val w"/>
              <a:gd name="f4" fmla="val h"/>
              <a:gd name="f5" fmla="val 0"/>
              <a:gd name="f6" fmla="val 5760"/>
              <a:gd name="f7" fmla="val 1331"/>
              <a:gd name="f8" fmla="val 1066"/>
              <a:gd name="f9" fmla="val 3220"/>
              <a:gd name="f10" fmla="val 1206"/>
              <a:gd name="f11" fmla="val 2250"/>
              <a:gd name="f12" fmla="val 1146"/>
              <a:gd name="f13" fmla="+- 0 0 -90"/>
              <a:gd name="f14" fmla="*/ f3 1 5760"/>
              <a:gd name="f15" fmla="*/ f4 1 1331"/>
              <a:gd name="f16" fmla="+- f7 0 f5"/>
              <a:gd name="f17" fmla="+- f6 0 f5"/>
              <a:gd name="f18" fmla="*/ f13 f0 1"/>
              <a:gd name="f19" fmla="*/ f17 1 5760"/>
              <a:gd name="f20" fmla="*/ f16 1 1331"/>
              <a:gd name="f21" fmla="*/ f18 1 f2"/>
              <a:gd name="f22" fmla="*/ 0 1 f19"/>
              <a:gd name="f23" fmla="*/ 1066 1 f20"/>
              <a:gd name="f24" fmla="*/ 1331 1 f20"/>
              <a:gd name="f25" fmla="*/ 5760 1 f19"/>
              <a:gd name="f26" fmla="*/ 0 1 f20"/>
              <a:gd name="f27" fmla="+- f21 0 f1"/>
              <a:gd name="f28" fmla="*/ f22 f14 1"/>
              <a:gd name="f29" fmla="*/ f25 f14 1"/>
              <a:gd name="f30" fmla="*/ f24 f15 1"/>
              <a:gd name="f31" fmla="*/ f26 f15 1"/>
              <a:gd name="f32" fmla="*/ f23 f15 1"/>
            </a:gdLst>
            <a:ahLst/>
            <a:cxnLst>
              <a:cxn ang="3cd4">
                <a:pos x="hc" y="t"/>
              </a:cxn>
              <a:cxn ang="0">
                <a:pos x="r" y="vc"/>
              </a:cxn>
              <a:cxn ang="cd4">
                <a:pos x="hc" y="b"/>
              </a:cxn>
              <a:cxn ang="cd2">
                <a:pos x="l" y="vc"/>
              </a:cxn>
              <a:cxn ang="f27">
                <a:pos x="f28" y="f32"/>
              </a:cxn>
              <a:cxn ang="f27">
                <a:pos x="f28" y="f30"/>
              </a:cxn>
              <a:cxn ang="f27">
                <a:pos x="f29" y="f30"/>
              </a:cxn>
              <a:cxn ang="f27">
                <a:pos x="f29" y="f31"/>
              </a:cxn>
              <a:cxn ang="f27">
                <a:pos x="f28" y="f32"/>
              </a:cxn>
            </a:cxnLst>
            <a:rect l="f28" t="f31" r="f29" b="f30"/>
            <a:pathLst>
              <a:path w="5760" h="1331">
                <a:moveTo>
                  <a:pt x="f5" y="f8"/>
                </a:moveTo>
                <a:lnTo>
                  <a:pt x="f5" y="f7"/>
                </a:lnTo>
                <a:lnTo>
                  <a:pt x="f6" y="f7"/>
                </a:lnTo>
                <a:lnTo>
                  <a:pt x="f6" y="f5"/>
                </a:lnTo>
                <a:cubicBezTo>
                  <a:pt x="f9" y="f10"/>
                  <a:pt x="f11" y="f12"/>
                  <a:pt x="f5" y="f8"/>
                </a:cubicBezTo>
                <a:close/>
              </a:path>
            </a:pathLst>
          </a:custGeom>
          <a:solidFill>
            <a:srgbClr val="7C7C7C">
              <a:alpha val="45000"/>
            </a:srgbClr>
          </a:solidFill>
          <a:ln>
            <a:noFill/>
            <a:prstDash val="solid"/>
          </a:ln>
          <a:effectLst>
            <a:outerShdw dist="44448" dir="16200000" algn="tl">
              <a:srgbClr val="000000">
                <a:alpha val="35000"/>
              </a:srgbClr>
            </a:outerShdw>
          </a:effectLst>
        </p:spPr>
        <p:txBody>
          <a:bodyPr vert="horz" wrap="square" lIns="91440" tIns="45720" rIns="91440" bIns="45720"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 name="Figura a mano libera 8"/>
          <p:cNvSpPr/>
          <p:nvPr/>
        </p:nvSpPr>
        <p:spPr>
          <a:xfrm>
            <a:off x="6105521" y="0"/>
            <a:ext cx="3038478" cy="6858000"/>
          </a:xfrm>
          <a:custGeom>
            <a:avLst/>
            <a:gdLst>
              <a:gd name="f0" fmla="val 10800000"/>
              <a:gd name="f1" fmla="val 5400000"/>
              <a:gd name="f2" fmla="val 180"/>
              <a:gd name="f3" fmla="val w"/>
              <a:gd name="f4" fmla="val h"/>
              <a:gd name="f5" fmla="val 0"/>
              <a:gd name="f6" fmla="val 1914"/>
              <a:gd name="f7" fmla="val 4329"/>
              <a:gd name="f8" fmla="val 9"/>
              <a:gd name="f9" fmla="val 204"/>
              <a:gd name="f10" fmla="val 4327"/>
              <a:gd name="f11" fmla="val 1288"/>
              <a:gd name="f12" fmla="val 3574"/>
              <a:gd name="f13" fmla="val 1608"/>
              <a:gd name="f14" fmla="val 1590"/>
              <a:gd name="f15" fmla="+- 0 0 -90"/>
              <a:gd name="f16" fmla="*/ f3 1 1914"/>
              <a:gd name="f17" fmla="*/ f4 1 4329"/>
              <a:gd name="f18" fmla="+- f7 0 f5"/>
              <a:gd name="f19" fmla="+- f6 0 f5"/>
              <a:gd name="f20" fmla="*/ f15 f0 1"/>
              <a:gd name="f21" fmla="*/ f19 1 1914"/>
              <a:gd name="f22" fmla="*/ f18 1 4329"/>
              <a:gd name="f23" fmla="*/ 1914 f19 1"/>
              <a:gd name="f24" fmla="*/ 9 f18 1"/>
              <a:gd name="f25" fmla="*/ 4329 f18 1"/>
              <a:gd name="f26" fmla="*/ 204 f19 1"/>
              <a:gd name="f27" fmla="*/ 4327 f18 1"/>
              <a:gd name="f28" fmla="*/ 0 f19 1"/>
              <a:gd name="f29" fmla="*/ 0 f18 1"/>
              <a:gd name="f30" fmla="*/ f20 1 f2"/>
              <a:gd name="f31" fmla="*/ f23 1 1914"/>
              <a:gd name="f32" fmla="*/ f24 1 4329"/>
              <a:gd name="f33" fmla="*/ f25 1 4329"/>
              <a:gd name="f34" fmla="*/ f26 1 1914"/>
              <a:gd name="f35" fmla="*/ f27 1 4329"/>
              <a:gd name="f36" fmla="*/ f28 1 1914"/>
              <a:gd name="f37" fmla="*/ f29 1 4329"/>
              <a:gd name="f38" fmla="*/ f5 1 f21"/>
              <a:gd name="f39" fmla="*/ f6 1 f21"/>
              <a:gd name="f40" fmla="*/ f5 1 f22"/>
              <a:gd name="f41" fmla="*/ f7 1 f22"/>
              <a:gd name="f42" fmla="+- f30 0 f1"/>
              <a:gd name="f43" fmla="*/ f31 1 f21"/>
              <a:gd name="f44" fmla="*/ f32 1 f22"/>
              <a:gd name="f45" fmla="*/ f33 1 f22"/>
              <a:gd name="f46" fmla="*/ f34 1 f21"/>
              <a:gd name="f47" fmla="*/ f35 1 f22"/>
              <a:gd name="f48" fmla="*/ f36 1 f21"/>
              <a:gd name="f49" fmla="*/ f37 1 f22"/>
              <a:gd name="f50" fmla="*/ f38 f16 1"/>
              <a:gd name="f51" fmla="*/ f39 f16 1"/>
              <a:gd name="f52" fmla="*/ f41 f17 1"/>
              <a:gd name="f53" fmla="*/ f40 f17 1"/>
              <a:gd name="f54" fmla="*/ f43 f16 1"/>
              <a:gd name="f55" fmla="*/ f44 f17 1"/>
              <a:gd name="f56" fmla="*/ f45 f17 1"/>
              <a:gd name="f57" fmla="*/ f46 f16 1"/>
              <a:gd name="f58" fmla="*/ f47 f17 1"/>
              <a:gd name="f59" fmla="*/ f48 f16 1"/>
              <a:gd name="f60" fmla="*/ f49 f17 1"/>
            </a:gdLst>
            <a:ahLst/>
            <a:cxnLst>
              <a:cxn ang="3cd4">
                <a:pos x="hc" y="t"/>
              </a:cxn>
              <a:cxn ang="0">
                <a:pos x="r" y="vc"/>
              </a:cxn>
              <a:cxn ang="cd4">
                <a:pos x="hc" y="b"/>
              </a:cxn>
              <a:cxn ang="cd2">
                <a:pos x="l" y="vc"/>
              </a:cxn>
              <a:cxn ang="f42">
                <a:pos x="f54" y="f55"/>
              </a:cxn>
              <a:cxn ang="f42">
                <a:pos x="f54" y="f56"/>
              </a:cxn>
              <a:cxn ang="f42">
                <a:pos x="f57" y="f58"/>
              </a:cxn>
              <a:cxn ang="f42">
                <a:pos x="f59" y="f60"/>
              </a:cxn>
              <a:cxn ang="f42">
                <a:pos x="f54" y="f55"/>
              </a:cxn>
            </a:cxnLst>
            <a:rect l="f50" t="f53" r="f51" b="f52"/>
            <a:pathLst>
              <a:path w="1914" h="4329">
                <a:moveTo>
                  <a:pt x="f6" y="f8"/>
                </a:moveTo>
                <a:lnTo>
                  <a:pt x="f6" y="f7"/>
                </a:lnTo>
                <a:lnTo>
                  <a:pt x="f9" y="f10"/>
                </a:lnTo>
                <a:cubicBezTo>
                  <a:pt x="f11" y="f12"/>
                  <a:pt x="f13" y="f14"/>
                  <a:pt x="f5" y="f5"/>
                </a:cubicBezTo>
                <a:lnTo>
                  <a:pt x="f6" y="f8"/>
                </a:lnTo>
                <a:close/>
              </a:path>
            </a:pathLst>
          </a:custGeom>
          <a:solidFill>
            <a:srgbClr val="595959">
              <a:alpha val="40000"/>
            </a:srgbClr>
          </a:solidFill>
          <a:ln>
            <a:noFill/>
            <a:prstDash val="solid"/>
          </a:ln>
          <a:effectLst>
            <a:outerShdw dist="50804" dir="10800000" algn="tl">
              <a:srgbClr val="000000">
                <a:alpha val="45000"/>
              </a:srgbClr>
            </a:outerShdw>
          </a:effectLst>
        </p:spPr>
        <p:txBody>
          <a:bodyPr vert="horz" wrap="square" lIns="91440" tIns="45720" rIns="91440" bIns="45720"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 name="Titolo 1"/>
          <p:cNvSpPr txBox="1">
            <a:spLocks noGrp="1"/>
          </p:cNvSpPr>
          <p:nvPr>
            <p:ph type="title"/>
          </p:nvPr>
        </p:nvSpPr>
        <p:spPr>
          <a:xfrm>
            <a:off x="685800" y="3583835"/>
            <a:ext cx="6629400" cy="1826358"/>
          </a:xfrm>
        </p:spPr>
        <p:txBody>
          <a:bodyPr tIns="0" bIns="0" anchor="t"/>
          <a:lstStyle>
            <a:lvl1pPr>
              <a:defRPr sz="4200" b="1">
                <a:solidFill>
                  <a:srgbClr val="000000"/>
                </a:solidFill>
                <a:effectLst>
                  <a:outerShdw dist="38103" dir="5400000">
                    <a:srgbClr val="000000"/>
                  </a:outerShdw>
                </a:effectLst>
              </a:defRPr>
            </a:lvl1pPr>
          </a:lstStyle>
          <a:p>
            <a:pPr lvl="0"/>
            <a:r>
              <a:rPr lang="it-IT"/>
              <a:t>Fare clic per modificare lo stile del titolo</a:t>
            </a:r>
            <a:endParaRPr lang="en-US"/>
          </a:p>
        </p:txBody>
      </p:sp>
      <p:sp>
        <p:nvSpPr>
          <p:cNvPr id="5" name="Segnaposto testo 2"/>
          <p:cNvSpPr txBox="1">
            <a:spLocks noGrp="1"/>
          </p:cNvSpPr>
          <p:nvPr>
            <p:ph type="body" idx="1"/>
          </p:nvPr>
        </p:nvSpPr>
        <p:spPr>
          <a:xfrm>
            <a:off x="685800" y="2485796"/>
            <a:ext cx="6629400" cy="1066684"/>
          </a:xfrm>
        </p:spPr>
        <p:txBody>
          <a:bodyPr lIns="45720" tIns="0" rIns="45720" bIns="0" anchor="b"/>
          <a:lstStyle>
            <a:lvl1pPr marL="0" indent="0">
              <a:spcBef>
                <a:spcPts val="500"/>
              </a:spcBef>
              <a:buNone/>
              <a:defRPr sz="2000"/>
            </a:lvl1pPr>
          </a:lstStyle>
          <a:p>
            <a:pPr lvl="0"/>
            <a:r>
              <a:rPr lang="it-IT"/>
              <a:t>Fare clic per modificare stili del testo dello schema</a:t>
            </a:r>
          </a:p>
        </p:txBody>
      </p:sp>
      <p:sp>
        <p:nvSpPr>
          <p:cNvPr id="6" name="Segnaposto data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B55440-EA07-4DB3-BE06-F859CED79393}" type="datetime1">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7" name="Segnaposto piè di pagina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8" name="Segnaposto numero diapositiva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28106E-AE77-47D1-B6C7-0898F663EA92}" type="slidenum">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Tree>
    <p:extLst>
      <p:ext uri="{BB962C8B-B14F-4D97-AF65-F5344CB8AC3E}">
        <p14:creationId xmlns:p14="http://schemas.microsoft.com/office/powerpoint/2010/main" val="617968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Segnaposto contenuto 2"/>
          <p:cNvSpPr txBox="1">
            <a:spLocks noGrp="1"/>
          </p:cNvSpPr>
          <p:nvPr>
            <p:ph idx="1"/>
          </p:nvPr>
        </p:nvSpPr>
        <p:spPr>
          <a:xfrm>
            <a:off x="457200" y="1600200"/>
            <a:ext cx="3657600" cy="4525959"/>
          </a:xfrm>
        </p:spPr>
        <p:txBody>
          <a:bodyPr/>
          <a:lstStyle>
            <a:lvl1pPr>
              <a:spcBef>
                <a:spcPts val="600"/>
              </a:spcBef>
              <a:defRPr sz="2600"/>
            </a:lvl1pPr>
            <a:lvl2pPr>
              <a:spcBef>
                <a:spcPts val="500"/>
              </a:spcBef>
              <a:defRPr sz="22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txBox="1">
            <a:spLocks noGrp="1"/>
          </p:cNvSpPr>
          <p:nvPr>
            <p:ph idx="2"/>
          </p:nvPr>
        </p:nvSpPr>
        <p:spPr>
          <a:xfrm>
            <a:off x="4267203" y="1600200"/>
            <a:ext cx="3657600" cy="4525959"/>
          </a:xfrm>
        </p:spPr>
        <p:txBody>
          <a:bodyPr/>
          <a:lstStyle>
            <a:lvl1pPr>
              <a:spcBef>
                <a:spcPts val="600"/>
              </a:spcBef>
              <a:defRPr sz="2600"/>
            </a:lvl1pPr>
            <a:lvl2pPr>
              <a:spcBef>
                <a:spcPts val="500"/>
              </a:spcBef>
              <a:defRPr sz="22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944DCE-4757-4FC9-988F-DB79047C46F6}" type="datetime1">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6" name="Segnaposto piè di pagina 5"/>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7" name="Segnaposto numero diapositiva 6"/>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14E335-286F-47AA-987F-065741018A72}" type="slidenum">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Tree>
    <p:extLst>
      <p:ext uri="{BB962C8B-B14F-4D97-AF65-F5344CB8AC3E}">
        <p14:creationId xmlns:p14="http://schemas.microsoft.com/office/powerpoint/2010/main" val="1400934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8229600" cy="1143000"/>
          </a:xfrm>
        </p:spPr>
        <p:txBody>
          <a:bodyPr/>
          <a:lstStyle>
            <a:lvl1pPr>
              <a:defRPr/>
            </a:lvl1pPr>
          </a:lstStyle>
          <a:p>
            <a:pPr lvl="0"/>
            <a:r>
              <a:rPr lang="it-IT"/>
              <a:t>Fare clic per modificare lo stile del titolo</a:t>
            </a:r>
            <a:endParaRPr lang="en-US"/>
          </a:p>
        </p:txBody>
      </p:sp>
      <p:sp>
        <p:nvSpPr>
          <p:cNvPr id="3" name="Segnaposto testo 2"/>
          <p:cNvSpPr txBox="1">
            <a:spLocks noGrp="1"/>
          </p:cNvSpPr>
          <p:nvPr>
            <p:ph type="body" idx="1"/>
          </p:nvPr>
        </p:nvSpPr>
        <p:spPr>
          <a:xfrm>
            <a:off x="457200" y="5486400"/>
            <a:ext cx="4040184" cy="838203"/>
          </a:xfrm>
        </p:spPr>
        <p:txBody>
          <a:bodyPr/>
          <a:lstStyle>
            <a:lvl1pPr marL="0" indent="0">
              <a:spcBef>
                <a:spcPts val="600"/>
              </a:spcBef>
              <a:buNone/>
              <a:defRPr sz="2400" b="1">
                <a:solidFill>
                  <a:srgbClr val="6EA0B0"/>
                </a:solidFill>
              </a:defRPr>
            </a:lvl1pPr>
          </a:lstStyle>
          <a:p>
            <a:pPr lvl="0"/>
            <a:r>
              <a:rPr lang="it-IT"/>
              <a:t>Fare clic per modificare stili del testo dello schema</a:t>
            </a:r>
          </a:p>
        </p:txBody>
      </p:sp>
      <p:sp>
        <p:nvSpPr>
          <p:cNvPr id="4" name="Segnaposto testo 3"/>
          <p:cNvSpPr txBox="1">
            <a:spLocks noGrp="1"/>
          </p:cNvSpPr>
          <p:nvPr>
            <p:ph type="body" idx="3"/>
          </p:nvPr>
        </p:nvSpPr>
        <p:spPr>
          <a:xfrm>
            <a:off x="4645023" y="5486400"/>
            <a:ext cx="4041776" cy="838203"/>
          </a:xfrm>
        </p:spPr>
        <p:txBody>
          <a:bodyPr/>
          <a:lstStyle>
            <a:lvl1pPr marL="0" indent="0">
              <a:spcBef>
                <a:spcPts val="600"/>
              </a:spcBef>
              <a:buNone/>
              <a:defRPr sz="2400" b="1">
                <a:solidFill>
                  <a:srgbClr val="6EA0B0"/>
                </a:solidFill>
              </a:defRPr>
            </a:lvl1pPr>
          </a:lstStyle>
          <a:p>
            <a:pPr lvl="0"/>
            <a:r>
              <a:rPr lang="it-IT"/>
              <a:t>Fare clic per modificare stili del testo dello schema</a:t>
            </a:r>
          </a:p>
        </p:txBody>
      </p:sp>
      <p:sp>
        <p:nvSpPr>
          <p:cNvPr id="5" name="Segnaposto contenuto 4"/>
          <p:cNvSpPr txBox="1">
            <a:spLocks noGrp="1"/>
          </p:cNvSpPr>
          <p:nvPr>
            <p:ph idx="2"/>
          </p:nvPr>
        </p:nvSpPr>
        <p:spPr>
          <a:xfrm>
            <a:off x="457200" y="1516916"/>
            <a:ext cx="4040184" cy="3941758"/>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contenuto 5"/>
          <p:cNvSpPr txBox="1">
            <a:spLocks noGrp="1"/>
          </p:cNvSpPr>
          <p:nvPr>
            <p:ph idx="4"/>
          </p:nvPr>
        </p:nvSpPr>
        <p:spPr>
          <a:xfrm>
            <a:off x="4645023" y="1516916"/>
            <a:ext cx="4041776" cy="3941758"/>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3EA09D-A331-49E2-B051-BA61E287422B}" type="datetime1">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8" name="Segnaposto piè di pagina 7"/>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9" name="Segnaposto numero diapositiva 8"/>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14225F-5939-468A-9217-AAD4A13158A8}" type="slidenum">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Tree>
    <p:extLst>
      <p:ext uri="{BB962C8B-B14F-4D97-AF65-F5344CB8AC3E}">
        <p14:creationId xmlns:p14="http://schemas.microsoft.com/office/powerpoint/2010/main" val="3137093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4320"/>
            <a:ext cx="7470648" cy="1143000"/>
          </a:xfrm>
        </p:spPr>
        <p:txBody>
          <a:bodyPr/>
          <a:lstStyle>
            <a:lvl1pPr>
              <a:defRPr/>
            </a:lvl1pPr>
          </a:lstStyle>
          <a:p>
            <a:pPr lvl="0"/>
            <a:r>
              <a:rPr lang="it-IT"/>
              <a:t>Fare clic per modificare lo stile del titolo</a:t>
            </a:r>
            <a:endParaRPr lang="en-US"/>
          </a:p>
        </p:txBody>
      </p:sp>
      <p:sp>
        <p:nvSpPr>
          <p:cNvPr id="3" name="Segnaposto data 6"/>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F1B0D98-A753-4745-9DD6-3468FEC480D5}" type="datetime1">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4" name="Segnaposto numero diapositiva 7"/>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7E1A78-D5AD-4951-87F2-818FD9DF71F2}" type="slidenum">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5" name="Segnaposto piè di pagina 8"/>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Tree>
    <p:extLst>
      <p:ext uri="{BB962C8B-B14F-4D97-AF65-F5344CB8AC3E}">
        <p14:creationId xmlns:p14="http://schemas.microsoft.com/office/powerpoint/2010/main" val="1440919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CF963A-51CF-483D-A9A8-5F622C0C070C}" type="datetime1">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3" name="Segnaposto piè di pagina 2"/>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4" name="Segnaposto numero diapositiva 3"/>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C51E3B-4AB9-413C-8995-BB509E58A4B3}" type="slidenum">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Tree>
    <p:extLst>
      <p:ext uri="{BB962C8B-B14F-4D97-AF65-F5344CB8AC3E}">
        <p14:creationId xmlns:p14="http://schemas.microsoft.com/office/powerpoint/2010/main" val="2298892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5"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93473F-6821-4984-A4B9-C172CDD895B6}"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165648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1185528"/>
            <a:ext cx="3200400" cy="730248"/>
          </a:xfrm>
        </p:spPr>
        <p:txBody>
          <a:bodyPr tIns="0" bIns="0" anchor="t"/>
          <a:lstStyle>
            <a:lvl1pPr>
              <a:defRPr sz="1800" b="1">
                <a:solidFill>
                  <a:srgbClr val="6EA0B0"/>
                </a:solidFill>
              </a:defRPr>
            </a:lvl1pPr>
          </a:lstStyle>
          <a:p>
            <a:pPr lvl="0"/>
            <a:r>
              <a:rPr lang="it-IT"/>
              <a:t>Fare clic per modificare lo stile del titolo</a:t>
            </a:r>
            <a:endParaRPr lang="en-US"/>
          </a:p>
        </p:txBody>
      </p:sp>
      <p:sp>
        <p:nvSpPr>
          <p:cNvPr id="3" name="Segnaposto testo 2"/>
          <p:cNvSpPr txBox="1">
            <a:spLocks noGrp="1"/>
          </p:cNvSpPr>
          <p:nvPr>
            <p:ph type="body" idx="2"/>
          </p:nvPr>
        </p:nvSpPr>
        <p:spPr>
          <a:xfrm>
            <a:off x="457200" y="214426"/>
            <a:ext cx="2743200" cy="914400"/>
          </a:xfrm>
        </p:spPr>
        <p:txBody>
          <a:bodyPr lIns="45720" tIns="0" rIns="45720" bIns="0" anchor="b"/>
          <a:lstStyle>
            <a:lvl1pPr marL="0" indent="0">
              <a:spcBef>
                <a:spcPts val="300"/>
              </a:spcBef>
              <a:buNone/>
              <a:defRPr sz="1400"/>
            </a:lvl1pPr>
          </a:lstStyle>
          <a:p>
            <a:pPr lvl="0"/>
            <a:r>
              <a:rPr lang="it-IT"/>
              <a:t>Fare clic per modificare stili del testo dello schema</a:t>
            </a:r>
          </a:p>
        </p:txBody>
      </p:sp>
      <p:sp>
        <p:nvSpPr>
          <p:cNvPr id="4" name="Segnaposto contenuto 3"/>
          <p:cNvSpPr txBox="1">
            <a:spLocks noGrp="1"/>
          </p:cNvSpPr>
          <p:nvPr>
            <p:ph idx="1"/>
          </p:nvPr>
        </p:nvSpPr>
        <p:spPr>
          <a:xfrm>
            <a:off x="457200" y="1981203"/>
            <a:ext cx="7086600" cy="3810003"/>
          </a:xfrm>
        </p:spPr>
        <p:txBody>
          <a:bodyPr/>
          <a:lstStyle>
            <a:lvl1pPr>
              <a:defRPr sz="2800"/>
            </a:lvl1pPr>
            <a:lvl2pPr>
              <a:defRPr sz="2400"/>
            </a:lvl2pPr>
            <a:lvl3pPr>
              <a:spcBef>
                <a:spcPts val="500"/>
              </a:spcBef>
              <a:defRPr sz="2200"/>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667409-9756-4FFB-B44B-D604A086C623}" type="datetime1">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6" name="Segnaposto piè di pagina 5"/>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7" name="Segnaposto numero diapositiva 6"/>
          <p:cNvSpPr txBox="1">
            <a:spLocks noGrp="1"/>
          </p:cNvSpPr>
          <p:nvPr>
            <p:ph type="sldNum" sz="quarter" idx="8"/>
          </p:nvPr>
        </p:nvSpPr>
        <p:spPr>
          <a:xfrm>
            <a:off x="8156448" y="6422059"/>
            <a:ext cx="761996" cy="365129"/>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A654C5-8F57-4633-97DD-5A91B5DFE71A}" type="slidenum">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Tree>
    <p:extLst>
      <p:ext uri="{BB962C8B-B14F-4D97-AF65-F5344CB8AC3E}">
        <p14:creationId xmlns:p14="http://schemas.microsoft.com/office/powerpoint/2010/main" val="812169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5556735" y="1705712"/>
            <a:ext cx="3053867" cy="1253806"/>
          </a:xfrm>
        </p:spPr>
        <p:txBody>
          <a:bodyPr anchor="b"/>
          <a:lstStyle>
            <a:lvl1pPr>
              <a:defRPr sz="2200" b="1">
                <a:solidFill>
                  <a:srgbClr val="6EA0B0"/>
                </a:solidFill>
              </a:defRPr>
            </a:lvl1pPr>
          </a:lstStyle>
          <a:p>
            <a:pPr lvl="0"/>
            <a:r>
              <a:rPr lang="it-IT"/>
              <a:t>Fare clic per modificare lo stile del titolo</a:t>
            </a:r>
            <a:endParaRPr lang="en-US"/>
          </a:p>
        </p:txBody>
      </p:sp>
      <p:sp>
        <p:nvSpPr>
          <p:cNvPr id="3" name="Segnaposto immagine 2"/>
          <p:cNvSpPr txBox="1">
            <a:spLocks noGrp="1"/>
          </p:cNvSpPr>
          <p:nvPr>
            <p:ph type="pic" idx="1"/>
          </p:nvPr>
        </p:nvSpPr>
        <p:spPr>
          <a:xfrm>
            <a:off x="1065623" y="1019903"/>
            <a:ext cx="4114800" cy="4114800"/>
          </a:xfrm>
          <a:solidFill>
            <a:srgbClr val="292929"/>
          </a:solidFill>
          <a:ln w="50804">
            <a:solidFill>
              <a:srgbClr val="3B3B3B"/>
            </a:solidFill>
            <a:prstDash val="solid"/>
            <a:miter/>
          </a:ln>
          <a:effectLst>
            <a:outerShdw dist="345003" dir="5400000" algn="tl">
              <a:srgbClr val="000000">
                <a:alpha val="25000"/>
              </a:srgbClr>
            </a:outerShdw>
          </a:effectLst>
        </p:spPr>
        <p:txBody>
          <a:bodyPr/>
          <a:lstStyle>
            <a:lvl1pPr marL="0" indent="0">
              <a:spcBef>
                <a:spcPts val="800"/>
              </a:spcBef>
              <a:buNone/>
              <a:defRPr sz="3200"/>
            </a:lvl1pPr>
          </a:lstStyle>
          <a:p>
            <a:pPr lvl="0"/>
            <a:r>
              <a:rPr lang="it-IT"/>
              <a:t>Fare clic sull'icona per inserire un'immagine</a:t>
            </a:r>
            <a:endParaRPr lang="en-US"/>
          </a:p>
        </p:txBody>
      </p:sp>
      <p:sp>
        <p:nvSpPr>
          <p:cNvPr id="4" name="Segnaposto testo 3"/>
          <p:cNvSpPr txBox="1">
            <a:spLocks noGrp="1"/>
          </p:cNvSpPr>
          <p:nvPr>
            <p:ph type="body" idx="2"/>
          </p:nvPr>
        </p:nvSpPr>
        <p:spPr>
          <a:xfrm>
            <a:off x="5556735" y="2998765"/>
            <a:ext cx="3053867" cy="2663482"/>
          </a:xfrm>
        </p:spPr>
        <p:txBody>
          <a:bodyPr lIns="45720" rIns="45720"/>
          <a:lstStyle>
            <a:lvl1pPr marL="0" indent="0">
              <a:spcBef>
                <a:spcPts val="300"/>
              </a:spcBef>
              <a:buNone/>
              <a:defRPr sz="12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19105DF-A121-4CAA-86A3-3CAB7FD70D01}" type="datetime1">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6" name="Segnaposto piè di pagina 5"/>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7" name="Segnaposto numero diapositiva 6"/>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110544-4494-4454-9CA1-71376EA03C80}" type="slidenum">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Tree>
    <p:extLst>
      <p:ext uri="{BB962C8B-B14F-4D97-AF65-F5344CB8AC3E}">
        <p14:creationId xmlns:p14="http://schemas.microsoft.com/office/powerpoint/2010/main" val="3891756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1029C0-6CDC-4DEB-BB22-EECF19510CAE}" type="datetime1">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5" name="Segnaposto piè di pagina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6" name="Segnaposto numero diapositiva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56CACD-15D8-4C65-862D-A9D5A972B1C2}" type="slidenum">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Tree>
    <p:extLst>
      <p:ext uri="{BB962C8B-B14F-4D97-AF65-F5344CB8AC3E}">
        <p14:creationId xmlns:p14="http://schemas.microsoft.com/office/powerpoint/2010/main" val="3992594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endParaRPr lang="en-US"/>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D2E382E-0AC1-4FD6-BF15-1740E606AB8A}" type="datetime1">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5" name="Segnaposto piè di pagina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6" name="Segnaposto numero diapositiva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784353-3DEC-45D7-8287-F02EAB6373A4}" type="slidenum">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Tree>
    <p:extLst>
      <p:ext uri="{BB962C8B-B14F-4D97-AF65-F5344CB8AC3E}">
        <p14:creationId xmlns:p14="http://schemas.microsoft.com/office/powerpoint/2010/main" val="3974765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0613" y="990600"/>
            <a:ext cx="6345302" cy="3200400"/>
          </a:xfrm>
        </p:spPr>
        <p:txBody>
          <a:bodyPr>
            <a:normAutofit/>
          </a:bodyPr>
          <a:lstStyle>
            <a:lvl1pPr>
              <a:defRPr sz="4501"/>
            </a:lvl1pPr>
          </a:lstStyle>
          <a:p>
            <a:r>
              <a:rPr lang="it-IT" smtClean="0"/>
              <a:t>Fare clic per modificare lo stile del titolo</a:t>
            </a:r>
            <a:endParaRPr/>
          </a:p>
        </p:txBody>
      </p:sp>
      <p:sp>
        <p:nvSpPr>
          <p:cNvPr id="3" name="Subtitle 2"/>
          <p:cNvSpPr>
            <a:spLocks noGrp="1"/>
          </p:cNvSpPr>
          <p:nvPr>
            <p:ph type="subTitle" idx="1"/>
          </p:nvPr>
        </p:nvSpPr>
        <p:spPr>
          <a:xfrm>
            <a:off x="970613" y="4267200"/>
            <a:ext cx="6345302" cy="1371600"/>
          </a:xfrm>
        </p:spPr>
        <p:txBody>
          <a:bodyPr>
            <a:normAutofit/>
          </a:bodyPr>
          <a:lstStyle>
            <a:lvl1pPr marL="0" indent="0" algn="l">
              <a:spcBef>
                <a:spcPts val="0"/>
              </a:spcBef>
              <a:buNone/>
              <a:defRPr sz="1800">
                <a:solidFill>
                  <a:schemeClr val="tx1"/>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it-IT" smtClean="0"/>
              <a:t>Fare clic per modificare lo stile del sottotitolo dello schema</a:t>
            </a:r>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D9712D-992A-4AB1-A5C2-575F75921AA2}" type="datetimeFigureOut">
              <a:rPr kumimoji="0" lang="it-IT"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EFA0A-2F20-4B60-98C6-5FFDA469AA1C}" type="slidenum">
              <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Tree>
    <p:extLst>
      <p:ext uri="{BB962C8B-B14F-4D97-AF65-F5344CB8AC3E}">
        <p14:creationId xmlns:p14="http://schemas.microsoft.com/office/powerpoint/2010/main" val="296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D9712D-992A-4AB1-A5C2-575F75921AA2}" type="datetimeFigureOut">
              <a:rPr kumimoji="0" lang="it-IT"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EFA0A-2F20-4B60-98C6-5FFDA469AA1C}" type="slidenum">
              <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Tree>
    <p:extLst>
      <p:ext uri="{BB962C8B-B14F-4D97-AF65-F5344CB8AC3E}">
        <p14:creationId xmlns:p14="http://schemas.microsoft.com/office/powerpoint/2010/main" val="366281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0613" y="2057401"/>
            <a:ext cx="6345303" cy="2666999"/>
          </a:xfrm>
        </p:spPr>
        <p:txBody>
          <a:bodyPr anchor="b">
            <a:normAutofit/>
          </a:bodyPr>
          <a:lstStyle>
            <a:lvl1pPr algn="l">
              <a:defRPr sz="3601" b="0" i="0" cap="none" baseline="0"/>
            </a:lvl1pPr>
          </a:lstStyle>
          <a:p>
            <a:r>
              <a:rPr lang="it-IT" smtClean="0"/>
              <a:t>Fare clic per modificare lo stile del titolo</a:t>
            </a:r>
            <a:endParaRPr/>
          </a:p>
        </p:txBody>
      </p:sp>
      <p:sp>
        <p:nvSpPr>
          <p:cNvPr id="3" name="Text Placeholder 2"/>
          <p:cNvSpPr>
            <a:spLocks noGrp="1"/>
          </p:cNvSpPr>
          <p:nvPr>
            <p:ph type="body" idx="1"/>
          </p:nvPr>
        </p:nvSpPr>
        <p:spPr>
          <a:xfrm>
            <a:off x="970613" y="4876800"/>
            <a:ext cx="6345303" cy="1143000"/>
          </a:xfrm>
        </p:spPr>
        <p:txBody>
          <a:bodyPr anchor="t">
            <a:normAutofit/>
          </a:bodyPr>
          <a:lstStyle>
            <a:lvl1pPr marL="0" indent="0">
              <a:spcBef>
                <a:spcPts val="0"/>
              </a:spcBef>
              <a:buNone/>
              <a:defRPr sz="1800">
                <a:solidFill>
                  <a:schemeClr val="tx1"/>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D9712D-992A-4AB1-A5C2-575F75921AA2}" type="datetimeFigureOut">
              <a:rPr kumimoji="0" lang="it-IT"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EFA0A-2F20-4B60-98C6-5FFDA469AA1C}" type="slidenum">
              <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Tree>
    <p:extLst>
      <p:ext uri="{BB962C8B-B14F-4D97-AF65-F5344CB8AC3E}">
        <p14:creationId xmlns:p14="http://schemas.microsoft.com/office/powerpoint/2010/main" val="338595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Content Placeholder 2"/>
          <p:cNvSpPr>
            <a:spLocks noGrp="1"/>
          </p:cNvSpPr>
          <p:nvPr>
            <p:ph sz="half" idx="1"/>
          </p:nvPr>
        </p:nvSpPr>
        <p:spPr>
          <a:xfrm>
            <a:off x="970612" y="1676400"/>
            <a:ext cx="3525930" cy="4495800"/>
          </a:xfrm>
        </p:spPr>
        <p:txBody>
          <a:bodyPr>
            <a:normAutofit/>
          </a:bodyPr>
          <a:lstStyle>
            <a:lvl1pPr>
              <a:defRPr sz="1800"/>
            </a:lvl1pPr>
            <a:lvl2pPr>
              <a:defRPr sz="1500"/>
            </a:lvl2pPr>
            <a:lvl3pPr>
              <a:defRPr sz="1350"/>
            </a:lvl3pPr>
            <a:lvl4pPr>
              <a:defRPr sz="1200"/>
            </a:lvl4pPr>
            <a:lvl5pPr>
              <a:defRPr sz="1200"/>
            </a:lvl5pPr>
            <a:lvl6pPr marL="1200470">
              <a:defRPr sz="1200"/>
            </a:lvl6pPr>
            <a:lvl7pPr marL="1406265">
              <a:defRPr sz="1200"/>
            </a:lvl7pPr>
            <a:lvl8pPr marL="1612060">
              <a:defRPr sz="1200"/>
            </a:lvl8pPr>
            <a:lvl9pPr marL="1817855">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Content Placeholder 3"/>
          <p:cNvSpPr>
            <a:spLocks noGrp="1"/>
          </p:cNvSpPr>
          <p:nvPr>
            <p:ph sz="half" idx="2"/>
          </p:nvPr>
        </p:nvSpPr>
        <p:spPr>
          <a:xfrm>
            <a:off x="4652738" y="1676401"/>
            <a:ext cx="3525930" cy="4495800"/>
          </a:xfrm>
        </p:spPr>
        <p:txBody>
          <a:bodyPr>
            <a:normAutofit/>
          </a:bodyPr>
          <a:lstStyle>
            <a:lvl1pPr>
              <a:defRPr sz="1800"/>
            </a:lvl1pPr>
            <a:lvl2pPr>
              <a:defRPr sz="1500"/>
            </a:lvl2pPr>
            <a:lvl3pPr>
              <a:defRPr sz="1350"/>
            </a:lvl3pPr>
            <a:lvl4pPr>
              <a:defRPr sz="1200"/>
            </a:lvl4pPr>
            <a:lvl5pPr>
              <a:defRPr sz="1200"/>
            </a:lvl5pPr>
            <a:lvl6pPr marL="1200470">
              <a:defRPr sz="1200"/>
            </a:lvl6pPr>
            <a:lvl7pPr marL="1406265">
              <a:defRPr sz="1200"/>
            </a:lvl7pPr>
            <a:lvl8pPr marL="1612060">
              <a:defRPr sz="1200"/>
            </a:lvl8pPr>
            <a:lvl9pPr marL="1817855">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D9712D-992A-4AB1-A5C2-575F75921AA2}" type="datetimeFigureOut">
              <a:rPr kumimoji="0" lang="it-IT"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EFA0A-2F20-4B60-98C6-5FFDA469AA1C}" type="slidenum">
              <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Tree>
    <p:extLst>
      <p:ext uri="{BB962C8B-B14F-4D97-AF65-F5344CB8AC3E}">
        <p14:creationId xmlns:p14="http://schemas.microsoft.com/office/powerpoint/2010/main" val="5416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970612" y="381000"/>
            <a:ext cx="7202776" cy="1143000"/>
          </a:xfrm>
        </p:spPr>
        <p:txBody>
          <a:bodyPr/>
          <a:lstStyle>
            <a:lvl1pPr>
              <a:defRPr/>
            </a:lvl1pPr>
          </a:lstStyle>
          <a:p>
            <a:r>
              <a:rPr lang="it-IT" smtClean="0"/>
              <a:t>Fare clic per modificare lo stile del titolo</a:t>
            </a:r>
            <a:endParaRPr/>
          </a:p>
        </p:txBody>
      </p:sp>
      <p:sp>
        <p:nvSpPr>
          <p:cNvPr id="3" name="Text Placeholder 2"/>
          <p:cNvSpPr>
            <a:spLocks noGrp="1"/>
          </p:cNvSpPr>
          <p:nvPr>
            <p:ph type="body" idx="1"/>
          </p:nvPr>
        </p:nvSpPr>
        <p:spPr>
          <a:xfrm>
            <a:off x="970612" y="1676400"/>
            <a:ext cx="3526775" cy="762001"/>
          </a:xfrm>
        </p:spPr>
        <p:txBody>
          <a:bodyPr anchor="ctr">
            <a:noAutofit/>
          </a:bodyPr>
          <a:lstStyle>
            <a:lvl1pPr marL="0" indent="0">
              <a:spcBef>
                <a:spcPts val="0"/>
              </a:spcBef>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it-IT" smtClean="0"/>
              <a:t>Fare clic per modificare stili del testo dello schema</a:t>
            </a:r>
          </a:p>
        </p:txBody>
      </p:sp>
      <p:sp>
        <p:nvSpPr>
          <p:cNvPr id="4" name="Content Placeholder 3"/>
          <p:cNvSpPr>
            <a:spLocks noGrp="1"/>
          </p:cNvSpPr>
          <p:nvPr>
            <p:ph sz="half" idx="2"/>
          </p:nvPr>
        </p:nvSpPr>
        <p:spPr>
          <a:xfrm>
            <a:off x="970612" y="2516458"/>
            <a:ext cx="3526775" cy="3655743"/>
          </a:xfrm>
        </p:spPr>
        <p:txBody>
          <a:bodyPr/>
          <a:lstStyle>
            <a:lvl1pPr>
              <a:defRPr sz="1650"/>
            </a:lvl1pPr>
            <a:lvl2pPr>
              <a:defRPr sz="1500"/>
            </a:lvl2pPr>
            <a:lvl3pPr>
              <a:defRPr sz="1350"/>
            </a:lvl3pPr>
            <a:lvl4pPr>
              <a:defRPr sz="1200"/>
            </a:lvl4pPr>
            <a:lvl5pPr>
              <a:defRPr sz="1200"/>
            </a:lvl5pPr>
            <a:lvl6pPr marL="1200470">
              <a:defRPr sz="1200"/>
            </a:lvl6pPr>
            <a:lvl7pPr marL="1406265">
              <a:defRPr sz="1200"/>
            </a:lvl7pPr>
            <a:lvl8pPr marL="1612060">
              <a:defRPr sz="1200"/>
            </a:lvl8pPr>
            <a:lvl9pPr marL="1817855">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Text Placeholder 4"/>
          <p:cNvSpPr>
            <a:spLocks noGrp="1"/>
          </p:cNvSpPr>
          <p:nvPr>
            <p:ph type="body" sz="quarter" idx="3"/>
          </p:nvPr>
        </p:nvSpPr>
        <p:spPr>
          <a:xfrm>
            <a:off x="4645026" y="1676400"/>
            <a:ext cx="3528363" cy="762001"/>
          </a:xfrm>
        </p:spPr>
        <p:txBody>
          <a:bodyPr anchor="ctr">
            <a:noAutofit/>
          </a:bodyPr>
          <a:lstStyle>
            <a:lvl1pPr marL="0" indent="0">
              <a:spcBef>
                <a:spcPts val="0"/>
              </a:spcBef>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26" y="2516458"/>
            <a:ext cx="3528363" cy="3655743"/>
          </a:xfrm>
        </p:spPr>
        <p:txBody>
          <a:bodyPr/>
          <a:lstStyle>
            <a:lvl1pPr>
              <a:defRPr sz="1650"/>
            </a:lvl1pPr>
            <a:lvl2pPr>
              <a:defRPr sz="1500"/>
            </a:lvl2pPr>
            <a:lvl3pPr>
              <a:defRPr sz="1350"/>
            </a:lvl3pPr>
            <a:lvl4pPr>
              <a:defRPr sz="1200"/>
            </a:lvl4pPr>
            <a:lvl5pPr>
              <a:defRPr sz="1200"/>
            </a:lvl5pPr>
            <a:lvl6pPr marL="1200470">
              <a:defRPr sz="1200"/>
            </a:lvl6pPr>
            <a:lvl7pPr marL="1406265">
              <a:defRPr sz="1200"/>
            </a:lvl7pPr>
            <a:lvl8pPr marL="1612060">
              <a:defRPr sz="1200"/>
            </a:lvl8pPr>
            <a:lvl9pPr marL="1817855">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D9712D-992A-4AB1-A5C2-575F75921AA2}" type="datetimeFigureOut">
              <a:rPr kumimoji="0" lang="it-IT"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EFA0A-2F20-4B60-98C6-5FFDA469AA1C}" type="slidenum">
              <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Tree>
    <p:extLst>
      <p:ext uri="{BB962C8B-B14F-4D97-AF65-F5344CB8AC3E}">
        <p14:creationId xmlns:p14="http://schemas.microsoft.com/office/powerpoint/2010/main" val="106571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D9712D-992A-4AB1-A5C2-575F75921AA2}" type="datetimeFigureOut">
              <a:rPr kumimoji="0" lang="it-IT"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EFA0A-2F20-4B60-98C6-5FFDA469AA1C}" type="slidenum">
              <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Tree>
    <p:extLst>
      <p:ext uri="{BB962C8B-B14F-4D97-AF65-F5344CB8AC3E}">
        <p14:creationId xmlns:p14="http://schemas.microsoft.com/office/powerpoint/2010/main" val="294855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F365757-5ADE-4588-99C7-85E7452FD2BB}"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7"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691116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Vuo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D9712D-992A-4AB1-A5C2-575F75921AA2}" type="datetimeFigureOut">
              <a:rPr kumimoji="0" lang="it-IT"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EFA0A-2F20-4B60-98C6-5FFDA469AA1C}" type="slidenum">
              <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Tree>
    <p:extLst>
      <p:ext uri="{BB962C8B-B14F-4D97-AF65-F5344CB8AC3E}">
        <p14:creationId xmlns:p14="http://schemas.microsoft.com/office/powerpoint/2010/main" val="199148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829627" y="1676400"/>
            <a:ext cx="2858244" cy="2438400"/>
          </a:xfrm>
        </p:spPr>
        <p:txBody>
          <a:bodyPr anchor="b">
            <a:normAutofit/>
          </a:bodyPr>
          <a:lstStyle>
            <a:lvl1pPr algn="l">
              <a:defRPr sz="2401" b="0"/>
            </a:lvl1pPr>
          </a:lstStyle>
          <a:p>
            <a:r>
              <a:rPr lang="it-IT" smtClean="0"/>
              <a:t>Fare clic per modificare lo stile del titolo</a:t>
            </a:r>
            <a:endParaRPr/>
          </a:p>
        </p:txBody>
      </p:sp>
      <p:sp>
        <p:nvSpPr>
          <p:cNvPr id="3" name="Content Placeholder 2"/>
          <p:cNvSpPr>
            <a:spLocks noGrp="1"/>
          </p:cNvSpPr>
          <p:nvPr>
            <p:ph idx="1"/>
          </p:nvPr>
        </p:nvSpPr>
        <p:spPr>
          <a:xfrm>
            <a:off x="970612" y="685800"/>
            <a:ext cx="4630356" cy="54864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Text Placeholder 3"/>
          <p:cNvSpPr>
            <a:spLocks noGrp="1"/>
          </p:cNvSpPr>
          <p:nvPr>
            <p:ph type="body" sz="half" idx="2"/>
          </p:nvPr>
        </p:nvSpPr>
        <p:spPr>
          <a:xfrm>
            <a:off x="5829627" y="4191000"/>
            <a:ext cx="2858244" cy="1524000"/>
          </a:xfrm>
        </p:spPr>
        <p:txBody>
          <a:bodyPr>
            <a:normAutofit/>
          </a:bodyPr>
          <a:lstStyle>
            <a:lvl1pPr marL="0" indent="0">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D9712D-992A-4AB1-A5C2-575F75921AA2}" type="datetimeFigureOut">
              <a:rPr kumimoji="0" lang="it-IT"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EFA0A-2F20-4B60-98C6-5FFDA469AA1C}" type="slidenum">
              <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Tree>
    <p:extLst>
      <p:ext uri="{BB962C8B-B14F-4D97-AF65-F5344CB8AC3E}">
        <p14:creationId xmlns:p14="http://schemas.microsoft.com/office/powerpoint/2010/main" val="188450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829627" y="1676400"/>
            <a:ext cx="2858244" cy="2438400"/>
          </a:xfrm>
        </p:spPr>
        <p:txBody>
          <a:bodyPr anchor="b">
            <a:noAutofit/>
          </a:bodyPr>
          <a:lstStyle>
            <a:lvl1pPr algn="l">
              <a:defRPr sz="2401" b="0"/>
            </a:lvl1pPr>
          </a:lstStyle>
          <a:p>
            <a:r>
              <a:rPr lang="it-IT" smtClean="0"/>
              <a:t>Fare clic per modificare lo stile del titolo</a:t>
            </a:r>
            <a:endParaRPr/>
          </a:p>
        </p:txBody>
      </p:sp>
      <p:sp>
        <p:nvSpPr>
          <p:cNvPr id="3" name="Picture Placeholder 2"/>
          <p:cNvSpPr>
            <a:spLocks noGrp="1"/>
          </p:cNvSpPr>
          <p:nvPr>
            <p:ph type="pic" idx="1"/>
          </p:nvPr>
        </p:nvSpPr>
        <p:spPr>
          <a:xfrm>
            <a:off x="1142107" y="0"/>
            <a:ext cx="4458862" cy="6858000"/>
          </a:xfrm>
        </p:spPr>
        <p:txBody>
          <a:bodyPr tIns="91440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it-IT" smtClean="0"/>
              <a:t>Fare clic sull'icona per inserire un'immagine</a:t>
            </a:r>
            <a:endParaRPr/>
          </a:p>
        </p:txBody>
      </p:sp>
      <p:sp>
        <p:nvSpPr>
          <p:cNvPr id="4" name="Text Placeholder 3"/>
          <p:cNvSpPr>
            <a:spLocks noGrp="1"/>
          </p:cNvSpPr>
          <p:nvPr>
            <p:ph type="body" sz="half" idx="2"/>
          </p:nvPr>
        </p:nvSpPr>
        <p:spPr>
          <a:xfrm>
            <a:off x="5829627" y="4191000"/>
            <a:ext cx="2858244" cy="1524000"/>
          </a:xfrm>
        </p:spPr>
        <p:txBody>
          <a:bodyPr>
            <a:normAutofit/>
          </a:bodyPr>
          <a:lstStyle>
            <a:lvl1pPr marL="0" indent="0">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it-IT" smtClean="0"/>
              <a:t>Fare clic per modificare stili del testo dello schema</a:t>
            </a:r>
          </a:p>
        </p:txBody>
      </p:sp>
    </p:spTree>
    <p:extLst>
      <p:ext uri="{BB962C8B-B14F-4D97-AF65-F5344CB8AC3E}">
        <p14:creationId xmlns:p14="http://schemas.microsoft.com/office/powerpoint/2010/main" val="86858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Vertical Text Placeholder 2"/>
          <p:cNvSpPr>
            <a:spLocks noGrp="1"/>
          </p:cNvSpPr>
          <p:nvPr>
            <p:ph type="body" orient="vert" idx="1"/>
          </p:nvPr>
        </p:nvSpPr>
        <p:spPr/>
        <p:txBody>
          <a:bodyPr vert="eaVert"/>
          <a:lstStyle>
            <a:lvl5pPr>
              <a:defRPr/>
            </a:lvl5pPr>
            <a:lvl6pPr marL="1200470">
              <a:defRPr/>
            </a:lvl6pPr>
            <a:lvl7pPr marL="1406265">
              <a:defRPr/>
            </a:lvl7pPr>
            <a:lvl8pPr marL="1612060">
              <a:defRPr/>
            </a:lvl8pPr>
            <a:lvl9pPr marL="1817855">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D9712D-992A-4AB1-A5C2-575F75921AA2}" type="datetimeFigureOut">
              <a:rPr kumimoji="0" lang="it-IT"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EFA0A-2F20-4B60-98C6-5FFDA469AA1C}" type="slidenum">
              <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Tree>
    <p:extLst>
      <p:ext uri="{BB962C8B-B14F-4D97-AF65-F5344CB8AC3E}">
        <p14:creationId xmlns:p14="http://schemas.microsoft.com/office/powerpoint/2010/main" val="31375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916" y="381000"/>
            <a:ext cx="1429121" cy="5791200"/>
          </a:xfrm>
        </p:spPr>
        <p:txBody>
          <a:bodyPr vert="eaVert"/>
          <a:lstStyle/>
          <a:p>
            <a:r>
              <a:rPr lang="it-IT" smtClean="0"/>
              <a:t>Fare clic per modificare lo stile del titolo</a:t>
            </a:r>
            <a:endParaRPr/>
          </a:p>
        </p:txBody>
      </p:sp>
      <p:sp>
        <p:nvSpPr>
          <p:cNvPr id="3" name="Vertical Text Placeholder 2"/>
          <p:cNvSpPr>
            <a:spLocks noGrp="1"/>
          </p:cNvSpPr>
          <p:nvPr>
            <p:ph type="body" orient="vert" idx="1"/>
          </p:nvPr>
        </p:nvSpPr>
        <p:spPr>
          <a:xfrm>
            <a:off x="970613" y="381000"/>
            <a:ext cx="6230973" cy="5791200"/>
          </a:xfrm>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D9712D-992A-4AB1-A5C2-575F75921AA2}" type="datetimeFigureOut">
              <a:rPr kumimoji="0" lang="it-IT"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EFA0A-2F20-4B60-98C6-5FFDA469AA1C}" type="slidenum">
              <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Tree>
    <p:extLst>
      <p:ext uri="{BB962C8B-B14F-4D97-AF65-F5344CB8AC3E}">
        <p14:creationId xmlns:p14="http://schemas.microsoft.com/office/powerpoint/2010/main" val="182943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2">
        <a:schemeClr val="bg2"/>
      </p:bgRef>
    </p:bg>
    <p:spTree>
      <p:nvGrpSpPr>
        <p:cNvPr id="1" name=""/>
        <p:cNvGrpSpPr/>
        <p:nvPr/>
      </p:nvGrpSpPr>
      <p:grpSpPr>
        <a:xfrm>
          <a:off x="0" y="0"/>
          <a:ext cx="0" cy="0"/>
          <a:chOff x="0" y="0"/>
          <a:chExt cx="0" cy="0"/>
        </a:xfrm>
      </p:grpSpPr>
      <p:sp>
        <p:nvSpPr>
          <p:cNvPr id="7" name="Figura a mano libera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igura a mano libera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itolo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894C4-958B-4DAA-B760-3552B62C00FF}" type="datetimeFigureOut">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19" name="Segnaposto piè di pagina 18"/>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27" name="Segnaposto numero diapositiva 2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E6D39-00FF-4B11-9645-14D856CE7794}" type="slidenum">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Tree>
    <p:extLst>
      <p:ext uri="{BB962C8B-B14F-4D97-AF65-F5344CB8AC3E}">
        <p14:creationId xmlns:p14="http://schemas.microsoft.com/office/powerpoint/2010/main" val="3611606870"/>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l">
              <a:defRPr/>
            </a:lvl1p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894C4-958B-4DAA-B760-3552B62C00FF}" type="datetimeFigureOut">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E6D39-00FF-4B11-9645-14D856CE7794}" type="slidenum">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Tree>
    <p:extLst>
      <p:ext uri="{BB962C8B-B14F-4D97-AF65-F5344CB8AC3E}">
        <p14:creationId xmlns:p14="http://schemas.microsoft.com/office/powerpoint/2010/main" val="1818842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2">
        <a:schemeClr val="bg2"/>
      </p:bgRef>
    </p:bg>
    <p:spTree>
      <p:nvGrpSpPr>
        <p:cNvPr id="1" name=""/>
        <p:cNvGrpSpPr/>
        <p:nvPr/>
      </p:nvGrpSpPr>
      <p:grpSpPr>
        <a:xfrm>
          <a:off x="0" y="0"/>
          <a:ext cx="0" cy="0"/>
          <a:chOff x="0" y="0"/>
          <a:chExt cx="0" cy="0"/>
        </a:xfrm>
      </p:grpSpPr>
      <p:sp>
        <p:nvSpPr>
          <p:cNvPr id="7" name="Figura a mano libera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igura a mano libera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olo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894C4-958B-4DAA-B760-3552B62C00FF}" type="datetimeFigureOut">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E6D39-00FF-4B11-9645-14D856CE7794}" type="slidenum">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Tree>
    <p:extLst>
      <p:ext uri="{BB962C8B-B14F-4D97-AF65-F5344CB8AC3E}">
        <p14:creationId xmlns:p14="http://schemas.microsoft.com/office/powerpoint/2010/main" val="3470540294"/>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746760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894C4-958B-4DAA-B760-3552B62C00FF}" type="datetimeFigureOut">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E6D39-00FF-4B11-9645-14D856CE7794}" type="slidenum">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Tree>
    <p:extLst>
      <p:ext uri="{BB962C8B-B14F-4D97-AF65-F5344CB8AC3E}">
        <p14:creationId xmlns:p14="http://schemas.microsoft.com/office/powerpoint/2010/main" val="4169123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nchor="ctr"/>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894C4-958B-4DAA-B760-3552B62C00FF}" type="datetimeFigureOut">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E6D39-00FF-4B11-9645-14D856CE7794}" type="slidenum">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Tree>
    <p:extLst>
      <p:ext uri="{BB962C8B-B14F-4D97-AF65-F5344CB8AC3E}">
        <p14:creationId xmlns:p14="http://schemas.microsoft.com/office/powerpoint/2010/main" val="2087302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8"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11DBF3-9F24-44EF-A0FE-21922283D4D9}"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9"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18856622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320"/>
            <a:ext cx="7470648" cy="1143000"/>
          </a:xfrm>
        </p:spPr>
        <p:txBody>
          <a:bodyPr anchor="ctr"/>
          <a:lstStyle>
            <a:lvl1pPr algn="l">
              <a:defRPr sz="4600"/>
            </a:lvl1pPr>
          </a:lstStyle>
          <a:p>
            <a:r>
              <a:rPr kumimoji="0" lang="it-IT" smtClean="0"/>
              <a:t>Fare clic per modificare lo stile del titolo</a:t>
            </a:r>
            <a:endParaRPr kumimoji="0" lang="en-US"/>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894C4-958B-4DAA-B760-3552B62C00FF}" type="datetimeFigureOut">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8" name="Segnaposto numero diapositiva 7"/>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E6D39-00FF-4B11-9645-14D856CE7794}" type="slidenum">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9" name="Segnaposto piè di pagina 8"/>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Tree>
    <p:extLst>
      <p:ext uri="{BB962C8B-B14F-4D97-AF65-F5344CB8AC3E}">
        <p14:creationId xmlns:p14="http://schemas.microsoft.com/office/powerpoint/2010/main" val="41144445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894C4-958B-4DAA-B760-3552B62C00FF}" type="datetimeFigureOut">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E6D39-00FF-4B11-9645-14D856CE7794}" type="slidenum">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Tree>
    <p:extLst>
      <p:ext uri="{BB962C8B-B14F-4D97-AF65-F5344CB8AC3E}">
        <p14:creationId xmlns:p14="http://schemas.microsoft.com/office/powerpoint/2010/main" val="2651445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894C4-958B-4DAA-B760-3552B62C00FF}" type="datetimeFigureOut">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7" name="Segnaposto numero diapositiva 6"/>
          <p:cNvSpPr>
            <a:spLocks noGrp="1"/>
          </p:cNvSpPr>
          <p:nvPr>
            <p:ph type="sldNum" sz="quarter" idx="12"/>
          </p:nvPr>
        </p:nvSpPr>
        <p:spPr>
          <a:xfrm>
            <a:off x="8156448" y="6422064"/>
            <a:ext cx="762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E6D39-00FF-4B11-9645-14D856CE7794}" type="slidenum">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Tree>
    <p:extLst>
      <p:ext uri="{BB962C8B-B14F-4D97-AF65-F5344CB8AC3E}">
        <p14:creationId xmlns:p14="http://schemas.microsoft.com/office/powerpoint/2010/main" val="1005279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a:xfrm>
            <a:off x="457200" y="6422064"/>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894C4-958B-4DAA-B760-3552B62C00FF}" type="datetimeFigureOut">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E6D39-00FF-4B11-9645-14D856CE7794}" type="slidenum">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Tree>
    <p:extLst>
      <p:ext uri="{BB962C8B-B14F-4D97-AF65-F5344CB8AC3E}">
        <p14:creationId xmlns:p14="http://schemas.microsoft.com/office/powerpoint/2010/main" val="778572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894C4-958B-4DAA-B760-3552B62C00FF}" type="datetimeFigureOut">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E6D39-00FF-4B11-9645-14D856CE7794}" type="slidenum">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Tree>
    <p:extLst>
      <p:ext uri="{BB962C8B-B14F-4D97-AF65-F5344CB8AC3E}">
        <p14:creationId xmlns:p14="http://schemas.microsoft.com/office/powerpoint/2010/main" val="4168031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A894C4-958B-4DAA-B760-3552B62C00FF}" type="datetimeFigureOut">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E6D39-00FF-4B11-9645-14D856CE7794}" type="slidenum">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Tree>
    <p:extLst>
      <p:ext uri="{BB962C8B-B14F-4D97-AF65-F5344CB8AC3E}">
        <p14:creationId xmlns:p14="http://schemas.microsoft.com/office/powerpoint/2010/main" val="1503134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9BC68-1CBD-4BEA-BA8C-15788233A749}" type="datetimeFigureOut">
              <a:rPr kumimoji="0" lang="it-IT"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DBF5F9">
                  <a:shade val="90000"/>
                </a:srgbClr>
              </a:solidFill>
              <a:effectLst/>
              <a:uLnTx/>
              <a:uFillTx/>
              <a:latin typeface="Constantia"/>
              <a:ea typeface="+mn-ea"/>
              <a:cs typeface="+mn-cs"/>
            </a:endParaRPr>
          </a:p>
        </p:txBody>
      </p:sp>
      <p:sp>
        <p:nvSpPr>
          <p:cNvPr id="19" name="Segnaposto piè di pagina 1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DBF5F9">
                  <a:shade val="90000"/>
                </a:srgbClr>
              </a:solidFill>
              <a:effectLst/>
              <a:uLnTx/>
              <a:uFillTx/>
              <a:latin typeface="Constantia"/>
              <a:ea typeface="+mn-ea"/>
              <a:cs typeface="+mn-cs"/>
            </a:endParaRPr>
          </a:p>
        </p:txBody>
      </p:sp>
      <p:sp>
        <p:nvSpPr>
          <p:cNvPr id="27" name="Segnaposto numero diapositiva 2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DA3E1-F5ED-431E-A1C6-C5541A9BDB92}" type="slidenum">
              <a:rPr kumimoji="0" lang="it-IT"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751989572"/>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9BC68-1CBD-4BEA-BA8C-15788233A749}" type="datetimeFigureOut">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5" name="Segnaposto piè di pa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DA3E1-F5ED-431E-A1C6-C5541A9BDB92}" type="slidenum">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515290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9BC68-1CBD-4BEA-BA8C-15788233A749}" type="datetimeFigureOut">
              <a:rPr kumimoji="0" lang="it-IT"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DBF5F9">
                  <a:shade val="90000"/>
                </a:srgbClr>
              </a:solidFill>
              <a:effectLst/>
              <a:uLnTx/>
              <a:uFillTx/>
              <a:latin typeface="Constantia"/>
              <a:ea typeface="+mn-ea"/>
              <a:cs typeface="+mn-cs"/>
            </a:endParaRPr>
          </a:p>
        </p:txBody>
      </p:sp>
      <p:sp>
        <p:nvSpPr>
          <p:cNvPr id="5" name="Segnaposto piè di pa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DBF5F9">
                  <a:shade val="90000"/>
                </a:srgbClr>
              </a:solidFill>
              <a:effectLst/>
              <a:uLnTx/>
              <a:uFillTx/>
              <a:latin typeface="Constantia"/>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DA3E1-F5ED-431E-A1C6-C5541A9BDB92}" type="slidenum">
              <a:rPr kumimoji="0" lang="it-IT"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407617000"/>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9BC68-1CBD-4BEA-BA8C-15788233A749}" type="datetimeFigureOut">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6" name="Segnaposto piè di pagina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DA3E1-F5ED-431E-A1C6-C5541A9BDB92}" type="slidenum">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4115523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4"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8A2906B-9C95-46A2-B361-75B51A6DC5A8}"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5"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3973086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tIns="45720" anchor="b"/>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9BC68-1CBD-4BEA-BA8C-15788233A749}" type="datetimeFigureOut">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8" name="Segnaposto piè di pagina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DA3E1-F5ED-431E-A1C6-C5541A9BDB92}" type="slidenum">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42066960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9BC68-1CBD-4BEA-BA8C-15788233A749}" type="datetimeFigureOut">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4" name="Segnaposto piè di pagina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DA3E1-F5ED-431E-A1C6-C5541A9BDB92}" type="slidenum">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0403317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9BC68-1CBD-4BEA-BA8C-15788233A749}" type="datetimeFigureOut">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3" name="Segnaposto piè di pagina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DA3E1-F5ED-431E-A1C6-C5541A9BDB92}" type="slidenum">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6426591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9BC68-1CBD-4BEA-BA8C-15788233A749}" type="datetimeFigureOut">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6" name="Segnaposto piè di pagina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DA3E1-F5ED-431E-A1C6-C5541A9BDB92}" type="slidenum">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3650694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Triangolo rettango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o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smtClean="0"/>
              <a:t>Fare clic per modificare lo stile del titolo</a:t>
            </a:r>
            <a:endParaRPr kumimoji="0" lang="en-US"/>
          </a:p>
        </p:txBody>
      </p:sp>
      <p:sp>
        <p:nvSpPr>
          <p:cNvPr id="4" name="Segnaposto tes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9BC68-1CBD-4BEA-BA8C-15788233A749}" type="datetimeFigureOut">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6" name="Segnaposto piè di pagina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7" name="Segnaposto numero diapositiva 6"/>
          <p:cNvSpPr>
            <a:spLocks noGrp="1"/>
          </p:cNvSpPr>
          <p:nvPr>
            <p:ph type="sldNum" sz="quarter" idx="12"/>
          </p:nvPr>
        </p:nvSpPr>
        <p:spPr>
          <a:xfrm>
            <a:off x="8077200" y="6356350"/>
            <a:ext cx="609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DA3E1-F5ED-431E-A1C6-C5541A9BDB92}" type="slidenum">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smtClean="0"/>
              <a:t>Fare clic sull'icona per inserire un'immagine</a:t>
            </a:r>
            <a:endParaRPr kumimoji="0" lang="en-US" dirty="0"/>
          </a:p>
        </p:txBody>
      </p:sp>
      <p:sp>
        <p:nvSpPr>
          <p:cNvPr id="10"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353238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9BC68-1CBD-4BEA-BA8C-15788233A749}" type="datetimeFigureOut">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5" name="Segnaposto piè di pa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DA3E1-F5ED-431E-A1C6-C5541A9BDB92}" type="slidenum">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5317589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9BC68-1CBD-4BEA-BA8C-15788233A749}" type="datetimeFigureOut">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5" name="Segnaposto piè di pa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DA3E1-F5ED-431E-A1C6-C5541A9BDB92}" type="slidenum">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6055012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Figura a mano libera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8" name="Figura a mano libera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9" name="Titolo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37CB6B-B9C4-4721-94C8-6E9B3C56043B}" type="datetimeFigureOut">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19" name="Segnaposto piè di pagina 18"/>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27" name="Segnaposto numero diapositiva 2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B7DCF-9A5D-4FF8-BBEB-D0426FB6EABD}" type="slidenum">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Tree>
    <p:extLst>
      <p:ext uri="{BB962C8B-B14F-4D97-AF65-F5344CB8AC3E}">
        <p14:creationId xmlns:p14="http://schemas.microsoft.com/office/powerpoint/2010/main" val="4041679215"/>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l">
              <a:defRPr/>
            </a:lvl1p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37CB6B-B9C4-4721-94C8-6E9B3C56043B}" type="datetimeFigureOut">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B7DCF-9A5D-4FF8-BBEB-D0426FB6EABD}" type="slidenum">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Tree>
    <p:extLst>
      <p:ext uri="{BB962C8B-B14F-4D97-AF65-F5344CB8AC3E}">
        <p14:creationId xmlns:p14="http://schemas.microsoft.com/office/powerpoint/2010/main" val="4035658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Figura a mano libera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9" name="Figura a mano libera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 name="Titolo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37CB6B-B9C4-4721-94C8-6E9B3C56043B}" type="datetimeFigureOut">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B7DCF-9A5D-4FF8-BBEB-D0426FB6EABD}" type="slidenum">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Tree>
    <p:extLst>
      <p:ext uri="{BB962C8B-B14F-4D97-AF65-F5344CB8AC3E}">
        <p14:creationId xmlns:p14="http://schemas.microsoft.com/office/powerpoint/2010/main" val="229271001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3"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70A92-FF55-4690-8BD9-BB80D2D4778D}"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4"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1751196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746760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37CB6B-B9C4-4721-94C8-6E9B3C56043B}" type="datetimeFigureOut">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B7DCF-9A5D-4FF8-BBEB-D0426FB6EABD}" type="slidenum">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Tree>
    <p:extLst>
      <p:ext uri="{BB962C8B-B14F-4D97-AF65-F5344CB8AC3E}">
        <p14:creationId xmlns:p14="http://schemas.microsoft.com/office/powerpoint/2010/main" val="31773388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nchor="ctr"/>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37CB6B-B9C4-4721-94C8-6E9B3C56043B}" type="datetimeFigureOut">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B7DCF-9A5D-4FF8-BBEB-D0426FB6EABD}" type="slidenum">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Tree>
    <p:extLst>
      <p:ext uri="{BB962C8B-B14F-4D97-AF65-F5344CB8AC3E}">
        <p14:creationId xmlns:p14="http://schemas.microsoft.com/office/powerpoint/2010/main" val="15712658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320"/>
            <a:ext cx="7470648" cy="1143000"/>
          </a:xfrm>
        </p:spPr>
        <p:txBody>
          <a:bodyPr anchor="ctr"/>
          <a:lstStyle>
            <a:lvl1pPr algn="l">
              <a:defRPr sz="4600"/>
            </a:lvl1pPr>
          </a:lstStyle>
          <a:p>
            <a:r>
              <a:rPr kumimoji="0" lang="it-IT" smtClean="0"/>
              <a:t>Fare clic per modificare lo stile del titolo</a:t>
            </a:r>
            <a:endParaRPr kumimoji="0" lang="en-US"/>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37CB6B-B9C4-4721-94C8-6E9B3C56043B}" type="datetimeFigureOut">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8" name="Segnaposto numero diapositiva 7"/>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B7DCF-9A5D-4FF8-BBEB-D0426FB6EABD}" type="slidenum">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9" name="Segnaposto piè di pagina 8"/>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Tree>
    <p:extLst>
      <p:ext uri="{BB962C8B-B14F-4D97-AF65-F5344CB8AC3E}">
        <p14:creationId xmlns:p14="http://schemas.microsoft.com/office/powerpoint/2010/main" val="29578918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37CB6B-B9C4-4721-94C8-6E9B3C56043B}" type="datetimeFigureOut">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B7DCF-9A5D-4FF8-BBEB-D0426FB6EABD}" type="slidenum">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Tree>
    <p:extLst>
      <p:ext uri="{BB962C8B-B14F-4D97-AF65-F5344CB8AC3E}">
        <p14:creationId xmlns:p14="http://schemas.microsoft.com/office/powerpoint/2010/main" val="39922601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37CB6B-B9C4-4721-94C8-6E9B3C56043B}" type="datetimeFigureOut">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7" name="Segnaposto numero diapositiva 6"/>
          <p:cNvSpPr>
            <a:spLocks noGrp="1"/>
          </p:cNvSpPr>
          <p:nvPr>
            <p:ph type="sldNum" sz="quarter" idx="12"/>
          </p:nvPr>
        </p:nvSpPr>
        <p:spPr>
          <a:xfrm>
            <a:off x="8156448" y="6422064"/>
            <a:ext cx="762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B7DCF-9A5D-4FF8-BBEB-D0426FB6EABD}" type="slidenum">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Tree>
    <p:extLst>
      <p:ext uri="{BB962C8B-B14F-4D97-AF65-F5344CB8AC3E}">
        <p14:creationId xmlns:p14="http://schemas.microsoft.com/office/powerpoint/2010/main" val="25810915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it-IT" dirty="0" smtClean="0"/>
              <a:t>Fare clic sull'icona per inserire un'immagine</a:t>
            </a:r>
            <a:endParaRPr kumimoji="0" lang="en-US" dirty="0"/>
          </a:p>
        </p:txBody>
      </p:sp>
      <p:sp>
        <p:nvSpPr>
          <p:cNvPr id="4" name="Segnaposto testo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a:xfrm>
            <a:off x="457200" y="6422064"/>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37CB6B-B9C4-4721-94C8-6E9B3C56043B}" type="datetimeFigureOut">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B7DCF-9A5D-4FF8-BBEB-D0426FB6EABD}" type="slidenum">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Tree>
    <p:extLst>
      <p:ext uri="{BB962C8B-B14F-4D97-AF65-F5344CB8AC3E}">
        <p14:creationId xmlns:p14="http://schemas.microsoft.com/office/powerpoint/2010/main" val="29183418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37CB6B-B9C4-4721-94C8-6E9B3C56043B}" type="datetimeFigureOut">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B7DCF-9A5D-4FF8-BBEB-D0426FB6EABD}" type="slidenum">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Tree>
    <p:extLst>
      <p:ext uri="{BB962C8B-B14F-4D97-AF65-F5344CB8AC3E}">
        <p14:creationId xmlns:p14="http://schemas.microsoft.com/office/powerpoint/2010/main" val="20590790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37CB6B-B9C4-4721-94C8-6E9B3C56043B}" type="datetimeFigureOut">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B7DCF-9A5D-4FF8-BBEB-D0426FB6EABD}" type="slidenum">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Tree>
    <p:extLst>
      <p:ext uri="{BB962C8B-B14F-4D97-AF65-F5344CB8AC3E}">
        <p14:creationId xmlns:p14="http://schemas.microsoft.com/office/powerpoint/2010/main" val="23836039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1"/>
      </p:bgRef>
    </p:bg>
    <p:spTree>
      <p:nvGrpSpPr>
        <p:cNvPr id="1" name=""/>
        <p:cNvGrpSpPr/>
        <p:nvPr/>
      </p:nvGrpSpPr>
      <p:grpSpPr>
        <a:xfrm>
          <a:off x="0" y="0"/>
          <a:ext cx="0" cy="0"/>
          <a:chOff x="0" y="0"/>
          <a:chExt cx="0" cy="0"/>
        </a:xfrm>
      </p:grpSpPr>
      <p:sp>
        <p:nvSpPr>
          <p:cNvPr id="8" name="Titolo 7"/>
          <p:cNvSpPr>
            <a:spLocks noGrp="1"/>
          </p:cNvSpPr>
          <p:nvPr>
            <p:ph type="ctrTitle"/>
          </p:nvPr>
        </p:nvSpPr>
        <p:spPr>
          <a:xfrm>
            <a:off x="2286000" y="3124200"/>
            <a:ext cx="6172200" cy="1894362"/>
          </a:xfrm>
        </p:spPr>
        <p:txBody>
          <a:bodyPr/>
          <a:lstStyle>
            <a:lvl1pPr>
              <a:defRPr b="1"/>
            </a:lvl1pPr>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bwMode="auto">
          <a:xfrm rot="5400000">
            <a:off x="7764621" y="1174097"/>
            <a:ext cx="22860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DE8FF-DF80-4129-8505-634D30070AE9}" type="datetimeFigureOut">
              <a:rPr kumimoji="0" lang="it-IT"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17" name="Segnaposto piè di pagina 16"/>
          <p:cNvSpPr>
            <a:spLocks noGrp="1"/>
          </p:cNvSpPr>
          <p:nvPr>
            <p:ph type="ftr" sz="quarter" idx="11"/>
          </p:nvPr>
        </p:nvSpPr>
        <p:spPr bwMode="auto">
          <a:xfrm rot="5400000">
            <a:off x="7077269" y="4181669"/>
            <a:ext cx="3657600" cy="38404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10" name="Rettangolo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Rettangolo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4" name="Rettangolo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9" name="Rettangolo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ttore 1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8" name="Connettore 1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0" name="Connettore 1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Connettore 1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Connettore 1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2" name="Connettore 1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7" name="Rettangolo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Oval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Oval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4" name="Oval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6" name="Oval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5" name="Oval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9" name="Segnaposto numero diapositiva 28"/>
          <p:cNvSpPr>
            <a:spLocks noGrp="1"/>
          </p:cNvSpPr>
          <p:nvPr>
            <p:ph type="sldNum" sz="quarter" idx="12"/>
          </p:nvPr>
        </p:nvSpPr>
        <p:spPr bwMode="auto">
          <a:xfrm>
            <a:off x="1325544" y="4928702"/>
            <a:ext cx="609600" cy="51752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97EDAA-D1AB-4F47-9514-71ABA569A047}" type="slidenum">
              <a:rPr kumimoji="0" lang="it-IT"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09594712"/>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8" name="Segnaposto contenuto 7"/>
          <p:cNvSpPr>
            <a:spLocks noGrp="1"/>
          </p:cNvSpPr>
          <p:nvPr>
            <p:ph sz="quarter" idx="1"/>
          </p:nvPr>
        </p:nvSpPr>
        <p:spPr>
          <a:xfrm>
            <a:off x="457200" y="1600200"/>
            <a:ext cx="7467600" cy="487375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4"/>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85DE8FF-DF80-4129-8505-634D30070AE9}" type="datetimeFigureOut">
              <a:rPr kumimoji="0" lang="it-IT"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9" name="Segnaposto numero diapositiva 8"/>
          <p:cNvSpPr>
            <a:spLocks noGrp="1"/>
          </p:cNvSpPr>
          <p:nvPr>
            <p:ph type="sldNum" sz="quarter" idx="15"/>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A297EDAA-D1AB-4F47-9514-71ABA569A047}" type="slidenum">
              <a:rPr kumimoji="0" lang="it-IT"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0" name="Segnaposto piè di pagina 9"/>
          <p:cNvSpPr>
            <a:spLocks noGrp="1"/>
          </p:cNvSpPr>
          <p:nvPr>
            <p:ph type="ftr" sz="quarter" idx="16"/>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Tree>
    <p:extLst>
      <p:ext uri="{BB962C8B-B14F-4D97-AF65-F5344CB8AC3E}">
        <p14:creationId xmlns:p14="http://schemas.microsoft.com/office/powerpoint/2010/main" val="1586855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10FA16-5703-49F6-99CD-FF7B8BAB0878}"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7"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9087733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2286000" y="2895600"/>
            <a:ext cx="6172200" cy="2053590"/>
          </a:xfrm>
        </p:spPr>
        <p:txBody>
          <a:bodyPr/>
          <a:lstStyle>
            <a:lvl1pPr algn="l">
              <a:buNone/>
              <a:defRPr sz="3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bwMode="auto">
          <a:xfrm rot="5400000">
            <a:off x="7763256" y="1170432"/>
            <a:ext cx="22860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DE8FF-DF80-4129-8505-634D30070AE9}" type="datetimeFigureOut">
              <a:rPr kumimoji="0" lang="it-IT" sz="1200" b="0" i="0" u="none" strike="noStrike" kern="1200" cap="none" spc="0" normalizeH="0" baseline="0" noProof="0" smtClean="0">
                <a:ln>
                  <a:noFill/>
                </a:ln>
                <a:solidFill>
                  <a:srgbClr val="FFF39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FFF39D"/>
              </a:solidFill>
              <a:effectLst/>
              <a:uLnTx/>
              <a:uFillTx/>
              <a:latin typeface="Century Schoolbook"/>
              <a:ea typeface="+mn-ea"/>
              <a:cs typeface="+mn-cs"/>
            </a:endParaRPr>
          </a:p>
        </p:txBody>
      </p:sp>
      <p:sp>
        <p:nvSpPr>
          <p:cNvPr id="5" name="Segnaposto piè di pagina 4"/>
          <p:cNvSpPr>
            <a:spLocks noGrp="1"/>
          </p:cNvSpPr>
          <p:nvPr>
            <p:ph type="ftr" sz="quarter" idx="11"/>
          </p:nvPr>
        </p:nvSpPr>
        <p:spPr bwMode="auto">
          <a:xfrm rot="5400000">
            <a:off x="7077456" y="4178808"/>
            <a:ext cx="3657600" cy="38404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39D"/>
              </a:solidFill>
              <a:effectLst/>
              <a:uLnTx/>
              <a:uFillTx/>
              <a:latin typeface="Century Schoolbook"/>
              <a:ea typeface="+mn-ea"/>
              <a:cs typeface="+mn-cs"/>
            </a:endParaRPr>
          </a:p>
        </p:txBody>
      </p:sp>
      <p:sp>
        <p:nvSpPr>
          <p:cNvPr id="9" name="Rettangolo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Rettangolo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Rettangolo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Rettangolo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Connettore 1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4" name="Connettore 1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5" name="Connettore 1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6" name="Connettore 1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7" name="Connettore 1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8" name="Rettangolo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Oval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Oval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Oval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2" name="Oval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Oval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6" name="Connettore 1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Segnaposto numero diapositiva 5"/>
          <p:cNvSpPr>
            <a:spLocks noGrp="1"/>
          </p:cNvSpPr>
          <p:nvPr>
            <p:ph type="sldNum" sz="quarter" idx="12"/>
          </p:nvPr>
        </p:nvSpPr>
        <p:spPr bwMode="auto">
          <a:xfrm>
            <a:off x="1340616" y="4928702"/>
            <a:ext cx="609600" cy="51752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97EDAA-D1AB-4F47-9514-71ABA569A047}" type="slidenum">
              <a:rPr kumimoji="0" lang="it-IT"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706742442"/>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DE8FF-DF80-4129-8505-634D30070AE9}" type="datetimeFigureOut">
              <a:rPr kumimoji="0" lang="it-IT"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6" name="Segnaposto piè di pagina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7" name="Segnaposto numero diapositiva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97EDAA-D1AB-4F47-9514-71ABA569A047}" type="slidenum">
              <a:rPr kumimoji="0" lang="it-IT"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9" name="Segnaposto contenuto 8"/>
          <p:cNvSpPr>
            <a:spLocks noGrp="1"/>
          </p:cNvSpPr>
          <p:nvPr>
            <p:ph sz="quarter" idx="1"/>
          </p:nvPr>
        </p:nvSpPr>
        <p:spPr>
          <a:xfrm>
            <a:off x="457200" y="1600200"/>
            <a:ext cx="3657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1" name="Segnaposto contenuto 10"/>
          <p:cNvSpPr>
            <a:spLocks noGrp="1"/>
          </p:cNvSpPr>
          <p:nvPr>
            <p:ph sz="quarter" idx="2"/>
          </p:nvPr>
        </p:nvSpPr>
        <p:spPr>
          <a:xfrm>
            <a:off x="4270248" y="1600200"/>
            <a:ext cx="3657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extLst>
      <p:ext uri="{BB962C8B-B14F-4D97-AF65-F5344CB8AC3E}">
        <p14:creationId xmlns:p14="http://schemas.microsoft.com/office/powerpoint/2010/main" val="23510110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7543800" cy="1143000"/>
          </a:xfrm>
        </p:spPr>
        <p:txBody>
          <a:bodyPr anchor="b"/>
          <a:lstStyle>
            <a:lvl1pPr>
              <a:defRPr/>
            </a:lvl1pPr>
          </a:lstStyle>
          <a:p>
            <a:r>
              <a:rPr kumimoji="0" lang="it-IT" smtClean="0"/>
              <a:t>Fare clic per modificare lo stile del titolo</a:t>
            </a:r>
            <a:endParaRPr kumimoji="0" lang="en-US"/>
          </a:p>
        </p:txBody>
      </p:sp>
      <p:sp>
        <p:nvSpPr>
          <p:cNvPr id="7" name="Segnaposto data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DE8FF-DF80-4129-8505-634D30070AE9}" type="datetimeFigureOut">
              <a:rPr kumimoji="0" lang="it-IT"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8" name="Segnaposto piè di pagina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9" name="Segnaposto numero diapositiva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97EDAA-D1AB-4F47-9514-71ABA569A047}" type="slidenum">
              <a:rPr kumimoji="0" lang="it-IT"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1" name="Segnaposto contenuto 10"/>
          <p:cNvSpPr>
            <a:spLocks noGrp="1"/>
          </p:cNvSpPr>
          <p:nvPr>
            <p:ph sz="quarter" idx="2"/>
          </p:nvPr>
        </p:nvSpPr>
        <p:spPr>
          <a:xfrm>
            <a:off x="457200" y="2362200"/>
            <a:ext cx="36576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quarter" idx="4"/>
          </p:nvPr>
        </p:nvSpPr>
        <p:spPr>
          <a:xfrm>
            <a:off x="4371975" y="2362200"/>
            <a:ext cx="36576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2" name="Segnaposto tes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
        <p:nvSpPr>
          <p:cNvPr id="14" name="Segnaposto tes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Tree>
    <p:extLst>
      <p:ext uri="{BB962C8B-B14F-4D97-AF65-F5344CB8AC3E}">
        <p14:creationId xmlns:p14="http://schemas.microsoft.com/office/powerpoint/2010/main" val="4439267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6" name="Segnaposto data 5"/>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85DE8FF-DF80-4129-8505-634D30070AE9}" type="datetimeFigureOut">
              <a:rPr kumimoji="0" lang="it-IT"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7" name="Segnaposto numero diapositiva 6"/>
          <p:cNvSpPr>
            <a:spLocks noGrp="1"/>
          </p:cNvSpPr>
          <p:nvPr>
            <p:ph type="sldNum"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A297EDAA-D1AB-4F47-9514-71ABA569A047}" type="slidenum">
              <a:rPr kumimoji="0" lang="it-IT"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8" name="Segnaposto piè di pagina 7"/>
          <p:cNvSpPr>
            <a:spLocks noGrp="1"/>
          </p:cNvSpPr>
          <p:nvPr>
            <p:ph type="ftr" sz="quarter" idx="12"/>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Tree>
    <p:extLst>
      <p:ext uri="{BB962C8B-B14F-4D97-AF65-F5344CB8AC3E}">
        <p14:creationId xmlns:p14="http://schemas.microsoft.com/office/powerpoint/2010/main" val="1426388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DE8FF-DF80-4129-8505-634D30070AE9}" type="datetimeFigureOut">
              <a:rPr kumimoji="0" lang="it-IT"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3" name="Segnaposto piè di pagina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4" name="Segnaposto numero diapositiva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97EDAA-D1AB-4F47-9514-71ABA569A047}" type="slidenum">
              <a:rPr kumimoji="0" lang="it-IT"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42637280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1">
        <a:schemeClr val="bg1"/>
      </p:bgRef>
    </p:bg>
    <p:spTree>
      <p:nvGrpSpPr>
        <p:cNvPr id="1" name=""/>
        <p:cNvGrpSpPr/>
        <p:nvPr/>
      </p:nvGrpSpPr>
      <p:grpSpPr>
        <a:xfrm>
          <a:off x="0" y="0"/>
          <a:ext cx="0" cy="0"/>
          <a:chOff x="0" y="0"/>
          <a:chExt cx="0" cy="0"/>
        </a:xfrm>
      </p:grpSpPr>
      <p:sp>
        <p:nvSpPr>
          <p:cNvPr id="10" name="Connettore 1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Titolo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8" name="Connettore 1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9" name="Connettore 1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Connettore 1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Rettangolo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Connettore 1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Oval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Segnaposto contenuto 17"/>
          <p:cNvSpPr>
            <a:spLocks noGrp="1"/>
          </p:cNvSpPr>
          <p:nvPr>
            <p:ph sz="quarter" idx="1"/>
          </p:nvPr>
        </p:nvSpPr>
        <p:spPr>
          <a:xfrm>
            <a:off x="304800" y="274320"/>
            <a:ext cx="5638800" cy="6327648"/>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4"/>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85DE8FF-DF80-4129-8505-634D30070AE9}" type="datetimeFigureOut">
              <a:rPr kumimoji="0" lang="it-IT"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22" name="Segnaposto numero diapositiva 21"/>
          <p:cNvSpPr>
            <a:spLocks noGrp="1"/>
          </p:cNvSpPr>
          <p:nvPr>
            <p:ph type="sldNum" sz="quarter" idx="15"/>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A297EDAA-D1AB-4F47-9514-71ABA569A047}" type="slidenum">
              <a:rPr kumimoji="0" lang="it-IT"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23" name="Segnaposto piè di pagina 22"/>
          <p:cNvSpPr>
            <a:spLocks noGrp="1"/>
          </p:cNvSpPr>
          <p:nvPr>
            <p:ph type="ftr" sz="quarter" idx="16"/>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Tree>
    <p:extLst>
      <p:ext uri="{BB962C8B-B14F-4D97-AF65-F5344CB8AC3E}">
        <p14:creationId xmlns:p14="http://schemas.microsoft.com/office/powerpoint/2010/main" val="2164032399"/>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Connettore 1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Oval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Titolo 1"/>
          <p:cNvSpPr>
            <a:spLocks noGrp="1"/>
          </p:cNvSpPr>
          <p:nvPr>
            <p:ph type="title"/>
          </p:nvPr>
        </p:nvSpPr>
        <p:spPr>
          <a:xfrm rot="5400000">
            <a:off x="3350133" y="3200400"/>
            <a:ext cx="6309360" cy="457200"/>
          </a:xfrm>
        </p:spPr>
        <p:txBody>
          <a:bodyPr anchor="b"/>
          <a:lstStyle>
            <a:lvl1pPr algn="l">
              <a:buNone/>
              <a:defRPr sz="2000" b="1"/>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10" name="Connettore 1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Rettangolo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Connettore 1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9" name="Connettore 1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0" name="Connettore 1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7" name="Segnaposto data 16"/>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85DE8FF-DF80-4129-8505-634D30070AE9}" type="datetimeFigureOut">
              <a:rPr kumimoji="0" lang="it-IT"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18" name="Segnaposto numero diapositiva 17"/>
          <p:cNvSpPr>
            <a:spLocks noGrp="1"/>
          </p:cNvSpPr>
          <p:nvPr>
            <p:ph type="sldNum"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A297EDAA-D1AB-4F47-9514-71ABA569A047}" type="slidenum">
              <a:rPr kumimoji="0" lang="it-IT"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21" name="Segnaposto piè di pagina 20"/>
          <p:cNvSpPr>
            <a:spLocks noGrp="1"/>
          </p:cNvSpPr>
          <p:nvPr>
            <p:ph type="ftr" sz="quarter" idx="12"/>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Tree>
    <p:extLst>
      <p:ext uri="{BB962C8B-B14F-4D97-AF65-F5344CB8AC3E}">
        <p14:creationId xmlns:p14="http://schemas.microsoft.com/office/powerpoint/2010/main" val="17375716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DE8FF-DF80-4129-8505-634D30070AE9}" type="datetimeFigureOut">
              <a:rPr kumimoji="0" lang="it-IT"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5" name="Segnaposto piè di pa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6" name="Segnaposto numero diapositiva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97EDAA-D1AB-4F47-9514-71ABA569A047}" type="slidenum">
              <a:rPr kumimoji="0" lang="it-IT"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4266982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676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DE8FF-DF80-4129-8505-634D30070AE9}" type="datetimeFigureOut">
              <a:rPr kumimoji="0" lang="it-IT"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5" name="Segnaposto piè di pagina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6" name="Segnaposto numero diapositiva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97EDAA-D1AB-4F47-9514-71ABA569A047}" type="slidenum">
              <a:rPr kumimoji="0" lang="it-IT"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669975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it-IT" smtClean="0"/>
              <a:t>Fare clic per modificare lo stile del titolo</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7F4BA-8A59-4B14-9563-7826A48BB434}" type="datetimeFigureOut">
              <a:rPr kumimoji="0" lang="it-IT" sz="9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F3CFB9-C870-4375-AFD5-FC646C96F159}" type="slidenum">
              <a:rPr kumimoji="0" lang="it-IT" sz="18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Tree>
    <p:extLst>
      <p:ext uri="{BB962C8B-B14F-4D97-AF65-F5344CB8AC3E}">
        <p14:creationId xmlns:p14="http://schemas.microsoft.com/office/powerpoint/2010/main" val="83910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E7F7E5-C3BD-45B5-B806-933652C0CAB4}"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7"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40155893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7F4BA-8A59-4B14-9563-7826A48BB434}" type="datetimeFigureOut">
              <a:rPr kumimoji="0" lang="it-IT" sz="9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F3CFB9-C870-4375-AFD5-FC646C96F159}" type="slidenum">
              <a:rPr kumimoji="0" lang="it-IT" sz="18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Tree>
    <p:extLst>
      <p:ext uri="{BB962C8B-B14F-4D97-AF65-F5344CB8AC3E}">
        <p14:creationId xmlns:p14="http://schemas.microsoft.com/office/powerpoint/2010/main" val="365779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it-IT" smtClean="0"/>
              <a:t>Fare clic per modificare lo stile del titolo</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7F4BA-8A59-4B14-9563-7826A48BB434}" type="datetimeFigureOut">
              <a:rPr kumimoji="0" lang="it-IT" sz="9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F3CFB9-C870-4375-AFD5-FC646C96F159}" type="slidenum">
              <a:rPr kumimoji="0" lang="it-IT" sz="18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Tree>
    <p:extLst>
      <p:ext uri="{BB962C8B-B14F-4D97-AF65-F5344CB8AC3E}">
        <p14:creationId xmlns:p14="http://schemas.microsoft.com/office/powerpoint/2010/main" val="7211213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it-IT" smtClean="0"/>
              <a:t>Fare clic per modificare lo stile del titolo</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7F4BA-8A59-4B14-9563-7826A48BB434}" type="datetimeFigureOut">
              <a:rPr kumimoji="0" lang="it-IT" sz="9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F3CFB9-C870-4375-AFD5-FC646C96F159}" type="slidenum">
              <a:rPr kumimoji="0" lang="it-IT" sz="18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Tree>
    <p:extLst>
      <p:ext uri="{BB962C8B-B14F-4D97-AF65-F5344CB8AC3E}">
        <p14:creationId xmlns:p14="http://schemas.microsoft.com/office/powerpoint/2010/main" val="30916405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7F4BA-8A59-4B14-9563-7826A48BB434}" type="datetimeFigureOut">
              <a:rPr kumimoji="0" lang="it-IT" sz="9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F3CFB9-C870-4375-AFD5-FC646C96F159}" type="slidenum">
              <a:rPr kumimoji="0" lang="it-IT" sz="18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Tree>
    <p:extLst>
      <p:ext uri="{BB962C8B-B14F-4D97-AF65-F5344CB8AC3E}">
        <p14:creationId xmlns:p14="http://schemas.microsoft.com/office/powerpoint/2010/main" val="15777625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7F4BA-8A59-4B14-9563-7826A48BB434}" type="datetimeFigureOut">
              <a:rPr kumimoji="0" lang="it-IT" sz="9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F3CFB9-C870-4375-AFD5-FC646C96F159}" type="slidenum">
              <a:rPr kumimoji="0" lang="it-IT" sz="18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Tree>
    <p:extLst>
      <p:ext uri="{BB962C8B-B14F-4D97-AF65-F5344CB8AC3E}">
        <p14:creationId xmlns:p14="http://schemas.microsoft.com/office/powerpoint/2010/main" val="17381098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7F4BA-8A59-4B14-9563-7826A48BB434}" type="datetimeFigureOut">
              <a:rPr kumimoji="0" lang="it-IT" sz="9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F3CFB9-C870-4375-AFD5-FC646C96F159}" type="slidenum">
              <a:rPr kumimoji="0" lang="it-IT" sz="18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Tree>
    <p:extLst>
      <p:ext uri="{BB962C8B-B14F-4D97-AF65-F5344CB8AC3E}">
        <p14:creationId xmlns:p14="http://schemas.microsoft.com/office/powerpoint/2010/main" val="35063376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it-IT" smtClean="0"/>
              <a:t>Fare clic per modificare lo stile del titolo</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7F4BA-8A59-4B14-9563-7826A48BB434}" type="datetimeFigureOut">
              <a:rPr kumimoji="0" lang="it-IT" sz="9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F3CFB9-C870-4375-AFD5-FC646C96F159}" type="slidenum">
              <a:rPr kumimoji="0" lang="it-IT" sz="18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Tree>
    <p:extLst>
      <p:ext uri="{BB962C8B-B14F-4D97-AF65-F5344CB8AC3E}">
        <p14:creationId xmlns:p14="http://schemas.microsoft.com/office/powerpoint/2010/main" val="14430391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it-IT" smtClean="0"/>
              <a:t>Fare clic per modificare lo stile del titolo</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7F4BA-8A59-4B14-9563-7826A48BB434}" type="datetimeFigureOut">
              <a:rPr kumimoji="0" lang="it-IT" sz="9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F3CFB9-C870-4375-AFD5-FC646C96F159}" type="slidenum">
              <a:rPr kumimoji="0" lang="it-IT" sz="18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it-IT" smtClean="0"/>
              <a:t>Fare clic sull'icona per inserire un'immagine</a:t>
            </a:r>
            <a:endParaRPr lang="en-US"/>
          </a:p>
        </p:txBody>
      </p:sp>
    </p:spTree>
    <p:extLst>
      <p:ext uri="{BB962C8B-B14F-4D97-AF65-F5344CB8AC3E}">
        <p14:creationId xmlns:p14="http://schemas.microsoft.com/office/powerpoint/2010/main" val="32270425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7F4BA-8A59-4B14-9563-7826A48BB434}" type="datetimeFigureOut">
              <a:rPr kumimoji="0" lang="it-IT" sz="9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F3CFB9-C870-4375-AFD5-FC646C96F159}" type="slidenum">
              <a:rPr kumimoji="0" lang="it-IT" sz="18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Tree>
    <p:extLst>
      <p:ext uri="{BB962C8B-B14F-4D97-AF65-F5344CB8AC3E}">
        <p14:creationId xmlns:p14="http://schemas.microsoft.com/office/powerpoint/2010/main" val="3080260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7F4BA-8A59-4B14-9563-7826A48BB434}" type="datetimeFigureOut">
              <a:rPr kumimoji="0" lang="it-IT" sz="9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F3CFB9-C870-4375-AFD5-FC646C96F159}" type="slidenum">
              <a:rPr kumimoji="0" lang="it-IT" sz="18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Tree>
    <p:extLst>
      <p:ext uri="{BB962C8B-B14F-4D97-AF65-F5344CB8AC3E}">
        <p14:creationId xmlns:p14="http://schemas.microsoft.com/office/powerpoint/2010/main" val="318167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59875" cy="6858000"/>
            <a:chOff x="0" y="0"/>
            <a:chExt cx="5770" cy="4320"/>
          </a:xfrm>
        </p:grpSpPr>
        <p:sp>
          <p:nvSpPr>
            <p:cNvPr id="9113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308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8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83"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8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8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9114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9114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308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8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90"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91"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9115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309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9115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309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9115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309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9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9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Tahoma"/>
                <a:ea typeface="+mn-ea"/>
                <a:cs typeface="Arial" charset="0"/>
              </a:endParaRPr>
            </a:p>
          </p:txBody>
        </p:sp>
        <p:sp>
          <p:nvSpPr>
            <p:cNvPr id="91159"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grpSp>
      <p:sp>
        <p:nvSpPr>
          <p:cNvPr id="91160" name="Rectangle 2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smtClean="0"/>
              <a:t>Fare clic per modificare lo stile del titolo</a:t>
            </a:r>
          </a:p>
        </p:txBody>
      </p:sp>
      <p:sp>
        <p:nvSpPr>
          <p:cNvPr id="91161" name="Rectangle 2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91162" name="Rectangle 2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91163" name="Rectangle 27"/>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793E14-8194-48A6-BE31-E13C32089909}"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91164" name="Rectangle 2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629930912"/>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C3F99F7-B3F9-4E89-99DA-3AB82AB2F922}" type="datetimeFigureOut">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6EFF0E2-6630-4C25-8776-B2D620002D04}" type="slidenum">
              <a:rPr kumimoji="0" lang="it-IT" sz="1100" b="0" i="0" u="none" strike="noStrike" kern="1200" cap="none" spc="0" normalizeH="0" baseline="0" noProof="0" smtClean="0">
                <a:ln>
                  <a:noFill/>
                </a:ln>
                <a:solidFill>
                  <a:srgbClr val="646B86"/>
                </a:solidFill>
                <a:effectLst/>
                <a:uLnTx/>
                <a:uFillTx/>
                <a:latin typeface="Franklin Gothic Medium"/>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100" b="0" i="0" u="none" strike="noStrike" kern="1200" cap="none" spc="0" normalizeH="0" baseline="0" noProof="0">
              <a:ln>
                <a:noFill/>
              </a:ln>
              <a:solidFill>
                <a:srgbClr val="646B86"/>
              </a:solidFill>
              <a:effectLst/>
              <a:uLnTx/>
              <a:uFillTx/>
              <a:latin typeface="Franklin Gothic Medium"/>
              <a:ea typeface="+mn-ea"/>
              <a:cs typeface="+mn-cs"/>
            </a:endParaRPr>
          </a:p>
        </p:txBody>
      </p:sp>
    </p:spTree>
    <p:extLst>
      <p:ext uri="{BB962C8B-B14F-4D97-AF65-F5344CB8AC3E}">
        <p14:creationId xmlns:p14="http://schemas.microsoft.com/office/powerpoint/2010/main" val="202595339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6055F8-1D02-4417-9241-55C834FD9970}" type="datetimeFigureOut">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07B441-5312-499D-93C3-6E37886527FA}" type="slidenum">
              <a:rPr kumimoji="0" lang="it-IT" sz="1200" b="0" i="0" u="none" strike="noStrike" kern="1200" cap="none" spc="0" normalizeH="0" baseline="0" noProof="0" smtClean="0">
                <a:ln>
                  <a:noFill/>
                </a:ln>
                <a:solidFill>
                  <a:srgbClr val="424456">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424456">
                  <a:shade val="90000"/>
                </a:srgbClr>
              </a:solidFill>
              <a:effectLst/>
              <a:uLnTx/>
              <a:uFillTx/>
              <a:latin typeface="Constantia"/>
              <a:ea typeface="+mn-ea"/>
              <a:cs typeface="+mn-cs"/>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val="162988486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slow">
    <p:cover dir="rd"/>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461393-9334-46D3-8AB8-4C848086F95B}" type="datetimeFigureOut">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4392C3-FE25-4478-9C36-99C965435215}"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66211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DADF8B-124E-4439-9DED-BD6846FE7977}" type="datetimeFigureOut">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5B7745-A494-4CE7-BA0E-6404DF995018}" type="slidenum">
              <a:rPr kumimoji="0" lang="it-IT"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1436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B3B3B"/>
        </a:solidFill>
        <a:effectLst/>
      </p:bgPr>
    </p:bg>
    <p:spTree>
      <p:nvGrpSpPr>
        <p:cNvPr id="1" name=""/>
        <p:cNvGrpSpPr/>
        <p:nvPr/>
      </p:nvGrpSpPr>
      <p:grpSpPr>
        <a:xfrm>
          <a:off x="0" y="0"/>
          <a:ext cx="0" cy="0"/>
          <a:chOff x="0" y="0"/>
          <a:chExt cx="0" cy="0"/>
        </a:xfrm>
      </p:grpSpPr>
      <p:sp>
        <p:nvSpPr>
          <p:cNvPr id="2" name="Figura a mano libera 11"/>
          <p:cNvSpPr/>
          <p:nvPr/>
        </p:nvSpPr>
        <p:spPr>
          <a:xfrm>
            <a:off x="0" y="4752127"/>
            <a:ext cx="9144000" cy="2112958"/>
          </a:xfrm>
          <a:custGeom>
            <a:avLst/>
            <a:gdLst>
              <a:gd name="f0" fmla="val 10800000"/>
              <a:gd name="f1" fmla="val 5400000"/>
              <a:gd name="f2" fmla="val 180"/>
              <a:gd name="f3" fmla="val w"/>
              <a:gd name="f4" fmla="val h"/>
              <a:gd name="f5" fmla="val 0"/>
              <a:gd name="f6" fmla="val 5760"/>
              <a:gd name="f7" fmla="val 1331"/>
              <a:gd name="f8" fmla="val 1066"/>
              <a:gd name="f9" fmla="val 3220"/>
              <a:gd name="f10" fmla="val 1206"/>
              <a:gd name="f11" fmla="val 2250"/>
              <a:gd name="f12" fmla="val 1146"/>
              <a:gd name="f13" fmla="+- 0 0 -90"/>
              <a:gd name="f14" fmla="*/ f3 1 5760"/>
              <a:gd name="f15" fmla="*/ f4 1 1331"/>
              <a:gd name="f16" fmla="+- f7 0 f5"/>
              <a:gd name="f17" fmla="+- f6 0 f5"/>
              <a:gd name="f18" fmla="*/ f13 f0 1"/>
              <a:gd name="f19" fmla="*/ f17 1 5760"/>
              <a:gd name="f20" fmla="*/ f16 1 1331"/>
              <a:gd name="f21" fmla="*/ f18 1 f2"/>
              <a:gd name="f22" fmla="*/ 0 1 f19"/>
              <a:gd name="f23" fmla="*/ 1066 1 f20"/>
              <a:gd name="f24" fmla="*/ 1331 1 f20"/>
              <a:gd name="f25" fmla="*/ 5760 1 f19"/>
              <a:gd name="f26" fmla="*/ 0 1 f20"/>
              <a:gd name="f27" fmla="+- f21 0 f1"/>
              <a:gd name="f28" fmla="*/ f22 f14 1"/>
              <a:gd name="f29" fmla="*/ f25 f14 1"/>
              <a:gd name="f30" fmla="*/ f24 f15 1"/>
              <a:gd name="f31" fmla="*/ f26 f15 1"/>
              <a:gd name="f32" fmla="*/ f23 f15 1"/>
            </a:gdLst>
            <a:ahLst/>
            <a:cxnLst>
              <a:cxn ang="3cd4">
                <a:pos x="hc" y="t"/>
              </a:cxn>
              <a:cxn ang="0">
                <a:pos x="r" y="vc"/>
              </a:cxn>
              <a:cxn ang="cd4">
                <a:pos x="hc" y="b"/>
              </a:cxn>
              <a:cxn ang="cd2">
                <a:pos x="l" y="vc"/>
              </a:cxn>
              <a:cxn ang="f27">
                <a:pos x="f28" y="f32"/>
              </a:cxn>
              <a:cxn ang="f27">
                <a:pos x="f28" y="f30"/>
              </a:cxn>
              <a:cxn ang="f27">
                <a:pos x="f29" y="f30"/>
              </a:cxn>
              <a:cxn ang="f27">
                <a:pos x="f29" y="f31"/>
              </a:cxn>
              <a:cxn ang="f27">
                <a:pos x="f28" y="f32"/>
              </a:cxn>
            </a:cxnLst>
            <a:rect l="f28" t="f31" r="f29" b="f30"/>
            <a:pathLst>
              <a:path w="5760" h="1331">
                <a:moveTo>
                  <a:pt x="f5" y="f8"/>
                </a:moveTo>
                <a:lnTo>
                  <a:pt x="f5" y="f7"/>
                </a:lnTo>
                <a:lnTo>
                  <a:pt x="f6" y="f7"/>
                </a:lnTo>
                <a:lnTo>
                  <a:pt x="f6" y="f5"/>
                </a:lnTo>
                <a:cubicBezTo>
                  <a:pt x="f9" y="f10"/>
                  <a:pt x="f11" y="f12"/>
                  <a:pt x="f5" y="f8"/>
                </a:cubicBezTo>
                <a:close/>
              </a:path>
            </a:pathLst>
          </a:custGeom>
          <a:solidFill>
            <a:srgbClr val="7C7C7C">
              <a:alpha val="45000"/>
            </a:srgbClr>
          </a:solidFill>
          <a:ln>
            <a:noFill/>
            <a:prstDash val="solid"/>
          </a:ln>
          <a:effectLst>
            <a:outerShdw dist="44448" dir="16200000" algn="tl">
              <a:srgbClr val="000000">
                <a:alpha val="35000"/>
              </a:srgbClr>
            </a:outerShdw>
          </a:effectLst>
        </p:spPr>
        <p:txBody>
          <a:bodyPr vert="horz" wrap="square" lIns="91440" tIns="45720" rIns="91440" bIns="45720"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 name="Figura a mano libera 15"/>
          <p:cNvSpPr/>
          <p:nvPr/>
        </p:nvSpPr>
        <p:spPr>
          <a:xfrm>
            <a:off x="7315200" y="0"/>
            <a:ext cx="1828800" cy="6858000"/>
          </a:xfrm>
          <a:custGeom>
            <a:avLst/>
            <a:gdLst>
              <a:gd name="f0" fmla="val 10800000"/>
              <a:gd name="f1" fmla="val 5400000"/>
              <a:gd name="f2" fmla="val 180"/>
              <a:gd name="f3" fmla="val w"/>
              <a:gd name="f4" fmla="val h"/>
              <a:gd name="f5" fmla="val 0"/>
              <a:gd name="f6" fmla="val 1914"/>
              <a:gd name="f7" fmla="val 4329"/>
              <a:gd name="f8" fmla="val 9"/>
              <a:gd name="f9" fmla="val 204"/>
              <a:gd name="f10" fmla="val 4327"/>
              <a:gd name="f11" fmla="val 1288"/>
              <a:gd name="f12" fmla="val 3574"/>
              <a:gd name="f13" fmla="val 2082"/>
              <a:gd name="f14" fmla="val 1734"/>
              <a:gd name="f15" fmla="+- 0 0 -90"/>
              <a:gd name="f16" fmla="*/ f3 1 1914"/>
              <a:gd name="f17" fmla="*/ f4 1 4329"/>
              <a:gd name="f18" fmla="+- f7 0 f5"/>
              <a:gd name="f19" fmla="+- f6 0 f5"/>
              <a:gd name="f20" fmla="*/ f15 f0 1"/>
              <a:gd name="f21" fmla="*/ f19 1 1914"/>
              <a:gd name="f22" fmla="*/ f18 1 4329"/>
              <a:gd name="f23" fmla="*/ 1914 f19 1"/>
              <a:gd name="f24" fmla="*/ 9 f18 1"/>
              <a:gd name="f25" fmla="*/ 4329 f18 1"/>
              <a:gd name="f26" fmla="*/ 204 f19 1"/>
              <a:gd name="f27" fmla="*/ 4327 f18 1"/>
              <a:gd name="f28" fmla="*/ 0 f19 1"/>
              <a:gd name="f29" fmla="*/ 0 f18 1"/>
              <a:gd name="f30" fmla="*/ f20 1 f2"/>
              <a:gd name="f31" fmla="*/ f23 1 1914"/>
              <a:gd name="f32" fmla="*/ f24 1 4329"/>
              <a:gd name="f33" fmla="*/ f25 1 4329"/>
              <a:gd name="f34" fmla="*/ f26 1 1914"/>
              <a:gd name="f35" fmla="*/ f27 1 4329"/>
              <a:gd name="f36" fmla="*/ f28 1 1914"/>
              <a:gd name="f37" fmla="*/ f29 1 4329"/>
              <a:gd name="f38" fmla="*/ f5 1 f21"/>
              <a:gd name="f39" fmla="*/ f6 1 f21"/>
              <a:gd name="f40" fmla="*/ f5 1 f22"/>
              <a:gd name="f41" fmla="*/ f7 1 f22"/>
              <a:gd name="f42" fmla="+- f30 0 f1"/>
              <a:gd name="f43" fmla="*/ f31 1 f21"/>
              <a:gd name="f44" fmla="*/ f32 1 f22"/>
              <a:gd name="f45" fmla="*/ f33 1 f22"/>
              <a:gd name="f46" fmla="*/ f34 1 f21"/>
              <a:gd name="f47" fmla="*/ f35 1 f22"/>
              <a:gd name="f48" fmla="*/ f36 1 f21"/>
              <a:gd name="f49" fmla="*/ f37 1 f22"/>
              <a:gd name="f50" fmla="*/ f38 f16 1"/>
              <a:gd name="f51" fmla="*/ f39 f16 1"/>
              <a:gd name="f52" fmla="*/ f41 f17 1"/>
              <a:gd name="f53" fmla="*/ f40 f17 1"/>
              <a:gd name="f54" fmla="*/ f43 f16 1"/>
              <a:gd name="f55" fmla="*/ f44 f17 1"/>
              <a:gd name="f56" fmla="*/ f45 f17 1"/>
              <a:gd name="f57" fmla="*/ f46 f16 1"/>
              <a:gd name="f58" fmla="*/ f47 f17 1"/>
              <a:gd name="f59" fmla="*/ f48 f16 1"/>
              <a:gd name="f60" fmla="*/ f49 f17 1"/>
            </a:gdLst>
            <a:ahLst/>
            <a:cxnLst>
              <a:cxn ang="3cd4">
                <a:pos x="hc" y="t"/>
              </a:cxn>
              <a:cxn ang="0">
                <a:pos x="r" y="vc"/>
              </a:cxn>
              <a:cxn ang="cd4">
                <a:pos x="hc" y="b"/>
              </a:cxn>
              <a:cxn ang="cd2">
                <a:pos x="l" y="vc"/>
              </a:cxn>
              <a:cxn ang="f42">
                <a:pos x="f54" y="f55"/>
              </a:cxn>
              <a:cxn ang="f42">
                <a:pos x="f54" y="f56"/>
              </a:cxn>
              <a:cxn ang="f42">
                <a:pos x="f57" y="f58"/>
              </a:cxn>
              <a:cxn ang="f42">
                <a:pos x="f59" y="f60"/>
              </a:cxn>
              <a:cxn ang="f42">
                <a:pos x="f54" y="f55"/>
              </a:cxn>
            </a:cxnLst>
            <a:rect l="f50" t="f53" r="f51" b="f52"/>
            <a:pathLst>
              <a:path w="1914" h="4329">
                <a:moveTo>
                  <a:pt x="f6" y="f8"/>
                </a:moveTo>
                <a:lnTo>
                  <a:pt x="f6" y="f7"/>
                </a:lnTo>
                <a:lnTo>
                  <a:pt x="f9" y="f10"/>
                </a:lnTo>
                <a:cubicBezTo>
                  <a:pt x="f11" y="f12"/>
                  <a:pt x="f13" y="f14"/>
                  <a:pt x="f5" y="f5"/>
                </a:cubicBezTo>
                <a:lnTo>
                  <a:pt x="f6" y="f8"/>
                </a:lnTo>
                <a:close/>
              </a:path>
            </a:pathLst>
          </a:custGeom>
          <a:solidFill>
            <a:srgbClr val="595959">
              <a:alpha val="40000"/>
            </a:srgbClr>
          </a:solidFill>
          <a:ln>
            <a:noFill/>
            <a:prstDash val="solid"/>
          </a:ln>
          <a:effectLst>
            <a:outerShdw dist="50804" dir="10800000" algn="tl">
              <a:srgbClr val="000000">
                <a:alpha val="45000"/>
              </a:srgbClr>
            </a:outerShdw>
          </a:effectLst>
        </p:spPr>
        <p:txBody>
          <a:bodyPr vert="horz" wrap="square" lIns="91440" tIns="45720" rIns="91440" bIns="45720"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 name="Segnaposto titolo 8"/>
          <p:cNvSpPr txBox="1">
            <a:spLocks noGrp="1"/>
          </p:cNvSpPr>
          <p:nvPr>
            <p:ph type="title"/>
          </p:nvPr>
        </p:nvSpPr>
        <p:spPr>
          <a:xfrm>
            <a:off x="457200" y="274640"/>
            <a:ext cx="7467603" cy="1143000"/>
          </a:xfrm>
          <a:prstGeom prst="rect">
            <a:avLst/>
          </a:prstGeom>
          <a:noFill/>
          <a:ln>
            <a:noFill/>
          </a:ln>
        </p:spPr>
        <p:txBody>
          <a:bodyPr vert="horz" wrap="square" lIns="45720" tIns="45720" rIns="45720" bIns="45720" anchor="ctr" anchorCtr="0" compatLnSpc="1"/>
          <a:lstStyle/>
          <a:p>
            <a:pPr lvl="0"/>
            <a:r>
              <a:rPr lang="it-IT"/>
              <a:t>Fare clic per modificare lo stile del titolo</a:t>
            </a:r>
            <a:endParaRPr lang="en-US"/>
          </a:p>
        </p:txBody>
      </p:sp>
      <p:sp>
        <p:nvSpPr>
          <p:cNvPr id="5" name="Segnaposto testo 29"/>
          <p:cNvSpPr txBox="1">
            <a:spLocks noGrp="1"/>
          </p:cNvSpPr>
          <p:nvPr>
            <p:ph type="body" idx="1"/>
          </p:nvPr>
        </p:nvSpPr>
        <p:spPr>
          <a:xfrm>
            <a:off x="457200" y="1600200"/>
            <a:ext cx="7467603"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data 9"/>
          <p:cNvSpPr txBox="1">
            <a:spLocks noGrp="1"/>
          </p:cNvSpPr>
          <p:nvPr>
            <p:ph type="dt" sz="half" idx="2"/>
          </p:nvPr>
        </p:nvSpPr>
        <p:spPr>
          <a:xfrm>
            <a:off x="457200" y="6422059"/>
            <a:ext cx="2133596" cy="365129"/>
          </a:xfrm>
          <a:prstGeom prst="rect">
            <a:avLst/>
          </a:prstGeom>
          <a:noFill/>
          <a:ln>
            <a:noFill/>
          </a:ln>
        </p:spPr>
        <p:txBody>
          <a:bodyPr vert="horz" wrap="square" lIns="91440" tIns="45720" rIns="91440" bIns="0" anchor="b" anchorCtr="0" compatLnSpc="1"/>
          <a:lstStyle>
            <a:lvl1pPr marL="0" marR="0" lvl="0" indent="0" algn="l" defTabSz="914400" rtl="0" fontAlgn="auto" hangingPunct="1">
              <a:lnSpc>
                <a:spcPct val="100000"/>
              </a:lnSpc>
              <a:spcBef>
                <a:spcPts val="0"/>
              </a:spcBef>
              <a:spcAft>
                <a:spcPts val="0"/>
              </a:spcAft>
              <a:buNone/>
              <a:tabLst/>
              <a:defRPr lang="it-IT" sz="1000" b="0" i="0" u="none" strike="noStrike" kern="1200" cap="none" spc="0" baseline="0">
                <a:solidFill>
                  <a:srgbClr val="9B9A98"/>
                </a:solidFill>
                <a:uFillTx/>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7BCAEB-5907-411B-A715-E9CAF74E652F}" type="datetime1">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7" name="Segnaposto piè di pagina 21"/>
          <p:cNvSpPr txBox="1">
            <a:spLocks noGrp="1"/>
          </p:cNvSpPr>
          <p:nvPr>
            <p:ph type="ftr" sz="quarter" idx="3"/>
          </p:nvPr>
        </p:nvSpPr>
        <p:spPr>
          <a:xfrm>
            <a:off x="3124203" y="6422059"/>
            <a:ext cx="2895603" cy="365129"/>
          </a:xfrm>
          <a:prstGeom prst="rect">
            <a:avLst/>
          </a:prstGeom>
          <a:noFill/>
          <a:ln>
            <a:noFill/>
          </a:ln>
        </p:spPr>
        <p:txBody>
          <a:bodyPr vert="horz" wrap="square" lIns="0" tIns="45720" rIns="0" bIns="0" anchor="b" anchorCtr="1" compatLnSpc="1"/>
          <a:lstStyle>
            <a:lvl1pPr marL="0" marR="0" lvl="0" indent="0" algn="ctr" defTabSz="914400" rtl="0" fontAlgn="auto" hangingPunct="1">
              <a:lnSpc>
                <a:spcPct val="100000"/>
              </a:lnSpc>
              <a:spcBef>
                <a:spcPts val="0"/>
              </a:spcBef>
              <a:spcAft>
                <a:spcPts val="0"/>
              </a:spcAft>
              <a:buNone/>
              <a:tabLst/>
              <a:defRPr lang="it-IT" sz="1000" b="0" i="0" u="none" strike="noStrike" kern="1200" cap="none" spc="0" baseline="0">
                <a:solidFill>
                  <a:srgbClr val="9B9A98"/>
                </a:solidFill>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
        <p:nvSpPr>
          <p:cNvPr id="8" name="Segnaposto numero diapositiva 17"/>
          <p:cNvSpPr txBox="1">
            <a:spLocks noGrp="1"/>
          </p:cNvSpPr>
          <p:nvPr>
            <p:ph type="sldNum" sz="quarter" idx="4"/>
          </p:nvPr>
        </p:nvSpPr>
        <p:spPr>
          <a:xfrm>
            <a:off x="8153403" y="6422059"/>
            <a:ext cx="761996" cy="365129"/>
          </a:xfrm>
          <a:prstGeom prst="rect">
            <a:avLst/>
          </a:prstGeom>
          <a:noFill/>
          <a:ln>
            <a:noFill/>
          </a:ln>
        </p:spPr>
        <p:txBody>
          <a:bodyPr vert="horz" wrap="square" lIns="0" tIns="0" rIns="0" bIns="0" anchor="b" anchorCtr="0" compatLnSpc="1"/>
          <a:lstStyle>
            <a:lvl1pPr marL="0" marR="0" lvl="0" indent="0" algn="r" defTabSz="914400" rtl="0" fontAlgn="auto" hangingPunct="1">
              <a:lnSpc>
                <a:spcPct val="100000"/>
              </a:lnSpc>
              <a:spcBef>
                <a:spcPts val="0"/>
              </a:spcBef>
              <a:spcAft>
                <a:spcPts val="0"/>
              </a:spcAft>
              <a:buNone/>
              <a:tabLst/>
              <a:defRPr lang="it-IT" sz="1000" b="0" i="0" u="none" strike="noStrike" kern="1200" cap="none" spc="0" baseline="0">
                <a:solidFill>
                  <a:srgbClr val="9B9A98"/>
                </a:solidFill>
                <a:uFillTx/>
                <a:latin typeface="Aria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38766C-0FD7-43AD-A975-F575C5A9FC12}" type="slidenum">
              <a:rPr kumimoji="0" lang="it-IT" sz="1000" b="0" i="0" u="none" strike="noStrike" kern="1200" cap="none" spc="0" normalizeH="0" baseline="0" noProof="0">
                <a:ln>
                  <a:noFill/>
                </a:ln>
                <a:solidFill>
                  <a:srgbClr val="9B9A9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9B9A98"/>
              </a:solidFill>
              <a:effectLst/>
              <a:uLnTx/>
              <a:uFillTx/>
              <a:latin typeface="Arial"/>
              <a:ea typeface="+mn-ea"/>
              <a:cs typeface="+mn-cs"/>
            </a:endParaRPr>
          </a:p>
        </p:txBody>
      </p:sp>
    </p:spTree>
    <p:extLst>
      <p:ext uri="{BB962C8B-B14F-4D97-AF65-F5344CB8AC3E}">
        <p14:creationId xmlns:p14="http://schemas.microsoft.com/office/powerpoint/2010/main" val="33299749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1">
        <a:lnSpc>
          <a:spcPct val="100000"/>
        </a:lnSpc>
        <a:spcBef>
          <a:spcPts val="0"/>
        </a:spcBef>
        <a:spcAft>
          <a:spcPts val="0"/>
        </a:spcAft>
        <a:buNone/>
        <a:tabLst/>
        <a:defRPr lang="it-IT" sz="4600" b="0" i="0" u="none" strike="noStrike" kern="1200" cap="none" spc="0" baseline="0">
          <a:solidFill>
            <a:srgbClr val="FFFFFF"/>
          </a:solidFill>
          <a:uFillTx/>
          <a:latin typeface="Franklin Gothic Book"/>
        </a:defRPr>
      </a:lvl1pPr>
    </p:titleStyle>
    <p:bodyStyle>
      <a:lvl1pPr marL="420624" marR="0" lvl="0" indent="-384048" algn="l" defTabSz="914400" rtl="0" fontAlgn="auto" hangingPunct="1">
        <a:lnSpc>
          <a:spcPct val="100000"/>
        </a:lnSpc>
        <a:spcBef>
          <a:spcPts val="700"/>
        </a:spcBef>
        <a:spcAft>
          <a:spcPts val="0"/>
        </a:spcAft>
        <a:buClr>
          <a:srgbClr val="6EA0B0"/>
        </a:buClr>
        <a:buSzPct val="80000"/>
        <a:buFont typeface="Wingdings 2"/>
        <a:buChar char=""/>
        <a:tabLst/>
        <a:defRPr lang="it-IT" sz="3000" b="0" i="0" u="none" strike="noStrike" kern="1200" cap="none" spc="0" baseline="0">
          <a:solidFill>
            <a:srgbClr val="FFFFFF"/>
          </a:solidFill>
          <a:uFillTx/>
          <a:latin typeface="Arial"/>
        </a:defRPr>
      </a:lvl1pPr>
      <a:lvl2pPr marL="722376" marR="0" lvl="1" indent="-274320" algn="l" defTabSz="914400" rtl="0" fontAlgn="auto" hangingPunct="1">
        <a:lnSpc>
          <a:spcPct val="100000"/>
        </a:lnSpc>
        <a:spcBef>
          <a:spcPts val="600"/>
        </a:spcBef>
        <a:spcAft>
          <a:spcPts val="0"/>
        </a:spcAft>
        <a:buClr>
          <a:srgbClr val="6EA0B0"/>
        </a:buClr>
        <a:buSzPct val="90000"/>
        <a:buFont typeface="Wingdings 2"/>
        <a:buChar char=""/>
        <a:tabLst/>
        <a:defRPr lang="it-IT" sz="2600" b="0" i="0" u="none" strike="noStrike" kern="1200" cap="none" spc="0" baseline="0">
          <a:solidFill>
            <a:srgbClr val="FFFFFF"/>
          </a:solidFill>
          <a:uFillTx/>
          <a:latin typeface="Arial"/>
        </a:defRPr>
      </a:lvl2pPr>
      <a:lvl3pPr marL="1005840" marR="0" lvl="2" indent="-256032" algn="l" defTabSz="914400" rtl="0" fontAlgn="auto" hangingPunct="1">
        <a:lnSpc>
          <a:spcPct val="100000"/>
        </a:lnSpc>
        <a:spcBef>
          <a:spcPts val="600"/>
        </a:spcBef>
        <a:spcAft>
          <a:spcPts val="0"/>
        </a:spcAft>
        <a:buClr>
          <a:srgbClr val="CCAF0A"/>
        </a:buClr>
        <a:buSzPct val="85000"/>
        <a:buFont typeface="Arial"/>
        <a:buChar char="○"/>
        <a:tabLst/>
        <a:defRPr lang="it-IT" sz="2400" b="0" i="0" u="none" strike="noStrike" kern="1200" cap="none" spc="0" baseline="0">
          <a:solidFill>
            <a:srgbClr val="FFFFFF"/>
          </a:solidFill>
          <a:uFillTx/>
          <a:latin typeface="Arial"/>
        </a:defRPr>
      </a:lvl3pPr>
      <a:lvl4pPr marL="1280160" marR="0" lvl="3" indent="-237744" algn="l" defTabSz="914400" rtl="0" fontAlgn="auto" hangingPunct="1">
        <a:lnSpc>
          <a:spcPct val="100000"/>
        </a:lnSpc>
        <a:spcBef>
          <a:spcPts val="500"/>
        </a:spcBef>
        <a:spcAft>
          <a:spcPts val="0"/>
        </a:spcAft>
        <a:buClr>
          <a:srgbClr val="8D89A4"/>
        </a:buClr>
        <a:buSzPct val="90000"/>
        <a:buFont typeface="Wingdings 2"/>
        <a:buChar char=""/>
        <a:tabLst/>
        <a:defRPr lang="it-IT" sz="2000" b="0" i="0" u="none" strike="noStrike" kern="1200" cap="none" spc="0" baseline="0">
          <a:solidFill>
            <a:srgbClr val="FFFFFF"/>
          </a:solidFill>
          <a:uFillTx/>
          <a:latin typeface="Arial"/>
        </a:defRPr>
      </a:lvl4pPr>
      <a:lvl5pPr marL="1490472" marR="0" lvl="4" indent="-182880" algn="l" defTabSz="914400" rtl="0" fontAlgn="auto" hangingPunct="1">
        <a:lnSpc>
          <a:spcPct val="100000"/>
        </a:lnSpc>
        <a:spcBef>
          <a:spcPts val="500"/>
        </a:spcBef>
        <a:spcAft>
          <a:spcPts val="0"/>
        </a:spcAft>
        <a:buClr>
          <a:srgbClr val="748560"/>
        </a:buClr>
        <a:buSzPct val="100000"/>
        <a:buFont typeface="Arial"/>
        <a:buChar char="-"/>
        <a:tabLst/>
        <a:defRPr lang="it-IT" sz="2000" b="0" i="0" u="none" strike="noStrike" kern="1200" cap="none" spc="0" baseline="0">
          <a:solidFill>
            <a:srgbClr val="FFFFFF"/>
          </a:solidFill>
          <a:uFillTx/>
          <a:latin typeface="Arial"/>
        </a:defRPr>
      </a:lvl5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27624" y="0"/>
            <a:ext cx="8516377"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Euphemia"/>
              <a:ea typeface="+mn-ea"/>
              <a:cs typeface="+mn-cs"/>
            </a:endParaRPr>
          </a:p>
        </p:txBody>
      </p:sp>
      <p:sp>
        <p:nvSpPr>
          <p:cNvPr id="2" name="Title Placeholder 1"/>
          <p:cNvSpPr>
            <a:spLocks noGrp="1"/>
          </p:cNvSpPr>
          <p:nvPr>
            <p:ph type="title"/>
          </p:nvPr>
        </p:nvSpPr>
        <p:spPr>
          <a:xfrm>
            <a:off x="970612" y="381000"/>
            <a:ext cx="7202776" cy="1143000"/>
          </a:xfrm>
          <a:prstGeom prst="rect">
            <a:avLst/>
          </a:prstGeom>
        </p:spPr>
        <p:txBody>
          <a:bodyPr vert="horz" lIns="91440" tIns="45720" rIns="91440" bIns="45720" rtlCol="0" anchor="b">
            <a:normAutofit/>
          </a:bodyPr>
          <a:lstStyle/>
          <a:p>
            <a:r>
              <a:rPr lang="it-IT" smtClean="0"/>
              <a:t>Fare clic per modificare lo stile del titolo</a:t>
            </a:r>
            <a:endParaRPr/>
          </a:p>
        </p:txBody>
      </p:sp>
      <p:sp>
        <p:nvSpPr>
          <p:cNvPr id="3" name="Text Placeholder 2"/>
          <p:cNvSpPr>
            <a:spLocks noGrp="1"/>
          </p:cNvSpPr>
          <p:nvPr>
            <p:ph type="body" idx="1"/>
          </p:nvPr>
        </p:nvSpPr>
        <p:spPr>
          <a:xfrm>
            <a:off x="970612" y="1676400"/>
            <a:ext cx="7202776" cy="4495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2"/>
          </p:nvPr>
        </p:nvSpPr>
        <p:spPr>
          <a:xfrm>
            <a:off x="954085" y="6356352"/>
            <a:ext cx="2133600" cy="365125"/>
          </a:xfrm>
          <a:prstGeom prst="rect">
            <a:avLst/>
          </a:prstGeom>
        </p:spPr>
        <p:txBody>
          <a:bodyPr vert="horz" lIns="91440" tIns="45720" rIns="91440" bIns="45720" rtlCol="0" anchor="ctr"/>
          <a:lstStyle>
            <a:lvl1pPr algn="l">
              <a:defRPr sz="675">
                <a:solidFill>
                  <a:schemeClr val="tx1">
                    <a:lumMod val="90000"/>
                    <a:lumOff val="1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D9712D-992A-4AB1-A5C2-575F75921AA2}" type="datetimeFigureOut">
              <a:rPr kumimoji="0" lang="it-IT"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675">
                <a:solidFill>
                  <a:schemeClr val="tx1">
                    <a:lumMod val="90000"/>
                    <a:lumOff val="1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
        <p:nvSpPr>
          <p:cNvPr id="6" name="Slide Number Placeholder 5"/>
          <p:cNvSpPr>
            <a:spLocks noGrp="1"/>
          </p:cNvSpPr>
          <p:nvPr>
            <p:ph type="sldNum" sz="quarter" idx="4"/>
          </p:nvPr>
        </p:nvSpPr>
        <p:spPr>
          <a:xfrm>
            <a:off x="6039992" y="6356352"/>
            <a:ext cx="2133600" cy="365125"/>
          </a:xfrm>
          <a:prstGeom prst="rect">
            <a:avLst/>
          </a:prstGeom>
        </p:spPr>
        <p:txBody>
          <a:bodyPr vert="horz" lIns="91440" tIns="45720" rIns="91440" bIns="45720" rtlCol="0" anchor="ctr"/>
          <a:lstStyle>
            <a:lvl1pPr algn="r">
              <a:defRPr sz="675">
                <a:solidFill>
                  <a:schemeClr val="tx1">
                    <a:lumMod val="90000"/>
                    <a:lumOff val="1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1FEFA0A-2F20-4B60-98C6-5FFDA469AA1C}" type="slidenum">
              <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sz="675" b="0" i="0" u="none" strike="noStrike" kern="1200" cap="none" spc="0" normalizeH="0" baseline="0" noProof="0">
              <a:ln>
                <a:noFill/>
              </a:ln>
              <a:solidFill>
                <a:srgbClr val="164B4F">
                  <a:lumMod val="90000"/>
                  <a:lumOff val="10000"/>
                </a:srgbClr>
              </a:solidFill>
              <a:effectLst/>
              <a:uLnTx/>
              <a:uFillTx/>
              <a:latin typeface="Euphemia"/>
              <a:ea typeface="+mn-ea"/>
              <a:cs typeface="+mn-cs"/>
            </a:endParaRPr>
          </a:p>
        </p:txBody>
      </p:sp>
    </p:spTree>
    <p:extLst>
      <p:ext uri="{BB962C8B-B14F-4D97-AF65-F5344CB8AC3E}">
        <p14:creationId xmlns:p14="http://schemas.microsoft.com/office/powerpoint/2010/main" val="28951918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983" rtl="0" eaLnBrk="1" latinLnBrk="0" hangingPunct="1">
        <a:lnSpc>
          <a:spcPct val="90000"/>
        </a:lnSpc>
        <a:spcBef>
          <a:spcPct val="0"/>
        </a:spcBef>
        <a:buNone/>
        <a:defRPr sz="2701" kern="1200">
          <a:solidFill>
            <a:schemeClr val="tx1"/>
          </a:solidFill>
          <a:latin typeface="+mj-lt"/>
          <a:ea typeface="+mj-ea"/>
          <a:cs typeface="+mj-cs"/>
        </a:defRPr>
      </a:lvl1pPr>
    </p:titleStyle>
    <p:bodyStyle>
      <a:lvl1pPr marL="167923" indent="-171496" algn="l" defTabSz="685983" rtl="0" eaLnBrk="1" latinLnBrk="0" hangingPunct="1">
        <a:lnSpc>
          <a:spcPct val="90000"/>
        </a:lnSpc>
        <a:spcBef>
          <a:spcPts val="1200"/>
        </a:spcBef>
        <a:buFont typeface="Arial" pitchFamily="34" charset="0"/>
        <a:buChar char="•"/>
        <a:defRPr sz="1800" kern="1200">
          <a:solidFill>
            <a:schemeClr val="tx1"/>
          </a:solidFill>
          <a:latin typeface="+mn-lt"/>
          <a:ea typeface="+mn-ea"/>
          <a:cs typeface="+mn-cs"/>
        </a:defRPr>
      </a:lvl1pPr>
      <a:lvl2pPr marL="377291" indent="-171496" algn="l" defTabSz="685983" rtl="0" eaLnBrk="1" latinLnBrk="0" hangingPunct="1">
        <a:lnSpc>
          <a:spcPct val="90000"/>
        </a:lnSpc>
        <a:spcBef>
          <a:spcPts val="450"/>
        </a:spcBef>
        <a:buFont typeface="Euphemia" pitchFamily="34" charset="0"/>
        <a:buChar char="–"/>
        <a:defRPr sz="1500" kern="1200">
          <a:solidFill>
            <a:schemeClr val="tx1"/>
          </a:solidFill>
          <a:latin typeface="+mn-lt"/>
          <a:ea typeface="+mn-ea"/>
          <a:cs typeface="+mn-cs"/>
        </a:defRPr>
      </a:lvl2pPr>
      <a:lvl3pPr marL="583085" indent="-171496" algn="l" defTabSz="685983" rtl="0" eaLnBrk="1" latinLnBrk="0" hangingPunct="1">
        <a:lnSpc>
          <a:spcPct val="90000"/>
        </a:lnSpc>
        <a:spcBef>
          <a:spcPts val="450"/>
        </a:spcBef>
        <a:buFont typeface="Euphemia" pitchFamily="34" charset="0"/>
        <a:buChar char="–"/>
        <a:defRPr sz="1350" kern="1200">
          <a:solidFill>
            <a:schemeClr val="tx1"/>
          </a:solidFill>
          <a:latin typeface="+mn-lt"/>
          <a:ea typeface="+mn-ea"/>
          <a:cs typeface="+mn-cs"/>
        </a:defRPr>
      </a:lvl3pPr>
      <a:lvl4pPr marL="788880" indent="-171496" algn="l" defTabSz="685983" rtl="0" eaLnBrk="1" latinLnBrk="0" hangingPunct="1">
        <a:lnSpc>
          <a:spcPct val="90000"/>
        </a:lnSpc>
        <a:spcBef>
          <a:spcPts val="450"/>
        </a:spcBef>
        <a:buFont typeface="Euphemia" pitchFamily="34" charset="0"/>
        <a:buChar char="–"/>
        <a:defRPr sz="1200" kern="1200">
          <a:solidFill>
            <a:schemeClr val="tx1"/>
          </a:solidFill>
          <a:latin typeface="+mn-lt"/>
          <a:ea typeface="+mn-ea"/>
          <a:cs typeface="+mn-cs"/>
        </a:defRPr>
      </a:lvl4pPr>
      <a:lvl5pPr marL="994675" indent="-171496" algn="l" defTabSz="685983" rtl="0" eaLnBrk="1" latinLnBrk="0" hangingPunct="1">
        <a:lnSpc>
          <a:spcPct val="90000"/>
        </a:lnSpc>
        <a:spcBef>
          <a:spcPts val="450"/>
        </a:spcBef>
        <a:buFont typeface="Euphemia" pitchFamily="34" charset="0"/>
        <a:buChar char="–"/>
        <a:defRPr sz="1200" kern="1200">
          <a:solidFill>
            <a:schemeClr val="tx1"/>
          </a:solidFill>
          <a:latin typeface="+mn-lt"/>
          <a:ea typeface="+mn-ea"/>
          <a:cs typeface="+mn-cs"/>
        </a:defRPr>
      </a:lvl5pPr>
      <a:lvl6pPr marL="1200470" indent="-171496" algn="l" defTabSz="685983" rtl="0" eaLnBrk="1" latinLnBrk="0" hangingPunct="1">
        <a:spcBef>
          <a:spcPts val="450"/>
        </a:spcBef>
        <a:buFont typeface="Euphemia" pitchFamily="34" charset="0"/>
        <a:buChar char="–"/>
        <a:defRPr sz="1200" kern="1200">
          <a:solidFill>
            <a:schemeClr val="tx1"/>
          </a:solidFill>
          <a:latin typeface="+mn-lt"/>
          <a:ea typeface="+mn-ea"/>
          <a:cs typeface="+mn-cs"/>
        </a:defRPr>
      </a:lvl6pPr>
      <a:lvl7pPr marL="1406265" indent="-171496" algn="l" defTabSz="685983" rtl="0" eaLnBrk="1" latinLnBrk="0" hangingPunct="1">
        <a:spcBef>
          <a:spcPts val="450"/>
        </a:spcBef>
        <a:buFont typeface="Euphemia" pitchFamily="34" charset="0"/>
        <a:buChar char="–"/>
        <a:defRPr sz="1200" kern="1200">
          <a:solidFill>
            <a:schemeClr val="tx1"/>
          </a:solidFill>
          <a:latin typeface="+mn-lt"/>
          <a:ea typeface="+mn-ea"/>
          <a:cs typeface="+mn-cs"/>
        </a:defRPr>
      </a:lvl7pPr>
      <a:lvl8pPr marL="1612060" indent="-171496" algn="l" defTabSz="685983" rtl="0" eaLnBrk="1" latinLnBrk="0" hangingPunct="1">
        <a:spcBef>
          <a:spcPts val="450"/>
        </a:spcBef>
        <a:buFont typeface="Euphemia" pitchFamily="34" charset="0"/>
        <a:buChar char="–"/>
        <a:defRPr sz="1200" kern="1200">
          <a:solidFill>
            <a:schemeClr val="tx1"/>
          </a:solidFill>
          <a:latin typeface="+mn-lt"/>
          <a:ea typeface="+mn-ea"/>
          <a:cs typeface="+mn-cs"/>
        </a:defRPr>
      </a:lvl8pPr>
      <a:lvl9pPr marL="1817855" indent="-171496" algn="l" defTabSz="685983" rtl="0" eaLnBrk="1" latinLnBrk="0" hangingPunct="1">
        <a:spcBef>
          <a:spcPts val="450"/>
        </a:spcBef>
        <a:buFont typeface="Euphemia" pitchFamily="34" charset="0"/>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igura a mano libera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igura a mano libera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Segnaposto titolo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3A894C4-958B-4DAA-B760-3552B62C00FF}" type="datetimeFigureOut">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22" name="Segnaposto piè di pagina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
        <p:nvSpPr>
          <p:cNvPr id="18" name="Segnaposto numero diapositiva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2E6D39-00FF-4B11-9645-14D856CE7794}" type="slidenum">
              <a:rPr kumimoji="0" lang="it-IT" sz="1000" b="0" i="0" u="none" strike="noStrike" kern="1200" cap="none" spc="0" normalizeH="0" baseline="0" noProof="0" smtClean="0">
                <a:ln>
                  <a:noFill/>
                </a:ln>
                <a:solidFill>
                  <a:srgbClr val="EEECE1">
                    <a:shade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EEECE1">
                  <a:shade val="50000"/>
                </a:srgbClr>
              </a:solidFill>
              <a:effectLst/>
              <a:uLnTx/>
              <a:uFillTx/>
              <a:latin typeface="Arial"/>
              <a:ea typeface="+mn-ea"/>
              <a:cs typeface="+mn-cs"/>
            </a:endParaRPr>
          </a:p>
        </p:txBody>
      </p:sp>
    </p:spTree>
    <p:extLst>
      <p:ext uri="{BB962C8B-B14F-4D97-AF65-F5344CB8AC3E}">
        <p14:creationId xmlns:p14="http://schemas.microsoft.com/office/powerpoint/2010/main" val="3905068232"/>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C9BC68-1CBD-4BEA-BA8C-15788233A749}" type="datetimeFigureOut">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1DA3E1-F5ED-431E-A1C6-C5541A9BDB92}" type="slidenum">
              <a:rPr kumimoji="0" lang="it-IT"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04617B">
                  <a:shade val="90000"/>
                </a:srgbClr>
              </a:solidFill>
              <a:effectLst/>
              <a:uLnTx/>
              <a:uFillTx/>
              <a:latin typeface="Constantia"/>
              <a:ea typeface="+mn-ea"/>
              <a:cs typeface="+mn-cs"/>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val="27727780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gs>
            <a:gs pos="0">
              <a:srgbClr val="11B5ED"/>
            </a:gs>
            <a:gs pos="0">
              <a:srgbClr val="21D6E0"/>
            </a:gs>
            <a:gs pos="35000">
              <a:srgbClr val="0087E6">
                <a:lumMod val="93000"/>
                <a:lumOff val="7000"/>
                <a:alpha val="83000"/>
              </a:srgbClr>
            </a:gs>
            <a:gs pos="0">
              <a:srgbClr val="005CBF"/>
            </a:gs>
          </a:gsLst>
          <a:lin ang="10800000" scaled="1"/>
          <a:tileRect/>
        </a:gradFill>
        <a:effectLst/>
      </p:bgPr>
    </p:bg>
    <p:spTree>
      <p:nvGrpSpPr>
        <p:cNvPr id="1" name=""/>
        <p:cNvGrpSpPr/>
        <p:nvPr/>
      </p:nvGrpSpPr>
      <p:grpSpPr>
        <a:xfrm>
          <a:off x="0" y="0"/>
          <a:ext cx="0" cy="0"/>
          <a:chOff x="0" y="0"/>
          <a:chExt cx="0" cy="0"/>
        </a:xfrm>
      </p:grpSpPr>
      <p:sp>
        <p:nvSpPr>
          <p:cNvPr id="12" name="Figura a mano libera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6" name="Figura a mano libera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9" name="Segnaposto titolo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F37CB6B-B9C4-4721-94C8-6E9B3C56043B}" type="datetimeFigureOut">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22" name="Segnaposto piè di pagina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
        <p:nvSpPr>
          <p:cNvPr id="18" name="Segnaposto numero diapositiva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9CB7DCF-9A5D-4FF8-BBEB-D0426FB6EABD}" type="slidenum">
              <a:rPr kumimoji="0" lang="it-IT" sz="1000" b="0" i="0" u="none" strike="noStrike" kern="1200" cap="none" spc="0" normalizeH="0" baseline="0" noProof="0" smtClean="0">
                <a:ln>
                  <a:noFill/>
                </a:ln>
                <a:solidFill>
                  <a:srgbClr val="D4D2D0">
                    <a:shade val="50000"/>
                  </a:srgbClr>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dirty="0">
              <a:ln>
                <a:noFill/>
              </a:ln>
              <a:solidFill>
                <a:srgbClr val="D4D2D0">
                  <a:shade val="50000"/>
                </a:srgbClr>
              </a:solidFill>
              <a:effectLst/>
              <a:uLnTx/>
              <a:uFillTx/>
              <a:latin typeface="Times New Roman"/>
              <a:ea typeface="+mn-ea"/>
              <a:cs typeface="+mn-cs"/>
            </a:endParaRPr>
          </a:p>
        </p:txBody>
      </p:sp>
    </p:spTree>
    <p:extLst>
      <p:ext uri="{BB962C8B-B14F-4D97-AF65-F5344CB8AC3E}">
        <p14:creationId xmlns:p14="http://schemas.microsoft.com/office/powerpoint/2010/main" val="1855324627"/>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ttore 1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Segnaposto titolo 21"/>
          <p:cNvSpPr>
            <a:spLocks noGrp="1"/>
          </p:cNvSpPr>
          <p:nvPr>
            <p:ph type="title"/>
          </p:nvPr>
        </p:nvSpPr>
        <p:spPr>
          <a:xfrm>
            <a:off x="457200" y="274638"/>
            <a:ext cx="7467600" cy="1143000"/>
          </a:xfrm>
          <a:prstGeom prst="rect">
            <a:avLst/>
          </a:prstGeom>
        </p:spPr>
        <p:txBody>
          <a:bodyPr vert="horz" anchor="b">
            <a:normAutofit/>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5DE8FF-DF80-4129-8505-634D30070AE9}" type="datetimeFigureOut">
              <a:rPr kumimoji="0" lang="it-IT" sz="1200" b="0" i="0" u="none" strike="noStrike" kern="1200" cap="none" spc="0" normalizeH="0" baseline="0" noProof="0" smtClean="0">
                <a:ln>
                  <a:noFill/>
                </a:ln>
                <a:solidFill>
                  <a:srgbClr val="575F6D"/>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3" name="Segnaposto piè di pagina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575F6D"/>
              </a:solidFill>
              <a:effectLst/>
              <a:uLnTx/>
              <a:uFillTx/>
              <a:latin typeface="Century Schoolbook"/>
              <a:ea typeface="+mn-ea"/>
              <a:cs typeface="+mn-cs"/>
            </a:endParaRPr>
          </a:p>
        </p:txBody>
      </p:sp>
      <p:sp>
        <p:nvSpPr>
          <p:cNvPr id="7" name="Connettore 1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Connettore 1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Rettangolo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ttore 1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Oval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Segnaposto numero diapositiva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297EDAA-D1AB-4F47-9514-71ABA569A047}" type="slidenum">
              <a:rPr kumimoji="0" lang="it-IT"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it-IT"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419251579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E7F4BA-8A59-4B14-9563-7826A48BB434}" type="datetimeFigureOut">
              <a:rPr kumimoji="0" lang="it-IT" sz="9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04/06/2016</a:t>
            </a:fld>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F3CFB9-C870-4375-AFD5-FC646C96F159}" type="slidenum">
              <a:rPr kumimoji="0" lang="it-IT" sz="1800" b="0" i="0" u="none" strike="noStrike" kern="1200" cap="none" spc="0" normalizeH="0" baseline="0" noProof="0" smtClean="0">
                <a:ln>
                  <a:noFill/>
                </a:ln>
                <a:solidFill>
                  <a:prstClr val="black">
                    <a:lumMod val="75000"/>
                    <a:lumOff val="2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it-IT" sz="1800" b="0" i="0" u="none" strike="noStrike" kern="1200" cap="none" spc="0" normalizeH="0" baseline="0" noProof="0">
              <a:ln>
                <a:noFill/>
              </a:ln>
              <a:solidFill>
                <a:prstClr val="black">
                  <a:lumMod val="75000"/>
                  <a:lumOff val="25000"/>
                </a:prstClr>
              </a:solidFill>
              <a:effectLst/>
              <a:uLnTx/>
              <a:uFillTx/>
              <a:latin typeface="Verdana"/>
              <a:ea typeface="+mn-ea"/>
              <a:cs typeface="+mn-cs"/>
            </a:endParaRPr>
          </a:p>
        </p:txBody>
      </p:sp>
    </p:spTree>
    <p:extLst>
      <p:ext uri="{BB962C8B-B14F-4D97-AF65-F5344CB8AC3E}">
        <p14:creationId xmlns:p14="http://schemas.microsoft.com/office/powerpoint/2010/main" val="84168802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slide" Target="slide8.xml"/><Relationship Id="rId1" Type="http://schemas.openxmlformats.org/officeDocument/2006/relationships/slideLayout" Target="../slideLayouts/slideLayout48.xml"/><Relationship Id="rId5" Type="http://schemas.openxmlformats.org/officeDocument/2006/relationships/image" Target="../media/image34.jpeg"/><Relationship Id="rId4" Type="http://schemas.openxmlformats.org/officeDocument/2006/relationships/slide" Target="slide1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3.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84.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84.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90.xml"/><Relationship Id="rId5" Type="http://schemas.openxmlformats.org/officeDocument/2006/relationships/image" Target="../media/image88.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0.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6.jpeg"/><Relationship Id="rId1" Type="http://schemas.openxmlformats.org/officeDocument/2006/relationships/slideLayout" Target="../slideLayouts/slideLayout112.xml"/></Relationships>
</file>

<file path=ppt/slides/_rels/slide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11.xml"/></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1.xml"/></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5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11.xml"/><Relationship Id="rId4" Type="http://schemas.openxmlformats.org/officeDocument/2006/relationships/image" Target="../media/image98.tiff"/></Relationships>
</file>

<file path=ppt/slides/_rels/slide56.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111.xml"/></Relationships>
</file>

<file path=ppt/slides/_rels/slide57.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chart" Target="../charts/chart4.xml"/><Relationship Id="rId1"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111.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01.png"/><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3.xml"/></Relationships>
</file>

<file path=ppt/slides/_rels/slide6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3.xml"/></Relationships>
</file>

<file path=ppt/slides/_rels/slide6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3.xml"/></Relationships>
</file>

<file path=ppt/slides/_rels/slide6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3.xml"/></Relationships>
</file>

<file path=ppt/slides/_rels/slide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3.xml"/></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3.xml"/></Relationships>
</file>

<file path=ppt/slides/_rels/slide6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23.xml"/></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3.xml"/></Relationships>
</file>

<file path=ppt/slides/_rels/slide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3.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3.xml"/></Relationships>
</file>

<file path=ppt/slides/_rels/slide7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3.xml"/></Relationships>
</file>

<file path=ppt/slides/_rels/slide7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3.xml"/></Relationships>
</file>

<file path=ppt/slides/_rels/slide7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3.xml"/></Relationships>
</file>

<file path=ppt/slides/_rels/slide7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23.xml"/></Relationships>
</file>

<file path=ppt/slides/_rels/slide7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3.xml"/></Relationships>
</file>

<file path=ppt/slides/_rels/slide7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3.xml"/></Relationships>
</file>

<file path=ppt/slides/_rels/slide7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3.xml"/></Relationships>
</file>

<file path=ppt/slides/_rels/slide7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3.xml"/></Relationships>
</file>

<file path=ppt/slides/_rels/slide8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3.xml"/></Relationships>
</file>

<file path=ppt/slides/_rels/slide8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3.xml"/></Relationships>
</file>

<file path=ppt/slides/_rels/slide8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3.xml"/></Relationships>
</file>

<file path=ppt/slides/_rels/slide8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3.xml"/></Relationships>
</file>

<file path=ppt/slides/_rels/slide8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23.xml"/></Relationships>
</file>

<file path=ppt/slides/_rels/slide8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23.xml"/></Relationships>
</file>

<file path=ppt/slides/_rels/slide8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23.xml"/></Relationships>
</file>

<file path=ppt/slides/_rels/slide8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3.xml"/></Relationships>
</file>

<file path=ppt/slides/_rels/slide8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09600" y="533400"/>
            <a:ext cx="7772400" cy="1371600"/>
          </a:xfrm>
        </p:spPr>
        <p:txBody>
          <a:bodyPr/>
          <a:lstStyle/>
          <a:p>
            <a:pPr eaLnBrk="1" hangingPunct="1">
              <a:defRPr/>
            </a:pPr>
            <a:r>
              <a:rPr lang="it-IT" sz="3200" i="1" dirty="0" smtClean="0">
                <a:latin typeface="Lucida Calligraphy" panose="03010101010101010101" pitchFamily="66" charset="0"/>
              </a:rPr>
              <a:t>I ragazzi delle </a:t>
            </a:r>
            <a:r>
              <a:rPr lang="it-IT" sz="3200" i="1" dirty="0">
                <a:latin typeface="Lucida Calligraphy" panose="03010101010101010101" pitchFamily="66" charset="0"/>
              </a:rPr>
              <a:t>C</a:t>
            </a:r>
            <a:r>
              <a:rPr lang="it-IT" sz="3200" i="1" dirty="0" smtClean="0">
                <a:latin typeface="Lucida Calligraphy" panose="03010101010101010101" pitchFamily="66" charset="0"/>
              </a:rPr>
              <a:t>lassi Terze</a:t>
            </a:r>
          </a:p>
        </p:txBody>
      </p:sp>
      <p:sp>
        <p:nvSpPr>
          <p:cNvPr id="6147" name="Rectangle 3"/>
          <p:cNvSpPr>
            <a:spLocks noGrp="1" noChangeArrowheads="1"/>
          </p:cNvSpPr>
          <p:nvPr>
            <p:ph type="subTitle" idx="1"/>
          </p:nvPr>
        </p:nvSpPr>
        <p:spPr>
          <a:xfrm>
            <a:off x="1835696" y="2969415"/>
            <a:ext cx="5184576" cy="1080120"/>
          </a:xfrm>
        </p:spPr>
        <p:txBody>
          <a:bodyPr/>
          <a:lstStyle/>
          <a:p>
            <a:pPr eaLnBrk="1" hangingPunct="1">
              <a:defRPr/>
            </a:pPr>
            <a:r>
              <a:rPr lang="it-IT" i="1" dirty="0">
                <a:solidFill>
                  <a:srgbClr val="FFFFCC"/>
                </a:solidFill>
                <a:latin typeface="Lucida Calligraphy" panose="03010101010101010101" pitchFamily="66" charset="0"/>
                <a:ea typeface="+mj-ea"/>
                <a:cs typeface="+mj-cs"/>
              </a:rPr>
              <a:t>presentano</a:t>
            </a:r>
            <a:endParaRPr lang="it-IT" i="1" dirty="0" smtClean="0">
              <a:solidFill>
                <a:schemeClr val="tx2"/>
              </a:solidFill>
              <a:latin typeface="Lucida Fax" panose="02060602050505020204" pitchFamily="18" charset="0"/>
            </a:endParaRPr>
          </a:p>
        </p:txBody>
      </p:sp>
      <p:pic>
        <p:nvPicPr>
          <p:cNvPr id="2" name="Colonna Sonora Star Wars- Sigla Iniziale + Marcia  Imperiale.mp3">
            <a:hlinkClick r:id="" action="ppaction://media"/>
          </p:cNvPr>
          <p:cNvPicPr>
            <a:picLocks noChangeAspect="1"/>
          </p:cNvPicPr>
          <p:nvPr>
            <a:audioFile r:link="rId2"/>
            <p:extLst>
              <p:ext uri="{DAA4B4D4-6D71-4841-9C94-3DE7FCFB9230}">
                <p14:media xmlns:p14="http://schemas.microsoft.com/office/powerpoint/2010/main" r:embed="rId1">
                  <p14:fade out="20000"/>
                </p14:media>
              </p:ext>
            </p:extLst>
          </p:nvPr>
        </p:nvPicPr>
        <p:blipFill>
          <a:blip r:embed="rId4">
            <a:duotone>
              <a:prstClr val="black"/>
              <a:schemeClr val="accent1">
                <a:tint val="45000"/>
                <a:satMod val="400000"/>
              </a:schemeClr>
            </a:duotone>
          </a:blip>
          <a:stretch>
            <a:fillRect/>
          </a:stretch>
        </p:blipFill>
        <p:spPr>
          <a:xfrm>
            <a:off x="294941" y="5157192"/>
            <a:ext cx="609600" cy="609600"/>
          </a:xfrm>
          <a:prstGeom prst="rect">
            <a:avLst/>
          </a:prstGeom>
        </p:spPr>
      </p:pic>
    </p:spTree>
    <p:extLst>
      <p:ext uri="{BB962C8B-B14F-4D97-AF65-F5344CB8AC3E}">
        <p14:creationId xmlns:p14="http://schemas.microsoft.com/office/powerpoint/2010/main" val="19376329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750"/>
                                        <p:tgtEl>
                                          <p:spTgt spid="6146"/>
                                        </p:tgtEl>
                                      </p:cBhvr>
                                    </p:animEffect>
                                    <p:anim calcmode="lin" valueType="num">
                                      <p:cBhvr>
                                        <p:cTn id="12" dur="5750" fill="hold"/>
                                        <p:tgtEl>
                                          <p:spTgt spid="6146"/>
                                        </p:tgtEl>
                                        <p:attrNameLst>
                                          <p:attrName>ppt_w</p:attrName>
                                        </p:attrNameLst>
                                      </p:cBhvr>
                                      <p:tavLst>
                                        <p:tav tm="0" fmla="#ppt_w*sin(2.5*pi*$)">
                                          <p:val>
                                            <p:fltVal val="0"/>
                                          </p:val>
                                        </p:tav>
                                        <p:tav tm="100000">
                                          <p:val>
                                            <p:fltVal val="1"/>
                                          </p:val>
                                        </p:tav>
                                      </p:tavLst>
                                    </p:anim>
                                    <p:anim calcmode="lin" valueType="num">
                                      <p:cBhvr>
                                        <p:cTn id="13" dur="5750" fill="hold"/>
                                        <p:tgtEl>
                                          <p:spTgt spid="614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147">
                                            <p:txEl>
                                              <p:pRg st="0" end="0"/>
                                            </p:txEl>
                                          </p:spTgt>
                                        </p:tgtEl>
                                        <p:attrNameLst>
                                          <p:attrName>style.visibility</p:attrName>
                                        </p:attrNameLst>
                                      </p:cBhvr>
                                      <p:to>
                                        <p:strVal val="visible"/>
                                      </p:to>
                                    </p:set>
                                    <p:animEffect transition="in" filter="wheel(1)">
                                      <p:cBhvr>
                                        <p:cTn id="18" dur="20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9" repeatCount="indefinite" fill="remove" display="0">
                  <p:stCondLst>
                    <p:cond delay="indefinite"/>
                  </p:stCondLst>
                  <p:endCondLst>
                    <p:cond evt="onStopAudio" delay="0">
                      <p:tgtEl>
                        <p:sldTgt/>
                      </p:tgtEl>
                    </p:cond>
                  </p:endCondLst>
                </p:cTn>
                <p:tgtEl>
                  <p:spTgt spid="2"/>
                </p:tgtEl>
              </p:cMediaNode>
            </p:audio>
          </p:childTnLst>
        </p:cTn>
      </p:par>
    </p:tnLst>
    <p:bldLst>
      <p:bldP spid="6146" grpId="0"/>
      <p:bldP spid="614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p:cNvSpPr txBox="1">
            <a:spLocks noGrp="1"/>
          </p:cNvSpPr>
          <p:nvPr>
            <p:ph type="title"/>
          </p:nvPr>
        </p:nvSpPr>
        <p:spPr/>
        <p:txBody>
          <a:bodyPr/>
          <a:lstStyle/>
          <a:p>
            <a:pPr lvl="0"/>
            <a:r>
              <a:rPr lang="it-IT"/>
              <a:t>Energia Nucleare: pro &amp; contro</a:t>
            </a:r>
          </a:p>
        </p:txBody>
      </p:sp>
      <p:sp>
        <p:nvSpPr>
          <p:cNvPr id="3" name="Segnaposto testo 3"/>
          <p:cNvSpPr txBox="1">
            <a:spLocks noGrp="1"/>
          </p:cNvSpPr>
          <p:nvPr>
            <p:ph type="body" idx="1"/>
          </p:nvPr>
        </p:nvSpPr>
        <p:spPr>
          <a:xfrm>
            <a:off x="467541" y="1484784"/>
            <a:ext cx="4040184" cy="838203"/>
          </a:xfrm>
        </p:spPr>
        <p:txBody>
          <a:bodyPr/>
          <a:lstStyle/>
          <a:p>
            <a:pPr lvl="0"/>
            <a:r>
              <a:rPr lang="it-IT" dirty="0"/>
              <a:t>PRO</a:t>
            </a:r>
          </a:p>
        </p:txBody>
      </p:sp>
      <p:sp>
        <p:nvSpPr>
          <p:cNvPr id="4" name="Segnaposto testo 5"/>
          <p:cNvSpPr txBox="1">
            <a:spLocks noGrp="1"/>
          </p:cNvSpPr>
          <p:nvPr>
            <p:ph type="body" idx="3"/>
          </p:nvPr>
        </p:nvSpPr>
        <p:spPr>
          <a:xfrm>
            <a:off x="4644009" y="1484784"/>
            <a:ext cx="4041776" cy="838203"/>
          </a:xfrm>
        </p:spPr>
        <p:txBody>
          <a:bodyPr/>
          <a:lstStyle/>
          <a:p>
            <a:pPr lvl="0"/>
            <a:r>
              <a:rPr lang="it-IT" dirty="0"/>
              <a:t>CONTRO</a:t>
            </a:r>
          </a:p>
        </p:txBody>
      </p:sp>
      <p:sp>
        <p:nvSpPr>
          <p:cNvPr id="5" name="Segnaposto contenuto 4"/>
          <p:cNvSpPr txBox="1">
            <a:spLocks noGrp="1"/>
          </p:cNvSpPr>
          <p:nvPr>
            <p:ph idx="2"/>
          </p:nvPr>
        </p:nvSpPr>
        <p:spPr>
          <a:xfrm>
            <a:off x="467541" y="1844820"/>
            <a:ext cx="4040184" cy="5013179"/>
          </a:xfrm>
        </p:spPr>
        <p:txBody>
          <a:bodyPr/>
          <a:lstStyle/>
          <a:p>
            <a:pPr lvl="0"/>
            <a:endParaRPr lang="it-IT" sz="1200" dirty="0" smtClean="0"/>
          </a:p>
          <a:p>
            <a:pPr lvl="0"/>
            <a:endParaRPr lang="it-IT" sz="1200" dirty="0"/>
          </a:p>
          <a:p>
            <a:pPr lvl="0"/>
            <a:endParaRPr lang="it-IT" sz="1200" dirty="0" smtClean="0"/>
          </a:p>
          <a:p>
            <a:pPr lvl="0"/>
            <a:endParaRPr lang="it-IT" sz="1200" dirty="0"/>
          </a:p>
          <a:p>
            <a:pPr lvl="0"/>
            <a:endParaRPr lang="it-IT" sz="1200" dirty="0" smtClean="0"/>
          </a:p>
          <a:p>
            <a:pPr lvl="0"/>
            <a:endParaRPr lang="it-IT" sz="1200" dirty="0" smtClean="0"/>
          </a:p>
          <a:p>
            <a:pPr lvl="0"/>
            <a:endParaRPr lang="it-IT" sz="1200" dirty="0"/>
          </a:p>
          <a:p>
            <a:pPr lvl="0"/>
            <a:r>
              <a:rPr lang="it-IT" sz="1200" dirty="0" smtClean="0"/>
              <a:t>Con </a:t>
            </a:r>
            <a:r>
              <a:rPr lang="it-IT" sz="1200" dirty="0"/>
              <a:t>l’ energia nucleare abbiamo a disposizione quantità enormi di energia a costi relativamente bassi;</a:t>
            </a:r>
          </a:p>
          <a:p>
            <a:pPr marL="36576" lvl="0" indent="0">
              <a:buNone/>
            </a:pPr>
            <a:endParaRPr lang="it-IT" dirty="0"/>
          </a:p>
          <a:p>
            <a:pPr marL="36576" lvl="0" indent="0">
              <a:buNone/>
            </a:pPr>
            <a:endParaRPr lang="it-IT" dirty="0"/>
          </a:p>
          <a:p>
            <a:pPr marL="36576" lvl="0" indent="0">
              <a:buNone/>
            </a:pPr>
            <a:endParaRPr lang="it-IT" dirty="0"/>
          </a:p>
          <a:p>
            <a:pPr marL="36576" lvl="0" indent="0">
              <a:buNone/>
            </a:pPr>
            <a:endParaRPr lang="it-IT" dirty="0"/>
          </a:p>
          <a:p>
            <a:pPr lvl="0"/>
            <a:endParaRPr lang="it-IT" sz="1200" dirty="0" smtClean="0"/>
          </a:p>
          <a:p>
            <a:pPr lvl="0"/>
            <a:r>
              <a:rPr lang="it-IT" sz="1200" dirty="0" smtClean="0"/>
              <a:t>L</a:t>
            </a:r>
            <a:r>
              <a:rPr lang="it-IT" sz="1200" dirty="0"/>
              <a:t>’ energia nucleare non comporta immissioni di anidride carbonica nell’ atmosfera.</a:t>
            </a:r>
          </a:p>
        </p:txBody>
      </p:sp>
      <p:sp>
        <p:nvSpPr>
          <p:cNvPr id="6" name="Segnaposto contenuto 6"/>
          <p:cNvSpPr txBox="1">
            <a:spLocks noGrp="1"/>
          </p:cNvSpPr>
          <p:nvPr>
            <p:ph idx="4"/>
          </p:nvPr>
        </p:nvSpPr>
        <p:spPr>
          <a:xfrm>
            <a:off x="4644009" y="1844820"/>
            <a:ext cx="4041776" cy="5013179"/>
          </a:xfrm>
        </p:spPr>
        <p:txBody>
          <a:bodyPr/>
          <a:lstStyle/>
          <a:p>
            <a:pPr lvl="0">
              <a:spcBef>
                <a:spcPts val="500"/>
              </a:spcBef>
            </a:pPr>
            <a:endParaRPr lang="it-IT" sz="1200" dirty="0" smtClean="0"/>
          </a:p>
          <a:p>
            <a:pPr lvl="0">
              <a:spcBef>
                <a:spcPts val="500"/>
              </a:spcBef>
            </a:pPr>
            <a:endParaRPr lang="it-IT" sz="1200" dirty="0"/>
          </a:p>
          <a:p>
            <a:pPr lvl="0">
              <a:spcBef>
                <a:spcPts val="500"/>
              </a:spcBef>
            </a:pPr>
            <a:endParaRPr lang="it-IT" sz="1200" dirty="0" smtClean="0"/>
          </a:p>
          <a:p>
            <a:pPr lvl="0">
              <a:spcBef>
                <a:spcPts val="500"/>
              </a:spcBef>
            </a:pPr>
            <a:endParaRPr lang="it-IT" sz="1200" dirty="0"/>
          </a:p>
          <a:p>
            <a:pPr lvl="0">
              <a:spcBef>
                <a:spcPts val="500"/>
              </a:spcBef>
            </a:pPr>
            <a:endParaRPr lang="it-IT" sz="1200" dirty="0" smtClean="0"/>
          </a:p>
          <a:p>
            <a:pPr lvl="0">
              <a:spcBef>
                <a:spcPts val="500"/>
              </a:spcBef>
            </a:pPr>
            <a:endParaRPr lang="it-IT" sz="1200" dirty="0"/>
          </a:p>
          <a:p>
            <a:pPr lvl="0">
              <a:spcBef>
                <a:spcPts val="500"/>
              </a:spcBef>
            </a:pPr>
            <a:endParaRPr lang="it-IT" sz="1200" dirty="0" smtClean="0"/>
          </a:p>
          <a:p>
            <a:pPr lvl="0">
              <a:spcBef>
                <a:spcPts val="500"/>
              </a:spcBef>
            </a:pPr>
            <a:r>
              <a:rPr lang="it-IT" sz="1200" dirty="0" smtClean="0"/>
              <a:t>Durante </a:t>
            </a:r>
            <a:r>
              <a:rPr lang="it-IT" sz="1200" dirty="0"/>
              <a:t>il processo di fissione si producono scorie radioattive, e non si è ancora trovato un modo per smaltirle;</a:t>
            </a:r>
          </a:p>
          <a:p>
            <a:pPr marL="36576" lvl="0" indent="0">
              <a:spcBef>
                <a:spcPts val="500"/>
              </a:spcBef>
              <a:buNone/>
            </a:pPr>
            <a:endParaRPr lang="it-IT" sz="1800" dirty="0"/>
          </a:p>
          <a:p>
            <a:pPr marL="36576" lvl="0" indent="0">
              <a:spcBef>
                <a:spcPts val="500"/>
              </a:spcBef>
              <a:buNone/>
            </a:pPr>
            <a:endParaRPr lang="it-IT" sz="1800" dirty="0"/>
          </a:p>
          <a:p>
            <a:pPr marL="36576" lvl="0" indent="0">
              <a:spcBef>
                <a:spcPts val="500"/>
              </a:spcBef>
              <a:buNone/>
            </a:pPr>
            <a:endParaRPr lang="it-IT" sz="1800" dirty="0"/>
          </a:p>
          <a:p>
            <a:pPr marL="36576" lvl="0" indent="0">
              <a:spcBef>
                <a:spcPts val="500"/>
              </a:spcBef>
              <a:buNone/>
            </a:pPr>
            <a:endParaRPr lang="it-IT" sz="1800" dirty="0"/>
          </a:p>
          <a:p>
            <a:pPr marL="36576" lvl="0" indent="0">
              <a:spcBef>
                <a:spcPts val="500"/>
              </a:spcBef>
              <a:buNone/>
            </a:pPr>
            <a:endParaRPr lang="it-IT" sz="1800" dirty="0"/>
          </a:p>
          <a:p>
            <a:pPr lvl="0">
              <a:spcBef>
                <a:spcPts val="500"/>
              </a:spcBef>
            </a:pPr>
            <a:r>
              <a:rPr lang="it-IT" sz="1200" dirty="0"/>
              <a:t>Possono accadere degli «incidenti» nelle centrali nucleari, che comportano danni devastanti nel raggio di migliaia di chilometri e permangono per molti anni.</a:t>
            </a:r>
          </a:p>
          <a:p>
            <a:pPr marL="36576" lvl="0" indent="0">
              <a:spcBef>
                <a:spcPts val="500"/>
              </a:spcBef>
              <a:buNone/>
            </a:pPr>
            <a:endParaRPr lang="it-IT" sz="1800" dirty="0"/>
          </a:p>
        </p:txBody>
      </p:sp>
      <p:pic>
        <p:nvPicPr>
          <p:cNvPr id="7" name="Picture 2"/>
          <p:cNvPicPr>
            <a:picLocks noChangeAspect="1"/>
          </p:cNvPicPr>
          <p:nvPr/>
        </p:nvPicPr>
        <p:blipFill>
          <a:blip r:embed="rId3"/>
          <a:srcRect/>
          <a:stretch>
            <a:fillRect/>
          </a:stretch>
        </p:blipFill>
        <p:spPr>
          <a:xfrm>
            <a:off x="5220072" y="4308475"/>
            <a:ext cx="2847971" cy="1600200"/>
          </a:xfrm>
          <a:prstGeom prst="rect">
            <a:avLst/>
          </a:prstGeom>
          <a:noFill/>
          <a:ln>
            <a:noFill/>
          </a:ln>
        </p:spPr>
      </p:pic>
      <p:pic>
        <p:nvPicPr>
          <p:cNvPr id="8" name="Picture 2" descr="C:\Users\padinolfi\Desktop\Graziano scuola\Moneta+Energia.jpg"/>
          <p:cNvPicPr>
            <a:picLocks noChangeAspect="1"/>
          </p:cNvPicPr>
          <p:nvPr/>
        </p:nvPicPr>
        <p:blipFill>
          <a:blip r:embed="rId4"/>
          <a:srcRect/>
          <a:stretch>
            <a:fillRect/>
          </a:stretch>
        </p:blipFill>
        <p:spPr>
          <a:xfrm>
            <a:off x="971600" y="1844824"/>
            <a:ext cx="3098371" cy="1800197"/>
          </a:xfrm>
          <a:prstGeom prst="rect">
            <a:avLst/>
          </a:prstGeom>
          <a:noFill/>
          <a:ln>
            <a:noFill/>
          </a:ln>
        </p:spPr>
      </p:pic>
      <p:pic>
        <p:nvPicPr>
          <p:cNvPr id="9" name="Picture 3"/>
          <p:cNvPicPr>
            <a:picLocks noChangeAspect="1"/>
          </p:cNvPicPr>
          <p:nvPr/>
        </p:nvPicPr>
        <p:blipFill>
          <a:blip r:embed="rId5"/>
          <a:srcRect/>
          <a:stretch>
            <a:fillRect/>
          </a:stretch>
        </p:blipFill>
        <p:spPr>
          <a:xfrm>
            <a:off x="1547664" y="4221088"/>
            <a:ext cx="2088233" cy="2060508"/>
          </a:xfrm>
          <a:prstGeom prst="rect">
            <a:avLst/>
          </a:prstGeom>
          <a:noFill/>
          <a:ln>
            <a:noFill/>
          </a:ln>
        </p:spPr>
      </p:pic>
      <p:pic>
        <p:nvPicPr>
          <p:cNvPr id="10" name="Picture 5" descr="C:\Users\padinolfi\Desktop\Graziano scuola\alalabula.jpg"/>
          <p:cNvPicPr>
            <a:picLocks noChangeAspect="1"/>
          </p:cNvPicPr>
          <p:nvPr/>
        </p:nvPicPr>
        <p:blipFill>
          <a:blip r:embed="rId6"/>
          <a:srcRect/>
          <a:stretch>
            <a:fillRect/>
          </a:stretch>
        </p:blipFill>
        <p:spPr>
          <a:xfrm>
            <a:off x="5113763" y="1912064"/>
            <a:ext cx="3060588" cy="1665716"/>
          </a:xfrm>
          <a:prstGeom prst="rect">
            <a:avLst/>
          </a:prstGeom>
          <a:noFill/>
          <a:ln>
            <a:noFill/>
          </a:ln>
        </p:spPr>
      </p:pic>
    </p:spTree>
    <p:extLst>
      <p:ext uri="{BB962C8B-B14F-4D97-AF65-F5344CB8AC3E}">
        <p14:creationId xmlns:p14="http://schemas.microsoft.com/office/powerpoint/2010/main" val="32108970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 calcmode="lin" valueType="num">
                                      <p:cBhvr additive="base">
                                        <p:cTn id="1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5">
                                            <p:txEl>
                                              <p:pRg st="13" end="13"/>
                                            </p:txEl>
                                          </p:spTgt>
                                        </p:tgtEl>
                                        <p:attrNameLst>
                                          <p:attrName>style.visibility</p:attrName>
                                        </p:attrNameLst>
                                      </p:cBhvr>
                                      <p:to>
                                        <p:strVal val="visible"/>
                                      </p:to>
                                    </p:set>
                                    <p:anim calcmode="lin" valueType="num">
                                      <p:cBhvr additive="base">
                                        <p:cTn id="29" dur="500" fill="hold"/>
                                        <p:tgtEl>
                                          <p:spTgt spid="5">
                                            <p:txEl>
                                              <p:pRg st="13" end="1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style.rotation</p:attrName>
                                        </p:attrNameLst>
                                      </p:cBhvr>
                                      <p:tavLst>
                                        <p:tav tm="0">
                                          <p:val>
                                            <p:fltVal val="90"/>
                                          </p:val>
                                        </p:tav>
                                        <p:tav tm="100000">
                                          <p:val>
                                            <p:fltVal val="0"/>
                                          </p:val>
                                        </p:tav>
                                      </p:tavLst>
                                    </p:anim>
                                    <p:animEffect transition="in" filter="fade">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 calcmode="lin" valueType="num">
                                      <p:cBhvr additive="base">
                                        <p:cTn id="4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fltVal val="0"/>
                                          </p:val>
                                        </p:tav>
                                        <p:tav tm="100000">
                                          <p:val>
                                            <p:strVal val="#ppt_w"/>
                                          </p:val>
                                        </p:tav>
                                      </p:tavLst>
                                    </p:anim>
                                    <p:anim calcmode="lin" valueType="num">
                                      <p:cBhvr>
                                        <p:cTn id="50" dur="1000" fill="hold"/>
                                        <p:tgtEl>
                                          <p:spTgt spid="7"/>
                                        </p:tgtEl>
                                        <p:attrNameLst>
                                          <p:attrName>ppt_h</p:attrName>
                                        </p:attrNameLst>
                                      </p:cBhvr>
                                      <p:tavLst>
                                        <p:tav tm="0">
                                          <p:val>
                                            <p:fltVal val="0"/>
                                          </p:val>
                                        </p:tav>
                                        <p:tav tm="100000">
                                          <p:val>
                                            <p:strVal val="#ppt_h"/>
                                          </p:val>
                                        </p:tav>
                                      </p:tavLst>
                                    </p:anim>
                                    <p:anim calcmode="lin" valueType="num">
                                      <p:cBhvr>
                                        <p:cTn id="51" dur="1000" fill="hold"/>
                                        <p:tgtEl>
                                          <p:spTgt spid="7"/>
                                        </p:tgtEl>
                                        <p:attrNameLst>
                                          <p:attrName>style.rotation</p:attrName>
                                        </p:attrNameLst>
                                      </p:cBhvr>
                                      <p:tavLst>
                                        <p:tav tm="0">
                                          <p:val>
                                            <p:fltVal val="90"/>
                                          </p:val>
                                        </p:tav>
                                        <p:tav tm="100000">
                                          <p:val>
                                            <p:fltVal val="0"/>
                                          </p:val>
                                        </p:tav>
                                      </p:tavLst>
                                    </p:anim>
                                    <p:animEffect transition="in" filter="fade">
                                      <p:cBhvr>
                                        <p:cTn id="52" dur="10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6">
                                            <p:txEl>
                                              <p:pRg st="13" end="13"/>
                                            </p:txEl>
                                          </p:spTgt>
                                        </p:tgtEl>
                                        <p:attrNameLst>
                                          <p:attrName>style.visibility</p:attrName>
                                        </p:attrNameLst>
                                      </p:cBhvr>
                                      <p:to>
                                        <p:strVal val="visible"/>
                                      </p:to>
                                    </p:set>
                                    <p:anim calcmode="lin" valueType="num">
                                      <p:cBhvr additive="base">
                                        <p:cTn id="57" dur="500" fill="hold"/>
                                        <p:tgtEl>
                                          <p:spTgt spid="6">
                                            <p:txEl>
                                              <p:pRg st="13" end="13"/>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6">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2355" y="2510659"/>
            <a:ext cx="6345302" cy="1381950"/>
          </a:xfrm>
        </p:spPr>
        <p:txBody>
          <a:bodyPr>
            <a:noAutofit/>
          </a:bodyPr>
          <a:lstStyle/>
          <a:p>
            <a:r>
              <a:rPr lang="it-IT" sz="5401" dirty="0">
                <a:latin typeface="Constantia" panose="02030602050306030303" pitchFamily="18" charset="0"/>
              </a:rPr>
              <a:t>Energia</a:t>
            </a:r>
            <a:br>
              <a:rPr lang="it-IT" sz="5401" dirty="0">
                <a:latin typeface="Constantia" panose="02030602050306030303" pitchFamily="18" charset="0"/>
              </a:rPr>
            </a:br>
            <a:r>
              <a:rPr lang="it-IT" sz="5401" dirty="0">
                <a:latin typeface="Constantia" panose="02030602050306030303" pitchFamily="18" charset="0"/>
              </a:rPr>
              <a:t>Idroelettrica</a:t>
            </a:r>
          </a:p>
        </p:txBody>
      </p:sp>
      <p:sp>
        <p:nvSpPr>
          <p:cNvPr id="3" name="Rettangolo 2"/>
          <p:cNvSpPr/>
          <p:nvPr/>
        </p:nvSpPr>
        <p:spPr>
          <a:xfrm>
            <a:off x="323528" y="4437112"/>
            <a:ext cx="8280920" cy="1754326"/>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164B4F"/>
                </a:solidFill>
                <a:effectLst/>
                <a:uLnTx/>
                <a:uFillTx/>
                <a:latin typeface="Euphemia"/>
                <a:ea typeface="+mn-ea"/>
                <a:cs typeface="+mn-cs"/>
              </a:rPr>
              <a:t>L’</a:t>
            </a:r>
            <a:r>
              <a:rPr kumimoji="0" lang="it-IT" sz="2000" b="1" i="0" u="none" strike="noStrike" kern="1200" cap="none" spc="0" normalizeH="0" baseline="0" noProof="0" dirty="0">
                <a:ln>
                  <a:noFill/>
                </a:ln>
                <a:solidFill>
                  <a:srgbClr val="164B4F"/>
                </a:solidFill>
                <a:effectLst/>
                <a:uLnTx/>
                <a:uFillTx/>
                <a:latin typeface="Euphemia"/>
                <a:ea typeface="+mn-ea"/>
                <a:cs typeface="+mn-cs"/>
              </a:rPr>
              <a:t>energia idroelettrica</a:t>
            </a:r>
            <a:r>
              <a:rPr kumimoji="0" lang="it-IT" sz="2000" b="0" i="0" u="none" strike="noStrike" kern="1200" cap="none" spc="0" normalizeH="0" baseline="0" noProof="0" dirty="0">
                <a:ln>
                  <a:noFill/>
                </a:ln>
                <a:solidFill>
                  <a:srgbClr val="164B4F"/>
                </a:solidFill>
                <a:effectLst/>
                <a:uLnTx/>
                <a:uFillTx/>
                <a:latin typeface="Euphemia"/>
                <a:ea typeface="+mn-ea"/>
                <a:cs typeface="+mn-cs"/>
              </a:rPr>
              <a:t> è una fonte di energia alternativa e rinnovabile, che sfrutta la trasformazione dell'energia potenziale gravitazionale in energia cinetica </a:t>
            </a:r>
            <a:r>
              <a:rPr kumimoji="0" lang="it-IT" sz="2000" b="0" i="0" u="none" strike="noStrike" kern="1200" cap="none" spc="0" normalizeH="0" baseline="0" noProof="0" dirty="0" smtClean="0">
                <a:ln>
                  <a:noFill/>
                </a:ln>
                <a:solidFill>
                  <a:srgbClr val="164B4F"/>
                </a:solidFill>
                <a:effectLst/>
                <a:uLnTx/>
                <a:uFillTx/>
                <a:latin typeface="Euphemia"/>
                <a:ea typeface="+mn-ea"/>
                <a:cs typeface="+mn-cs"/>
              </a:rPr>
              <a:t>grazie al </a:t>
            </a:r>
            <a:r>
              <a:rPr kumimoji="0" lang="it-IT" sz="2000" b="0" i="0" u="none" strike="noStrike" kern="1200" cap="none" spc="0" normalizeH="0" baseline="0" noProof="0" dirty="0">
                <a:ln>
                  <a:noFill/>
                </a:ln>
                <a:solidFill>
                  <a:srgbClr val="164B4F"/>
                </a:solidFill>
                <a:effectLst/>
                <a:uLnTx/>
                <a:uFillTx/>
                <a:latin typeface="Euphemia"/>
                <a:ea typeface="+mn-ea"/>
                <a:cs typeface="+mn-cs"/>
              </a:rPr>
              <a:t>superamento di un dislivello, la quale </a:t>
            </a:r>
            <a:r>
              <a:rPr kumimoji="0" lang="it-IT" sz="2000" b="0" i="0" u="none" strike="noStrike" kern="1200" cap="none" spc="0" normalizeH="0" baseline="0" noProof="0" dirty="0" smtClean="0">
                <a:ln>
                  <a:noFill/>
                </a:ln>
                <a:solidFill>
                  <a:srgbClr val="164B4F"/>
                </a:solidFill>
                <a:effectLst/>
                <a:uLnTx/>
                <a:uFillTx/>
                <a:latin typeface="Euphemia"/>
                <a:ea typeface="+mn-ea"/>
                <a:cs typeface="+mn-cs"/>
              </a:rPr>
              <a:t>energia </a:t>
            </a:r>
            <a:r>
              <a:rPr kumimoji="0" lang="it-IT" sz="2000" b="0" i="0" u="none" strike="noStrike" kern="1200" cap="none" spc="0" normalizeH="0" baseline="0" noProof="0" dirty="0">
                <a:ln>
                  <a:noFill/>
                </a:ln>
                <a:solidFill>
                  <a:srgbClr val="164B4F"/>
                </a:solidFill>
                <a:effectLst/>
                <a:uLnTx/>
                <a:uFillTx/>
                <a:latin typeface="Euphemia"/>
                <a:ea typeface="+mn-ea"/>
                <a:cs typeface="+mn-cs"/>
              </a:rPr>
              <a:t>cinetica viene trasformata, grazie ad un alternatore accoppiato ad una turbina, in energia elettrica in una centrale idroelettrica. </a:t>
            </a:r>
          </a:p>
        </p:txBody>
      </p:sp>
    </p:spTree>
    <p:extLst>
      <p:ext uri="{BB962C8B-B14F-4D97-AF65-F5344CB8AC3E}">
        <p14:creationId xmlns:p14="http://schemas.microsoft.com/office/powerpoint/2010/main" val="346490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digilander.libero.it/vallarsa2/paesi/images/diga-speccheri/da_pia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28038"/>
            <a:ext cx="3727553" cy="3655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0" name="CasellaDiTesto 9"/>
          <p:cNvSpPr txBox="1"/>
          <p:nvPr/>
        </p:nvSpPr>
        <p:spPr>
          <a:xfrm>
            <a:off x="4283968" y="260648"/>
            <a:ext cx="4104456" cy="593008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164B4F"/>
                </a:solidFill>
                <a:effectLst/>
                <a:uLnTx/>
                <a:uFillTx/>
                <a:latin typeface="Euphemia"/>
                <a:ea typeface="+mn-ea"/>
                <a:cs typeface="+mn-cs"/>
              </a:rPr>
              <a:t>L'energia idroelettrica viene ricavata dal corso di fiumi e di laghi grazie alla creazione di </a:t>
            </a:r>
            <a:r>
              <a:rPr kumimoji="0" lang="it-IT" sz="2400" b="1" i="0" u="none" strike="noStrike" kern="1200" cap="none" spc="0" normalizeH="0" baseline="0" noProof="0" dirty="0">
                <a:ln>
                  <a:noFill/>
                </a:ln>
                <a:solidFill>
                  <a:srgbClr val="164B4F"/>
                </a:solidFill>
                <a:effectLst/>
                <a:uLnTx/>
                <a:uFillTx/>
                <a:latin typeface="Euphemia"/>
                <a:ea typeface="+mn-ea"/>
                <a:cs typeface="+mn-cs"/>
              </a:rPr>
              <a:t>dighe</a:t>
            </a:r>
            <a:r>
              <a:rPr kumimoji="0" lang="it-IT" sz="2400" b="0" i="0" u="none" strike="noStrike" kern="1200" cap="none" spc="0" normalizeH="0" baseline="0" noProof="0" dirty="0">
                <a:ln>
                  <a:noFill/>
                </a:ln>
                <a:solidFill>
                  <a:srgbClr val="164B4F"/>
                </a:solidFill>
                <a:effectLst/>
                <a:uLnTx/>
                <a:uFillTx/>
                <a:latin typeface="Euphemia"/>
                <a:ea typeface="+mn-ea"/>
                <a:cs typeface="+mn-cs"/>
              </a:rPr>
              <a:t>. </a:t>
            </a:r>
            <a:r>
              <a:rPr kumimoji="0" lang="it-IT" sz="2400" b="0" i="0" u="none" strike="noStrike" kern="1200" cap="none" spc="0" normalizeH="0" baseline="0" noProof="0" dirty="0" smtClean="0">
                <a:ln>
                  <a:noFill/>
                </a:ln>
                <a:solidFill>
                  <a:srgbClr val="164B4F"/>
                </a:solidFill>
                <a:effectLst/>
                <a:uLnTx/>
                <a:uFillTx/>
                <a:latin typeface="Euphemia"/>
                <a:ea typeface="+mn-ea"/>
                <a:cs typeface="+mn-cs"/>
              </a:rPr>
              <a:t> </a:t>
            </a:r>
            <a:r>
              <a:rPr kumimoji="0" lang="it-IT" sz="2400" b="0" i="0" u="none" strike="noStrike" kern="1200" cap="none" spc="0" normalizeH="0" baseline="0" noProof="0" dirty="0">
                <a:ln>
                  <a:noFill/>
                </a:ln>
                <a:solidFill>
                  <a:srgbClr val="164B4F"/>
                </a:solidFill>
                <a:effectLst/>
                <a:uLnTx/>
                <a:uFillTx/>
                <a:latin typeface="Euphemia"/>
                <a:ea typeface="+mn-ea"/>
                <a:cs typeface="+mn-cs"/>
              </a:rPr>
              <a:t>Per sfruttare l’energia idroelettrica c’è bisogno delle centrali che </a:t>
            </a:r>
            <a:r>
              <a:rPr kumimoji="0" lang="it-IT" sz="2400" b="0" i="0" u="none" strike="noStrike" kern="1200" cap="none" spc="0" normalizeH="0" baseline="0" noProof="0" dirty="0" smtClean="0">
                <a:ln>
                  <a:noFill/>
                </a:ln>
                <a:solidFill>
                  <a:srgbClr val="164B4F"/>
                </a:solidFill>
                <a:effectLst/>
                <a:uLnTx/>
                <a:uFillTx/>
                <a:latin typeface="Euphemia"/>
                <a:ea typeface="+mn-ea"/>
                <a:cs typeface="+mn-cs"/>
              </a:rPr>
              <a:t>possono essere </a:t>
            </a:r>
            <a:r>
              <a:rPr kumimoji="0" lang="it-IT" sz="2400" b="1" i="0" u="none" strike="noStrike" kern="1200" cap="none" spc="0" normalizeH="0" baseline="0" noProof="0" dirty="0" smtClean="0">
                <a:ln>
                  <a:noFill/>
                </a:ln>
                <a:solidFill>
                  <a:srgbClr val="164B4F"/>
                </a:solidFill>
                <a:effectLst/>
                <a:uLnTx/>
                <a:uFillTx/>
                <a:latin typeface="Euphemia"/>
                <a:ea typeface="+mn-ea"/>
                <a:cs typeface="+mn-cs"/>
              </a:rPr>
              <a:t>ad </a:t>
            </a:r>
            <a:r>
              <a:rPr kumimoji="0" lang="it-IT" sz="2400" b="1" i="0" u="none" strike="noStrike" kern="1200" cap="none" spc="0" normalizeH="0" baseline="0" noProof="0" dirty="0">
                <a:ln>
                  <a:noFill/>
                </a:ln>
                <a:solidFill>
                  <a:srgbClr val="164B4F"/>
                </a:solidFill>
                <a:effectLst/>
                <a:uLnTx/>
                <a:uFillTx/>
                <a:latin typeface="Euphemia"/>
                <a:ea typeface="+mn-ea"/>
                <a:cs typeface="+mn-cs"/>
              </a:rPr>
              <a:t>acqua fluente </a:t>
            </a:r>
            <a:r>
              <a:rPr kumimoji="0" lang="it-IT" sz="2400" b="0" i="0" u="none" strike="noStrike" kern="1200" cap="none" spc="0" normalizeH="0" baseline="0" noProof="0" dirty="0">
                <a:ln>
                  <a:noFill/>
                </a:ln>
                <a:solidFill>
                  <a:srgbClr val="164B4F"/>
                </a:solidFill>
                <a:effectLst/>
                <a:uLnTx/>
                <a:uFillTx/>
                <a:latin typeface="Euphemia"/>
                <a:ea typeface="+mn-ea"/>
                <a:cs typeface="+mn-cs"/>
              </a:rPr>
              <a:t>dove si utilizzano grandi masse di acqua fluviale, </a:t>
            </a:r>
            <a:r>
              <a:rPr kumimoji="0" lang="it-IT" sz="2400" b="0" i="0" u="none" strike="noStrike" kern="1200" cap="none" spc="0" normalizeH="0" baseline="0" noProof="0" dirty="0" smtClean="0">
                <a:ln>
                  <a:noFill/>
                </a:ln>
                <a:solidFill>
                  <a:srgbClr val="164B4F"/>
                </a:solidFill>
                <a:effectLst/>
                <a:uLnTx/>
                <a:uFillTx/>
                <a:latin typeface="Euphemia"/>
                <a:ea typeface="+mn-ea"/>
                <a:cs typeface="+mn-cs"/>
              </a:rPr>
              <a:t>o </a:t>
            </a:r>
            <a:r>
              <a:rPr kumimoji="0" lang="it-IT" sz="2400" b="1" i="0" u="none" strike="noStrike" kern="1200" cap="none" spc="0" normalizeH="0" baseline="0" noProof="0" dirty="0" smtClean="0">
                <a:ln>
                  <a:noFill/>
                </a:ln>
                <a:solidFill>
                  <a:srgbClr val="164B4F"/>
                </a:solidFill>
                <a:effectLst/>
                <a:uLnTx/>
                <a:uFillTx/>
                <a:latin typeface="Euphemia"/>
                <a:ea typeface="+mn-ea"/>
                <a:cs typeface="+mn-cs"/>
              </a:rPr>
              <a:t>a </a:t>
            </a:r>
            <a:r>
              <a:rPr kumimoji="0" lang="it-IT" sz="2400" b="1" i="0" u="none" strike="noStrike" kern="1200" cap="none" spc="0" normalizeH="0" baseline="0" noProof="0" dirty="0">
                <a:ln>
                  <a:noFill/>
                </a:ln>
                <a:solidFill>
                  <a:srgbClr val="164B4F"/>
                </a:solidFill>
                <a:effectLst/>
                <a:uLnTx/>
                <a:uFillTx/>
                <a:latin typeface="Euphemia"/>
                <a:ea typeface="+mn-ea"/>
                <a:cs typeface="+mn-cs"/>
              </a:rPr>
              <a:t>bacino </a:t>
            </a:r>
            <a:r>
              <a:rPr kumimoji="0" lang="it-IT" sz="2400" b="1" i="0" u="none" strike="noStrike" kern="1200" cap="none" spc="0" normalizeH="0" baseline="0" noProof="0" dirty="0" smtClean="0">
                <a:ln>
                  <a:noFill/>
                </a:ln>
                <a:solidFill>
                  <a:srgbClr val="164B4F"/>
                </a:solidFill>
                <a:effectLst/>
                <a:uLnTx/>
                <a:uFillTx/>
                <a:latin typeface="Euphemia"/>
                <a:ea typeface="+mn-ea"/>
                <a:cs typeface="+mn-cs"/>
              </a:rPr>
              <a:t>dove </a:t>
            </a:r>
            <a:r>
              <a:rPr kumimoji="0" lang="it-IT" sz="2400" b="0" i="0" u="none" strike="noStrike" kern="1200" cap="none" spc="0" normalizeH="0" baseline="0" noProof="0" dirty="0" smtClean="0">
                <a:ln>
                  <a:noFill/>
                </a:ln>
                <a:solidFill>
                  <a:srgbClr val="164B4F"/>
                </a:solidFill>
                <a:effectLst/>
                <a:uLnTx/>
                <a:uFillTx/>
                <a:latin typeface="Euphemia"/>
                <a:ea typeface="+mn-ea"/>
                <a:cs typeface="+mn-cs"/>
              </a:rPr>
              <a:t>viene </a:t>
            </a:r>
            <a:r>
              <a:rPr kumimoji="0" lang="it-IT" sz="2400" b="0" i="0" u="none" strike="noStrike" kern="1200" cap="none" spc="0" normalizeH="0" baseline="0" noProof="0" dirty="0">
                <a:ln>
                  <a:noFill/>
                </a:ln>
                <a:solidFill>
                  <a:srgbClr val="164B4F"/>
                </a:solidFill>
                <a:effectLst/>
                <a:uLnTx/>
                <a:uFillTx/>
                <a:latin typeface="Euphemia"/>
                <a:ea typeface="+mn-ea"/>
                <a:cs typeface="+mn-cs"/>
              </a:rPr>
              <a:t>creato un lago</a:t>
            </a:r>
            <a:r>
              <a:rPr kumimoji="0" lang="it-IT" sz="2400" b="0" i="0" u="sng" strike="noStrike" kern="1200" cap="none" spc="0" normalizeH="0" baseline="0" noProof="0" dirty="0">
                <a:ln>
                  <a:noFill/>
                </a:ln>
                <a:solidFill>
                  <a:srgbClr val="164B4F"/>
                </a:solidFill>
                <a:effectLst/>
                <a:uLnTx/>
                <a:uFillTx/>
                <a:latin typeface="Euphemia"/>
                <a:ea typeface="+mn-ea"/>
                <a:cs typeface="+mn-cs"/>
              </a:rPr>
              <a:t> </a:t>
            </a:r>
            <a:r>
              <a:rPr kumimoji="0" lang="it-IT" sz="2400" b="0" i="0" u="none" strike="noStrike" kern="1200" cap="none" spc="0" normalizeH="0" baseline="0" noProof="0" dirty="0">
                <a:ln>
                  <a:noFill/>
                </a:ln>
                <a:solidFill>
                  <a:srgbClr val="164B4F"/>
                </a:solidFill>
                <a:effectLst/>
                <a:uLnTx/>
                <a:uFillTx/>
                <a:latin typeface="Euphemia"/>
                <a:ea typeface="+mn-ea"/>
                <a:cs typeface="+mn-cs"/>
              </a:rPr>
              <a:t>artificiale da cui partono delle condotte </a:t>
            </a:r>
            <a:r>
              <a:rPr kumimoji="0" lang="it-IT" sz="2400" b="0" i="0" u="none" strike="noStrike" kern="1200" cap="none" spc="0" normalizeH="0" baseline="0" noProof="0" dirty="0" smtClean="0">
                <a:ln>
                  <a:noFill/>
                </a:ln>
                <a:solidFill>
                  <a:srgbClr val="164B4F"/>
                </a:solidFill>
                <a:effectLst/>
                <a:uLnTx/>
                <a:uFillTx/>
                <a:latin typeface="Euphemia"/>
                <a:ea typeface="+mn-ea"/>
                <a:cs typeface="+mn-cs"/>
              </a:rPr>
              <a:t>forzate. Le </a:t>
            </a:r>
            <a:r>
              <a:rPr kumimoji="0" lang="it-IT" sz="2400" b="1" i="0" u="none" strike="noStrike" kern="1200" cap="none" spc="0" normalizeH="0" baseline="0" noProof="0" dirty="0" smtClean="0">
                <a:ln>
                  <a:noFill/>
                </a:ln>
                <a:solidFill>
                  <a:srgbClr val="164B4F"/>
                </a:solidFill>
                <a:effectLst/>
                <a:uLnTx/>
                <a:uFillTx/>
                <a:latin typeface="Euphemia"/>
                <a:ea typeface="+mn-ea"/>
                <a:cs typeface="+mn-cs"/>
              </a:rPr>
              <a:t>centrali </a:t>
            </a:r>
            <a:r>
              <a:rPr kumimoji="0" lang="it-IT" sz="2400" b="1" i="0" u="none" strike="noStrike" kern="1200" cap="none" spc="0" normalizeH="0" baseline="0" noProof="0" dirty="0">
                <a:ln>
                  <a:noFill/>
                </a:ln>
                <a:solidFill>
                  <a:srgbClr val="164B4F"/>
                </a:solidFill>
                <a:effectLst/>
                <a:uLnTx/>
                <a:uFillTx/>
                <a:latin typeface="Euphemia"/>
                <a:ea typeface="+mn-ea"/>
                <a:cs typeface="+mn-cs"/>
              </a:rPr>
              <a:t>con impianti ad accumulazione </a:t>
            </a:r>
            <a:r>
              <a:rPr kumimoji="0" lang="it-IT" sz="2400" b="0" i="0" u="none" strike="noStrike" kern="1200" cap="none" spc="0" normalizeH="0" baseline="0" noProof="0" dirty="0" smtClean="0">
                <a:ln>
                  <a:noFill/>
                </a:ln>
                <a:solidFill>
                  <a:srgbClr val="164B4F"/>
                </a:solidFill>
                <a:effectLst/>
                <a:uLnTx/>
                <a:uFillTx/>
                <a:latin typeface="Euphemia"/>
                <a:ea typeface="+mn-ea"/>
                <a:cs typeface="+mn-cs"/>
              </a:rPr>
              <a:t>sono, infine, dotate </a:t>
            </a:r>
            <a:r>
              <a:rPr kumimoji="0" lang="it-IT" sz="2400" b="0" i="0" u="none" strike="noStrike" kern="1200" cap="none" spc="0" normalizeH="0" baseline="0" noProof="0" dirty="0">
                <a:ln>
                  <a:noFill/>
                </a:ln>
                <a:solidFill>
                  <a:srgbClr val="164B4F"/>
                </a:solidFill>
                <a:effectLst/>
                <a:uLnTx/>
                <a:uFillTx/>
                <a:latin typeface="Euphemia"/>
                <a:ea typeface="+mn-ea"/>
                <a:cs typeface="+mn-cs"/>
              </a:rPr>
              <a:t>di un bacino di raccolta anche a valle.</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it-IT" sz="1350" b="0" i="0" u="none" strike="noStrike" kern="1200" cap="none" spc="0" normalizeH="0" baseline="0" noProof="0" dirty="0">
              <a:ln>
                <a:noFill/>
              </a:ln>
              <a:solidFill>
                <a:srgbClr val="164B4F"/>
              </a:solidFill>
              <a:effectLst/>
              <a:uLnTx/>
              <a:uFillTx/>
              <a:latin typeface="Euphemia"/>
              <a:ea typeface="+mn-ea"/>
              <a:cs typeface="+mn-cs"/>
            </a:endParaRPr>
          </a:p>
        </p:txBody>
      </p:sp>
      <p:sp>
        <p:nvSpPr>
          <p:cNvPr id="11" name="CasellaDiTesto 10"/>
          <p:cNvSpPr txBox="1"/>
          <p:nvPr/>
        </p:nvSpPr>
        <p:spPr>
          <a:xfrm>
            <a:off x="467544" y="4222826"/>
            <a:ext cx="4483666" cy="27930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1350" b="0" i="0" u="none" strike="noStrike" kern="1200" cap="none" spc="0" normalizeH="0" baseline="0" noProof="0" dirty="0" smtClean="0">
                <a:ln>
                  <a:noFill/>
                </a:ln>
                <a:solidFill>
                  <a:srgbClr val="164B4F"/>
                </a:solidFill>
                <a:effectLst/>
                <a:uLnTx/>
                <a:uFillTx/>
                <a:latin typeface="Euphemia"/>
                <a:ea typeface="+mn-ea"/>
                <a:cs typeface="+mn-cs"/>
              </a:rPr>
              <a:t>la </a:t>
            </a:r>
            <a:r>
              <a:rPr kumimoji="0" lang="it-IT" sz="1350" b="0" i="0" u="none" strike="noStrike" kern="1200" cap="none" spc="0" normalizeH="0" baseline="0" noProof="0" dirty="0">
                <a:ln>
                  <a:noFill/>
                </a:ln>
                <a:solidFill>
                  <a:srgbClr val="164B4F"/>
                </a:solidFill>
                <a:effectLst/>
                <a:uLnTx/>
                <a:uFillTx/>
                <a:latin typeface="Euphemia"/>
                <a:ea typeface="+mn-ea"/>
                <a:cs typeface="+mn-cs"/>
              </a:rPr>
              <a:t>diga di </a:t>
            </a:r>
            <a:r>
              <a:rPr kumimoji="0" lang="it-IT" sz="1350" b="0" i="0" u="none" strike="noStrike" kern="1200" cap="none" spc="0" normalizeH="0" baseline="0" noProof="0" dirty="0" err="1">
                <a:ln>
                  <a:noFill/>
                </a:ln>
                <a:solidFill>
                  <a:srgbClr val="164B4F"/>
                </a:solidFill>
                <a:effectLst/>
                <a:uLnTx/>
                <a:uFillTx/>
                <a:latin typeface="Euphemia"/>
                <a:ea typeface="+mn-ea"/>
                <a:cs typeface="+mn-cs"/>
              </a:rPr>
              <a:t>Speccheri</a:t>
            </a:r>
            <a:r>
              <a:rPr kumimoji="0" lang="it-IT" sz="1350" b="0" i="0" u="none" strike="noStrike" kern="1200" cap="none" spc="0" normalizeH="0" baseline="0" noProof="0" dirty="0">
                <a:ln>
                  <a:noFill/>
                </a:ln>
                <a:solidFill>
                  <a:srgbClr val="164B4F"/>
                </a:solidFill>
                <a:effectLst/>
                <a:uLnTx/>
                <a:uFillTx/>
                <a:latin typeface="Euphemia"/>
                <a:ea typeface="+mn-ea"/>
                <a:cs typeface="+mn-cs"/>
              </a:rPr>
              <a:t>, Vallarsa(TN)</a:t>
            </a:r>
          </a:p>
        </p:txBody>
      </p:sp>
    </p:spTree>
    <p:extLst>
      <p:ext uri="{BB962C8B-B14F-4D97-AF65-F5344CB8AC3E}">
        <p14:creationId xmlns:p14="http://schemas.microsoft.com/office/powerpoint/2010/main" val="202043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Effect transition="in" filter="fade">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200" fill="hold">
                                          <p:stCondLst>
                                            <p:cond delay="0"/>
                                          </p:stCondLst>
                                        </p:cTn>
                                        <p:tgtEl>
                                          <p:spTgt spid="1028"/>
                                        </p:tgtEl>
                                        <p:attrNameLst>
                                          <p:attrName>r</p:attrName>
                                        </p:attrNameLst>
                                      </p:cBhvr>
                                    </p:animRot>
                                    <p:animRot by="-240000">
                                      <p:cBhvr>
                                        <p:cTn id="21" dur="400" fill="hold">
                                          <p:stCondLst>
                                            <p:cond delay="400"/>
                                          </p:stCondLst>
                                        </p:cTn>
                                        <p:tgtEl>
                                          <p:spTgt spid="1028"/>
                                        </p:tgtEl>
                                        <p:attrNameLst>
                                          <p:attrName>r</p:attrName>
                                        </p:attrNameLst>
                                      </p:cBhvr>
                                    </p:animRot>
                                    <p:animRot by="240000">
                                      <p:cBhvr>
                                        <p:cTn id="22" dur="400" fill="hold">
                                          <p:stCondLst>
                                            <p:cond delay="800"/>
                                          </p:stCondLst>
                                        </p:cTn>
                                        <p:tgtEl>
                                          <p:spTgt spid="1028"/>
                                        </p:tgtEl>
                                        <p:attrNameLst>
                                          <p:attrName>r</p:attrName>
                                        </p:attrNameLst>
                                      </p:cBhvr>
                                    </p:animRot>
                                    <p:animRot by="-240000">
                                      <p:cBhvr>
                                        <p:cTn id="23" dur="400" fill="hold">
                                          <p:stCondLst>
                                            <p:cond delay="1200"/>
                                          </p:stCondLst>
                                        </p:cTn>
                                        <p:tgtEl>
                                          <p:spTgt spid="1028"/>
                                        </p:tgtEl>
                                        <p:attrNameLst>
                                          <p:attrName>r</p:attrName>
                                        </p:attrNameLst>
                                      </p:cBhvr>
                                    </p:animRot>
                                    <p:animRot by="120000">
                                      <p:cBhvr>
                                        <p:cTn id="24" dur="400" fill="hold">
                                          <p:stCondLst>
                                            <p:cond delay="1600"/>
                                          </p:stCondLst>
                                        </p:cTn>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225463"/>
            <a:ext cx="8967331" cy="1028968"/>
          </a:xfrm>
        </p:spPr>
        <p:txBody>
          <a:bodyPr/>
          <a:lstStyle/>
          <a:p>
            <a:pPr algn="ctr"/>
            <a:r>
              <a:rPr lang="it-IT" sz="3001" dirty="0"/>
              <a:t>VANTAGGI</a:t>
            </a:r>
          </a:p>
          <a:p>
            <a:endParaRPr lang="it-IT" dirty="0"/>
          </a:p>
        </p:txBody>
      </p:sp>
      <p:pic>
        <p:nvPicPr>
          <p:cNvPr id="2050" name="Picture 2" descr="http://maschereantismog.it/images/Divieto_Industria_Smog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9" y="757954"/>
            <a:ext cx="2367115" cy="2272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CasellaDiTesto 4"/>
          <p:cNvSpPr txBox="1"/>
          <p:nvPr/>
        </p:nvSpPr>
        <p:spPr>
          <a:xfrm>
            <a:off x="16578" y="3562875"/>
            <a:ext cx="2554568" cy="3139321"/>
          </a:xfrm>
          <a:prstGeom prst="rect">
            <a:avLst/>
          </a:prstGeom>
          <a:noFill/>
        </p:spPr>
        <p:txBody>
          <a:bodyPr wrap="square" rtlCol="0">
            <a:spAutoFit/>
          </a:bodyPr>
          <a:lstStyle/>
          <a:p>
            <a:pPr marL="214370" marR="0" lvl="0" indent="-214370" algn="l" defTabSz="914400" rtl="0" eaLnBrk="1" fontAlgn="auto" latinLnBrk="0" hangingPunct="1">
              <a:lnSpc>
                <a:spcPct val="90000"/>
              </a:lnSpc>
              <a:spcBef>
                <a:spcPts val="0"/>
              </a:spcBef>
              <a:spcAft>
                <a:spcPts val="0"/>
              </a:spcAft>
              <a:buClrTx/>
              <a:buSzTx/>
              <a:buFont typeface="Wingdings" panose="05000000000000000000" pitchFamily="2" charset="2"/>
              <a:buChar char="ü"/>
              <a:tabLst/>
              <a:defRPr/>
            </a:pPr>
            <a:r>
              <a:rPr kumimoji="0" lang="it-IT" sz="2000" b="0" i="0" u="none" strike="noStrike" kern="1200" cap="none" spc="0" normalizeH="0" baseline="0" noProof="0" dirty="0" err="1" smtClean="0">
                <a:ln>
                  <a:noFill/>
                </a:ln>
                <a:solidFill>
                  <a:srgbClr val="164B4F"/>
                </a:solidFill>
                <a:effectLst/>
                <a:uLnTx/>
                <a:uFillTx/>
                <a:latin typeface="Euphemia"/>
                <a:ea typeface="+mn-ea"/>
                <a:cs typeface="+mn-cs"/>
              </a:rPr>
              <a:t>Sitratta</a:t>
            </a:r>
            <a:r>
              <a:rPr kumimoji="0" lang="it-IT" sz="2000" b="0" i="0" u="none" strike="noStrike" kern="1200" cap="none" spc="0" normalizeH="0" baseline="0" noProof="0" dirty="0" smtClean="0">
                <a:ln>
                  <a:noFill/>
                </a:ln>
                <a:solidFill>
                  <a:srgbClr val="164B4F"/>
                </a:solidFill>
                <a:effectLst/>
                <a:uLnTx/>
                <a:uFillTx/>
                <a:latin typeface="Euphemia"/>
                <a:ea typeface="+mn-ea"/>
                <a:cs typeface="+mn-cs"/>
              </a:rPr>
              <a:t> </a:t>
            </a:r>
            <a:r>
              <a:rPr kumimoji="0" lang="it-IT" sz="2000" b="0" i="0" u="none" strike="noStrike" kern="1200" cap="none" spc="0" normalizeH="0" baseline="0" noProof="0" dirty="0">
                <a:ln>
                  <a:noFill/>
                </a:ln>
                <a:solidFill>
                  <a:srgbClr val="164B4F"/>
                </a:solidFill>
                <a:effectLst/>
                <a:uLnTx/>
                <a:uFillTx/>
                <a:latin typeface="Euphemia"/>
                <a:ea typeface="+mn-ea"/>
                <a:cs typeface="+mn-cs"/>
              </a:rPr>
              <a:t>di una fonte </a:t>
            </a:r>
            <a:r>
              <a:rPr kumimoji="0" lang="it-IT" sz="2000" b="1" i="0" u="none" strike="noStrike" kern="1200" cap="none" spc="0" normalizeH="0" baseline="0" noProof="0" dirty="0">
                <a:ln>
                  <a:noFill/>
                </a:ln>
                <a:solidFill>
                  <a:srgbClr val="164B4F"/>
                </a:solidFill>
                <a:effectLst/>
                <a:uLnTx/>
                <a:uFillTx/>
                <a:latin typeface="Euphemia"/>
                <a:ea typeface="+mn-ea"/>
                <a:cs typeface="+mn-cs"/>
              </a:rPr>
              <a:t>energetica assolutamente pulita a emissioni zero</a:t>
            </a:r>
            <a:r>
              <a:rPr kumimoji="0" lang="it-IT" sz="2000" b="0" i="0" u="none" strike="noStrike" kern="1200" cap="none" spc="0" normalizeH="0" baseline="0" noProof="0" dirty="0">
                <a:ln>
                  <a:noFill/>
                </a:ln>
                <a:solidFill>
                  <a:srgbClr val="164B4F"/>
                </a:solidFill>
                <a:effectLst/>
                <a:uLnTx/>
                <a:uFillTx/>
                <a:latin typeface="Euphemia"/>
                <a:ea typeface="+mn-ea"/>
                <a:cs typeface="+mn-cs"/>
              </a:rPr>
              <a:t>, anche l’ambiente circostante ad una centrale idroelettrica è generalmente </a:t>
            </a:r>
            <a:r>
              <a:rPr kumimoji="0" lang="it-IT" sz="2000" b="0" i="0" u="none" strike="noStrike" kern="1200" cap="none" spc="0" normalizeH="0" baseline="0" noProof="0" dirty="0" smtClean="0">
                <a:ln>
                  <a:noFill/>
                </a:ln>
                <a:solidFill>
                  <a:srgbClr val="164B4F"/>
                </a:solidFill>
                <a:effectLst/>
                <a:uLnTx/>
                <a:uFillTx/>
                <a:latin typeface="Euphemia"/>
                <a:ea typeface="+mn-ea"/>
                <a:cs typeface="+mn-cs"/>
              </a:rPr>
              <a:t>pulito</a:t>
            </a:r>
            <a:endParaRPr kumimoji="0" lang="it-IT" sz="2000" b="0" i="0" u="none" strike="noStrike" kern="1200" cap="none" spc="0" normalizeH="0" baseline="0" noProof="0" dirty="0">
              <a:ln>
                <a:noFill/>
              </a:ln>
              <a:solidFill>
                <a:srgbClr val="164B4F"/>
              </a:solidFill>
              <a:effectLst/>
              <a:uLnTx/>
              <a:uFillTx/>
              <a:latin typeface="Euphemia"/>
              <a:ea typeface="+mn-ea"/>
              <a:cs typeface="+mn-cs"/>
            </a:endParaRPr>
          </a:p>
        </p:txBody>
      </p:sp>
      <p:pic>
        <p:nvPicPr>
          <p:cNvPr id="2052" name="Picture 4" descr="http://st.depositphotos.com/1168906/1409/v/950/depositphotos_14098449-Cartoon-coin-icon-isolated-on-white-background.-Hand-drawing-sketch-vector-illustra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4171" y="710805"/>
            <a:ext cx="2251084" cy="2227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CasellaDiTesto 6"/>
          <p:cNvSpPr txBox="1"/>
          <p:nvPr/>
        </p:nvSpPr>
        <p:spPr>
          <a:xfrm>
            <a:off x="2972040" y="3591366"/>
            <a:ext cx="2577414" cy="2585323"/>
          </a:xfrm>
          <a:prstGeom prst="rect">
            <a:avLst/>
          </a:prstGeom>
          <a:noFill/>
        </p:spPr>
        <p:txBody>
          <a:bodyPr wrap="square" rtlCol="0">
            <a:spAutoFit/>
          </a:bodyPr>
          <a:lstStyle/>
          <a:p>
            <a:pPr marL="214370" marR="0" lvl="0" indent="-214370" algn="l" defTabSz="914400" rtl="0" eaLnBrk="1" fontAlgn="auto" latinLnBrk="0" hangingPunct="1">
              <a:lnSpc>
                <a:spcPct val="90000"/>
              </a:lnSpc>
              <a:spcBef>
                <a:spcPts val="0"/>
              </a:spcBef>
              <a:spcAft>
                <a:spcPts val="0"/>
              </a:spcAft>
              <a:buClrTx/>
              <a:buSzTx/>
              <a:buFont typeface="Wingdings" panose="05000000000000000000" pitchFamily="2" charset="2"/>
              <a:buChar char="ü"/>
              <a:tabLst/>
              <a:defRPr/>
            </a:pPr>
            <a:r>
              <a:rPr kumimoji="0" lang="it-IT" sz="2000" b="0" i="0" u="none" strike="noStrike" kern="1200" cap="none" spc="0" normalizeH="0" baseline="0" noProof="0" dirty="0">
                <a:ln>
                  <a:noFill/>
                </a:ln>
                <a:solidFill>
                  <a:srgbClr val="164B4F"/>
                </a:solidFill>
                <a:effectLst/>
                <a:uLnTx/>
                <a:uFillTx/>
                <a:latin typeface="Euphemia"/>
                <a:ea typeface="+mn-ea"/>
                <a:cs typeface="+mn-cs"/>
              </a:rPr>
              <a:t>I costi dell’energia così prodotta si mantengono tra i più bassi e la stessa energia può essere prodotta continuamente in modo del tutto naturale. </a:t>
            </a:r>
          </a:p>
        </p:txBody>
      </p:sp>
      <p:pic>
        <p:nvPicPr>
          <p:cNvPr id="2056" name="Picture 8" descr="http://i.istockimg.com/file_thumbview_approve/25162635/6/stock-illustration-25162635-on-off-switch-draw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617" y="706686"/>
            <a:ext cx="2201033" cy="2180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CasellaDiTesto 8"/>
          <p:cNvSpPr txBox="1"/>
          <p:nvPr/>
        </p:nvSpPr>
        <p:spPr>
          <a:xfrm>
            <a:off x="5950348" y="3591366"/>
            <a:ext cx="2803573" cy="2585323"/>
          </a:xfrm>
          <a:prstGeom prst="rect">
            <a:avLst/>
          </a:prstGeom>
          <a:noFill/>
        </p:spPr>
        <p:txBody>
          <a:bodyPr wrap="square" rtlCol="0">
            <a:spAutoFit/>
          </a:bodyPr>
          <a:lstStyle/>
          <a:p>
            <a:pPr marL="214370" marR="0" lvl="0" indent="-214370" algn="l" defTabSz="914400" rtl="0" eaLnBrk="1" fontAlgn="auto" latinLnBrk="0" hangingPunct="1">
              <a:lnSpc>
                <a:spcPct val="90000"/>
              </a:lnSpc>
              <a:spcBef>
                <a:spcPts val="0"/>
              </a:spcBef>
              <a:spcAft>
                <a:spcPts val="0"/>
              </a:spcAft>
              <a:buClrTx/>
              <a:buSzTx/>
              <a:buFont typeface="Wingdings" panose="05000000000000000000" pitchFamily="2" charset="2"/>
              <a:buChar char="ü"/>
              <a:tabLst/>
              <a:defRPr/>
            </a:pPr>
            <a:r>
              <a:rPr kumimoji="0" lang="it-IT" sz="2000" b="0" i="0" u="none" strike="noStrike" kern="1200" cap="none" spc="0" normalizeH="0" baseline="0" noProof="0" dirty="0">
                <a:ln>
                  <a:noFill/>
                </a:ln>
                <a:solidFill>
                  <a:srgbClr val="164B4F"/>
                </a:solidFill>
                <a:effectLst/>
                <a:uLnTx/>
                <a:uFillTx/>
                <a:latin typeface="Euphemia"/>
                <a:ea typeface="+mn-ea"/>
                <a:cs typeface="+mn-cs"/>
              </a:rPr>
              <a:t>Le centrali possono essere tempestivamente attivate o spente nel giro di qualche minuto, con l’apertura e la chiusura delle chiuse idrauliche. </a:t>
            </a:r>
          </a:p>
        </p:txBody>
      </p:sp>
    </p:spTree>
    <p:extLst>
      <p:ext uri="{BB962C8B-B14F-4D97-AF65-F5344CB8AC3E}">
        <p14:creationId xmlns:p14="http://schemas.microsoft.com/office/powerpoint/2010/main" val="11887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2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200" fill="hold">
                                          <p:stCondLst>
                                            <p:cond delay="0"/>
                                          </p:stCondLst>
                                        </p:cTn>
                                        <p:tgtEl>
                                          <p:spTgt spid="2050"/>
                                        </p:tgtEl>
                                        <p:attrNameLst>
                                          <p:attrName>r</p:attrName>
                                        </p:attrNameLst>
                                      </p:cBhvr>
                                    </p:animRot>
                                    <p:animRot by="-240000">
                                      <p:cBhvr>
                                        <p:cTn id="30" dur="400" fill="hold">
                                          <p:stCondLst>
                                            <p:cond delay="400"/>
                                          </p:stCondLst>
                                        </p:cTn>
                                        <p:tgtEl>
                                          <p:spTgt spid="2050"/>
                                        </p:tgtEl>
                                        <p:attrNameLst>
                                          <p:attrName>r</p:attrName>
                                        </p:attrNameLst>
                                      </p:cBhvr>
                                    </p:animRot>
                                    <p:animRot by="240000">
                                      <p:cBhvr>
                                        <p:cTn id="31" dur="400" fill="hold">
                                          <p:stCondLst>
                                            <p:cond delay="800"/>
                                          </p:stCondLst>
                                        </p:cTn>
                                        <p:tgtEl>
                                          <p:spTgt spid="2050"/>
                                        </p:tgtEl>
                                        <p:attrNameLst>
                                          <p:attrName>r</p:attrName>
                                        </p:attrNameLst>
                                      </p:cBhvr>
                                    </p:animRot>
                                    <p:animRot by="-240000">
                                      <p:cBhvr>
                                        <p:cTn id="32" dur="400" fill="hold">
                                          <p:stCondLst>
                                            <p:cond delay="1200"/>
                                          </p:stCondLst>
                                        </p:cTn>
                                        <p:tgtEl>
                                          <p:spTgt spid="2050"/>
                                        </p:tgtEl>
                                        <p:attrNameLst>
                                          <p:attrName>r</p:attrName>
                                        </p:attrNameLst>
                                      </p:cBhvr>
                                    </p:animRot>
                                    <p:animRot by="120000">
                                      <p:cBhvr>
                                        <p:cTn id="33" dur="400" fill="hold">
                                          <p:stCondLst>
                                            <p:cond delay="1600"/>
                                          </p:stCondLst>
                                        </p:cTn>
                                        <p:tgtEl>
                                          <p:spTgt spid="205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2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2000" tmFilter="0, 0; .2, .5; .8, .5; 1, 0"/>
                                        <p:tgtEl>
                                          <p:spTgt spid="2052"/>
                                        </p:tgtEl>
                                      </p:cBhvr>
                                    </p:animEffect>
                                    <p:animScale>
                                      <p:cBhvr>
                                        <p:cTn id="43" dur="1000" autoRev="1" fill="hold"/>
                                        <p:tgtEl>
                                          <p:spTgt spid="205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heel(1)">
                                      <p:cBhvr>
                                        <p:cTn id="48" dur="20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nodeType="clickEffect">
                                  <p:stCondLst>
                                    <p:cond delay="0"/>
                                  </p:stCondLst>
                                  <p:childTnLst>
                                    <p:animRot by="120000">
                                      <p:cBhvr>
                                        <p:cTn id="52" dur="200" fill="hold">
                                          <p:stCondLst>
                                            <p:cond delay="0"/>
                                          </p:stCondLst>
                                        </p:cTn>
                                        <p:tgtEl>
                                          <p:spTgt spid="2056"/>
                                        </p:tgtEl>
                                        <p:attrNameLst>
                                          <p:attrName>r</p:attrName>
                                        </p:attrNameLst>
                                      </p:cBhvr>
                                    </p:animRot>
                                    <p:animRot by="-240000">
                                      <p:cBhvr>
                                        <p:cTn id="53" dur="400" fill="hold">
                                          <p:stCondLst>
                                            <p:cond delay="400"/>
                                          </p:stCondLst>
                                        </p:cTn>
                                        <p:tgtEl>
                                          <p:spTgt spid="2056"/>
                                        </p:tgtEl>
                                        <p:attrNameLst>
                                          <p:attrName>r</p:attrName>
                                        </p:attrNameLst>
                                      </p:cBhvr>
                                    </p:animRot>
                                    <p:animRot by="240000">
                                      <p:cBhvr>
                                        <p:cTn id="54" dur="400" fill="hold">
                                          <p:stCondLst>
                                            <p:cond delay="800"/>
                                          </p:stCondLst>
                                        </p:cTn>
                                        <p:tgtEl>
                                          <p:spTgt spid="2056"/>
                                        </p:tgtEl>
                                        <p:attrNameLst>
                                          <p:attrName>r</p:attrName>
                                        </p:attrNameLst>
                                      </p:cBhvr>
                                    </p:animRot>
                                    <p:animRot by="-240000">
                                      <p:cBhvr>
                                        <p:cTn id="55" dur="400" fill="hold">
                                          <p:stCondLst>
                                            <p:cond delay="1200"/>
                                          </p:stCondLst>
                                        </p:cTn>
                                        <p:tgtEl>
                                          <p:spTgt spid="2056"/>
                                        </p:tgtEl>
                                        <p:attrNameLst>
                                          <p:attrName>r</p:attrName>
                                        </p:attrNameLst>
                                      </p:cBhvr>
                                    </p:animRot>
                                    <p:animRot by="120000">
                                      <p:cBhvr>
                                        <p:cTn id="56" dur="400" fill="hold">
                                          <p:stCondLst>
                                            <p:cond delay="1600"/>
                                          </p:stCondLst>
                                        </p:cTn>
                                        <p:tgtEl>
                                          <p:spTgt spid="20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332656"/>
            <a:ext cx="8967331" cy="1028968"/>
          </a:xfrm>
        </p:spPr>
        <p:txBody>
          <a:bodyPr>
            <a:normAutofit/>
          </a:bodyPr>
          <a:lstStyle/>
          <a:p>
            <a:pPr algn="ctr"/>
            <a:r>
              <a:rPr lang="it-IT" sz="3001" dirty="0"/>
              <a:t>SVANTAGGI</a:t>
            </a:r>
          </a:p>
        </p:txBody>
      </p:sp>
      <p:pic>
        <p:nvPicPr>
          <p:cNvPr id="3074" name="Picture 2" descr="http://www.newsbiella.it/fileadmin/archivio/newsbiella/lavori-in-cors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793" y="1268760"/>
            <a:ext cx="2427055" cy="21200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CasellaDiTesto 4"/>
          <p:cNvSpPr txBox="1"/>
          <p:nvPr/>
        </p:nvSpPr>
        <p:spPr>
          <a:xfrm>
            <a:off x="1069793" y="3861048"/>
            <a:ext cx="2629427" cy="2308324"/>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164B4F"/>
                </a:solidFill>
                <a:effectLst/>
                <a:uLnTx/>
                <a:uFillTx/>
                <a:latin typeface="Euphemia"/>
                <a:ea typeface="+mn-ea"/>
                <a:cs typeface="+mn-cs"/>
              </a:rPr>
              <a:t>U</a:t>
            </a:r>
            <a:r>
              <a:rPr kumimoji="0" lang="it-IT" sz="2000" b="0" i="0" u="none" strike="noStrike" kern="1200" cap="none" spc="0" normalizeH="0" baseline="0" noProof="0" dirty="0" smtClean="0">
                <a:ln>
                  <a:noFill/>
                </a:ln>
                <a:solidFill>
                  <a:srgbClr val="164B4F"/>
                </a:solidFill>
                <a:effectLst/>
                <a:uLnTx/>
                <a:uFillTx/>
                <a:latin typeface="Euphemia"/>
                <a:ea typeface="+mn-ea"/>
                <a:cs typeface="+mn-cs"/>
              </a:rPr>
              <a:t>na </a:t>
            </a:r>
            <a:r>
              <a:rPr kumimoji="0" lang="it-IT" sz="2000" b="0" i="0" u="none" strike="noStrike" kern="1200" cap="none" spc="0" normalizeH="0" baseline="0" noProof="0" dirty="0">
                <a:ln>
                  <a:noFill/>
                </a:ln>
                <a:solidFill>
                  <a:srgbClr val="164B4F"/>
                </a:solidFill>
                <a:effectLst/>
                <a:uLnTx/>
                <a:uFillTx/>
                <a:latin typeface="Euphemia"/>
                <a:ea typeface="+mn-ea"/>
                <a:cs typeface="+mn-cs"/>
              </a:rPr>
              <a:t>centrale idroelettrica, </a:t>
            </a:r>
            <a:r>
              <a:rPr kumimoji="0" lang="it-IT" sz="2000" b="1" i="0" u="none" strike="noStrike" kern="1200" cap="none" spc="0" normalizeH="0" baseline="0" noProof="0" dirty="0">
                <a:ln>
                  <a:noFill/>
                </a:ln>
                <a:solidFill>
                  <a:srgbClr val="164B4F"/>
                </a:solidFill>
                <a:effectLst/>
                <a:uLnTx/>
                <a:uFillTx/>
                <a:latin typeface="Euphemia"/>
                <a:ea typeface="+mn-ea"/>
                <a:cs typeface="+mn-cs"/>
              </a:rPr>
              <a:t>non può essere costruita in qualunque posto </a:t>
            </a:r>
            <a:r>
              <a:rPr kumimoji="0" lang="it-IT" sz="2000" b="0" i="0" u="none" strike="noStrike" kern="1200" cap="none" spc="0" normalizeH="0" baseline="0" noProof="0" dirty="0">
                <a:ln>
                  <a:noFill/>
                </a:ln>
                <a:solidFill>
                  <a:srgbClr val="164B4F"/>
                </a:solidFill>
                <a:effectLst/>
                <a:uLnTx/>
                <a:uFillTx/>
                <a:latin typeface="Euphemia"/>
                <a:ea typeface="+mn-ea"/>
                <a:cs typeface="+mn-cs"/>
              </a:rPr>
              <a:t>perché sono necessari degli elementi contingenti al territorio. </a:t>
            </a:r>
          </a:p>
        </p:txBody>
      </p:sp>
      <p:pic>
        <p:nvPicPr>
          <p:cNvPr id="3076" name="Picture 4" descr="http://i44.tinypic.com/fnt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923" y="1361624"/>
            <a:ext cx="3889445" cy="1728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CasellaDiTesto 6"/>
          <p:cNvSpPr txBox="1"/>
          <p:nvPr/>
        </p:nvSpPr>
        <p:spPr>
          <a:xfrm>
            <a:off x="4216923" y="3861048"/>
            <a:ext cx="3889445" cy="203132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164B4F"/>
                </a:solidFill>
                <a:effectLst/>
                <a:uLnTx/>
                <a:uFillTx/>
                <a:latin typeface="Euphemia"/>
                <a:ea typeface="+mn-ea"/>
                <a:cs typeface="+mn-cs"/>
              </a:rPr>
              <a:t>Le stesse dighe bloccano anche il trasporto di materiali solidi dei fiumi, come ghiaia e sabbia, alterando il riequilibrio naturale dell’erosione del mare lungo la costa: </a:t>
            </a:r>
            <a:r>
              <a:rPr kumimoji="0" lang="it-IT" sz="2000" b="1" i="0" u="none" strike="noStrike" kern="1200" cap="none" spc="0" normalizeH="0" baseline="0" noProof="0" dirty="0">
                <a:ln>
                  <a:noFill/>
                </a:ln>
                <a:solidFill>
                  <a:srgbClr val="164B4F"/>
                </a:solidFill>
                <a:effectLst/>
                <a:uLnTx/>
                <a:uFillTx/>
                <a:latin typeface="Euphemia"/>
                <a:ea typeface="+mn-ea"/>
                <a:cs typeface="+mn-cs"/>
              </a:rPr>
              <a:t>si può quindi dar luogo a fenomeni di erosione costiera.</a:t>
            </a:r>
            <a:endParaRPr kumimoji="0" lang="it-IT" sz="2000" b="0" i="0" u="none" strike="noStrike" kern="1200" cap="none" spc="0" normalizeH="0" baseline="0" noProof="0" dirty="0">
              <a:ln>
                <a:noFill/>
              </a:ln>
              <a:solidFill>
                <a:srgbClr val="164B4F"/>
              </a:solidFill>
              <a:effectLst/>
              <a:uLnTx/>
              <a:uFillTx/>
              <a:latin typeface="Euphemia"/>
              <a:ea typeface="+mn-ea"/>
              <a:cs typeface="+mn-cs"/>
            </a:endParaRPr>
          </a:p>
        </p:txBody>
      </p:sp>
    </p:spTree>
    <p:extLst>
      <p:ext uri="{BB962C8B-B14F-4D97-AF65-F5344CB8AC3E}">
        <p14:creationId xmlns:p14="http://schemas.microsoft.com/office/powerpoint/2010/main" val="239965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2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200" fill="hold">
                                          <p:stCondLst>
                                            <p:cond delay="0"/>
                                          </p:stCondLst>
                                        </p:cTn>
                                        <p:tgtEl>
                                          <p:spTgt spid="3074"/>
                                        </p:tgtEl>
                                        <p:attrNameLst>
                                          <p:attrName>r</p:attrName>
                                        </p:attrNameLst>
                                      </p:cBhvr>
                                    </p:animRot>
                                    <p:animRot by="-240000">
                                      <p:cBhvr>
                                        <p:cTn id="30" dur="400" fill="hold">
                                          <p:stCondLst>
                                            <p:cond delay="400"/>
                                          </p:stCondLst>
                                        </p:cTn>
                                        <p:tgtEl>
                                          <p:spTgt spid="3074"/>
                                        </p:tgtEl>
                                        <p:attrNameLst>
                                          <p:attrName>r</p:attrName>
                                        </p:attrNameLst>
                                      </p:cBhvr>
                                    </p:animRot>
                                    <p:animRot by="240000">
                                      <p:cBhvr>
                                        <p:cTn id="31" dur="400" fill="hold">
                                          <p:stCondLst>
                                            <p:cond delay="800"/>
                                          </p:stCondLst>
                                        </p:cTn>
                                        <p:tgtEl>
                                          <p:spTgt spid="3074"/>
                                        </p:tgtEl>
                                        <p:attrNameLst>
                                          <p:attrName>r</p:attrName>
                                        </p:attrNameLst>
                                      </p:cBhvr>
                                    </p:animRot>
                                    <p:animRot by="-240000">
                                      <p:cBhvr>
                                        <p:cTn id="32" dur="400" fill="hold">
                                          <p:stCondLst>
                                            <p:cond delay="1200"/>
                                          </p:stCondLst>
                                        </p:cTn>
                                        <p:tgtEl>
                                          <p:spTgt spid="3074"/>
                                        </p:tgtEl>
                                        <p:attrNameLst>
                                          <p:attrName>r</p:attrName>
                                        </p:attrNameLst>
                                      </p:cBhvr>
                                    </p:animRot>
                                    <p:animRot by="120000">
                                      <p:cBhvr>
                                        <p:cTn id="33" dur="400" fill="hold">
                                          <p:stCondLst>
                                            <p:cond delay="1600"/>
                                          </p:stCondLst>
                                        </p:cTn>
                                        <p:tgtEl>
                                          <p:spTgt spid="3074"/>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2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3076"/>
                                        </p:tgtEl>
                                      </p:cBhvr>
                                    </p:animEffect>
                                    <p:animScale>
                                      <p:cBhvr>
                                        <p:cTn id="43" dur="250" autoRev="1" fill="hold"/>
                                        <p:tgtEl>
                                          <p:spTgt spid="307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latin typeface="Baskerville Old Face" pitchFamily="18" charset="0"/>
              </a:rPr>
              <a:t>Energia dalle maree</a:t>
            </a:r>
            <a:endParaRPr lang="it-IT" dirty="0">
              <a:solidFill>
                <a:srgbClr val="FF0000"/>
              </a:solidFill>
            </a:endParaRPr>
          </a:p>
        </p:txBody>
      </p:sp>
      <p:pic>
        <p:nvPicPr>
          <p:cNvPr id="5" name="Picture 2"/>
          <p:cNvPicPr>
            <a:picLocks noGrp="1" noChangeAspect="1" noChangeArrowheads="1"/>
          </p:cNvPicPr>
          <p:nvPr>
            <p:ph sz="half" idx="1"/>
          </p:nvPr>
        </p:nvPicPr>
        <p:blipFill rotWithShape="1">
          <a:blip r:embed="rId2" cstate="print"/>
          <a:srcRect t="4652" b="-2326"/>
          <a:stretch/>
        </p:blipFill>
        <p:spPr bwMode="auto">
          <a:xfrm>
            <a:off x="539552" y="1333754"/>
            <a:ext cx="3600450" cy="3023617"/>
          </a:xfrm>
          <a:prstGeom prst="rect">
            <a:avLst/>
          </a:prstGeom>
          <a:noFill/>
          <a:ln w="9525">
            <a:noFill/>
            <a:miter lim="800000"/>
            <a:headEnd/>
            <a:tailEnd/>
          </a:ln>
        </p:spPr>
      </p:pic>
      <p:pic>
        <p:nvPicPr>
          <p:cNvPr id="7" name="Segnaposto contenuto 6" descr="AA_marea_017_Diurne.gif"/>
          <p:cNvPicPr>
            <a:picLocks noGrp="1" noChangeAspect="1"/>
          </p:cNvPicPr>
          <p:nvPr>
            <p:ph sz="half" idx="2"/>
          </p:nvPr>
        </p:nvPicPr>
        <p:blipFill>
          <a:blip r:embed="rId3" cstate="print"/>
          <a:stretch>
            <a:fillRect/>
          </a:stretch>
        </p:blipFill>
        <p:spPr>
          <a:xfrm>
            <a:off x="4661623" y="1340768"/>
            <a:ext cx="4069225" cy="2376264"/>
          </a:xfrm>
          <a:prstGeom prst="rect">
            <a:avLst/>
          </a:prstGeom>
        </p:spPr>
      </p:pic>
      <p:sp>
        <p:nvSpPr>
          <p:cNvPr id="6" name="CasellaDiTesto 5"/>
          <p:cNvSpPr txBox="1"/>
          <p:nvPr/>
        </p:nvSpPr>
        <p:spPr>
          <a:xfrm>
            <a:off x="539552" y="4551511"/>
            <a:ext cx="36724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Arial"/>
                <a:ea typeface="+mn-ea"/>
                <a:cs typeface="+mn-cs"/>
              </a:rPr>
              <a:t>È il movimento periodico dell’acqua del mare che si alza (</a:t>
            </a:r>
            <a:r>
              <a:rPr kumimoji="0" lang="it-IT" sz="1800" b="1" i="0" u="none" strike="noStrike" kern="1200" cap="none" spc="0" normalizeH="0" baseline="0" noProof="0" dirty="0" smtClean="0">
                <a:ln>
                  <a:noFill/>
                </a:ln>
                <a:solidFill>
                  <a:prstClr val="white"/>
                </a:solidFill>
                <a:effectLst/>
                <a:uLnTx/>
                <a:uFillTx/>
                <a:latin typeface="Arial"/>
                <a:ea typeface="+mn-ea"/>
                <a:cs typeface="+mn-cs"/>
              </a:rPr>
              <a:t>alta marea</a:t>
            </a:r>
            <a:r>
              <a:rPr kumimoji="0" lang="it-IT" sz="1800" b="0" i="0" u="none" strike="noStrike" kern="1200" cap="none" spc="0" normalizeH="0" baseline="0" noProof="0" dirty="0" smtClean="0">
                <a:ln>
                  <a:noFill/>
                </a:ln>
                <a:solidFill>
                  <a:prstClr val="white"/>
                </a:solidFill>
                <a:effectLst/>
                <a:uLnTx/>
                <a:uFillTx/>
                <a:latin typeface="Arial"/>
                <a:ea typeface="+mn-ea"/>
                <a:cs typeface="+mn-cs"/>
              </a:rPr>
              <a:t>) e si abbassa ( </a:t>
            </a:r>
            <a:r>
              <a:rPr kumimoji="0" lang="it-IT" sz="1800" b="1" i="0" u="none" strike="noStrike" kern="1200" cap="none" spc="0" normalizeH="0" baseline="0" noProof="0" dirty="0" smtClean="0">
                <a:ln>
                  <a:noFill/>
                </a:ln>
                <a:solidFill>
                  <a:prstClr val="white"/>
                </a:solidFill>
                <a:effectLst/>
                <a:uLnTx/>
                <a:uFillTx/>
                <a:latin typeface="Arial"/>
                <a:ea typeface="+mn-ea"/>
                <a:cs typeface="+mn-cs"/>
              </a:rPr>
              <a:t>bassa marea</a:t>
            </a:r>
            <a:r>
              <a:rPr kumimoji="0" lang="it-IT" sz="1800" b="0" i="0" u="none" strike="noStrike" kern="1200" cap="none" spc="0" normalizeH="0" baseline="0" noProof="0" dirty="0" smtClean="0">
                <a:ln>
                  <a:noFill/>
                </a:ln>
                <a:solidFill>
                  <a:prstClr val="white"/>
                </a:solidFill>
                <a:effectLst/>
                <a:uLnTx/>
                <a:uFillTx/>
                <a:latin typeface="Arial"/>
                <a:ea typeface="+mn-ea"/>
                <a:cs typeface="+mn-cs"/>
              </a:rPr>
              <a:t>).</a:t>
            </a:r>
            <a:endParaRPr kumimoji="0" lang="it-IT"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CasellaDiTesto 7"/>
          <p:cNvSpPr txBox="1"/>
          <p:nvPr/>
        </p:nvSpPr>
        <p:spPr>
          <a:xfrm>
            <a:off x="4674452" y="4005064"/>
            <a:ext cx="417646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Arial"/>
                <a:ea typeface="+mn-ea"/>
                <a:cs typeface="+mn-cs"/>
              </a:rPr>
              <a:t>Il ciclo delle maree si ripete approssimativamente due volte al giorno: per la precisione l'intervallo tra due alte (o due basse) maree successive è mediamente di 12 ore e 25 minuti circa.</a:t>
            </a:r>
          </a:p>
        </p:txBody>
      </p:sp>
    </p:spTree>
    <p:extLst>
      <p:ext uri="{BB962C8B-B14F-4D97-AF65-F5344CB8AC3E}">
        <p14:creationId xmlns:p14="http://schemas.microsoft.com/office/powerpoint/2010/main" val="3097186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287016" y="3068960"/>
            <a:ext cx="4608512" cy="3096344"/>
          </a:xfrm>
        </p:spPr>
        <p:txBody>
          <a:bodyPr>
            <a:noAutofit/>
          </a:bodyPr>
          <a:lstStyle/>
          <a:p>
            <a:pPr marL="0" indent="0">
              <a:buNone/>
            </a:pPr>
            <a:r>
              <a:rPr lang="it-IT" sz="1600" b="1" dirty="0" smtClean="0">
                <a:solidFill>
                  <a:srgbClr val="FF0000"/>
                </a:solidFill>
              </a:rPr>
              <a:t>Origine delle maree</a:t>
            </a:r>
          </a:p>
          <a:p>
            <a:r>
              <a:rPr lang="it-IT" sz="1600" dirty="0" smtClean="0"/>
              <a:t>La Luna esercita una forza di attrazione sulla Terra che si ripercuote maggiormente sulla massa liquida </a:t>
            </a:r>
            <a:r>
              <a:rPr lang="it-IT" sz="1600" dirty="0" err="1" smtClean="0"/>
              <a:t>perchè</a:t>
            </a:r>
            <a:r>
              <a:rPr lang="it-IT" sz="1600" dirty="0" smtClean="0"/>
              <a:t> questa, a differenza di quella solida, è più soggetta alle deformazioni.</a:t>
            </a:r>
          </a:p>
          <a:p>
            <a:r>
              <a:rPr lang="it-IT" sz="1600" dirty="0" smtClean="0"/>
              <a:t>Ad incrementare il fenomeno concorre anche il Sole con la sua forza di attrazione che agisce in misura minore di quella lunare.</a:t>
            </a:r>
          </a:p>
          <a:p>
            <a:r>
              <a:rPr lang="it-IT" sz="1600" dirty="0" smtClean="0"/>
              <a:t>Il risultato di queste forze </a:t>
            </a:r>
            <a:r>
              <a:rPr lang="it-IT" sz="1600" dirty="0" err="1" smtClean="0"/>
              <a:t>mareali</a:t>
            </a:r>
            <a:r>
              <a:rPr lang="it-IT" sz="1600" dirty="0" smtClean="0"/>
              <a:t> sarà allora un'oscillazione della massa liquida che provocherà in ogni istante un rigonfiamento del livello delle acque.</a:t>
            </a:r>
          </a:p>
          <a:p>
            <a:endParaRPr lang="it-IT" sz="1400" dirty="0"/>
          </a:p>
        </p:txBody>
      </p:sp>
      <p:pic>
        <p:nvPicPr>
          <p:cNvPr id="6" name="Segnaposto contenuto 4" descr="maree2.gif">
            <a:hlinkClick r:id="rId2" action="ppaction://hlinksldjump"/>
          </p:cNvPr>
          <p:cNvPicPr>
            <a:picLocks noGrp="1" noChangeAspect="1"/>
          </p:cNvPicPr>
          <p:nvPr>
            <p:ph sz="half" idx="2"/>
          </p:nvPr>
        </p:nvPicPr>
        <p:blipFill>
          <a:blip r:embed="rId3" cstate="print"/>
          <a:stretch>
            <a:fillRect/>
          </a:stretch>
        </p:blipFill>
        <p:spPr>
          <a:xfrm>
            <a:off x="4856562" y="764704"/>
            <a:ext cx="4087710" cy="1745574"/>
          </a:xfrm>
          <a:prstGeom prst="rect">
            <a:avLst/>
          </a:prstGeom>
        </p:spPr>
      </p:pic>
      <p:pic>
        <p:nvPicPr>
          <p:cNvPr id="5" name="Immagine 4" descr="maree.jpg">
            <a:hlinkClick r:id="rId4" action="ppaction://hlinksldjump"/>
          </p:cNvPr>
          <p:cNvPicPr>
            <a:picLocks noChangeAspect="1"/>
          </p:cNvPicPr>
          <p:nvPr/>
        </p:nvPicPr>
        <p:blipFill>
          <a:blip r:embed="rId5" cstate="print"/>
          <a:stretch>
            <a:fillRect/>
          </a:stretch>
        </p:blipFill>
        <p:spPr>
          <a:xfrm>
            <a:off x="251698" y="171877"/>
            <a:ext cx="4464496" cy="2704331"/>
          </a:xfrm>
          <a:prstGeom prst="rect">
            <a:avLst/>
          </a:prstGeom>
        </p:spPr>
      </p:pic>
      <p:sp>
        <p:nvSpPr>
          <p:cNvPr id="7" name="CasellaDiTesto 6"/>
          <p:cNvSpPr txBox="1"/>
          <p:nvPr/>
        </p:nvSpPr>
        <p:spPr>
          <a:xfrm>
            <a:off x="5199856" y="2564904"/>
            <a:ext cx="3744416"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srgbClr val="FF0000"/>
                </a:solidFill>
                <a:effectLst/>
                <a:uLnTx/>
                <a:uFillTx/>
                <a:latin typeface="Arial"/>
                <a:ea typeface="+mn-ea"/>
                <a:cs typeface="+mn-cs"/>
              </a:rPr>
              <a:t>Tipi di maree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white"/>
                </a:solidFill>
                <a:effectLst/>
                <a:uLnTx/>
                <a:uFillTx/>
                <a:latin typeface="Arial"/>
                <a:ea typeface="+mn-ea"/>
                <a:cs typeface="+mn-cs"/>
              </a:rPr>
              <a:t>Lunari</a:t>
            </a:r>
            <a:r>
              <a:rPr kumimoji="0" lang="it-IT" sz="1800" b="0" i="0" u="none" strike="noStrike" kern="1200" cap="none" spc="0" normalizeH="0" baseline="0" noProof="0" dirty="0" smtClean="0">
                <a:ln>
                  <a:noFill/>
                </a:ln>
                <a:solidFill>
                  <a:prstClr val="white"/>
                </a:solidFill>
                <a:effectLst/>
                <a:uLnTx/>
                <a:uFillTx/>
                <a:latin typeface="Arial"/>
                <a:ea typeface="+mn-ea"/>
                <a:cs typeface="+mn-cs"/>
              </a:rPr>
              <a:t> - quando l'innalzamento delle acque si verifica in direzione della Luna;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white"/>
                </a:solidFill>
                <a:effectLst/>
                <a:uLnTx/>
                <a:uFillTx/>
                <a:latin typeface="Arial"/>
                <a:ea typeface="+mn-ea"/>
                <a:cs typeface="+mn-cs"/>
              </a:rPr>
              <a:t>Antilunari</a:t>
            </a:r>
            <a:r>
              <a:rPr kumimoji="0" lang="it-IT" sz="1800" b="0" i="0" u="none" strike="noStrike" kern="1200" cap="none" spc="0" normalizeH="0" baseline="0" noProof="0" dirty="0" smtClean="0">
                <a:ln>
                  <a:noFill/>
                </a:ln>
                <a:solidFill>
                  <a:prstClr val="white"/>
                </a:solidFill>
                <a:effectLst/>
                <a:uLnTx/>
                <a:uFillTx/>
                <a:latin typeface="Arial"/>
                <a:ea typeface="+mn-ea"/>
                <a:cs typeface="+mn-cs"/>
              </a:rPr>
              <a:t> - quelle che si creano nella direzione opposta;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white"/>
                </a:solidFill>
                <a:effectLst/>
                <a:uLnTx/>
                <a:uFillTx/>
                <a:latin typeface="Arial"/>
                <a:ea typeface="+mn-ea"/>
                <a:cs typeface="+mn-cs"/>
              </a:rPr>
              <a:t>Equinoziali o Vive</a:t>
            </a:r>
            <a:r>
              <a:rPr kumimoji="0" lang="it-IT" sz="1800" b="0" i="0" u="none" strike="noStrike" kern="1200" cap="none" spc="0" normalizeH="0" baseline="0" noProof="0" dirty="0" smtClean="0">
                <a:ln>
                  <a:noFill/>
                </a:ln>
                <a:solidFill>
                  <a:prstClr val="white"/>
                </a:solidFill>
                <a:effectLst/>
                <a:uLnTx/>
                <a:uFillTx/>
                <a:latin typeface="Arial"/>
                <a:ea typeface="+mn-ea"/>
                <a:cs typeface="+mn-cs"/>
              </a:rPr>
              <a:t> - nei periodi di Luna Piena o Nuova e perciò quando all'allineamento si aggiunge anche il Sole;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Arial"/>
                <a:ea typeface="+mn-ea"/>
                <a:cs typeface="+mn-cs"/>
              </a:rPr>
              <a:t>di </a:t>
            </a:r>
            <a:r>
              <a:rPr kumimoji="0" lang="it-IT" sz="1800" b="1" i="0" u="none" strike="noStrike" kern="1200" cap="none" spc="0" normalizeH="0" baseline="0" noProof="0" dirty="0" smtClean="0">
                <a:ln>
                  <a:noFill/>
                </a:ln>
                <a:solidFill>
                  <a:prstClr val="white"/>
                </a:solidFill>
                <a:effectLst/>
                <a:uLnTx/>
                <a:uFillTx/>
                <a:latin typeface="Arial"/>
                <a:ea typeface="+mn-ea"/>
                <a:cs typeface="+mn-cs"/>
              </a:rPr>
              <a:t>Quadrature o Morte</a:t>
            </a:r>
            <a:r>
              <a:rPr kumimoji="0" lang="it-IT" sz="1800" b="0" i="0" u="none" strike="noStrike" kern="1200" cap="none" spc="0" normalizeH="0" baseline="0" noProof="0" dirty="0" smtClean="0">
                <a:ln>
                  <a:noFill/>
                </a:ln>
                <a:solidFill>
                  <a:prstClr val="white"/>
                </a:solidFill>
                <a:effectLst/>
                <a:uLnTx/>
                <a:uFillTx/>
                <a:latin typeface="Arial"/>
                <a:ea typeface="+mn-ea"/>
                <a:cs typeface="+mn-cs"/>
              </a:rPr>
              <a:t> - quando il nostro pianeta ed i due astri maggiori formano un angolo di 90°.</a:t>
            </a:r>
          </a:p>
        </p:txBody>
      </p:sp>
    </p:spTree>
    <p:extLst>
      <p:ext uri="{BB962C8B-B14F-4D97-AF65-F5344CB8AC3E}">
        <p14:creationId xmlns:p14="http://schemas.microsoft.com/office/powerpoint/2010/main" val="1847058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32656"/>
            <a:ext cx="8229600" cy="504056"/>
          </a:xfrm>
        </p:spPr>
        <p:txBody>
          <a:bodyPr>
            <a:noAutofit/>
          </a:bodyPr>
          <a:lstStyle/>
          <a:p>
            <a:r>
              <a:rPr lang="it-IT" sz="2400" b="1" dirty="0" smtClean="0">
                <a:solidFill>
                  <a:srgbClr val="FF0000"/>
                </a:solidFill>
              </a:rPr>
              <a:t>        Come è utilizzata la marea per produrre energia?</a:t>
            </a:r>
            <a:endParaRPr lang="it-IT" sz="2400" b="1" dirty="0">
              <a:solidFill>
                <a:srgbClr val="FF0000"/>
              </a:solidFill>
            </a:endParaRPr>
          </a:p>
        </p:txBody>
      </p:sp>
      <p:sp>
        <p:nvSpPr>
          <p:cNvPr id="3" name="Segnaposto contenuto 2"/>
          <p:cNvSpPr>
            <a:spLocks noGrp="1"/>
          </p:cNvSpPr>
          <p:nvPr>
            <p:ph sz="half" idx="1"/>
          </p:nvPr>
        </p:nvSpPr>
        <p:spPr>
          <a:xfrm>
            <a:off x="-108520" y="3789040"/>
            <a:ext cx="8988927" cy="2232248"/>
          </a:xfrm>
        </p:spPr>
        <p:txBody>
          <a:bodyPr>
            <a:noAutofit/>
          </a:bodyPr>
          <a:lstStyle/>
          <a:p>
            <a:pPr>
              <a:buNone/>
            </a:pPr>
            <a:r>
              <a:rPr lang="it-IT" sz="1800" dirty="0" smtClean="0">
                <a:latin typeface="Baskerville Old Face" panose="02020602080505020303" pitchFamily="18" charset="0"/>
              </a:rPr>
              <a:t>      </a:t>
            </a:r>
            <a:r>
              <a:rPr lang="it-IT" sz="2400" dirty="0" smtClean="0"/>
              <a:t>Esistono diversi modi per utilizzare l’energia delle maree: dalla cattura in lagune o bacini, alle turbine sottomarine, simili a eliche nei flussi di marea. Quando la marea sale le lagune o i bacini artificiali intrappolano l’acqua costringendola a passare attraverso turbine che producono elettricità durante il loro riempimento. L’acqua viene poi rilasciata lentamente attraverso le turbine per produrre elettricità quando la marea scende. </a:t>
            </a:r>
            <a:endParaRPr lang="it-IT" sz="2400" dirty="0"/>
          </a:p>
        </p:txBody>
      </p:sp>
      <p:pic>
        <p:nvPicPr>
          <p:cNvPr id="5" name="Picture 2"/>
          <p:cNvPicPr>
            <a:picLocks noGrp="1" noChangeAspect="1" noChangeArrowheads="1"/>
          </p:cNvPicPr>
          <p:nvPr>
            <p:ph sz="half" idx="2"/>
          </p:nvPr>
        </p:nvPicPr>
        <p:blipFill>
          <a:blip r:embed="rId2" cstate="print"/>
          <a:srcRect/>
          <a:stretch>
            <a:fillRect/>
          </a:stretch>
        </p:blipFill>
        <p:spPr bwMode="auto">
          <a:xfrm>
            <a:off x="2051720" y="823800"/>
            <a:ext cx="4032448" cy="2841658"/>
          </a:xfrm>
          <a:prstGeom prst="rect">
            <a:avLst/>
          </a:prstGeom>
          <a:noFill/>
          <a:ln w="9525">
            <a:noFill/>
            <a:miter lim="800000"/>
            <a:headEnd/>
            <a:tailEnd/>
          </a:ln>
        </p:spPr>
      </p:pic>
      <p:sp>
        <p:nvSpPr>
          <p:cNvPr id="6" name="Segnaposto contenuto 2"/>
          <p:cNvSpPr txBox="1">
            <a:spLocks/>
          </p:cNvSpPr>
          <p:nvPr/>
        </p:nvSpPr>
        <p:spPr>
          <a:xfrm>
            <a:off x="1331640" y="4819127"/>
            <a:ext cx="8244408" cy="172819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Baskerville Old Face" panose="02020602080505020303" pitchFamily="18" charset="0"/>
                <a:ea typeface="+mn-ea"/>
                <a:cs typeface="+mn-cs"/>
              </a:rPr>
              <a:t>.</a:t>
            </a:r>
            <a:endParaRPr kumimoji="0" lang="it-IT" sz="1800" b="0"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endParaRPr>
          </a:p>
        </p:txBody>
      </p:sp>
    </p:spTree>
    <p:extLst>
      <p:ext uri="{BB962C8B-B14F-4D97-AF65-F5344CB8AC3E}">
        <p14:creationId xmlns:p14="http://schemas.microsoft.com/office/powerpoint/2010/main" val="4231333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404664"/>
            <a:ext cx="4038600" cy="5721499"/>
          </a:xfrm>
        </p:spPr>
        <p:txBody>
          <a:bodyPr>
            <a:normAutofit/>
          </a:bodyPr>
          <a:lstStyle/>
          <a:p>
            <a:pPr>
              <a:buNone/>
            </a:pPr>
            <a:r>
              <a:rPr lang="it-IT" sz="3000" b="1" dirty="0" smtClean="0">
                <a:solidFill>
                  <a:srgbClr val="FF0000"/>
                </a:solidFill>
              </a:rPr>
              <a:t>VANTAGGI</a:t>
            </a:r>
          </a:p>
          <a:p>
            <a:endParaRPr lang="it-IT" dirty="0" smtClean="0"/>
          </a:p>
          <a:p>
            <a:endParaRPr lang="it-IT" dirty="0" smtClean="0"/>
          </a:p>
          <a:p>
            <a:pPr>
              <a:buFont typeface="Wingdings" panose="05000000000000000000" pitchFamily="2" charset="2"/>
              <a:buChar char="ü"/>
            </a:pPr>
            <a:r>
              <a:rPr lang="it-IT" sz="3200" dirty="0" smtClean="0"/>
              <a:t>Le maree sono prevedibili; </a:t>
            </a:r>
          </a:p>
          <a:p>
            <a:pPr>
              <a:buFont typeface="Wingdings" panose="05000000000000000000" pitchFamily="2" charset="2"/>
              <a:buChar char="ü"/>
            </a:pPr>
            <a:endParaRPr lang="it-IT" sz="3200" dirty="0" smtClean="0"/>
          </a:p>
          <a:p>
            <a:pPr>
              <a:buFont typeface="Wingdings" panose="05000000000000000000" pitchFamily="2" charset="2"/>
              <a:buChar char="ü"/>
            </a:pPr>
            <a:endParaRPr lang="it-IT" sz="3200" dirty="0" smtClean="0"/>
          </a:p>
          <a:p>
            <a:pPr>
              <a:buFont typeface="Wingdings" panose="05000000000000000000" pitchFamily="2" charset="2"/>
              <a:buChar char="ü"/>
            </a:pPr>
            <a:r>
              <a:rPr lang="it-IT" sz="3200" dirty="0" smtClean="0"/>
              <a:t>La produzione di energia è poco costosa;</a:t>
            </a:r>
          </a:p>
          <a:p>
            <a:endParaRPr lang="it-IT" sz="3200" dirty="0" smtClean="0"/>
          </a:p>
        </p:txBody>
      </p:sp>
      <p:pic>
        <p:nvPicPr>
          <p:cNvPr id="1026"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2960" t="-15454" r="14460" b="27744"/>
          <a:stretch/>
        </p:blipFill>
        <p:spPr bwMode="auto">
          <a:xfrm>
            <a:off x="4572000" y="3252283"/>
            <a:ext cx="3528392" cy="3155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92696"/>
            <a:ext cx="3854425" cy="2855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5423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285728"/>
            <a:ext cx="3657600" cy="5840435"/>
          </a:xfrm>
        </p:spPr>
        <p:txBody>
          <a:bodyPr/>
          <a:lstStyle/>
          <a:p>
            <a:endParaRPr lang="it-IT" dirty="0" smtClean="0"/>
          </a:p>
          <a:p>
            <a:endParaRPr lang="it-IT" dirty="0" smtClean="0"/>
          </a:p>
          <a:p>
            <a:endParaRPr lang="it-IT" dirty="0" smtClean="0"/>
          </a:p>
          <a:p>
            <a:pPr>
              <a:buFont typeface="Wingdings" panose="05000000000000000000" pitchFamily="2" charset="2"/>
              <a:buChar char="ü"/>
            </a:pPr>
            <a:r>
              <a:rPr lang="it-IT" sz="2800" dirty="0" smtClean="0"/>
              <a:t>Non produce anidride carbonica; </a:t>
            </a:r>
          </a:p>
          <a:p>
            <a:pPr>
              <a:buFont typeface="Wingdings" panose="05000000000000000000" pitchFamily="2" charset="2"/>
              <a:buChar char="ü"/>
            </a:pPr>
            <a:endParaRPr lang="it-IT" sz="2800" dirty="0" smtClean="0"/>
          </a:p>
          <a:p>
            <a:pPr>
              <a:buFont typeface="Wingdings" panose="05000000000000000000" pitchFamily="2" charset="2"/>
              <a:buChar char="ü"/>
            </a:pPr>
            <a:endParaRPr lang="it-IT" dirty="0" smtClean="0"/>
          </a:p>
          <a:p>
            <a:pPr>
              <a:buFont typeface="Wingdings" panose="05000000000000000000" pitchFamily="2" charset="2"/>
              <a:buChar char="ü"/>
            </a:pPr>
            <a:endParaRPr lang="it-IT" dirty="0" smtClean="0"/>
          </a:p>
          <a:p>
            <a:pPr>
              <a:buFont typeface="Wingdings" panose="05000000000000000000" pitchFamily="2" charset="2"/>
              <a:buChar char="ü"/>
            </a:pPr>
            <a:r>
              <a:rPr lang="it-IT" sz="2800" dirty="0" smtClean="0"/>
              <a:t>Non ha bisogno di combustibile.</a:t>
            </a:r>
          </a:p>
          <a:p>
            <a:endParaRPr lang="it-IT" dirty="0"/>
          </a:p>
        </p:txBody>
      </p:sp>
      <p:pic>
        <p:nvPicPr>
          <p:cNvPr id="2050"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4780" t="2610" r="4406"/>
          <a:stretch/>
        </p:blipFill>
        <p:spPr bwMode="auto">
          <a:xfrm>
            <a:off x="4499993" y="620688"/>
            <a:ext cx="4104456" cy="2687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3" y="3429000"/>
            <a:ext cx="4104456" cy="289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5541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061856"/>
            <a:ext cx="6439023" cy="4829267"/>
          </a:xfrm>
        </p:spPr>
      </p:pic>
      <p:sp>
        <p:nvSpPr>
          <p:cNvPr id="2" name="Titolo 1"/>
          <p:cNvSpPr>
            <a:spLocks noGrp="1"/>
          </p:cNvSpPr>
          <p:nvPr>
            <p:ph type="title"/>
          </p:nvPr>
        </p:nvSpPr>
        <p:spPr/>
        <p:txBody>
          <a:bodyPr/>
          <a:lstStyle/>
          <a:p>
            <a:endParaRPr lang="it-IT" dirty="0"/>
          </a:p>
        </p:txBody>
      </p:sp>
      <p:sp>
        <p:nvSpPr>
          <p:cNvPr id="5" name="CasellaDiTesto 4"/>
          <p:cNvSpPr txBox="1"/>
          <p:nvPr/>
        </p:nvSpPr>
        <p:spPr>
          <a:xfrm>
            <a:off x="456419" y="178135"/>
            <a:ext cx="85180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smtClean="0">
                <a:ln>
                  <a:noFill/>
                </a:ln>
                <a:solidFill>
                  <a:srgbClr val="008000"/>
                </a:solidFill>
                <a:effectLst/>
                <a:uLnTx/>
                <a:uFillTx/>
                <a:latin typeface="Arial"/>
                <a:ea typeface="+mn-ea"/>
                <a:cs typeface="+mn-cs"/>
              </a:rPr>
              <a:t>  </a:t>
            </a:r>
            <a:r>
              <a:rPr kumimoji="0" lang="it-IT" sz="3600" b="1" i="0" u="none" strike="noStrike" kern="1200" cap="none" spc="0" normalizeH="0" baseline="0" noProof="0" dirty="0" smtClean="0">
                <a:ln>
                  <a:noFill/>
                </a:ln>
                <a:solidFill>
                  <a:srgbClr val="002060"/>
                </a:solidFill>
                <a:effectLst/>
                <a:uLnTx/>
                <a:uFillTx/>
                <a:latin typeface="Arial"/>
                <a:ea typeface="+mn-ea"/>
                <a:cs typeface="+mn-cs"/>
              </a:rPr>
              <a:t>FONTI D’ENERGIA  A CONFRONTO</a:t>
            </a:r>
            <a:endParaRPr kumimoji="0" lang="it-IT" sz="3600" b="1" i="0" u="none" strike="noStrike" kern="1200" cap="none" spc="0" normalizeH="0" baseline="0" noProof="0" dirty="0">
              <a:ln>
                <a:noFill/>
              </a:ln>
              <a:solidFill>
                <a:srgbClr val="002060"/>
              </a:solidFill>
              <a:effectLst/>
              <a:uLnTx/>
              <a:uFillTx/>
              <a:latin typeface="Arial"/>
              <a:ea typeface="+mn-ea"/>
              <a:cs typeface="+mn-cs"/>
            </a:endParaRPr>
          </a:p>
        </p:txBody>
      </p:sp>
      <p:sp>
        <p:nvSpPr>
          <p:cNvPr id="6" name="Rettangolo 5"/>
          <p:cNvSpPr/>
          <p:nvPr/>
        </p:nvSpPr>
        <p:spPr>
          <a:xfrm>
            <a:off x="906127" y="5805264"/>
            <a:ext cx="6858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002060"/>
                </a:solidFill>
                <a:effectLst/>
                <a:uLnTx/>
                <a:uFillTx/>
                <a:latin typeface="Times New Roman"/>
                <a:ea typeface="+mn-ea"/>
                <a:cs typeface="+mn-cs"/>
              </a:rPr>
              <a:t>come funzionano le fonti di energia e quali sono i pro e i contro del loro utilizzo</a:t>
            </a:r>
          </a:p>
        </p:txBody>
      </p:sp>
      <p:pic>
        <p:nvPicPr>
          <p:cNvPr id="7" name="Picture 4" descr="https://encrypted-tbn0.gstatic.com/images?q=tbn:ANd9GcQmxnG7U0RHP3bi6xXlyQn7nplLZP7xzk2I8C2s6TOg_xGzcwCFUA"/>
          <p:cNvPicPr>
            <a:picLocks noChangeAspect="1" noChangeArrowheads="1"/>
          </p:cNvPicPr>
          <p:nvPr/>
        </p:nvPicPr>
        <p:blipFill>
          <a:blip r:embed="rId3"/>
          <a:srcRect/>
          <a:stretch>
            <a:fillRect/>
          </a:stretch>
        </p:blipFill>
        <p:spPr bwMode="auto">
          <a:xfrm>
            <a:off x="6732240" y="824466"/>
            <a:ext cx="2216873" cy="16906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48744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285728"/>
            <a:ext cx="3657600" cy="5840435"/>
          </a:xfrm>
        </p:spPr>
        <p:txBody>
          <a:bodyPr/>
          <a:lstStyle/>
          <a:p>
            <a:pPr>
              <a:buNone/>
            </a:pPr>
            <a:r>
              <a:rPr lang="it-IT" b="1" dirty="0" smtClean="0">
                <a:solidFill>
                  <a:srgbClr val="FF0000"/>
                </a:solidFill>
              </a:rPr>
              <a:t>SVANTAGGI</a:t>
            </a:r>
          </a:p>
          <a:p>
            <a:r>
              <a:rPr lang="it-IT" dirty="0" smtClean="0"/>
              <a:t>Gli impianti producono energia solo quando c’è l’alta marea; </a:t>
            </a:r>
          </a:p>
          <a:p>
            <a:endParaRPr lang="it-IT" dirty="0" smtClean="0"/>
          </a:p>
          <a:p>
            <a:endParaRPr lang="it-IT" dirty="0" smtClean="0"/>
          </a:p>
          <a:p>
            <a:endParaRPr lang="it-IT" dirty="0"/>
          </a:p>
          <a:p>
            <a:r>
              <a:rPr lang="it-IT" dirty="0" smtClean="0"/>
              <a:t>Gli sbarramenti sono costosi da costruire;</a:t>
            </a:r>
          </a:p>
        </p:txBody>
      </p:sp>
      <p:pic>
        <p:nvPicPr>
          <p:cNvPr id="3074"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620688"/>
            <a:ext cx="3657600" cy="2431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717032"/>
            <a:ext cx="3650729" cy="2267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1165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ole.jpeg"/>
          <p:cNvPicPr>
            <a:picLocks noGrp="1" noChangeAspect="1"/>
          </p:cNvPicPr>
          <p:nvPr>
            <p:ph idx="1"/>
          </p:nvPr>
        </p:nvPicPr>
        <p:blipFill>
          <a:blip r:embed="rId2"/>
          <a:stretch>
            <a:fillRect/>
          </a:stretch>
        </p:blipFill>
        <p:spPr>
          <a:xfrm>
            <a:off x="0" y="71438"/>
            <a:ext cx="9144000" cy="6786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04100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662" y="332656"/>
            <a:ext cx="8229600" cy="132624"/>
          </a:xfrm>
        </p:spPr>
        <p:txBody>
          <a:bodyPr>
            <a:normAutofit fontScale="90000"/>
          </a:bodyPr>
          <a:lstStyle/>
          <a:p>
            <a:endParaRPr lang="it-IT" dirty="0"/>
          </a:p>
        </p:txBody>
      </p:sp>
      <p:sp>
        <p:nvSpPr>
          <p:cNvPr id="5" name="Segnaposto contenuto 4"/>
          <p:cNvSpPr>
            <a:spLocks noGrp="1"/>
          </p:cNvSpPr>
          <p:nvPr>
            <p:ph idx="1"/>
          </p:nvPr>
        </p:nvSpPr>
        <p:spPr>
          <a:xfrm>
            <a:off x="425370" y="394958"/>
            <a:ext cx="8229600" cy="5343872"/>
          </a:xfrm>
        </p:spPr>
        <p:txBody>
          <a:bodyPr>
            <a:normAutofit/>
          </a:bodyPr>
          <a:lstStyle/>
          <a:p>
            <a:pPr marL="0" indent="0">
              <a:buNone/>
            </a:pPr>
            <a:r>
              <a:rPr lang="it-IT" sz="2400" dirty="0" smtClean="0"/>
              <a:t>L’accumulo di calore nel </a:t>
            </a:r>
            <a:r>
              <a:rPr lang="it-IT" sz="2400" i="1" dirty="0" smtClean="0"/>
              <a:t>sottosuolo </a:t>
            </a:r>
            <a:r>
              <a:rPr lang="it-IT" sz="2400" dirty="0" smtClean="0"/>
              <a:t> è dovuto al calore del mantello terrestre che raggiunge la crosta  attraverso il magma e le  acque profonde(che sono anche causa di fenomeni come le eruzioni vulcaniche, le sorgenti termali, i geyser o le fumarole</a:t>
            </a:r>
            <a:r>
              <a:rPr lang="it-IT" sz="2400" dirty="0"/>
              <a:t>.</a:t>
            </a:r>
            <a:r>
              <a:rPr lang="it-IT" sz="2400" dirty="0" smtClean="0"/>
              <a:t> Questo calore “naturale” può essere sfruttato per generare “energia geotermica”. Per sfruttare il calore della terra è importante individuare le zone dove esso è più concentrato ed economicamente utilizzabile </a:t>
            </a:r>
          </a:p>
          <a:p>
            <a:endParaRPr lang="it-IT" sz="1400" dirty="0"/>
          </a:p>
        </p:txBody>
      </p:sp>
      <p:pic>
        <p:nvPicPr>
          <p:cNvPr id="6" name="Immagine 5" descr="330px-NesjavellirPowerPlant_edit2.jpg"/>
          <p:cNvPicPr>
            <a:picLocks noChangeAspect="1"/>
          </p:cNvPicPr>
          <p:nvPr/>
        </p:nvPicPr>
        <p:blipFill>
          <a:blip r:embed="rId2"/>
          <a:stretch>
            <a:fillRect/>
          </a:stretch>
        </p:blipFill>
        <p:spPr>
          <a:xfrm>
            <a:off x="1619672" y="3429000"/>
            <a:ext cx="5760640" cy="2835733"/>
          </a:xfrm>
          <a:prstGeom prst="rect">
            <a:avLst/>
          </a:prstGeom>
        </p:spPr>
      </p:pic>
    </p:spTree>
    <p:extLst>
      <p:ext uri="{BB962C8B-B14F-4D97-AF65-F5344CB8AC3E}">
        <p14:creationId xmlns:p14="http://schemas.microsoft.com/office/powerpoint/2010/main" val="3237836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714356"/>
            <a:ext cx="8229600" cy="1143000"/>
          </a:xfrm>
        </p:spPr>
        <p:txBody>
          <a:bodyPr/>
          <a:lstStyle/>
          <a:p>
            <a:r>
              <a:rPr lang="it-IT" dirty="0" smtClean="0"/>
              <a:t>      PRO                   CONTRO</a:t>
            </a:r>
            <a:endParaRPr lang="it-IT" dirty="0"/>
          </a:p>
        </p:txBody>
      </p:sp>
      <p:sp>
        <p:nvSpPr>
          <p:cNvPr id="3" name="Segnaposto contenuto 2"/>
          <p:cNvSpPr>
            <a:spLocks noGrp="1"/>
          </p:cNvSpPr>
          <p:nvPr>
            <p:ph sz="half" idx="1"/>
          </p:nvPr>
        </p:nvSpPr>
        <p:spPr/>
        <p:txBody>
          <a:bodyPr>
            <a:normAutofit fontScale="55000" lnSpcReduction="20000"/>
          </a:bodyPr>
          <a:lstStyle/>
          <a:p>
            <a:r>
              <a:rPr lang="it-IT" sz="2900" dirty="0" smtClean="0"/>
              <a:t>Un impianto geotermico permette di risparmiare fino all'80% dei costi di esercizio rispetto a un sistema tradizionale e rende l’utilizzatore non condizionato dal prezzo del petrolio e del gas. </a:t>
            </a:r>
          </a:p>
          <a:p>
            <a:r>
              <a:rPr lang="it-IT" sz="2900" dirty="0" smtClean="0"/>
              <a:t>Un impianto geotermico è ecologico perché non emette CO2 e ha quindi un  basso impatto ambientale. </a:t>
            </a:r>
          </a:p>
          <a:p>
            <a:r>
              <a:rPr lang="it-IT" sz="2900" dirty="0" smtClean="0"/>
              <a:t>L’ impianto necessita di poca manutenzione, è silenzioso e non ci sono pericoli di incendio o di emissioni gassose poiché non si ha a che fare con alcun tipo di combustibile (gas petrolio e derivati).</a:t>
            </a:r>
          </a:p>
          <a:p>
            <a:pPr marL="0" indent="0">
              <a:buNone/>
            </a:pPr>
            <a:r>
              <a:rPr lang="it-IT" dirty="0" smtClean="0"/>
              <a:t/>
            </a:r>
            <a:br>
              <a:rPr lang="it-IT" dirty="0" smtClean="0"/>
            </a:br>
            <a:endParaRPr lang="it-IT" dirty="0"/>
          </a:p>
        </p:txBody>
      </p:sp>
      <p:sp>
        <p:nvSpPr>
          <p:cNvPr id="4" name="Segnaposto contenuto 3"/>
          <p:cNvSpPr>
            <a:spLocks noGrp="1"/>
          </p:cNvSpPr>
          <p:nvPr>
            <p:ph sz="half" idx="2"/>
          </p:nvPr>
        </p:nvSpPr>
        <p:spPr/>
        <p:txBody>
          <a:bodyPr>
            <a:normAutofit fontScale="55000" lnSpcReduction="20000"/>
          </a:bodyPr>
          <a:lstStyle/>
          <a:p>
            <a:r>
              <a:rPr lang="it-IT" sz="3200" dirty="0"/>
              <a:t>I</a:t>
            </a:r>
            <a:r>
              <a:rPr lang="it-IT" sz="3200" dirty="0" smtClean="0"/>
              <a:t>n alcuni casi, dalle centrali geotermiche insieme al vapore esce  anche un odore sgradevole (di uova marce) dovuto all'idrogeno </a:t>
            </a:r>
            <a:r>
              <a:rPr lang="it-IT" sz="3200" dirty="0" err="1" smtClean="0"/>
              <a:t>solforato.Questo</a:t>
            </a:r>
            <a:r>
              <a:rPr lang="it-IT" sz="3200" dirty="0" smtClean="0"/>
              <a:t> problema si può risolvere mediante l'installazione impianti di abbattimento di tali fumi maleodoranti.</a:t>
            </a:r>
          </a:p>
          <a:p>
            <a:r>
              <a:rPr lang="it-IT" sz="3200" dirty="0" smtClean="0"/>
              <a:t>l'impatto architettonico delle centrali geotermiche può essere non gradevole, perché spesso costituto da un groviglio di tubature anti-estetiche. Il problema può essere risolto utilizzando un'architettura rispettosa del paesaggio e del comune senso estetico</a:t>
            </a:r>
          </a:p>
          <a:p>
            <a:endParaRPr lang="it-IT" dirty="0"/>
          </a:p>
        </p:txBody>
      </p:sp>
      <p:sp>
        <p:nvSpPr>
          <p:cNvPr id="5" name="AutoShape 2" descr="Risultati immagini per naso  che sente cattivo odore disegn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onstantia"/>
              <a:ea typeface="+mn-ea"/>
              <a:cs typeface="+mn-cs"/>
            </a:endParaRPr>
          </a:p>
        </p:txBody>
      </p:sp>
      <p:pic>
        <p:nvPicPr>
          <p:cNvPr id="6" name="Immagine 5"/>
          <p:cNvPicPr>
            <a:picLocks noChangeAspect="1"/>
          </p:cNvPicPr>
          <p:nvPr/>
        </p:nvPicPr>
        <p:blipFill>
          <a:blip r:embed="rId2"/>
          <a:stretch>
            <a:fillRect/>
          </a:stretch>
        </p:blipFill>
        <p:spPr>
          <a:xfrm>
            <a:off x="7812360" y="799007"/>
            <a:ext cx="1211161" cy="1143000"/>
          </a:xfrm>
          <a:prstGeom prst="rect">
            <a:avLst/>
          </a:prstGeom>
        </p:spPr>
      </p:pic>
      <p:pic>
        <p:nvPicPr>
          <p:cNvPr id="7" name="Immagine 6"/>
          <p:cNvPicPr>
            <a:picLocks noChangeAspect="1"/>
          </p:cNvPicPr>
          <p:nvPr/>
        </p:nvPicPr>
        <p:blipFill>
          <a:blip r:embed="rId3"/>
          <a:stretch>
            <a:fillRect/>
          </a:stretch>
        </p:blipFill>
        <p:spPr>
          <a:xfrm>
            <a:off x="2748913" y="647117"/>
            <a:ext cx="1371565" cy="1307021"/>
          </a:xfrm>
          <a:prstGeom prst="rect">
            <a:avLst/>
          </a:prstGeom>
        </p:spPr>
      </p:pic>
    </p:spTree>
    <p:extLst>
      <p:ext uri="{BB962C8B-B14F-4D97-AF65-F5344CB8AC3E}">
        <p14:creationId xmlns:p14="http://schemas.microsoft.com/office/powerpoint/2010/main" val="24750198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31640" y="-67746"/>
            <a:ext cx="585608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1" u="none" strike="noStrike" kern="1200" cap="none" spc="300" normalizeH="0" baseline="0" noProof="0" dirty="0">
                <a:ln w="11430" cmpd="sng">
                  <a:solidFill>
                    <a:srgbClr val="6EA0B0">
                      <a:tint val="10000"/>
                    </a:srgbClr>
                  </a:solidFill>
                  <a:prstDash val="solid"/>
                  <a:miter lim="800000"/>
                </a:ln>
                <a:solidFill>
                  <a:srgbClr val="0070C0"/>
                </a:solidFill>
                <a:effectLst>
                  <a:glow rad="45500">
                    <a:srgbClr val="6EA0B0">
                      <a:satMod val="220000"/>
                      <a:alpha val="35000"/>
                    </a:srgbClr>
                  </a:glow>
                </a:effectLst>
                <a:uLnTx/>
                <a:uFillTx/>
                <a:latin typeface="Times New Roman"/>
                <a:ea typeface="+mn-ea"/>
                <a:cs typeface="Times New Roman" pitchFamily="18" charset="0"/>
              </a:rPr>
              <a:t>Energia Eolica </a:t>
            </a:r>
          </a:p>
        </p:txBody>
      </p:sp>
      <p:sp>
        <p:nvSpPr>
          <p:cNvPr id="3" name="Rettangolo 2"/>
          <p:cNvSpPr/>
          <p:nvPr/>
        </p:nvSpPr>
        <p:spPr>
          <a:xfrm>
            <a:off x="6372200" y="4941168"/>
            <a:ext cx="261609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a:ln>
                  <a:noFill/>
                </a:ln>
                <a:solidFill>
                  <a:prstClr val="white"/>
                </a:solidFill>
                <a:effectLst/>
                <a:uLnTx/>
                <a:uFillTx/>
                <a:latin typeface="Times New Roman"/>
                <a:ea typeface="+mn-ea"/>
                <a:cs typeface="Times New Roman" pitchFamily="18" charset="0"/>
              </a:rPr>
              <a:t>Il termine  greco </a:t>
            </a:r>
            <a:r>
              <a:rPr kumimoji="0" lang="it-IT" sz="2000" b="0" i="1" u="none" strike="noStrike" kern="1200" cap="none" spc="0" normalizeH="0" baseline="0" noProof="0" dirty="0">
                <a:ln>
                  <a:noFill/>
                </a:ln>
                <a:solidFill>
                  <a:srgbClr val="120571"/>
                </a:solidFill>
                <a:effectLst/>
                <a:uLnTx/>
                <a:uFillTx/>
                <a:latin typeface="Times New Roman"/>
                <a:ea typeface="+mn-ea"/>
                <a:cs typeface="Times New Roman" pitchFamily="18" charset="0"/>
              </a:rPr>
              <a:t>"eolico"</a:t>
            </a:r>
            <a:r>
              <a:rPr kumimoji="0" lang="it-IT" sz="2000" b="0" i="1" u="none" strike="noStrike" kern="1200" cap="none" spc="0" normalizeH="0" baseline="0" noProof="0" dirty="0">
                <a:ln>
                  <a:noFill/>
                </a:ln>
                <a:solidFill>
                  <a:prstClr val="white"/>
                </a:solidFill>
                <a:effectLst/>
                <a:uLnTx/>
                <a:uFillTx/>
                <a:latin typeface="Times New Roman"/>
                <a:ea typeface="+mn-ea"/>
                <a:cs typeface="Times New Roman" pitchFamily="18" charset="0"/>
              </a:rPr>
              <a:t> deriva da Eolo, </a:t>
            </a:r>
            <a:r>
              <a:rPr kumimoji="0" lang="it-IT" sz="2000" b="0" i="1" u="none" strike="noStrike" kern="1200" cap="none" spc="0" normalizeH="0" baseline="0" noProof="0" dirty="0" smtClean="0">
                <a:ln>
                  <a:noFill/>
                </a:ln>
                <a:solidFill>
                  <a:prstClr val="white"/>
                </a:solidFill>
                <a:effectLst/>
                <a:uLnTx/>
                <a:uFillTx/>
                <a:latin typeface="Times New Roman"/>
                <a:ea typeface="+mn-ea"/>
                <a:cs typeface="Times New Roman" pitchFamily="18" charset="0"/>
              </a:rPr>
              <a:t>il </a:t>
            </a:r>
            <a:r>
              <a:rPr kumimoji="0" lang="it-IT" sz="2000" b="0" i="1" u="none" strike="noStrike" kern="1200" cap="none" spc="0" normalizeH="0" baseline="0" noProof="0" dirty="0">
                <a:ln>
                  <a:noFill/>
                </a:ln>
                <a:solidFill>
                  <a:prstClr val="white"/>
                </a:solidFill>
                <a:effectLst/>
                <a:uLnTx/>
                <a:uFillTx/>
                <a:latin typeface="Times New Roman"/>
                <a:ea typeface="+mn-ea"/>
                <a:cs typeface="Times New Roman" pitchFamily="18" charset="0"/>
              </a:rPr>
              <a:t>dio dei venti nella mitologia greca</a:t>
            </a:r>
            <a:endParaRPr kumimoji="0" lang="it-IT" sz="2000" b="0" i="1"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4" name="Immagine 3" descr="EOLO2-1_zpsdaaa699b.png"/>
          <p:cNvPicPr/>
          <p:nvPr/>
        </p:nvPicPr>
        <p:blipFill>
          <a:blip r:embed="rId2" cstate="print"/>
          <a:stretch>
            <a:fillRect/>
          </a:stretch>
        </p:blipFill>
        <p:spPr>
          <a:xfrm>
            <a:off x="6058971" y="2487374"/>
            <a:ext cx="2736981" cy="2453794"/>
          </a:xfrm>
          <a:prstGeom prst="rect">
            <a:avLst/>
          </a:prstGeom>
        </p:spPr>
      </p:pic>
      <p:sp>
        <p:nvSpPr>
          <p:cNvPr id="5" name="Rettangolo 4"/>
          <p:cNvSpPr/>
          <p:nvPr/>
        </p:nvSpPr>
        <p:spPr>
          <a:xfrm>
            <a:off x="179512" y="764704"/>
            <a:ext cx="573683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white"/>
                </a:solidFill>
                <a:effectLst/>
                <a:uLnTx/>
                <a:uFillTx/>
                <a:latin typeface="Times New Roman"/>
                <a:ea typeface="+mn-ea"/>
                <a:cs typeface="Times New Roman" pitchFamily="18" charset="0"/>
              </a:rPr>
              <a:t>L'energia eolica è l’</a:t>
            </a:r>
            <a:r>
              <a:rPr kumimoji="0" lang="it-IT" sz="2000" b="1" i="0" u="none" strike="noStrike" kern="1200" cap="none" spc="0" normalizeH="0" baseline="0" noProof="0" dirty="0">
                <a:ln>
                  <a:noFill/>
                </a:ln>
                <a:solidFill>
                  <a:srgbClr val="120571"/>
                </a:solidFill>
                <a:effectLst/>
                <a:uLnTx/>
                <a:uFillTx/>
                <a:latin typeface="Times New Roman"/>
                <a:ea typeface="+mn-ea"/>
                <a:cs typeface="Times New Roman" pitchFamily="18" charset="0"/>
              </a:rPr>
              <a:t>energia cinetica </a:t>
            </a:r>
            <a:r>
              <a:rPr kumimoji="0" lang="it-IT" sz="2000" b="0" i="0" u="none" strike="noStrike" kern="1200" cap="none" spc="0" normalizeH="0" baseline="0" noProof="0" dirty="0">
                <a:ln>
                  <a:noFill/>
                </a:ln>
                <a:solidFill>
                  <a:prstClr val="white"/>
                </a:solidFill>
                <a:effectLst/>
                <a:uLnTx/>
                <a:uFillTx/>
                <a:latin typeface="Times New Roman"/>
                <a:ea typeface="+mn-ea"/>
                <a:cs typeface="Times New Roman" pitchFamily="18" charset="0"/>
              </a:rPr>
              <a:t>prodotta dal vento, tramite gli </a:t>
            </a:r>
            <a:r>
              <a:rPr kumimoji="0" lang="it-IT" sz="2000" b="1" i="0" u="none" strike="noStrike" kern="1200" cap="none" spc="0" normalizeH="0" baseline="0" noProof="0" dirty="0">
                <a:ln>
                  <a:noFill/>
                </a:ln>
                <a:solidFill>
                  <a:srgbClr val="120571"/>
                </a:solidFill>
                <a:effectLst/>
                <a:uLnTx/>
                <a:uFillTx/>
                <a:latin typeface="Times New Roman"/>
                <a:ea typeface="+mn-ea"/>
                <a:cs typeface="Times New Roman" pitchFamily="18" charset="0"/>
              </a:rPr>
              <a:t>aerogeneratori</a:t>
            </a:r>
            <a:r>
              <a:rPr kumimoji="0" lang="it-IT" sz="2000" b="0" i="0" u="none" strike="noStrike" kern="1200" cap="none" spc="0" normalizeH="0" baseline="0" noProof="0" dirty="0">
                <a:ln>
                  <a:noFill/>
                </a:ln>
                <a:solidFill>
                  <a:srgbClr val="120571"/>
                </a:solidFill>
                <a:effectLst/>
                <a:uLnTx/>
                <a:uFillTx/>
                <a:latin typeface="Times New Roman"/>
                <a:ea typeface="+mn-ea"/>
                <a:cs typeface="Times New Roman" pitchFamily="18" charset="0"/>
              </a:rPr>
              <a:t>. </a:t>
            </a:r>
            <a:endParaRPr kumimoji="0" lang="it-IT" sz="2000" b="0"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p:txBody>
      </p:sp>
      <p:sp>
        <p:nvSpPr>
          <p:cNvPr id="6" name="Rettangolo 5"/>
          <p:cNvSpPr/>
          <p:nvPr/>
        </p:nvSpPr>
        <p:spPr>
          <a:xfrm>
            <a:off x="3105932" y="1400716"/>
            <a:ext cx="2953039" cy="470898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tab pos="4860925" algn="l"/>
              </a:tabLst>
              <a:defRPr/>
            </a:pP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L'energia del vento viene utilizzata per far ruotare le pale degli aerogeneratori tenute insieme da un mozzo che le collega alla </a:t>
            </a:r>
            <a:r>
              <a:rPr kumimoji="0" lang="it-IT" sz="2000" b="1" i="0" u="none" strike="noStrike" kern="1200" cap="none" spc="0" normalizeH="0" baseline="0" noProof="0" dirty="0">
                <a:ln>
                  <a:noFill/>
                </a:ln>
                <a:solidFill>
                  <a:srgbClr val="120571"/>
                </a:solidFill>
                <a:effectLst/>
                <a:uLnTx/>
                <a:uFillTx/>
                <a:latin typeface="Times New Roman"/>
                <a:ea typeface="Calibri" pitchFamily="34" charset="0"/>
                <a:cs typeface="Times New Roman" pitchFamily="18" charset="0"/>
              </a:rPr>
              <a:t>torre eolica</a:t>
            </a: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 Dopodiché quest'energia viene estratta dal moltiplicatore di giri, che ha il compito di convertirla in </a:t>
            </a:r>
            <a:r>
              <a:rPr kumimoji="0" lang="it-IT" sz="2000" b="1" i="0" u="none" strike="noStrike" kern="1200" cap="none" spc="0" normalizeH="0" baseline="0" noProof="0" dirty="0">
                <a:ln>
                  <a:noFill/>
                </a:ln>
                <a:solidFill>
                  <a:srgbClr val="120571"/>
                </a:solidFill>
                <a:effectLst/>
                <a:uLnTx/>
                <a:uFillTx/>
                <a:latin typeface="Times New Roman"/>
                <a:ea typeface="Calibri" pitchFamily="34" charset="0"/>
                <a:cs typeface="Times New Roman" pitchFamily="18" charset="0"/>
              </a:rPr>
              <a:t>energia</a:t>
            </a:r>
            <a:r>
              <a:rPr kumimoji="0" lang="it-IT" sz="2000" b="0" i="0" u="none" strike="noStrike" kern="1200" cap="none" spc="0" normalizeH="0" baseline="0" noProof="0" dirty="0">
                <a:ln>
                  <a:noFill/>
                </a:ln>
                <a:solidFill>
                  <a:srgbClr val="120571"/>
                </a:solidFill>
                <a:effectLst/>
                <a:uLnTx/>
                <a:uFillTx/>
                <a:latin typeface="Times New Roman"/>
                <a:ea typeface="Calibri" pitchFamily="34" charset="0"/>
                <a:cs typeface="Times New Roman" pitchFamily="18" charset="0"/>
              </a:rPr>
              <a:t> </a:t>
            </a:r>
            <a:r>
              <a:rPr kumimoji="0" lang="it-IT" sz="2000" b="1" i="0" u="none" strike="noStrike" kern="1200" cap="none" spc="0" normalizeH="0" baseline="0" noProof="0" dirty="0">
                <a:ln>
                  <a:noFill/>
                </a:ln>
                <a:solidFill>
                  <a:srgbClr val="120571"/>
                </a:solidFill>
                <a:effectLst/>
                <a:uLnTx/>
                <a:uFillTx/>
                <a:latin typeface="Times New Roman"/>
                <a:ea typeface="Calibri" pitchFamily="34" charset="0"/>
                <a:cs typeface="Times New Roman" pitchFamily="18" charset="0"/>
              </a:rPr>
              <a:t>meccanica</a:t>
            </a: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 la quale viene trasmessa ad un generatore che a sua volta la trasforma in </a:t>
            </a:r>
            <a:r>
              <a:rPr kumimoji="0" lang="it-IT" sz="2000" b="1" i="0" u="none" strike="noStrike" kern="1200" cap="none" spc="0" normalizeH="0" baseline="0" noProof="0" dirty="0">
                <a:ln>
                  <a:noFill/>
                </a:ln>
                <a:solidFill>
                  <a:srgbClr val="120571"/>
                </a:solidFill>
                <a:effectLst/>
                <a:uLnTx/>
                <a:uFillTx/>
                <a:latin typeface="Times New Roman"/>
                <a:ea typeface="Calibri" pitchFamily="34" charset="0"/>
                <a:cs typeface="Times New Roman" pitchFamily="18" charset="0"/>
              </a:rPr>
              <a:t>energia elettrica</a:t>
            </a: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a:t>
            </a:r>
            <a:endParaRPr kumimoji="0" lang="it-IT" sz="2000" b="0"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p:txBody>
      </p:sp>
      <p:pic>
        <p:nvPicPr>
          <p:cNvPr id="7" name="Immagine 6" descr="pala.jpg"/>
          <p:cNvPicPr/>
          <p:nvPr/>
        </p:nvPicPr>
        <p:blipFill>
          <a:blip r:embed="rId3" cstate="print"/>
          <a:stretch>
            <a:fillRect/>
          </a:stretch>
        </p:blipFill>
        <p:spPr>
          <a:xfrm>
            <a:off x="323527" y="1472591"/>
            <a:ext cx="2664297" cy="4792016"/>
          </a:xfrm>
          <a:prstGeom prst="snip2DiagRect">
            <a:avLst>
              <a:gd name="adj1" fmla="val 0"/>
              <a:gd name="adj2" fmla="val 16936"/>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2813218"/>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758868" y="720862"/>
            <a:ext cx="40356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prstClr val="white"/>
                </a:solidFill>
                <a:effectLst/>
                <a:uLnTx/>
                <a:uFillTx/>
                <a:latin typeface="Times New Roman"/>
                <a:ea typeface="+mn-ea"/>
                <a:cs typeface="Times New Roman" pitchFamily="18" charset="0"/>
              </a:rPr>
              <a:t>ad </a:t>
            </a:r>
            <a:r>
              <a:rPr kumimoji="0" lang="it-IT" sz="2000" b="1" i="0" u="none" strike="noStrike" kern="1200" cap="none" spc="0" normalizeH="0" baseline="0" noProof="0" dirty="0" smtClean="0">
                <a:ln>
                  <a:noFill/>
                </a:ln>
                <a:solidFill>
                  <a:srgbClr val="120571"/>
                </a:solidFill>
                <a:effectLst/>
                <a:uLnTx/>
                <a:uFillTx/>
                <a:latin typeface="Times New Roman"/>
                <a:ea typeface="+mn-ea"/>
                <a:cs typeface="Times New Roman" pitchFamily="18" charset="0"/>
              </a:rPr>
              <a:t>asse orizzontale</a:t>
            </a:r>
            <a:r>
              <a:rPr kumimoji="0" lang="it-IT" sz="2000" b="0" i="0" u="none" strike="noStrike" kern="1200" cap="none" spc="0" normalizeH="0" baseline="0" noProof="0" dirty="0" smtClean="0">
                <a:ln>
                  <a:noFill/>
                </a:ln>
                <a:solidFill>
                  <a:prstClr val="white"/>
                </a:solidFill>
                <a:effectLst/>
                <a:uLnTx/>
                <a:uFillTx/>
                <a:latin typeface="Times New Roman"/>
                <a:ea typeface="+mn-ea"/>
                <a:cs typeface="Times New Roman" pitchFamily="18" charset="0"/>
              </a:rPr>
              <a:t>: hanno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prstClr val="white"/>
                </a:solidFill>
                <a:effectLst/>
                <a:uLnTx/>
                <a:uFillTx/>
                <a:latin typeface="Times New Roman"/>
                <a:ea typeface="+mn-ea"/>
                <a:cs typeface="Times New Roman" pitchFamily="18" charset="0"/>
              </a:rPr>
              <a:t>bisogno di un rotore perpendicolare                                alla direzione del vento</a:t>
            </a:r>
            <a:endParaRPr kumimoji="0" lang="it-IT" sz="2000" b="0"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p:txBody>
      </p:sp>
      <p:pic>
        <p:nvPicPr>
          <p:cNvPr id="3" name="Immagine 2" descr="rotore bipala.jpg"/>
          <p:cNvPicPr/>
          <p:nvPr/>
        </p:nvPicPr>
        <p:blipFill>
          <a:blip r:embed="rId2" cstate="print"/>
          <a:stretch>
            <a:fillRect/>
          </a:stretch>
        </p:blipFill>
        <p:spPr>
          <a:xfrm rot="20776353">
            <a:off x="7163153" y="1715055"/>
            <a:ext cx="2088287" cy="27292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magine 3" descr="asse verticale.jpg"/>
          <p:cNvPicPr/>
          <p:nvPr/>
        </p:nvPicPr>
        <p:blipFill>
          <a:blip r:embed="rId3" cstate="print"/>
          <a:srcRect l="21404" r="22390" b="-72"/>
          <a:stretch>
            <a:fillRect/>
          </a:stretch>
        </p:blipFill>
        <p:spPr>
          <a:xfrm rot="2560857">
            <a:off x="6686247" y="3438269"/>
            <a:ext cx="2410841" cy="26198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p:cNvSpPr txBox="1"/>
          <p:nvPr/>
        </p:nvSpPr>
        <p:spPr>
          <a:xfrm>
            <a:off x="4758868" y="1694283"/>
            <a:ext cx="21602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prstClr val="white"/>
                </a:solidFill>
                <a:effectLst/>
                <a:uLnTx/>
                <a:uFillTx/>
                <a:latin typeface="Times New Roman"/>
                <a:ea typeface="+mn-ea"/>
                <a:cs typeface="Times New Roman" pitchFamily="18" charset="0"/>
              </a:rPr>
              <a:t>ad </a:t>
            </a:r>
            <a:r>
              <a:rPr kumimoji="0" lang="it-IT" sz="2000" b="1" i="0" u="none" strike="noStrike" kern="1200" cap="none" spc="0" normalizeH="0" baseline="0" noProof="0" dirty="0" smtClean="0">
                <a:ln>
                  <a:noFill/>
                </a:ln>
                <a:solidFill>
                  <a:srgbClr val="120571"/>
                </a:solidFill>
                <a:effectLst/>
                <a:uLnTx/>
                <a:uFillTx/>
                <a:latin typeface="Times New Roman"/>
                <a:ea typeface="+mn-ea"/>
                <a:cs typeface="Times New Roman" pitchFamily="18" charset="0"/>
              </a:rPr>
              <a:t>asse verticale</a:t>
            </a:r>
            <a:r>
              <a:rPr kumimoji="0" lang="it-IT" sz="2000" b="0" i="0" u="none" strike="noStrike" kern="1200" cap="none" spc="0" normalizeH="0" baseline="0" noProof="0" dirty="0" smtClean="0">
                <a:ln>
                  <a:noFill/>
                </a:ln>
                <a:solidFill>
                  <a:prstClr val="white"/>
                </a:solidFill>
                <a:effectLst/>
                <a:uLnTx/>
                <a:uFillTx/>
                <a:latin typeface="Times New Roman"/>
                <a:ea typeface="+mn-ea"/>
                <a:cs typeface="Times New Roman" pitchFamily="18" charset="0"/>
              </a:rPr>
              <a:t>:  indipendenti                                     dalla direzione del vento</a:t>
            </a:r>
            <a:endParaRPr kumimoji="0" lang="it-IT" sz="2000" b="0"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p:txBody>
      </p:sp>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8" name="Immagine 7" descr="offshore.jpg"/>
          <p:cNvPicPr/>
          <p:nvPr/>
        </p:nvPicPr>
        <p:blipFill rotWithShape="1">
          <a:blip r:embed="rId4" cstate="print"/>
          <a:srcRect l="23971" t="24771" r="1"/>
          <a:stretch/>
        </p:blipFill>
        <p:spPr>
          <a:xfrm>
            <a:off x="264898" y="554356"/>
            <a:ext cx="4054522" cy="2640330"/>
          </a:xfrm>
          <a:prstGeom prst="roundRect">
            <a:avLst>
              <a:gd name="adj" fmla="val 38352"/>
            </a:avLst>
          </a:prstGeom>
          <a:ln>
            <a:noFill/>
          </a:ln>
          <a:effectLst>
            <a:outerShdw blurRad="292100" dist="139700" dir="2700000" algn="tl" rotWithShape="0">
              <a:srgbClr val="333333">
                <a:alpha val="65000"/>
              </a:srgbClr>
            </a:outerShdw>
          </a:effectLst>
        </p:spPr>
      </p:pic>
      <p:sp>
        <p:nvSpPr>
          <p:cNvPr id="2051" name="Rectangle 3"/>
          <p:cNvSpPr>
            <a:spLocks noChangeArrowheads="1"/>
          </p:cNvSpPr>
          <p:nvPr/>
        </p:nvSpPr>
        <p:spPr bwMode="auto">
          <a:xfrm>
            <a:off x="266014" y="4653136"/>
            <a:ext cx="6367536"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51075" algn="l"/>
              </a:tabLst>
              <a:defRPr/>
            </a:pP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Più generatori eolici formano centrali, chiamate </a:t>
            </a:r>
            <a:r>
              <a:rPr kumimoji="0" lang="it-IT" sz="2000" b="1" i="0" u="none" strike="noStrike" kern="1200" cap="none" spc="0" normalizeH="0" baseline="0" noProof="0" dirty="0" smtClean="0">
                <a:ln>
                  <a:noFill/>
                </a:ln>
                <a:solidFill>
                  <a:srgbClr val="120571"/>
                </a:solidFill>
                <a:effectLst/>
                <a:uLnTx/>
                <a:uFillTx/>
                <a:latin typeface="Times New Roman"/>
                <a:ea typeface="Calibri" pitchFamily="34" charset="0"/>
                <a:cs typeface="Times New Roman" pitchFamily="18" charset="0"/>
              </a:rPr>
              <a:t>Wind-farm</a:t>
            </a: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 Queste possono essere costruite anche in mare,  impianti </a:t>
            </a:r>
            <a:r>
              <a:rPr kumimoji="0" lang="it-IT" sz="2000" b="1" i="0" u="none" strike="noStrike" kern="1200" cap="none" spc="0" normalizeH="0" baseline="0" noProof="0" dirty="0" smtClean="0">
                <a:ln>
                  <a:noFill/>
                </a:ln>
                <a:solidFill>
                  <a:srgbClr val="120571"/>
                </a:solidFill>
                <a:effectLst/>
                <a:uLnTx/>
                <a:uFillTx/>
                <a:latin typeface="Times New Roman"/>
                <a:ea typeface="Calibri" pitchFamily="34" charset="0"/>
                <a:cs typeface="Times New Roman" pitchFamily="18" charset="0"/>
              </a:rPr>
              <a:t>Offshore</a:t>
            </a: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 Possiamo anche avere centrali, più o meno lontane dal mare, lungo le coste, </a:t>
            </a:r>
            <a:r>
              <a:rPr kumimoji="0" lang="it-IT" sz="2000" b="1" i="0" u="none" strike="noStrike" kern="1200" cap="none" spc="0" normalizeH="0" baseline="0" noProof="0" dirty="0" smtClean="0">
                <a:ln>
                  <a:noFill/>
                </a:ln>
                <a:solidFill>
                  <a:srgbClr val="120571"/>
                </a:solidFill>
                <a:effectLst/>
                <a:uLnTx/>
                <a:uFillTx/>
                <a:latin typeface="Times New Roman"/>
                <a:ea typeface="Calibri" pitchFamily="34" charset="0"/>
                <a:cs typeface="Times New Roman" pitchFamily="18" charset="0"/>
              </a:rPr>
              <a:t>On-</a:t>
            </a:r>
            <a:r>
              <a:rPr kumimoji="0" lang="it-IT" sz="2000" b="1" i="0" u="none" strike="noStrike" kern="1200" cap="none" spc="0" normalizeH="0" baseline="0" noProof="0" dirty="0" err="1" smtClean="0">
                <a:ln>
                  <a:noFill/>
                </a:ln>
                <a:solidFill>
                  <a:srgbClr val="120571"/>
                </a:solidFill>
                <a:effectLst/>
                <a:uLnTx/>
                <a:uFillTx/>
                <a:latin typeface="Times New Roman"/>
                <a:ea typeface="Calibri" pitchFamily="34" charset="0"/>
                <a:cs typeface="Times New Roman" pitchFamily="18" charset="0"/>
              </a:rPr>
              <a:t>Shore</a:t>
            </a: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 e </a:t>
            </a:r>
            <a:r>
              <a:rPr kumimoji="0" lang="it-IT" sz="2000" b="1" i="0" u="none" strike="noStrike" kern="1200" cap="none" spc="0" normalizeH="0" baseline="0" noProof="0" dirty="0" smtClean="0">
                <a:ln>
                  <a:noFill/>
                </a:ln>
                <a:solidFill>
                  <a:srgbClr val="120571"/>
                </a:solidFill>
                <a:effectLst/>
                <a:uLnTx/>
                <a:uFillTx/>
                <a:latin typeface="Times New Roman"/>
                <a:ea typeface="Calibri" pitchFamily="34" charset="0"/>
                <a:cs typeface="Times New Roman" pitchFamily="18" charset="0"/>
              </a:rPr>
              <a:t>Near-Shore</a:t>
            </a: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a:t>
            </a:r>
            <a:endParaRPr kumimoji="0" lang="it-IT" sz="2000" b="0"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endParaRPr>
          </a:p>
        </p:txBody>
      </p:sp>
      <p:sp>
        <p:nvSpPr>
          <p:cNvPr id="6" name="CasellaDiTesto 5"/>
          <p:cNvSpPr txBox="1"/>
          <p:nvPr/>
        </p:nvSpPr>
        <p:spPr>
          <a:xfrm>
            <a:off x="5354478" y="130013"/>
            <a:ext cx="1767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smtClean="0">
                <a:ln>
                  <a:noFill/>
                </a:ln>
                <a:solidFill>
                  <a:srgbClr val="120571"/>
                </a:solidFill>
                <a:effectLst/>
                <a:uLnTx/>
                <a:uFillTx/>
                <a:latin typeface="Times New Roman"/>
                <a:ea typeface="+mn-ea"/>
                <a:cs typeface="+mn-cs"/>
              </a:rPr>
              <a:t>Tipi di pale </a:t>
            </a:r>
            <a:endParaRPr kumimoji="0" lang="it-IT" sz="2400" b="1" i="1" u="none" strike="noStrike" kern="1200" cap="none" spc="0" normalizeH="0" baseline="0" noProof="0" dirty="0">
              <a:ln>
                <a:noFill/>
              </a:ln>
              <a:solidFill>
                <a:srgbClr val="120571"/>
              </a:solidFill>
              <a:effectLst/>
              <a:uLnTx/>
              <a:uFillTx/>
              <a:latin typeface="Times New Roman"/>
              <a:ea typeface="+mn-ea"/>
              <a:cs typeface="+mn-cs"/>
            </a:endParaRPr>
          </a:p>
        </p:txBody>
      </p:sp>
      <p:sp>
        <p:nvSpPr>
          <p:cNvPr id="9" name="CasellaDiTesto 8"/>
          <p:cNvSpPr txBox="1"/>
          <p:nvPr/>
        </p:nvSpPr>
        <p:spPr>
          <a:xfrm>
            <a:off x="1667447" y="119185"/>
            <a:ext cx="1872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smtClean="0">
                <a:ln>
                  <a:noFill/>
                </a:ln>
                <a:solidFill>
                  <a:srgbClr val="120571"/>
                </a:solidFill>
                <a:effectLst/>
                <a:uLnTx/>
                <a:uFillTx/>
                <a:latin typeface="Times New Roman"/>
                <a:ea typeface="+mn-ea"/>
                <a:cs typeface="+mn-cs"/>
              </a:rPr>
              <a:t>Centrali</a:t>
            </a:r>
            <a:endParaRPr kumimoji="0" lang="it-IT" sz="2400" b="1" i="1" u="none" strike="noStrike" kern="1200" cap="none" spc="0" normalizeH="0" baseline="0" noProof="0" dirty="0">
              <a:ln>
                <a:noFill/>
              </a:ln>
              <a:solidFill>
                <a:srgbClr val="120571"/>
              </a:solidFill>
              <a:effectLst/>
              <a:uLnTx/>
              <a:uFillTx/>
              <a:latin typeface="Times New Roman"/>
              <a:ea typeface="+mn-ea"/>
              <a:cs typeface="+mn-cs"/>
            </a:endParaRPr>
          </a:p>
        </p:txBody>
      </p:sp>
      <p:sp>
        <p:nvSpPr>
          <p:cNvPr id="10" name="CasellaDiTesto 9"/>
          <p:cNvSpPr txBox="1"/>
          <p:nvPr/>
        </p:nvSpPr>
        <p:spPr>
          <a:xfrm>
            <a:off x="266014" y="3475074"/>
            <a:ext cx="589594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Per installare degli aerogeneratori </a:t>
            </a: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c’è bisogno di </a:t>
            </a: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diversi studi per calcolare quanto un terreno sia </a:t>
            </a:r>
            <a:r>
              <a:rPr kumimoji="0" lang="it-IT" sz="2000" b="0" i="1" u="none" strike="noStrike" kern="1200" cap="none" spc="0" normalizeH="0" baseline="0" noProof="0" dirty="0" smtClean="0">
                <a:ln>
                  <a:noFill/>
                </a:ln>
                <a:solidFill>
                  <a:srgbClr val="120571"/>
                </a:solidFill>
                <a:effectLst/>
                <a:uLnTx/>
                <a:uFillTx/>
                <a:latin typeface="Times New Roman"/>
                <a:ea typeface="Calibri" pitchFamily="34" charset="0"/>
                <a:cs typeface="Times New Roman" pitchFamily="18" charset="0"/>
              </a:rPr>
              <a:t>rugoso</a:t>
            </a: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 cioè con brusche </a:t>
            </a: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variazioni </a:t>
            </a: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che rallenterebbero la </a:t>
            </a: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velocità dell'aria in </a:t>
            </a: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movimento e </a:t>
            </a: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la </a:t>
            </a:r>
            <a:r>
              <a:rPr kumimoji="0" lang="it-IT" sz="2000" b="0" i="1" u="none" strike="noStrike" kern="1200" cap="none" spc="0" normalizeH="0" baseline="0" noProof="0" dirty="0">
                <a:ln>
                  <a:noFill/>
                </a:ln>
                <a:solidFill>
                  <a:srgbClr val="120571"/>
                </a:solidFill>
                <a:effectLst/>
                <a:uLnTx/>
                <a:uFillTx/>
                <a:latin typeface="Times New Roman"/>
                <a:ea typeface="Calibri" pitchFamily="34" charset="0"/>
                <a:cs typeface="Times New Roman" pitchFamily="18" charset="0"/>
              </a:rPr>
              <a:t>costanza del vento</a:t>
            </a: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a:t>
            </a:r>
            <a:r>
              <a:rPr kumimoji="0" lang="it-IT" sz="2000" b="0" i="0" u="none" strike="noStrike" kern="1200" cap="none" spc="0" normalizeH="0" baseline="0" noProof="0" dirty="0">
                <a:ln>
                  <a:noFill/>
                </a:ln>
                <a:solidFill>
                  <a:srgbClr val="FFFFFF"/>
                </a:solidFill>
                <a:effectLst/>
                <a:uLnTx/>
                <a:uFillTx/>
                <a:latin typeface="Times New Roman"/>
                <a:ea typeface="+mn-ea"/>
                <a:cs typeface="Times New Roman" pitchFamily="18" charset="0"/>
              </a:rPr>
              <a:t> </a:t>
            </a:r>
            <a:endParaRPr kumimoji="0" lang="it-IT" sz="2000" b="0" i="0" u="none" strike="noStrike" kern="1200" cap="none" spc="0" normalizeH="0" baseline="0" noProof="0" dirty="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3357776630"/>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5890221" y="2998795"/>
            <a:ext cx="27824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 </a:t>
            </a:r>
            <a:endParaRPr kumimoji="0" lang="it-IT" sz="2000" b="0" i="0" u="none" strike="noStrike" kern="1200" cap="none" spc="0" normalizeH="0" baseline="0" noProof="0" dirty="0" smtClean="0">
              <a:ln>
                <a:noFill/>
              </a:ln>
              <a:solidFill>
                <a:prstClr val="white"/>
              </a:solidFill>
              <a:effectLst/>
              <a:uLnTx/>
              <a:uFillTx/>
              <a:latin typeface="Times New Roman"/>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La vita di una turbina è di almeno 20/25 anni</a:t>
            </a:r>
            <a:endParaRPr kumimoji="0" lang="it-IT" sz="2000" b="0" i="0" u="none" strike="noStrike" kern="1200" cap="none" spc="0" normalizeH="0" baseline="0" noProof="0" dirty="0" smtClean="0">
              <a:ln>
                <a:noFill/>
              </a:ln>
              <a:solidFill>
                <a:prstClr val="white"/>
              </a:solidFill>
              <a:effectLst/>
              <a:uLnTx/>
              <a:uFillTx/>
              <a:latin typeface="Times New Roman"/>
              <a:ea typeface="+mn-ea"/>
              <a:cs typeface="Times New Roman" pitchFamily="18" charset="0"/>
            </a:endParaRPr>
          </a:p>
        </p:txBody>
      </p:sp>
      <p:sp>
        <p:nvSpPr>
          <p:cNvPr id="6" name="CasellaDiTesto 5"/>
          <p:cNvSpPr txBox="1"/>
          <p:nvPr/>
        </p:nvSpPr>
        <p:spPr>
          <a:xfrm>
            <a:off x="500130" y="24149"/>
            <a:ext cx="15841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srgbClr val="120571"/>
                </a:solidFill>
                <a:effectLst/>
                <a:uLnTx/>
                <a:uFillTx/>
                <a:latin typeface="Times New Roman"/>
                <a:ea typeface="+mn-ea"/>
                <a:cs typeface="+mn-cs"/>
              </a:rPr>
              <a:t>Vantaggi:</a:t>
            </a:r>
            <a:endParaRPr kumimoji="0" lang="it-IT" sz="2400" b="1" i="0" u="none" strike="noStrike" kern="1200" cap="none" spc="0" normalizeH="0" baseline="0" noProof="0" dirty="0">
              <a:ln>
                <a:noFill/>
              </a:ln>
              <a:solidFill>
                <a:srgbClr val="120571"/>
              </a:solidFill>
              <a:effectLst/>
              <a:uLnTx/>
              <a:uFillTx/>
              <a:latin typeface="Times New Roman"/>
              <a:ea typeface="+mn-ea"/>
              <a:cs typeface="+mn-cs"/>
            </a:endParaRPr>
          </a:p>
        </p:txBody>
      </p:sp>
      <p:pic>
        <p:nvPicPr>
          <p:cNvPr id="1027" name="Picture 3" descr="C:\Users\orlando2\Desktop\pala.jpg"/>
          <p:cNvPicPr>
            <a:picLocks noChangeAspect="1" noChangeArrowheads="1"/>
          </p:cNvPicPr>
          <p:nvPr/>
        </p:nvPicPr>
        <p:blipFill rotWithShape="1">
          <a:blip r:embed="rId2">
            <a:extLst>
              <a:ext uri="{28A0092B-C50C-407E-A947-70E740481C1C}">
                <a14:useLocalDpi xmlns:a14="http://schemas.microsoft.com/office/drawing/2010/main" val="0"/>
              </a:ext>
            </a:extLst>
          </a:blip>
          <a:srcRect l="37786" t="13119" r="24560" b="27302"/>
          <a:stretch/>
        </p:blipFill>
        <p:spPr bwMode="auto">
          <a:xfrm>
            <a:off x="510174" y="424259"/>
            <a:ext cx="2416785" cy="235620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2937002" y="883335"/>
            <a:ext cx="10801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600" b="1" i="0" u="none" strike="noStrike" kern="1200" cap="none" spc="0" normalizeH="0" baseline="0" noProof="0" dirty="0">
                <a:ln>
                  <a:noFill/>
                </a:ln>
                <a:solidFill>
                  <a:srgbClr val="120571"/>
                </a:solidFill>
                <a:effectLst/>
                <a:uLnTx/>
                <a:uFillTx/>
                <a:latin typeface="Arial Black" panose="020B0A04020102020204" pitchFamily="34" charset="0"/>
                <a:ea typeface="+mn-ea"/>
                <a:cs typeface="+mn-cs"/>
              </a:rPr>
              <a:t>=</a:t>
            </a:r>
          </a:p>
        </p:txBody>
      </p:sp>
      <p:pic>
        <p:nvPicPr>
          <p:cNvPr id="1028" name="Picture 4" descr="C:\Users\orlando2\Desktop\pala.jpg"/>
          <p:cNvPicPr>
            <a:picLocks noChangeAspect="1" noChangeArrowheads="1"/>
          </p:cNvPicPr>
          <p:nvPr/>
        </p:nvPicPr>
        <p:blipFill rotWithShape="1">
          <a:blip r:embed="rId3">
            <a:extLst>
              <a:ext uri="{28A0092B-C50C-407E-A947-70E740481C1C}">
                <a14:useLocalDpi xmlns:a14="http://schemas.microsoft.com/office/drawing/2010/main" val="0"/>
              </a:ext>
            </a:extLst>
          </a:blip>
          <a:srcRect l="17937" r="15785"/>
          <a:stretch/>
        </p:blipFill>
        <p:spPr bwMode="auto">
          <a:xfrm>
            <a:off x="4027166" y="443021"/>
            <a:ext cx="1683922" cy="1149232"/>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5858404" y="424259"/>
            <a:ext cx="3122108"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Incrementa l’economia </a:t>
            </a:r>
            <a:endPar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e </a:t>
            </a: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il </a:t>
            </a: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lavoro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sz="2000" b="0" i="0" u="none" strike="noStrike" kern="1200" cap="none" spc="0" normalizeH="0" baseline="0" noProof="0" dirty="0" smtClean="0">
                <a:ln>
                  <a:noFill/>
                </a:ln>
                <a:solidFill>
                  <a:prstClr val="white"/>
                </a:solidFill>
                <a:effectLst/>
                <a:uLnTx/>
                <a:uFillTx/>
                <a:latin typeface="Times New Roman"/>
                <a:ea typeface="+mn-ea"/>
                <a:cs typeface="Times New Roman" pitchFamily="18" charset="0"/>
              </a:rPr>
              <a:t>La conversione in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sz="2000" b="0" i="0" u="none" strike="noStrike" kern="1200" cap="none" spc="0" normalizeH="0" baseline="0" noProof="0" dirty="0" smtClean="0">
                <a:ln>
                  <a:noFill/>
                </a:ln>
                <a:solidFill>
                  <a:prstClr val="white"/>
                </a:solidFill>
                <a:effectLst/>
                <a:uLnTx/>
                <a:uFillTx/>
                <a:latin typeface="Times New Roman"/>
                <a:ea typeface="+mn-ea"/>
                <a:cs typeface="Times New Roman" pitchFamily="18" charset="0"/>
              </a:rPr>
              <a:t>energia elettrica è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sz="2000" b="0" i="0" u="none" strike="noStrike" kern="1200" cap="none" spc="0" normalizeH="0" baseline="0" noProof="0" dirty="0" smtClean="0">
                <a:ln>
                  <a:noFill/>
                </a:ln>
                <a:solidFill>
                  <a:prstClr val="white"/>
                </a:solidFill>
                <a:effectLst/>
                <a:uLnTx/>
                <a:uFillTx/>
                <a:latin typeface="Times New Roman"/>
                <a:ea typeface="+mn-ea"/>
                <a:cs typeface="Times New Roman" pitchFamily="18" charset="0"/>
              </a:rPr>
              <a:t>efficiente </a:t>
            </a:r>
            <a:endParaRPr kumimoji="0" lang="it-IT" sz="2000" b="0"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p:txBody>
      </p:sp>
      <p:pic>
        <p:nvPicPr>
          <p:cNvPr id="1029" name="Picture 5" descr="C:\Users\orlando2\Desktop\pala.jpg"/>
          <p:cNvPicPr>
            <a:picLocks noChangeAspect="1" noChangeArrowheads="1"/>
          </p:cNvPicPr>
          <p:nvPr/>
        </p:nvPicPr>
        <p:blipFill rotWithShape="1">
          <a:blip r:embed="rId4">
            <a:extLst>
              <a:ext uri="{28A0092B-C50C-407E-A947-70E740481C1C}">
                <a14:useLocalDpi xmlns:a14="http://schemas.microsoft.com/office/drawing/2010/main" val="0"/>
              </a:ext>
            </a:extLst>
          </a:blip>
          <a:srcRect l="8013" t="5086" r="19194" b="22501"/>
          <a:stretch/>
        </p:blipFill>
        <p:spPr bwMode="auto">
          <a:xfrm>
            <a:off x="4034965" y="1592253"/>
            <a:ext cx="1686167" cy="12234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orlando2\Desktop\pala.jpg"/>
          <p:cNvPicPr>
            <a:picLocks noChangeAspect="1" noChangeArrowheads="1"/>
          </p:cNvPicPr>
          <p:nvPr/>
        </p:nvPicPr>
        <p:blipFill rotWithShape="1">
          <a:blip r:embed="rId5">
            <a:extLst>
              <a:ext uri="{28A0092B-C50C-407E-A947-70E740481C1C}">
                <a14:useLocalDpi xmlns:a14="http://schemas.microsoft.com/office/drawing/2010/main" val="0"/>
              </a:ext>
            </a:extLst>
          </a:blip>
          <a:srcRect b="21188"/>
          <a:stretch/>
        </p:blipFill>
        <p:spPr bwMode="auto">
          <a:xfrm>
            <a:off x="510174" y="2998795"/>
            <a:ext cx="1257300" cy="1701552"/>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p:cNvSpPr txBox="1"/>
          <p:nvPr/>
        </p:nvSpPr>
        <p:spPr>
          <a:xfrm>
            <a:off x="1835696" y="3065408"/>
            <a:ext cx="2043064"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Non produce emissioni </a:t>
            </a:r>
            <a:r>
              <a:rPr kumimoji="0" lang="it-CH"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climalternanti</a:t>
            </a:r>
            <a:r>
              <a:rPr kumimoji="0" lang="it-IT" sz="20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rPr>
              <a:t> </a:t>
            </a:r>
            <a:endParaRPr kumimoji="0" lang="it-IT" sz="2000" b="0"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p:txBody>
      </p:sp>
      <p:pic>
        <p:nvPicPr>
          <p:cNvPr id="1031" name="Picture 7" descr="C:\Users\orlando2\Desktop\pal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013" y="4781736"/>
            <a:ext cx="1423417" cy="14551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CasellaDiTesto 11"/>
          <p:cNvSpPr txBox="1"/>
          <p:nvPr/>
        </p:nvSpPr>
        <p:spPr>
          <a:xfrm>
            <a:off x="1893257" y="5001478"/>
            <a:ext cx="1584176"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I costi stanno diminuendo</a:t>
            </a:r>
            <a:endParaRPr kumimoji="0" lang="it-IT" sz="2000" b="0"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p:txBody>
      </p:sp>
      <p:pic>
        <p:nvPicPr>
          <p:cNvPr id="1032" name="Picture 8" descr="C:\Users\orlando2\Desktop\pal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8760" y="3265968"/>
            <a:ext cx="1953040" cy="248794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orlando2\Desktop\pal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168" r="13166"/>
          <a:stretch/>
        </p:blipFill>
        <p:spPr bwMode="auto">
          <a:xfrm>
            <a:off x="4317300" y="4135405"/>
            <a:ext cx="551827" cy="749077"/>
          </a:xfrm>
          <a:prstGeom prst="roundRect">
            <a:avLst>
              <a:gd name="adj" fmla="val 28535"/>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4869127" y="4459263"/>
            <a:ext cx="7920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smtClean="0">
                <a:ln>
                  <a:noFill/>
                </a:ln>
                <a:solidFill>
                  <a:prstClr val="black"/>
                </a:solidFill>
                <a:effectLst/>
                <a:uLnTx/>
                <a:uFillTx/>
                <a:latin typeface="Times New Roman"/>
                <a:ea typeface="+mn-ea"/>
                <a:cs typeface="+mn-cs"/>
              </a:rPr>
              <a:t>23 anni </a:t>
            </a:r>
            <a:endParaRPr kumimoji="0" lang="it-IT" sz="1400" b="1"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705279750"/>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Nastro perforato 17"/>
          <p:cNvSpPr/>
          <p:nvPr/>
        </p:nvSpPr>
        <p:spPr>
          <a:xfrm>
            <a:off x="688417" y="551173"/>
            <a:ext cx="6784859" cy="1737297"/>
          </a:xfrm>
          <a:prstGeom prst="flowChartPunchedTape">
            <a:avLst/>
          </a:prstGeom>
          <a:solidFill>
            <a:srgbClr val="2A1DD1"/>
          </a:solidFill>
          <a:ln>
            <a:solidFill>
              <a:srgbClr val="2A1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3" name="Rettangolo 2"/>
          <p:cNvSpPr/>
          <p:nvPr/>
        </p:nvSpPr>
        <p:spPr>
          <a:xfrm>
            <a:off x="967505" y="232094"/>
            <a:ext cx="1512168"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120571"/>
                </a:solidFill>
                <a:effectLst/>
                <a:uLnTx/>
                <a:uFillTx/>
                <a:latin typeface="Times New Roman"/>
                <a:ea typeface="Calibri" pitchFamily="34" charset="0"/>
                <a:cs typeface="Times New Roman" pitchFamily="18" charset="0"/>
              </a:rPr>
              <a:t>Svantaggi: </a:t>
            </a:r>
            <a:endParaRPr kumimoji="0" lang="it-IT" sz="2400" b="0" i="0" u="none" strike="noStrike" kern="1200" cap="none" spc="0" normalizeH="0" baseline="0" noProof="0" dirty="0" smtClean="0">
              <a:ln>
                <a:noFill/>
              </a:ln>
              <a:solidFill>
                <a:prstClr val="white"/>
              </a:solidFill>
              <a:effectLst/>
              <a:uLnTx/>
              <a:uFillTx/>
              <a:latin typeface="Times New Roman"/>
              <a:ea typeface="Calibri" pitchFamily="34" charset="0"/>
              <a:cs typeface="Times New Roman" pitchFamily="18" charset="0"/>
            </a:endParaRPr>
          </a:p>
        </p:txBody>
      </p:sp>
      <p:pic>
        <p:nvPicPr>
          <p:cNvPr id="2050" name="Picture 2" descr="C:\Users\orlando2\Desktop\pala.jpg"/>
          <p:cNvPicPr>
            <a:picLocks noChangeAspect="1" noChangeArrowheads="1"/>
          </p:cNvPicPr>
          <p:nvPr/>
        </p:nvPicPr>
        <p:blipFill rotWithShape="1">
          <a:blip r:embed="rId2">
            <a:extLst>
              <a:ext uri="{28A0092B-C50C-407E-A947-70E740481C1C}">
                <a14:useLocalDpi xmlns:a14="http://schemas.microsoft.com/office/drawing/2010/main" val="0"/>
              </a:ext>
            </a:extLst>
          </a:blip>
          <a:srcRect l="16758" t="8311" r="23157" b="32881"/>
          <a:stretch/>
        </p:blipFill>
        <p:spPr bwMode="auto">
          <a:xfrm>
            <a:off x="6300192" y="4509120"/>
            <a:ext cx="1368152" cy="129614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5823186" y="5728253"/>
            <a:ext cx="259878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Inquinamento acustico</a:t>
            </a:r>
            <a:endParaRPr kumimoji="0" lang="it-IT" sz="2000" b="0"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p:txBody>
      </p:sp>
      <p:pic>
        <p:nvPicPr>
          <p:cNvPr id="2051" name="Picture 3" descr="C:\Users\orlando2\Desktop\pala.jpg"/>
          <p:cNvPicPr>
            <a:picLocks noChangeAspect="1" noChangeArrowheads="1"/>
          </p:cNvPicPr>
          <p:nvPr/>
        </p:nvPicPr>
        <p:blipFill rotWithShape="1">
          <a:blip r:embed="rId3">
            <a:extLst>
              <a:ext uri="{28A0092B-C50C-407E-A947-70E740481C1C}">
                <a14:useLocalDpi xmlns:a14="http://schemas.microsoft.com/office/drawing/2010/main" val="0"/>
              </a:ext>
            </a:extLst>
          </a:blip>
          <a:srcRect l="8911" r="5707"/>
          <a:stretch/>
        </p:blipFill>
        <p:spPr bwMode="auto">
          <a:xfrm>
            <a:off x="3855828" y="2245802"/>
            <a:ext cx="2538346" cy="198194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3714186" y="4104944"/>
            <a:ext cx="334391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Inquinamento visivo</a:t>
            </a:r>
            <a:endParaRPr kumimoji="0" lang="it-IT" sz="2000" b="0"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p:txBody>
      </p:sp>
      <p:pic>
        <p:nvPicPr>
          <p:cNvPr id="2052" name="Picture 4" descr="C:\Users\orlando2\Desktop\pala.jpg"/>
          <p:cNvPicPr>
            <a:picLocks noChangeAspect="1" noChangeArrowheads="1"/>
          </p:cNvPicPr>
          <p:nvPr/>
        </p:nvPicPr>
        <p:blipFill rotWithShape="1">
          <a:blip r:embed="rId4">
            <a:extLst>
              <a:ext uri="{28A0092B-C50C-407E-A947-70E740481C1C}">
                <a14:useLocalDpi xmlns:a14="http://schemas.microsoft.com/office/drawing/2010/main" val="0"/>
              </a:ext>
            </a:extLst>
          </a:blip>
          <a:srcRect l="10290" t="9399" r="16290"/>
          <a:stretch/>
        </p:blipFill>
        <p:spPr bwMode="auto">
          <a:xfrm>
            <a:off x="505737" y="2400922"/>
            <a:ext cx="2615270" cy="1820166"/>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p:cNvSpPr txBox="1"/>
          <p:nvPr/>
        </p:nvSpPr>
        <p:spPr>
          <a:xfrm>
            <a:off x="379116" y="3935355"/>
            <a:ext cx="282473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Effetti su flora e fauna</a:t>
            </a:r>
            <a:endParaRPr kumimoji="0" lang="it-IT" sz="2000" b="0"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p:txBody>
      </p:sp>
      <p:pic>
        <p:nvPicPr>
          <p:cNvPr id="2053" name="Picture 5" descr="C:\Users\orlando2\Desktop\pala.jpg"/>
          <p:cNvPicPr>
            <a:picLocks noChangeAspect="1" noChangeArrowheads="1"/>
          </p:cNvPicPr>
          <p:nvPr/>
        </p:nvPicPr>
        <p:blipFill rotWithShape="1">
          <a:blip r:embed="rId5">
            <a:extLst>
              <a:ext uri="{28A0092B-C50C-407E-A947-70E740481C1C}">
                <a14:useLocalDpi xmlns:a14="http://schemas.microsoft.com/office/drawing/2010/main" val="0"/>
              </a:ext>
            </a:extLst>
          </a:blip>
          <a:srcRect l="1851" t="11158" r="41399" b="11158"/>
          <a:stretch/>
        </p:blipFill>
        <p:spPr bwMode="auto">
          <a:xfrm>
            <a:off x="2527558" y="4517907"/>
            <a:ext cx="2300516" cy="1410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orlando2\Desktop\pala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891" y="4517907"/>
            <a:ext cx="2011667" cy="1410401"/>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p:cNvSpPr txBox="1"/>
          <p:nvPr/>
        </p:nvSpPr>
        <p:spPr>
          <a:xfrm>
            <a:off x="395811" y="5867973"/>
            <a:ext cx="4167168"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Instabilità del vento</a:t>
            </a:r>
            <a:endParaRPr kumimoji="0" lang="it-IT" sz="2000" b="0" i="0" u="none" strike="noStrike" kern="1200" cap="none" spc="0" normalizeH="0" baseline="0" noProof="0" dirty="0">
              <a:ln>
                <a:noFill/>
              </a:ln>
              <a:solidFill>
                <a:prstClr val="white"/>
              </a:solidFill>
              <a:effectLst/>
              <a:uLnTx/>
              <a:uFillTx/>
              <a:latin typeface="Times New Roman"/>
              <a:ea typeface="+mn-ea"/>
              <a:cs typeface="Times New Roman" pitchFamily="18" charset="0"/>
            </a:endParaRPr>
          </a:p>
        </p:txBody>
      </p:sp>
      <p:sp>
        <p:nvSpPr>
          <p:cNvPr id="13" name="CasellaDiTesto 12"/>
          <p:cNvSpPr txBox="1"/>
          <p:nvPr/>
        </p:nvSpPr>
        <p:spPr>
          <a:xfrm>
            <a:off x="6550986" y="2046979"/>
            <a:ext cx="2304256"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it-IT" sz="2000" b="0" i="0" u="none" strike="noStrike" kern="1200" cap="none" spc="0" normalizeH="0" baseline="0" noProof="0" dirty="0">
                <a:ln>
                  <a:noFill/>
                </a:ln>
                <a:solidFill>
                  <a:prstClr val="white"/>
                </a:solidFill>
                <a:effectLst/>
                <a:uLnTx/>
                <a:uFillTx/>
                <a:latin typeface="Times New Roman"/>
                <a:ea typeface="Calibri" pitchFamily="34" charset="0"/>
                <a:cs typeface="Times New Roman" pitchFamily="18" charset="0"/>
              </a:rPr>
              <a:t>Impianti non costruibili ovunque</a:t>
            </a:r>
          </a:p>
        </p:txBody>
      </p:sp>
      <p:sp>
        <p:nvSpPr>
          <p:cNvPr id="2" name="WordArt 2"/>
          <p:cNvSpPr>
            <a:spLocks noChangeArrowheads="1" noChangeShapeType="1" noTextEdit="1"/>
          </p:cNvSpPr>
          <p:nvPr/>
        </p:nvSpPr>
        <p:spPr bwMode="auto">
          <a:xfrm>
            <a:off x="4155606" y="2784771"/>
            <a:ext cx="1795083" cy="66066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DoubleWave1">
              <a:avLst>
                <a:gd name="adj1" fmla="val 6500"/>
                <a:gd name="adj2" fmla="val 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600" b="0" i="0" u="none" strike="noStrike" kern="10" cap="none" spc="0" normalizeH="0" baseline="0" noProof="0" dirty="0">
              <a:ln>
                <a:noFill/>
              </a:ln>
              <a:solidFill>
                <a:srgbClr val="120571"/>
              </a:solidFill>
              <a:effectLst/>
              <a:uLnTx/>
              <a:uFillTx/>
              <a:latin typeface="Arial Black" panose="020B0A04020102020204" pitchFamily="34" charset="0"/>
              <a:ea typeface="+mn-ea"/>
              <a:cs typeface="+mn-cs"/>
            </a:endParaRPr>
          </a:p>
        </p:txBody>
      </p:sp>
      <p:sp>
        <p:nvSpPr>
          <p:cNvPr id="4" name="Rettangolo 3"/>
          <p:cNvSpPr/>
          <p:nvPr/>
        </p:nvSpPr>
        <p:spPr>
          <a:xfrm>
            <a:off x="3598715" y="642413"/>
            <a:ext cx="964264"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600" b="1" i="0" u="none" strike="noStrike" kern="1200" cap="none" spc="0" normalizeH="0" baseline="0" noProof="0" dirty="0">
                <a:ln>
                  <a:noFill/>
                </a:ln>
                <a:solidFill>
                  <a:srgbClr val="120571"/>
                </a:solidFill>
                <a:effectLst/>
                <a:uLnTx/>
                <a:uFillTx/>
                <a:latin typeface="Arial Black" panose="020B0A04020102020204" pitchFamily="34" charset="0"/>
                <a:ea typeface="+mn-ea"/>
                <a:cs typeface="+mn-cs"/>
              </a:rPr>
              <a:t>=</a:t>
            </a:r>
          </a:p>
        </p:txBody>
      </p:sp>
      <p:sp>
        <p:nvSpPr>
          <p:cNvPr id="7" name="WordArt 3"/>
          <p:cNvSpPr>
            <a:spLocks noChangeArrowheads="1" noChangeShapeType="1" noTextEdit="1"/>
          </p:cNvSpPr>
          <p:nvPr/>
        </p:nvSpPr>
        <p:spPr bwMode="auto">
          <a:xfrm>
            <a:off x="1385926" y="1113345"/>
            <a:ext cx="2187495" cy="81334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DoubleWave1">
              <a:avLst>
                <a:gd name="adj1" fmla="val 6500"/>
                <a:gd name="adj2" fmla="val 50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1" u="none" strike="noStrike" kern="10" cap="none" spc="0" normalizeH="0" baseline="0" noProof="0" dirty="0" smtClean="0">
                <a:ln>
                  <a:noFill/>
                </a:ln>
                <a:solidFill>
                  <a:srgbClr val="120571"/>
                </a:solidFill>
                <a:effectLst/>
                <a:uLnTx/>
                <a:uFillTx/>
                <a:latin typeface="Arial Black" panose="020B0A04020102020204" pitchFamily="34" charset="0"/>
                <a:ea typeface="+mn-ea"/>
                <a:cs typeface="+mn-cs"/>
              </a:rPr>
              <a:t>NO VENTO</a:t>
            </a:r>
            <a:endParaRPr kumimoji="0" lang="it-IT" sz="3600" b="0" i="1" u="none" strike="noStrike" kern="10" cap="none" spc="0" normalizeH="0" baseline="0" noProof="0" dirty="0">
              <a:ln>
                <a:noFill/>
              </a:ln>
              <a:solidFill>
                <a:srgbClr val="120571"/>
              </a:solidFill>
              <a:effectLst/>
              <a:uLnTx/>
              <a:uFillTx/>
              <a:latin typeface="Arial Black" panose="020B0A04020102020204" pitchFamily="34" charset="0"/>
              <a:ea typeface="+mn-ea"/>
              <a:cs typeface="+mn-cs"/>
            </a:endParaRPr>
          </a:p>
        </p:txBody>
      </p:sp>
      <p:sp>
        <p:nvSpPr>
          <p:cNvPr id="14" name="WordArt 6"/>
          <p:cNvSpPr>
            <a:spLocks noChangeArrowheads="1" noChangeShapeType="1" noTextEdit="1"/>
          </p:cNvSpPr>
          <p:nvPr/>
        </p:nvSpPr>
        <p:spPr bwMode="auto">
          <a:xfrm>
            <a:off x="4856941" y="3355821"/>
            <a:ext cx="2846173" cy="78640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DoubleWave1">
              <a:avLst>
                <a:gd name="adj1" fmla="val 6500"/>
                <a:gd name="adj2" fmla="val 165"/>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600" b="0" i="0" u="none" strike="noStrike" kern="10" cap="none" spc="0" normalizeH="0" baseline="0" noProof="0" dirty="0">
              <a:ln>
                <a:noFill/>
              </a:ln>
              <a:gradFill rotWithShape="0">
                <a:gsLst>
                  <a:gs pos="0">
                    <a:srgbClr val="120571"/>
                  </a:gs>
                  <a:gs pos="50000">
                    <a:srgbClr val="120571">
                      <a:gamma/>
                      <a:shade val="45098"/>
                      <a:invGamma/>
                    </a:srgbClr>
                  </a:gs>
                  <a:gs pos="100000">
                    <a:srgbClr val="120571"/>
                  </a:gs>
                </a:gsLst>
                <a:lin ang="5400000" scaled="1"/>
              </a:gradFill>
              <a:effectLst/>
              <a:uLnTx/>
              <a:uFillTx/>
              <a:latin typeface="Arial Black" panose="020B0A04020102020204" pitchFamily="34" charset="0"/>
              <a:ea typeface="+mn-ea"/>
              <a:cs typeface="+mn-cs"/>
            </a:endParaRPr>
          </a:p>
        </p:txBody>
      </p:sp>
      <p:sp>
        <p:nvSpPr>
          <p:cNvPr id="15" name="WordArt 7"/>
          <p:cNvSpPr>
            <a:spLocks noChangeArrowheads="1" noChangeShapeType="1" noTextEdit="1"/>
          </p:cNvSpPr>
          <p:nvPr/>
        </p:nvSpPr>
        <p:spPr bwMode="auto">
          <a:xfrm>
            <a:off x="3143764" y="1501914"/>
            <a:ext cx="3142285" cy="631971"/>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DoubleWave1">
              <a:avLst>
                <a:gd name="adj1" fmla="val 6500"/>
                <a:gd name="adj2" fmla="val 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600" b="0" i="0" u="none" strike="noStrike" kern="10" cap="none" spc="0" normalizeH="0" baseline="0" noProof="0" dirty="0">
              <a:ln>
                <a:noFill/>
              </a:ln>
              <a:gradFill rotWithShape="1">
                <a:gsLst>
                  <a:gs pos="0">
                    <a:srgbClr val="120571"/>
                  </a:gs>
                  <a:gs pos="50000">
                    <a:srgbClr val="120571">
                      <a:gamma/>
                      <a:shade val="46275"/>
                      <a:invGamma/>
                    </a:srgbClr>
                  </a:gs>
                  <a:gs pos="100000">
                    <a:srgbClr val="120571"/>
                  </a:gs>
                </a:gsLst>
                <a:lin ang="5400000" scaled="1"/>
              </a:gradFill>
              <a:effectLst/>
              <a:uLnTx/>
              <a:uFillTx/>
              <a:latin typeface="Arial Black" panose="020B0A04020102020204" pitchFamily="34" charset="0"/>
              <a:ea typeface="+mn-ea"/>
              <a:cs typeface="+mn-cs"/>
            </a:endParaRPr>
          </a:p>
        </p:txBody>
      </p:sp>
      <p:sp>
        <p:nvSpPr>
          <p:cNvPr id="16" name="WordArt 8"/>
          <p:cNvSpPr>
            <a:spLocks noChangeArrowheads="1" noChangeShapeType="1" noTextEdit="1"/>
          </p:cNvSpPr>
          <p:nvPr/>
        </p:nvSpPr>
        <p:spPr bwMode="auto">
          <a:xfrm>
            <a:off x="4588273" y="797871"/>
            <a:ext cx="2469827" cy="77716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Wave4">
              <a:avLst>
                <a:gd name="adj1" fmla="val 6500"/>
                <a:gd name="adj2" fmla="val -358"/>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1" u="none" strike="noStrike" kern="10" cap="none" spc="0" normalizeH="0" baseline="0" noProof="0" dirty="0" smtClean="0">
                <a:ln>
                  <a:noFill/>
                </a:ln>
                <a:solidFill>
                  <a:srgbClr val="120571"/>
                </a:solidFill>
                <a:effectLst/>
                <a:uLnTx/>
                <a:uFillTx/>
                <a:latin typeface="Arial Black" panose="020B0A04020102020204" pitchFamily="34" charset="0"/>
                <a:ea typeface="+mn-ea"/>
                <a:cs typeface="+mn-cs"/>
              </a:rPr>
              <a:t>NO PALE</a:t>
            </a:r>
            <a:endParaRPr kumimoji="0" lang="it-IT" sz="3600" b="0" i="1" u="none" strike="noStrike" kern="10" cap="none" spc="0" normalizeH="0" baseline="0" noProof="0" dirty="0">
              <a:ln>
                <a:noFill/>
              </a:ln>
              <a:solidFill>
                <a:srgbClr val="120571"/>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86357636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691680" y="1052736"/>
            <a:ext cx="6912768" cy="1008112"/>
          </a:xfrm>
        </p:spPr>
        <p:txBody>
          <a:bodyPr>
            <a:noAutofit/>
          </a:bodyPr>
          <a:lstStyle/>
          <a:p>
            <a:r>
              <a:rPr lang="it-IT" sz="6600" dirty="0" smtClean="0">
                <a:solidFill>
                  <a:schemeClr val="accent1"/>
                </a:solidFill>
                <a:effectLst>
                  <a:outerShdw blurRad="38100" dist="38100" dir="2700000" algn="tl">
                    <a:srgbClr val="000000">
                      <a:alpha val="43137"/>
                    </a:srgbClr>
                  </a:outerShdw>
                </a:effectLst>
                <a:latin typeface="Jokerman" panose="04090605060D06020702" pitchFamily="82" charset="0"/>
              </a:rPr>
              <a:t>Energia</a:t>
            </a:r>
            <a:r>
              <a:rPr lang="it-IT" sz="6600" dirty="0" smtClean="0">
                <a:solidFill>
                  <a:schemeClr val="accent1"/>
                </a:solidFill>
                <a:latin typeface="Jokerman" panose="04090605060D06020702" pitchFamily="82" charset="0"/>
              </a:rPr>
              <a:t> </a:t>
            </a:r>
            <a:r>
              <a:rPr lang="it-IT" sz="6600" dirty="0" smtClean="0">
                <a:solidFill>
                  <a:schemeClr val="accent1"/>
                </a:solidFill>
                <a:effectLst>
                  <a:outerShdw blurRad="38100" dist="38100" dir="2700000" algn="tl">
                    <a:srgbClr val="000000">
                      <a:alpha val="43137"/>
                    </a:srgbClr>
                  </a:outerShdw>
                </a:effectLst>
                <a:latin typeface="Jokerman" panose="04090605060D06020702" pitchFamily="82" charset="0"/>
              </a:rPr>
              <a:t>solare</a:t>
            </a:r>
            <a:endParaRPr lang="it-IT" sz="6600" dirty="0">
              <a:solidFill>
                <a:schemeClr val="accent1"/>
              </a:solidFill>
              <a:effectLst>
                <a:outerShdw blurRad="38100" dist="38100" dir="2700000" algn="tl">
                  <a:srgbClr val="000000">
                    <a:alpha val="43137"/>
                  </a:srgbClr>
                </a:outerShdw>
              </a:effectLst>
              <a:latin typeface="Jokerman" panose="04090605060D06020702" pitchFamily="82" charset="0"/>
            </a:endParaRPr>
          </a:p>
        </p:txBody>
      </p:sp>
      <p:sp>
        <p:nvSpPr>
          <p:cNvPr id="3" name="Sottotitolo 2"/>
          <p:cNvSpPr>
            <a:spLocks noGrp="1"/>
          </p:cNvSpPr>
          <p:nvPr>
            <p:ph type="subTitle" idx="1"/>
          </p:nvPr>
        </p:nvSpPr>
        <p:spPr>
          <a:xfrm>
            <a:off x="2195736" y="2132856"/>
            <a:ext cx="6172200" cy="3171800"/>
          </a:xfrm>
        </p:spPr>
        <p:txBody>
          <a:bodyPr/>
          <a:lstStyle/>
          <a:p>
            <a:r>
              <a:rPr lang="it-IT" sz="2400" i="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L'energia solare è l'energia associata alle  radiazioni nucleari (fusione nucleari) che vengono trasmesse sulla terra come onde elettromagnetiche sprigionate dal Sole. Dall’ energia solare derivano tutti glia altri tipi di energia, eccetto l’ energia nucleare e quella geotermica. Dal punto di vista energetico si tratta di un'energia alternativa e rinnovabile</a:t>
            </a:r>
            <a:r>
              <a:rPr lang="it-IT" i="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pic>
        <p:nvPicPr>
          <p:cNvPr id="7" name="Il mattino   Edvard Grie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95736" y="260648"/>
            <a:ext cx="609600" cy="609600"/>
          </a:xfrm>
          <a:prstGeom prst="rect">
            <a:avLst/>
          </a:prstGeom>
        </p:spPr>
      </p:pic>
    </p:spTree>
    <p:extLst>
      <p:ext uri="{BB962C8B-B14F-4D97-AF65-F5344CB8AC3E}">
        <p14:creationId xmlns:p14="http://schemas.microsoft.com/office/powerpoint/2010/main" val="26053280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vol="80000" numSld="12"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2505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4" name="Rectangle 5"/>
          <p:cNvSpPr>
            <a:spLocks noChangeArrowheads="1"/>
          </p:cNvSpPr>
          <p:nvPr/>
        </p:nvSpPr>
        <p:spPr bwMode="auto">
          <a:xfrm>
            <a:off x="0" y="4505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5" name="Rettangolo 4"/>
          <p:cNvSpPr/>
          <p:nvPr/>
        </p:nvSpPr>
        <p:spPr>
          <a:xfrm>
            <a:off x="251520" y="427560"/>
            <a:ext cx="8568952" cy="313932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r>
              <a:rPr kumimoji="0" lang="it-IT" sz="2400" b="1" i="0" u="none" strike="noStrike" kern="1200" cap="none" spc="0" normalizeH="0" baseline="0" noProof="0" dirty="0" smtClean="0">
                <a:ln>
                  <a:noFill/>
                </a:ln>
                <a:solidFill>
                  <a:srgbClr val="FE8637"/>
                </a:solidFill>
                <a:effectLst/>
                <a:uLnTx/>
                <a:uFillTx/>
                <a:latin typeface="Jokerman" panose="04090605060D06020702" pitchFamily="82" charset="0"/>
                <a:ea typeface="Calibri"/>
                <a:cs typeface="Times New Roman"/>
              </a:rPr>
              <a:t>PRODUZIONE </a:t>
            </a:r>
            <a:r>
              <a:rPr kumimoji="0" lang="it-IT" sz="2400" b="1" i="0" u="none" strike="noStrike" kern="1200" cap="none" spc="0" normalizeH="0" baseline="0" noProof="0" dirty="0">
                <a:ln>
                  <a:noFill/>
                </a:ln>
                <a:solidFill>
                  <a:srgbClr val="FE8637"/>
                </a:solidFill>
                <a:effectLst/>
                <a:uLnTx/>
                <a:uFillTx/>
                <a:latin typeface="Jokerman" panose="04090605060D06020702" pitchFamily="82" charset="0"/>
                <a:ea typeface="Calibri"/>
                <a:cs typeface="Times New Roman"/>
              </a:rPr>
              <a:t>DI CALORE A BASSA </a:t>
            </a:r>
            <a:r>
              <a:rPr kumimoji="0" lang="it-IT" sz="2400" b="1" i="0" u="none" strike="noStrike" kern="1200" cap="none" spc="0" normalizeH="0" baseline="0" noProof="0" dirty="0" smtClean="0">
                <a:ln>
                  <a:noFill/>
                </a:ln>
                <a:solidFill>
                  <a:srgbClr val="FE8637"/>
                </a:solidFill>
                <a:effectLst/>
                <a:uLnTx/>
                <a:uFillTx/>
                <a:latin typeface="Jokerman" panose="04090605060D06020702" pitchFamily="82" charset="0"/>
                <a:ea typeface="Calibri"/>
                <a:cs typeface="Times New Roman"/>
              </a:rPr>
              <a:t>TEMPERATURA</a:t>
            </a:r>
          </a:p>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endParaRPr kumimoji="0" lang="it-IT" sz="2400" b="1" i="0" u="none" strike="noStrike" kern="1200" cap="none" spc="0" normalizeH="0" baseline="0" noProof="0" dirty="0" smtClean="0">
              <a:ln>
                <a:noFill/>
              </a:ln>
              <a:solidFill>
                <a:srgbClr val="F5CD2D"/>
              </a:solidFill>
              <a:effectLst/>
              <a:uLnTx/>
              <a:uFillTx/>
              <a:latin typeface="Jokerman" panose="04090605060D06020702" pitchFamily="82" charset="0"/>
              <a:ea typeface="Calibri"/>
              <a:cs typeface="Times New Roman"/>
            </a:endParaRPr>
          </a:p>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r>
              <a:rPr kumimoji="0" lang="it-IT" sz="2400" b="0" i="0" u="none" strike="noStrike" kern="1200" cap="none" spc="0" normalizeH="0" baseline="0" noProof="0" dirty="0" smtClean="0">
                <a:ln>
                  <a:noFill/>
                </a:ln>
                <a:solidFill>
                  <a:prstClr val="black"/>
                </a:solidFill>
                <a:effectLst/>
                <a:uLnTx/>
                <a:uFillTx/>
                <a:latin typeface="Times New Roman"/>
                <a:ea typeface="Times New Roman"/>
                <a:cs typeface="+mn-cs"/>
              </a:rPr>
              <a:t> E’ utilizzata per </a:t>
            </a:r>
            <a:r>
              <a:rPr kumimoji="0" lang="it-IT" sz="2400" b="0" i="0" u="none" strike="noStrike" kern="1200" cap="none" spc="0" normalizeH="0" baseline="0" noProof="0" dirty="0">
                <a:ln>
                  <a:noFill/>
                </a:ln>
                <a:solidFill>
                  <a:srgbClr val="000000"/>
                </a:solidFill>
                <a:effectLst/>
                <a:uLnTx/>
                <a:uFillTx/>
                <a:latin typeface="Times New Roman"/>
                <a:ea typeface="Calibri"/>
                <a:cs typeface="+mn-cs"/>
              </a:rPr>
              <a:t>la produzione di acqua calda per usi sanitari; riscaldamento di case, uffici e scuole in questo campo i problemi sono maggiori perché il calore solare in inverno non è sufficiente; è necessario integrare l’impianto ad energia solare con </a:t>
            </a:r>
            <a:r>
              <a:rPr kumimoji="0" lang="it-IT" sz="2400" b="0" i="0" u="none" strike="noStrike" kern="1200" cap="none" spc="0" normalizeH="0" baseline="0" noProof="0" dirty="0" smtClean="0">
                <a:ln>
                  <a:noFill/>
                </a:ln>
                <a:solidFill>
                  <a:srgbClr val="000000"/>
                </a:solidFill>
                <a:effectLst/>
                <a:uLnTx/>
                <a:uFillTx/>
                <a:latin typeface="Times New Roman"/>
                <a:ea typeface="Calibri"/>
                <a:cs typeface="+mn-cs"/>
              </a:rPr>
              <a:t>un’ altro sistema.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smtClean="0">
                <a:ln>
                  <a:noFill/>
                </a:ln>
                <a:solidFill>
                  <a:prstClr val="black"/>
                </a:solidFill>
                <a:effectLst/>
                <a:uLnTx/>
                <a:uFillTx/>
                <a:latin typeface="Times New Roman"/>
                <a:ea typeface="Times New Roman"/>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black"/>
              </a:solidFill>
              <a:effectLst/>
              <a:uLnTx/>
              <a:uFillTx/>
              <a:latin typeface="Times New Roman"/>
              <a:ea typeface="Times New Roman"/>
              <a:cs typeface="+mn-cs"/>
            </a:endParaRPr>
          </a:p>
        </p:txBody>
      </p:sp>
      <p:sp>
        <p:nvSpPr>
          <p:cNvPr id="7" name="Rectangle 9"/>
          <p:cNvSpPr>
            <a:spLocks noChangeArrowheads="1"/>
          </p:cNvSpPr>
          <p:nvPr/>
        </p:nvSpPr>
        <p:spPr bwMode="auto">
          <a:xfrm>
            <a:off x="0" y="2047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8" name="Rectangle 10"/>
          <p:cNvSpPr>
            <a:spLocks noChangeArrowheads="1"/>
          </p:cNvSpPr>
          <p:nvPr/>
        </p:nvSpPr>
        <p:spPr bwMode="auto">
          <a:xfrm>
            <a:off x="0" y="4048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pic>
        <p:nvPicPr>
          <p:cNvPr id="2" name="Immagine 1"/>
          <p:cNvPicPr>
            <a:picLocks noChangeAspect="1"/>
          </p:cNvPicPr>
          <p:nvPr/>
        </p:nvPicPr>
        <p:blipFill>
          <a:blip r:embed="rId2"/>
          <a:stretch>
            <a:fillRect/>
          </a:stretch>
        </p:blipFill>
        <p:spPr>
          <a:xfrm>
            <a:off x="1403648" y="2852936"/>
            <a:ext cx="6565681" cy="3626394"/>
          </a:xfrm>
          <a:prstGeom prst="rect">
            <a:avLst/>
          </a:prstGeom>
        </p:spPr>
      </p:pic>
    </p:spTree>
    <p:extLst>
      <p:ext uri="{BB962C8B-B14F-4D97-AF65-F5344CB8AC3E}">
        <p14:creationId xmlns:p14="http://schemas.microsoft.com/office/powerpoint/2010/main" val="16079272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836681" y="1052736"/>
            <a:ext cx="7273470" cy="3240360"/>
          </a:xfrm>
        </p:spPr>
        <p:txBody>
          <a:bodyPr>
            <a:normAutofit fontScale="90000"/>
          </a:bodyPr>
          <a:lstStyle/>
          <a:p>
            <a:pPr algn="l"/>
            <a:r>
              <a:rPr lang="it-IT" dirty="0" smtClean="0"/>
              <a:t/>
            </a:r>
            <a:br>
              <a:rPr lang="it-IT" dirty="0" smtClean="0"/>
            </a:br>
            <a:r>
              <a:rPr lang="it-IT" dirty="0"/>
              <a:t/>
            </a:r>
            <a:br>
              <a:rPr lang="it-IT" dirty="0"/>
            </a:br>
            <a:r>
              <a:rPr lang="it-IT" dirty="0" smtClean="0"/>
              <a:t/>
            </a:r>
            <a:br>
              <a:rPr lang="it-IT" dirty="0" smtClean="0"/>
            </a:br>
            <a:r>
              <a:rPr lang="it-IT" dirty="0"/>
              <a:t/>
            </a:r>
            <a:br>
              <a:rPr lang="it-IT" dirty="0"/>
            </a:br>
            <a:r>
              <a:rPr lang="it-IT" dirty="0" smtClean="0"/>
              <a:t/>
            </a:r>
            <a:br>
              <a:rPr lang="it-IT" dirty="0" smtClean="0"/>
            </a:br>
            <a:r>
              <a:rPr lang="it-IT" dirty="0"/>
              <a:t/>
            </a:r>
            <a:br>
              <a:rPr lang="it-IT" dirty="0"/>
            </a:br>
            <a:r>
              <a:rPr lang="it-IT" dirty="0" smtClean="0"/>
              <a:t/>
            </a:r>
            <a:br>
              <a:rPr lang="it-IT" dirty="0" smtClean="0"/>
            </a:br>
            <a:r>
              <a:rPr lang="it-IT" dirty="0"/>
              <a:t/>
            </a:r>
            <a:br>
              <a:rPr lang="it-IT" dirty="0"/>
            </a:br>
            <a:r>
              <a:rPr lang="it-IT" dirty="0" smtClean="0"/>
              <a:t/>
            </a:r>
            <a:br>
              <a:rPr lang="it-IT" dirty="0" smtClean="0"/>
            </a:br>
            <a:r>
              <a:rPr lang="it-IT" b="1" dirty="0" smtClean="0">
                <a:solidFill>
                  <a:srgbClr val="FF0000"/>
                </a:solidFill>
                <a:latin typeface="Arial" panose="020B0604020202020204" pitchFamily="34" charset="0"/>
                <a:cs typeface="Arial" panose="020B0604020202020204" pitchFamily="34" charset="0"/>
              </a:rPr>
              <a:t>I COMBUSTIBILI FOSSILI</a:t>
            </a:r>
            <a:r>
              <a:rPr lang="it-IT" dirty="0" smtClean="0"/>
              <a:t/>
            </a:r>
            <a:br>
              <a:rPr lang="it-IT" dirty="0" smtClean="0"/>
            </a:br>
            <a:r>
              <a:rPr lang="it-IT" sz="2700" dirty="0" smtClean="0">
                <a:solidFill>
                  <a:schemeClr val="bg1"/>
                </a:solidFill>
              </a:rPr>
              <a:t>I </a:t>
            </a:r>
            <a:r>
              <a:rPr lang="it-IT" sz="2700" dirty="0">
                <a:solidFill>
                  <a:schemeClr val="bg1"/>
                </a:solidFill>
              </a:rPr>
              <a:t>combustibili fossili sono quei combustibili che derivano dalla trasformazione della sostanza organica in forme più stabili e ricche di carbonio. Sono fonti energetiche non rinnovabili, poiché il loro utilizzo ai ritmi attuali pregiudica la loro disponibilità per le generazioni future. Appartengono a questo campo:</a:t>
            </a:r>
            <a:br>
              <a:rPr lang="it-IT" sz="2700" dirty="0">
                <a:solidFill>
                  <a:schemeClr val="bg1"/>
                </a:solidFill>
              </a:rPr>
            </a:br>
            <a:r>
              <a:rPr lang="it-IT" sz="2700" dirty="0">
                <a:solidFill>
                  <a:schemeClr val="bg1"/>
                </a:solidFill>
              </a:rPr>
              <a:t>- </a:t>
            </a:r>
            <a:r>
              <a:rPr lang="it-IT" sz="2700" b="1" dirty="0">
                <a:solidFill>
                  <a:schemeClr val="bg1"/>
                </a:solidFill>
              </a:rPr>
              <a:t>il petrolio e suoi derivati (benzine, gasolio, solventi, cherosene, olii lubrificanti, catrame)</a:t>
            </a:r>
            <a:br>
              <a:rPr lang="it-IT" sz="2700" b="1" dirty="0">
                <a:solidFill>
                  <a:schemeClr val="bg1"/>
                </a:solidFill>
              </a:rPr>
            </a:br>
            <a:r>
              <a:rPr lang="it-IT" sz="2700" b="1" dirty="0">
                <a:solidFill>
                  <a:schemeClr val="bg1"/>
                </a:solidFill>
              </a:rPr>
              <a:t>- il carbone</a:t>
            </a:r>
            <a:br>
              <a:rPr lang="it-IT" sz="2700" b="1" dirty="0">
                <a:solidFill>
                  <a:schemeClr val="bg1"/>
                </a:solidFill>
              </a:rPr>
            </a:br>
            <a:r>
              <a:rPr lang="it-IT" sz="2700" b="1" dirty="0">
                <a:solidFill>
                  <a:schemeClr val="bg1"/>
                </a:solidFill>
              </a:rPr>
              <a:t>- il gas naturale</a:t>
            </a:r>
            <a:endParaRPr lang="it-IT" sz="2700" dirty="0">
              <a:solidFill>
                <a:schemeClr val="bg1"/>
              </a:solidFill>
            </a:endParaRPr>
          </a:p>
        </p:txBody>
      </p:sp>
      <p:pic>
        <p:nvPicPr>
          <p:cNvPr id="4" name="Immagine 3" descr="Risultati immagini per i combustibili fossili"/>
          <p:cNvPicPr/>
          <p:nvPr/>
        </p:nvPicPr>
        <p:blipFill>
          <a:blip r:embed="rId4">
            <a:extLst>
              <a:ext uri="{28A0092B-C50C-407E-A947-70E740481C1C}">
                <a14:useLocalDpi xmlns:a14="http://schemas.microsoft.com/office/drawing/2010/main" val="0"/>
              </a:ext>
            </a:extLst>
          </a:blip>
          <a:srcRect/>
          <a:stretch>
            <a:fillRect/>
          </a:stretch>
        </p:blipFill>
        <p:spPr bwMode="auto">
          <a:xfrm>
            <a:off x="836681" y="4437113"/>
            <a:ext cx="3385038" cy="1836227"/>
          </a:xfrm>
          <a:prstGeom prst="rect">
            <a:avLst/>
          </a:prstGeom>
          <a:noFill/>
          <a:ln>
            <a:noFill/>
          </a:ln>
        </p:spPr>
      </p:pic>
      <p:pic>
        <p:nvPicPr>
          <p:cNvPr id="5" name="Immagine 4" descr="Risultati immagini per i combustibili fossili"/>
          <p:cNvPicPr/>
          <p:nvPr/>
        </p:nvPicPr>
        <p:blipFill>
          <a:blip r:embed="rId5">
            <a:extLst>
              <a:ext uri="{28A0092B-C50C-407E-A947-70E740481C1C}">
                <a14:useLocalDpi xmlns:a14="http://schemas.microsoft.com/office/drawing/2010/main" val="0"/>
              </a:ext>
            </a:extLst>
          </a:blip>
          <a:srcRect/>
          <a:stretch>
            <a:fillRect/>
          </a:stretch>
        </p:blipFill>
        <p:spPr bwMode="auto">
          <a:xfrm>
            <a:off x="4644008" y="4437113"/>
            <a:ext cx="3466143" cy="1819314"/>
          </a:xfrm>
          <a:prstGeom prst="rect">
            <a:avLst/>
          </a:prstGeom>
          <a:noFill/>
          <a:ln>
            <a:noFill/>
          </a:ln>
        </p:spPr>
      </p:pic>
      <p:pic>
        <p:nvPicPr>
          <p:cNvPr id="3" name="Coldplay - Up&amp;Up (Official video)">
            <a:hlinkClick r:id="" action="ppaction://media"/>
          </p:cNvPr>
          <p:cNvPicPr>
            <a:picLocks noChangeAspect="1"/>
          </p:cNvPicPr>
          <p:nvPr>
            <a:audioFile r:link="rId1"/>
            <p:extLst>
              <p:ext uri="{DAA4B4D4-6D71-4841-9C94-3DE7FCFB9230}">
                <p14:media xmlns:p14="http://schemas.microsoft.com/office/powerpoint/2010/main" r:embed="rId2">
                  <p14:trim st="12542"/>
                </p14:media>
              </p:ext>
            </p:extLst>
          </p:nvPr>
        </p:nvPicPr>
        <p:blipFill>
          <a:blip r:embed="rId6"/>
          <a:stretch>
            <a:fillRect/>
          </a:stretch>
        </p:blipFill>
        <p:spPr>
          <a:xfrm>
            <a:off x="198205" y="5673683"/>
            <a:ext cx="609600" cy="609600"/>
          </a:xfrm>
          <a:prstGeom prst="rect">
            <a:avLst/>
          </a:prstGeom>
        </p:spPr>
      </p:pic>
    </p:spTree>
    <p:extLst>
      <p:ext uri="{BB962C8B-B14F-4D97-AF65-F5344CB8AC3E}">
        <p14:creationId xmlns:p14="http://schemas.microsoft.com/office/powerpoint/2010/main" val="208776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6"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2505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4" name="Rectangle 5"/>
          <p:cNvSpPr>
            <a:spLocks noChangeArrowheads="1"/>
          </p:cNvSpPr>
          <p:nvPr/>
        </p:nvSpPr>
        <p:spPr bwMode="auto">
          <a:xfrm>
            <a:off x="0" y="4505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5" name="Rettangolo 4"/>
          <p:cNvSpPr/>
          <p:nvPr/>
        </p:nvSpPr>
        <p:spPr>
          <a:xfrm>
            <a:off x="467544" y="3505201"/>
            <a:ext cx="7704856" cy="2739724"/>
          </a:xfrm>
          <a:prstGeom prst="rect">
            <a:avLst/>
          </a:prstGeom>
        </p:spPr>
        <p:txBody>
          <a:bodyPr wrap="square">
            <a:spAutoFit/>
          </a:bodyPr>
          <a:lstStyle/>
          <a:p>
            <a:pPr marL="0" marR="0" lvl="0" indent="0" algn="just" defTabSz="914400" rtl="0" eaLnBrk="1" fontAlgn="auto" latinLnBrk="0" hangingPunct="1">
              <a:lnSpc>
                <a:spcPct val="115000"/>
              </a:lnSpc>
              <a:spcBef>
                <a:spcPts val="600"/>
              </a:spcBef>
              <a:spcAft>
                <a:spcPts val="1000"/>
              </a:spcAft>
              <a:buClrTx/>
              <a:buSzTx/>
              <a:buFontTx/>
              <a:buNone/>
              <a:tabLst/>
              <a:defRPr/>
            </a:pPr>
            <a:endParaRPr kumimoji="0" lang="it-IT" sz="1800" b="0" i="0" u="none" strike="noStrike" kern="1200" cap="none" spc="0" normalizeH="0" baseline="0" noProof="0" dirty="0" smtClean="0">
              <a:ln>
                <a:noFill/>
              </a:ln>
              <a:solidFill>
                <a:srgbClr val="000000"/>
              </a:solidFill>
              <a:effectLst/>
              <a:uLnTx/>
              <a:uFillTx/>
              <a:latin typeface="Times New Roman"/>
              <a:ea typeface="Calibri"/>
              <a:cs typeface="Times New Roman"/>
            </a:endParaRPr>
          </a:p>
          <a:p>
            <a:pPr marL="0" marR="0" lvl="0" indent="0" algn="just" defTabSz="914400" rtl="0" eaLnBrk="1" fontAlgn="auto" latinLnBrk="0" hangingPunct="1">
              <a:lnSpc>
                <a:spcPct val="115000"/>
              </a:lnSpc>
              <a:spcBef>
                <a:spcPts val="600"/>
              </a:spcBef>
              <a:spcAft>
                <a:spcPts val="1000"/>
              </a:spcAft>
              <a:buClrTx/>
              <a:buSzTx/>
              <a:buFontTx/>
              <a:buNone/>
              <a:tabLst/>
              <a:defRPr/>
            </a:pPr>
            <a:r>
              <a:rPr kumimoji="0" lang="it-IT" sz="1800" b="0" i="0" u="none" strike="noStrike" kern="1200" cap="none" spc="0" normalizeH="0" baseline="0" noProof="0" dirty="0" smtClean="0">
                <a:ln>
                  <a:noFill/>
                </a:ln>
                <a:solidFill>
                  <a:srgbClr val="000000"/>
                </a:solidFill>
                <a:effectLst/>
                <a:uLnTx/>
                <a:uFillTx/>
                <a:latin typeface="Times New Roman"/>
                <a:ea typeface="Calibri"/>
                <a:cs typeface="Times New Roman"/>
              </a:rPr>
              <a:t> </a:t>
            </a:r>
            <a:r>
              <a:rPr kumimoji="0" lang="it-IT" sz="2400" b="0" i="0" u="none" strike="noStrike" kern="1200" cap="none" spc="0" normalizeH="0" baseline="0" noProof="0" dirty="0">
                <a:ln>
                  <a:noFill/>
                </a:ln>
                <a:solidFill>
                  <a:srgbClr val="000000"/>
                </a:solidFill>
                <a:effectLst/>
                <a:uLnTx/>
                <a:uFillTx/>
                <a:latin typeface="Times New Roman"/>
                <a:ea typeface="Calibri"/>
                <a:cs typeface="Times New Roman"/>
              </a:rPr>
              <a:t>C</a:t>
            </a:r>
            <a:r>
              <a:rPr kumimoji="0" lang="it-IT" sz="2400" b="0" i="0" u="none" strike="noStrike" kern="1200" cap="none" spc="0" normalizeH="0" baseline="0" noProof="0" dirty="0" smtClean="0">
                <a:ln>
                  <a:noFill/>
                </a:ln>
                <a:solidFill>
                  <a:srgbClr val="000000"/>
                </a:solidFill>
                <a:effectLst/>
                <a:uLnTx/>
                <a:uFillTx/>
                <a:latin typeface="Times New Roman"/>
                <a:ea typeface="Calibri"/>
                <a:cs typeface="Times New Roman"/>
              </a:rPr>
              <a:t>omprende </a:t>
            </a:r>
            <a:r>
              <a:rPr kumimoji="0" lang="it-IT" sz="2400" b="0" i="0" u="none" strike="noStrike" kern="1200" cap="none" spc="0" normalizeH="0" baseline="0" noProof="0" dirty="0">
                <a:ln>
                  <a:noFill/>
                </a:ln>
                <a:solidFill>
                  <a:srgbClr val="000000"/>
                </a:solidFill>
                <a:effectLst/>
                <a:uLnTx/>
                <a:uFillTx/>
                <a:latin typeface="Times New Roman"/>
                <a:ea typeface="Calibri"/>
                <a:cs typeface="Times New Roman"/>
              </a:rPr>
              <a:t>le tecnologie relative </a:t>
            </a:r>
            <a:r>
              <a:rPr kumimoji="0" lang="it-IT" sz="2400" b="0" i="0" u="none" strike="noStrike" kern="1200" cap="none" spc="0" normalizeH="0" baseline="0" noProof="0" dirty="0" smtClean="0">
                <a:ln>
                  <a:noFill/>
                </a:ln>
                <a:solidFill>
                  <a:srgbClr val="000000"/>
                </a:solidFill>
                <a:effectLst/>
                <a:uLnTx/>
                <a:uFillTx/>
                <a:latin typeface="Times New Roman"/>
                <a:ea typeface="Calibri"/>
                <a:cs typeface="Times New Roman"/>
              </a:rPr>
              <a:t>a costituiti </a:t>
            </a:r>
            <a:r>
              <a:rPr kumimoji="0" lang="it-IT" sz="2400" b="0" i="0" u="none" strike="noStrike" kern="1200" cap="none" spc="0" normalizeH="0" baseline="0" noProof="0" dirty="0">
                <a:ln>
                  <a:noFill/>
                </a:ln>
                <a:solidFill>
                  <a:srgbClr val="000000"/>
                </a:solidFill>
                <a:effectLst/>
                <a:uLnTx/>
                <a:uFillTx/>
                <a:latin typeface="Times New Roman"/>
                <a:ea typeface="Calibri"/>
                <a:cs typeface="Times New Roman"/>
              </a:rPr>
              <a:t>da specchi solari che seguono il cammino del Sole, ne riflettono i raggi solari e li concentrano su una caldaia contenente </a:t>
            </a:r>
            <a:r>
              <a:rPr kumimoji="0" lang="it-IT" sz="2400" b="0" i="0" u="none" strike="noStrike" kern="1200" cap="none" spc="0" normalizeH="0" baseline="0" noProof="0" dirty="0" smtClean="0">
                <a:ln>
                  <a:noFill/>
                </a:ln>
                <a:solidFill>
                  <a:srgbClr val="000000"/>
                </a:solidFill>
                <a:effectLst/>
                <a:uLnTx/>
                <a:uFillTx/>
                <a:latin typeface="Times New Roman"/>
                <a:ea typeface="Calibri"/>
                <a:cs typeface="Times New Roman"/>
              </a:rPr>
              <a:t>acqua. </a:t>
            </a:r>
            <a:r>
              <a:rPr kumimoji="0" lang="it-IT" sz="2400" b="0" i="0" u="none" strike="noStrike" kern="1200" cap="none" spc="0" normalizeH="0" baseline="0" noProof="0" dirty="0">
                <a:ln>
                  <a:noFill/>
                </a:ln>
                <a:solidFill>
                  <a:srgbClr val="000000"/>
                </a:solidFill>
                <a:effectLst/>
                <a:uLnTx/>
                <a:uFillTx/>
                <a:latin typeface="Times New Roman"/>
                <a:ea typeface="Calibri"/>
                <a:cs typeface="Times New Roman"/>
              </a:rPr>
              <a:t>Nella caldaia l’ acqua si riscalda e si trasforma in vapore ad alta pressione che aziona la </a:t>
            </a:r>
            <a:r>
              <a:rPr kumimoji="0" lang="it-IT" sz="2400" b="0" i="0" u="none" strike="noStrike" kern="1200" cap="none" spc="0" normalizeH="0" baseline="0" noProof="0" dirty="0" smtClean="0">
                <a:ln>
                  <a:noFill/>
                </a:ln>
                <a:solidFill>
                  <a:srgbClr val="000000"/>
                </a:solidFill>
                <a:effectLst/>
                <a:uLnTx/>
                <a:uFillTx/>
                <a:latin typeface="Times New Roman"/>
                <a:ea typeface="Calibri"/>
                <a:cs typeface="Times New Roman"/>
              </a:rPr>
              <a:t>turbina. </a:t>
            </a:r>
            <a:endParaRPr kumimoji="0" lang="it-IT" sz="2400" b="0" i="0" u="none" strike="noStrike" kern="1200" cap="none" spc="0" normalizeH="0" baseline="0" noProof="0" dirty="0">
              <a:ln>
                <a:noFill/>
              </a:ln>
              <a:solidFill>
                <a:prstClr val="black"/>
              </a:solidFill>
              <a:effectLst/>
              <a:uLnTx/>
              <a:uFillTx/>
              <a:latin typeface="Calibri"/>
              <a:ea typeface="Calibri"/>
              <a:cs typeface="Times New Roman"/>
            </a:endParaRPr>
          </a:p>
        </p:txBody>
      </p:sp>
      <p:pic>
        <p:nvPicPr>
          <p:cNvPr id="6" name="Immagine 5"/>
          <p:cNvPicPr>
            <a:picLocks noChangeAspect="1"/>
          </p:cNvPicPr>
          <p:nvPr/>
        </p:nvPicPr>
        <p:blipFill>
          <a:blip r:embed="rId2"/>
          <a:stretch>
            <a:fillRect/>
          </a:stretch>
        </p:blipFill>
        <p:spPr>
          <a:xfrm>
            <a:off x="2268779" y="502950"/>
            <a:ext cx="4102385" cy="3614534"/>
          </a:xfrm>
          <a:prstGeom prst="rect">
            <a:avLst/>
          </a:prstGeom>
        </p:spPr>
      </p:pic>
      <p:sp>
        <p:nvSpPr>
          <p:cNvPr id="9" name="CasellaDiTesto 8"/>
          <p:cNvSpPr txBox="1"/>
          <p:nvPr/>
        </p:nvSpPr>
        <p:spPr>
          <a:xfrm>
            <a:off x="611560" y="44624"/>
            <a:ext cx="8064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srgbClr val="FE8637"/>
                </a:solidFill>
                <a:effectLst/>
                <a:uLnTx/>
                <a:uFillTx/>
                <a:latin typeface="Jokerman" panose="04090605060D06020702" pitchFamily="82" charset="0"/>
                <a:ea typeface="+mn-ea"/>
                <a:cs typeface="+mn-cs"/>
              </a:rPr>
              <a:t>PRODUZIONE DI CALORE AD ALTA TEMPERATURA</a:t>
            </a:r>
            <a:endParaRPr kumimoji="0" lang="it-IT" sz="2400" b="0" i="0" u="none" strike="noStrike" kern="1200" cap="none" spc="0" normalizeH="0" baseline="0" noProof="0" dirty="0">
              <a:ln>
                <a:noFill/>
              </a:ln>
              <a:solidFill>
                <a:srgbClr val="FE8637"/>
              </a:solidFill>
              <a:effectLst/>
              <a:uLnTx/>
              <a:uFillTx/>
              <a:latin typeface="Jokerman" panose="04090605060D06020702" pitchFamily="82" charset="0"/>
              <a:ea typeface="+mn-ea"/>
              <a:cs typeface="+mn-cs"/>
            </a:endParaRPr>
          </a:p>
        </p:txBody>
      </p:sp>
    </p:spTree>
    <p:extLst>
      <p:ext uri="{BB962C8B-B14F-4D97-AF65-F5344CB8AC3E}">
        <p14:creationId xmlns:p14="http://schemas.microsoft.com/office/powerpoint/2010/main" val="36102132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171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9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 </a:t>
            </a:r>
            <a:endParaRPr kumimoji="0" lang="it-IT" altLang="it-IT"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5" name="Rettangolo 4"/>
          <p:cNvSpPr/>
          <p:nvPr/>
        </p:nvSpPr>
        <p:spPr>
          <a:xfrm>
            <a:off x="467544" y="174534"/>
            <a:ext cx="7704856" cy="711476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57200" algn="l"/>
              </a:tabLst>
              <a:defRPr/>
            </a:pPr>
            <a:r>
              <a:rPr kumimoji="0" lang="it-IT" sz="2400" b="1" i="0" u="none" strike="noStrike" kern="1200" cap="none" spc="0" normalizeH="0" baseline="0" noProof="0" dirty="0" smtClean="0">
                <a:ln>
                  <a:noFill/>
                </a:ln>
                <a:solidFill>
                  <a:srgbClr val="FE8637"/>
                </a:solidFill>
                <a:effectLst/>
                <a:uLnTx/>
                <a:uFillTx/>
                <a:latin typeface="Jokerman" panose="04090605060D06020702" pitchFamily="82" charset="0"/>
                <a:ea typeface="Calibri"/>
                <a:cs typeface="Times New Roman"/>
              </a:rPr>
              <a:t>CONVERSIONE </a:t>
            </a:r>
            <a:r>
              <a:rPr kumimoji="0" lang="it-IT" sz="2400" b="1" i="0" u="none" strike="noStrike" kern="1200" cap="none" spc="0" normalizeH="0" baseline="0" noProof="0" dirty="0">
                <a:ln>
                  <a:noFill/>
                </a:ln>
                <a:solidFill>
                  <a:srgbClr val="FE8637"/>
                </a:solidFill>
                <a:effectLst/>
                <a:uLnTx/>
                <a:uFillTx/>
                <a:latin typeface="Jokerman" panose="04090605060D06020702" pitchFamily="82" charset="0"/>
                <a:ea typeface="Calibri"/>
                <a:cs typeface="Times New Roman"/>
              </a:rPr>
              <a:t>FOTOVOLTAICA.</a:t>
            </a:r>
            <a:endParaRPr kumimoji="0" lang="it-IT" sz="2400" b="0" i="0" u="none" strike="noStrike" kern="1200" cap="none" spc="0" normalizeH="0" baseline="0" noProof="0" dirty="0">
              <a:ln>
                <a:noFill/>
              </a:ln>
              <a:solidFill>
                <a:srgbClr val="FE8637"/>
              </a:solidFill>
              <a:effectLst/>
              <a:uLnTx/>
              <a:uFillTx/>
              <a:latin typeface="Jokerman" panose="04090605060D06020702" pitchFamily="82" charset="0"/>
              <a:ea typeface="Times New Roman"/>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srgbClr val="FE8637"/>
              </a:solidFill>
              <a:effectLst/>
              <a:uLnTx/>
              <a:uFillTx/>
              <a:latin typeface="Jokerman" panose="04090605060D06020702" pitchFamily="82" charset="0"/>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15000"/>
              </a:lnSpc>
              <a:spcBef>
                <a:spcPts val="600"/>
              </a:spcBef>
              <a:spcAft>
                <a:spcPts val="100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imes New Roman"/>
                <a:ea typeface="Times New Roman"/>
                <a:cs typeface="+mn-cs"/>
              </a:rPr>
              <a:t>Per effettuare la conversione fotovoltaica si  usano dei pannelli fotovoltaici detti anche "pile </a:t>
            </a:r>
            <a:r>
              <a:rPr kumimoji="0" lang="it-IT" sz="2000" b="0" i="0" u="none" strike="noStrike" kern="1200" cap="none" spc="0" normalizeH="0" baseline="0" noProof="0" dirty="0" smtClean="0">
                <a:ln>
                  <a:noFill/>
                </a:ln>
                <a:solidFill>
                  <a:prstClr val="black"/>
                </a:solidFill>
                <a:effectLst/>
                <a:uLnTx/>
                <a:uFillTx/>
                <a:latin typeface="Times New Roman"/>
                <a:ea typeface="Times New Roman"/>
                <a:cs typeface="+mn-cs"/>
              </a:rPr>
              <a:t>solari«. Una </a:t>
            </a:r>
            <a:r>
              <a:rPr kumimoji="0" lang="it-IT" sz="2000" b="0" i="0" u="none" strike="noStrike" kern="1200" cap="none" spc="0" normalizeH="0" baseline="0" noProof="0" dirty="0">
                <a:ln>
                  <a:noFill/>
                </a:ln>
                <a:solidFill>
                  <a:prstClr val="black"/>
                </a:solidFill>
                <a:effectLst/>
                <a:uLnTx/>
                <a:uFillTx/>
                <a:latin typeface="Times New Roman"/>
                <a:ea typeface="Times New Roman"/>
                <a:cs typeface="+mn-cs"/>
              </a:rPr>
              <a:t>cella di silicio ha una potenza di 1,5 watt, più celle collegate formano un modulo di circa 50/100 </a:t>
            </a:r>
            <a:r>
              <a:rPr kumimoji="0" lang="it-IT" sz="2000" b="0" i="0" u="none" strike="noStrike" kern="1200" cap="none" spc="0" normalizeH="0" baseline="0" noProof="0" dirty="0" smtClean="0">
                <a:ln>
                  <a:noFill/>
                </a:ln>
                <a:solidFill>
                  <a:prstClr val="black"/>
                </a:solidFill>
                <a:effectLst/>
                <a:uLnTx/>
                <a:uFillTx/>
                <a:latin typeface="Times New Roman"/>
                <a:ea typeface="Times New Roman"/>
                <a:cs typeface="+mn-cs"/>
              </a:rPr>
              <a:t>watt.</a:t>
            </a:r>
            <a:r>
              <a:rPr kumimoji="0" lang="it-IT" sz="2000" b="0" i="0" u="none" strike="noStrike" kern="1200" cap="none" spc="0" normalizeH="0" baseline="0" noProof="0" dirty="0" smtClean="0">
                <a:ln>
                  <a:noFill/>
                </a:ln>
                <a:solidFill>
                  <a:srgbClr val="000000"/>
                </a:solidFill>
                <a:effectLst/>
                <a:uLnTx/>
                <a:uFillTx/>
                <a:latin typeface="Times New Roman"/>
                <a:ea typeface="Calibri"/>
                <a:cs typeface="Times New Roman"/>
              </a:rPr>
              <a:t> </a:t>
            </a:r>
            <a:r>
              <a:rPr kumimoji="0" lang="it-IT" sz="2000" b="0" i="0" u="none" strike="noStrike" kern="1200" cap="none" spc="0" normalizeH="0" baseline="0" noProof="0" dirty="0">
                <a:ln>
                  <a:noFill/>
                </a:ln>
                <a:solidFill>
                  <a:srgbClr val="000000"/>
                </a:solidFill>
                <a:effectLst/>
                <a:uLnTx/>
                <a:uFillTx/>
                <a:latin typeface="Times New Roman"/>
                <a:ea typeface="Calibri"/>
                <a:cs typeface="Times New Roman"/>
              </a:rPr>
              <a:t>Più moduli collegato opportunamente formano un pannello, più pannelli una stringa, più stringhe un campo.</a:t>
            </a:r>
            <a:endParaRPr kumimoji="0" lang="it-IT" sz="2000" b="0" i="0" u="none" strike="noStrike" kern="1200" cap="none" spc="0" normalizeH="0" baseline="0" noProof="0" dirty="0">
              <a:ln>
                <a:noFill/>
              </a:ln>
              <a:solidFill>
                <a:prstClr val="black"/>
              </a:solidFill>
              <a:effectLst/>
              <a:uLnTx/>
              <a:uFillTx/>
              <a:latin typeface="Calibri"/>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smtClean="0">
                <a:ln>
                  <a:noFill/>
                </a:ln>
                <a:solidFill>
                  <a:prstClr val="black"/>
                </a:solidFill>
                <a:effectLst/>
                <a:uLnTx/>
                <a:uFillTx/>
                <a:latin typeface="Times New Roman"/>
                <a:ea typeface="Times New Roman"/>
                <a:cs typeface="+mn-cs"/>
              </a:rPr>
              <a:t/>
            </a:r>
            <a:br>
              <a:rPr kumimoji="0" lang="it-IT" sz="1600" b="0" i="0" u="none" strike="noStrike" kern="1200" cap="none" spc="0" normalizeH="0" baseline="0" noProof="0" dirty="0" smtClean="0">
                <a:ln>
                  <a:noFill/>
                </a:ln>
                <a:solidFill>
                  <a:prstClr val="black"/>
                </a:solidFill>
                <a:effectLst/>
                <a:uLnTx/>
                <a:uFillTx/>
                <a:latin typeface="Times New Roman"/>
                <a:ea typeface="Times New Roman"/>
                <a:cs typeface="+mn-cs"/>
              </a:rPr>
            </a:br>
            <a:endParaRPr kumimoji="0" lang="it-IT" sz="1600" b="0" i="0" u="none" strike="noStrike" kern="1200" cap="none" spc="0" normalizeH="0" baseline="0" noProof="0" dirty="0">
              <a:ln>
                <a:noFill/>
              </a:ln>
              <a:solidFill>
                <a:prstClr val="black"/>
              </a:solidFill>
              <a:effectLst/>
              <a:uLnTx/>
              <a:uFillTx/>
              <a:latin typeface="Century Schoolbook"/>
              <a:ea typeface="+mn-ea"/>
              <a:cs typeface="+mn-cs"/>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39" y="1581518"/>
            <a:ext cx="5976664" cy="29260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3" name="Rettangolo 2"/>
          <p:cNvSpPr/>
          <p:nvPr/>
        </p:nvSpPr>
        <p:spPr>
          <a:xfrm>
            <a:off x="397096" y="565855"/>
            <a:ext cx="7845751"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imes New Roman"/>
                <a:ea typeface="Times New Roman"/>
                <a:cs typeface="Times New Roman"/>
              </a:rPr>
              <a:t>Trasforma direttamente l'energia luminosa in energia </a:t>
            </a:r>
            <a:r>
              <a:rPr kumimoji="0" lang="it-IT" sz="2000" b="0" i="0" u="none" strike="noStrike" kern="1200" cap="none" spc="0" normalizeH="0" baseline="0" noProof="0" dirty="0" smtClean="0">
                <a:ln>
                  <a:noFill/>
                </a:ln>
                <a:solidFill>
                  <a:prstClr val="black"/>
                </a:solidFill>
                <a:effectLst/>
                <a:uLnTx/>
                <a:uFillTx/>
                <a:latin typeface="Times New Roman"/>
                <a:ea typeface="Times New Roman"/>
                <a:cs typeface="Times New Roman"/>
              </a:rPr>
              <a:t>elettrica sfruttando una proprietà di alcuni materiali detti semiconduttori </a:t>
            </a:r>
            <a:r>
              <a:rPr kumimoji="0" lang="it-IT" sz="2000" b="0" i="0" u="none" strike="noStrike" kern="1200" cap="none" spc="0" normalizeH="0" baseline="0" noProof="0" dirty="0">
                <a:ln>
                  <a:noFill/>
                </a:ln>
                <a:solidFill>
                  <a:prstClr val="black"/>
                </a:solidFill>
                <a:effectLst/>
                <a:uLnTx/>
                <a:uFillTx/>
                <a:latin typeface="Times New Roman"/>
                <a:ea typeface="Times New Roman"/>
                <a:cs typeface="Times New Roman"/>
              </a:rPr>
              <a:t>come silicio o </a:t>
            </a:r>
            <a:r>
              <a:rPr kumimoji="0" lang="it-IT" sz="2000" b="0" i="0" u="none" strike="noStrike" kern="1200" cap="none" spc="0" normalizeH="0" baseline="0" noProof="0" dirty="0" smtClean="0">
                <a:ln>
                  <a:noFill/>
                </a:ln>
                <a:solidFill>
                  <a:prstClr val="black"/>
                </a:solidFill>
                <a:effectLst/>
                <a:uLnTx/>
                <a:uFillTx/>
                <a:latin typeface="Times New Roman"/>
                <a:ea typeface="Times New Roman"/>
                <a:cs typeface="Times New Roman"/>
              </a:rPr>
              <a:t>arseniuro</a:t>
            </a:r>
            <a:r>
              <a:rPr kumimoji="0" lang="it-IT" sz="2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it-IT" sz="2000" b="0" i="0" u="none" strike="noStrike" kern="1200" cap="none" spc="0" normalizeH="0" baseline="0" noProof="0" dirty="0" smtClean="0">
                <a:ln>
                  <a:noFill/>
                </a:ln>
                <a:solidFill>
                  <a:prstClr val="black"/>
                </a:solidFill>
                <a:effectLst/>
                <a:uLnTx/>
                <a:uFillTx/>
                <a:latin typeface="Times New Roman"/>
                <a:ea typeface="Times New Roman"/>
                <a:cs typeface="Times New Roman"/>
              </a:rPr>
              <a:t>i quali esposti </a:t>
            </a:r>
            <a:r>
              <a:rPr kumimoji="0" lang="it-IT" sz="2000" b="0" i="0" u="none" strike="noStrike" kern="1200" cap="none" spc="0" normalizeH="0" baseline="0" noProof="0" dirty="0">
                <a:ln>
                  <a:noFill/>
                </a:ln>
                <a:solidFill>
                  <a:prstClr val="black"/>
                </a:solidFill>
                <a:effectLst/>
                <a:uLnTx/>
                <a:uFillTx/>
                <a:latin typeface="Times New Roman"/>
                <a:ea typeface="Times New Roman"/>
                <a:cs typeface="Times New Roman"/>
              </a:rPr>
              <a:t>alla luce, </a:t>
            </a:r>
            <a:r>
              <a:rPr kumimoji="0" lang="it-IT" sz="2000" b="0" i="0" u="none" strike="noStrike" kern="1200" cap="none" spc="0" normalizeH="0" baseline="0" noProof="0" dirty="0" smtClean="0">
                <a:ln>
                  <a:noFill/>
                </a:ln>
                <a:solidFill>
                  <a:prstClr val="black"/>
                </a:solidFill>
                <a:effectLst/>
                <a:uLnTx/>
                <a:uFillTx/>
                <a:latin typeface="Times New Roman"/>
                <a:ea typeface="Times New Roman"/>
                <a:cs typeface="Times New Roman"/>
              </a:rPr>
              <a:t>emettono elettroni.</a:t>
            </a:r>
            <a:endParaRPr kumimoji="0" lang="it-IT" sz="2000" b="0" i="0" u="none" strike="noStrike" kern="1200" cap="none" spc="0" normalizeH="0" baseline="0" noProof="0" dirty="0">
              <a:ln>
                <a:noFill/>
              </a:ln>
              <a:solidFill>
                <a:prstClr val="black"/>
              </a:solidFill>
              <a:effectLst/>
              <a:uLnTx/>
              <a:uFillTx/>
              <a:latin typeface="Century Schoolbook"/>
              <a:ea typeface="+mn-ea"/>
              <a:cs typeface="+mn-cs"/>
            </a:endParaRPr>
          </a:p>
        </p:txBody>
      </p:sp>
    </p:spTree>
    <p:extLst>
      <p:ext uri="{BB962C8B-B14F-4D97-AF65-F5344CB8AC3E}">
        <p14:creationId xmlns:p14="http://schemas.microsoft.com/office/powerpoint/2010/main" val="2720973052"/>
      </p:ext>
    </p:extLst>
  </p:cSld>
  <p:clrMapOvr>
    <a:masterClrMapping/>
  </p:clrMapOvr>
  <p:transition spd="slow">
    <p:wheel spokes="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074" name="Picture 2" descr="C:\Users\Administrator\Desktop\Renata\emission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756720"/>
            <a:ext cx="3483910" cy="202890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istrator\Desktop\Renata\raggi_solari_glob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885159"/>
            <a:ext cx="5151994" cy="2460817"/>
          </a:xfrm>
          <a:prstGeom prst="rect">
            <a:avLst/>
          </a:prstGeom>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xtLst/>
        </p:spPr>
      </p:pic>
      <p:sp>
        <p:nvSpPr>
          <p:cNvPr id="4" name="CasellaDiTesto 3"/>
          <p:cNvSpPr txBox="1"/>
          <p:nvPr/>
        </p:nvSpPr>
        <p:spPr>
          <a:xfrm>
            <a:off x="1197397" y="282246"/>
            <a:ext cx="25922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smtClean="0">
                <a:ln>
                  <a:noFill/>
                </a:ln>
                <a:solidFill>
                  <a:srgbClr val="FE8637"/>
                </a:solidFill>
                <a:effectLst/>
                <a:uLnTx/>
                <a:uFillTx/>
                <a:latin typeface="Jokerman" panose="04090605060D06020702" pitchFamily="82" charset="0"/>
                <a:ea typeface="+mn-ea"/>
                <a:cs typeface="+mn-cs"/>
              </a:rPr>
              <a:t>VANTAGGI</a:t>
            </a:r>
            <a:endParaRPr kumimoji="0" lang="it-IT" sz="3200" b="0" i="0" u="none" strike="noStrike" kern="1200" cap="none" spc="0" normalizeH="0" baseline="0" noProof="0" dirty="0">
              <a:ln>
                <a:noFill/>
              </a:ln>
              <a:solidFill>
                <a:srgbClr val="FE8637"/>
              </a:solidFill>
              <a:effectLst/>
              <a:uLnTx/>
              <a:uFillTx/>
              <a:latin typeface="Jokerman" panose="04090605060D06020702" pitchFamily="82" charset="0"/>
              <a:ea typeface="+mn-ea"/>
              <a:cs typeface="+mn-cs"/>
            </a:endParaRPr>
          </a:p>
        </p:txBody>
      </p:sp>
      <p:sp>
        <p:nvSpPr>
          <p:cNvPr id="7" name="CasellaDiTesto 6"/>
          <p:cNvSpPr txBox="1"/>
          <p:nvPr/>
        </p:nvSpPr>
        <p:spPr>
          <a:xfrm>
            <a:off x="1403648" y="802076"/>
            <a:ext cx="3096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entury Schoolbook"/>
                <a:ea typeface="+mn-ea"/>
                <a:cs typeface="+mn-cs"/>
              </a:rPr>
              <a:t>E’ diffusa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entury Schoolbook"/>
                <a:ea typeface="+mn-ea"/>
                <a:cs typeface="+mn-cs"/>
              </a:rPr>
              <a:t> tutto il mondo</a:t>
            </a:r>
            <a:endParaRPr kumimoji="0" lang="it-IT" sz="24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8" name="CasellaDiTesto 7"/>
          <p:cNvSpPr txBox="1"/>
          <p:nvPr/>
        </p:nvSpPr>
        <p:spPr>
          <a:xfrm>
            <a:off x="683568" y="2399126"/>
            <a:ext cx="2592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entury Schoolbook"/>
                <a:ea typeface="+mn-ea"/>
                <a:cs typeface="+mn-cs"/>
              </a:rPr>
              <a:t>Non inquina</a:t>
            </a:r>
            <a:endParaRPr kumimoji="0" lang="it-IT" sz="24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0" name="CasellaDiTesto 9"/>
          <p:cNvSpPr txBox="1"/>
          <p:nvPr/>
        </p:nvSpPr>
        <p:spPr>
          <a:xfrm>
            <a:off x="683568" y="4684948"/>
            <a:ext cx="4896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Century Schoolbook"/>
                <a:ea typeface="+mn-ea"/>
                <a:cs typeface="+mn-cs"/>
              </a:rPr>
              <a:t>E’ adatta anche per usi domestici</a:t>
            </a:r>
            <a:endParaRPr kumimoji="0" lang="it-IT" sz="2400" b="0" i="0" u="none" strike="noStrike" kern="1200" cap="none" spc="0" normalizeH="0" baseline="0" noProof="0" dirty="0">
              <a:ln>
                <a:noFill/>
              </a:ln>
              <a:solidFill>
                <a:prstClr val="black"/>
              </a:solidFill>
              <a:effectLst/>
              <a:uLnTx/>
              <a:uFillTx/>
              <a:latin typeface="Century Schoolbook"/>
              <a:ea typeface="+mn-ea"/>
              <a:cs typeface="+mn-cs"/>
            </a:endParaRPr>
          </a:p>
        </p:txBody>
      </p:sp>
      <p:pic>
        <p:nvPicPr>
          <p:cNvPr id="2050" name="Picture 2" descr="http://images.slideplayer.it/8/2308154/slides/slide_6.jpg"/>
          <p:cNvPicPr>
            <a:picLocks noChangeAspect="1" noChangeArrowheads="1"/>
          </p:cNvPicPr>
          <p:nvPr/>
        </p:nvPicPr>
        <p:blipFill rotWithShape="1">
          <a:blip r:embed="rId5">
            <a:extLst>
              <a:ext uri="{28A0092B-C50C-407E-A947-70E740481C1C}">
                <a14:useLocalDpi xmlns:a14="http://schemas.microsoft.com/office/drawing/2010/main" val="0"/>
              </a:ext>
            </a:extLst>
          </a:blip>
          <a:srcRect l="53023" t="60074" r="5698" b="3939"/>
          <a:stretch/>
        </p:blipFill>
        <p:spPr bwMode="auto">
          <a:xfrm>
            <a:off x="3366930" y="5146613"/>
            <a:ext cx="2490792" cy="1628595"/>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p:cNvPicPr>
            <a:picLocks noChangeAspect="1"/>
          </p:cNvPicPr>
          <p:nvPr/>
        </p:nvPicPr>
        <p:blipFill rotWithShape="1">
          <a:blip r:embed="rId6"/>
          <a:srcRect l="1678" t="8056" r="56379" b="8775"/>
          <a:stretch/>
        </p:blipFill>
        <p:spPr>
          <a:xfrm>
            <a:off x="5478616" y="3563147"/>
            <a:ext cx="2655942" cy="1840270"/>
          </a:xfrm>
          <a:prstGeom prst="rect">
            <a:avLst/>
          </a:prstGeom>
        </p:spPr>
      </p:pic>
    </p:spTree>
    <p:extLst>
      <p:ext uri="{BB962C8B-B14F-4D97-AF65-F5344CB8AC3E}">
        <p14:creationId xmlns:p14="http://schemas.microsoft.com/office/powerpoint/2010/main" val="19707271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Rettangolo 1"/>
          <p:cNvSpPr/>
          <p:nvPr/>
        </p:nvSpPr>
        <p:spPr>
          <a:xfrm>
            <a:off x="345217" y="86802"/>
            <a:ext cx="8043205" cy="6555641"/>
          </a:xfrm>
          <a:prstGeom prst="rect">
            <a:avLst/>
          </a:prstGeom>
          <a:solidFill>
            <a:prstClr val="black">
              <a:alpha val="0"/>
            </a:prst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srgbClr val="FE8637"/>
                </a:solidFill>
                <a:effectLst/>
                <a:uLnTx/>
                <a:uFillTx/>
                <a:latin typeface="Jokerman" panose="04090605060D06020702" pitchFamily="82" charset="0"/>
                <a:ea typeface="+mn-ea"/>
                <a:cs typeface="Times New Roman" panose="02020603050405020304" pitchFamily="18" charset="0"/>
              </a:rPr>
              <a:t>Svantaggi: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E’ una fonte discontinua: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sparisce di notte 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quando è nuvoloso</a:t>
            </a:r>
            <a:endParaRPr kumimoji="0" lang="it-IT"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smtClean="0">
              <a:ln>
                <a:noFill/>
              </a:ln>
              <a:solidFill>
                <a:srgbClr val="FE8637"/>
              </a:solidFill>
              <a:effectLst/>
              <a:uLnTx/>
              <a:uFillTx/>
              <a:latin typeface="Jokerman" panose="04090605060D06020702" pitchFamily="82"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 </a:t>
            </a:r>
            <a:r>
              <a:rPr kumimoji="0" lang="it-IT"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costi degli impianti sono ancora </a:t>
            </a:r>
            <a:endParaRPr kumimoji="0" lang="it-IT"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molto  elevati;</a:t>
            </a:r>
            <a:endParaRPr kumimoji="0" lang="it-IT" sz="8800" b="0"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necessità </a:t>
            </a:r>
            <a:r>
              <a:rPr kumimoji="0" lang="it-IT"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 grandi spazi</a:t>
            </a:r>
            <a:r>
              <a:rPr kumimoji="0" lang="it-IT"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ttangolo 7"/>
          <p:cNvSpPr/>
          <p:nvPr/>
        </p:nvSpPr>
        <p:spPr>
          <a:xfrm>
            <a:off x="683568" y="717744"/>
            <a:ext cx="6768752"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Schoolbook"/>
              <a:ea typeface="+mn-ea"/>
              <a:cs typeface="+mn-cs"/>
            </a:endParaRPr>
          </a:p>
        </p:txBody>
      </p:sp>
      <p:pic>
        <p:nvPicPr>
          <p:cNvPr id="4100" name="Picture 4" descr="C:\Users\Administrator\Desktop\Renata\inde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369021"/>
            <a:ext cx="3438342" cy="2292227"/>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stretch>
            <a:fillRect/>
          </a:stretch>
        </p:blipFill>
        <p:spPr>
          <a:xfrm>
            <a:off x="3563888" y="404664"/>
            <a:ext cx="1944216" cy="1944216"/>
          </a:xfrm>
          <a:prstGeom prst="rect">
            <a:avLst/>
          </a:prstGeom>
        </p:spPr>
      </p:pic>
      <p:pic>
        <p:nvPicPr>
          <p:cNvPr id="5" name="Immagine 4"/>
          <p:cNvPicPr>
            <a:picLocks noChangeAspect="1"/>
          </p:cNvPicPr>
          <p:nvPr/>
        </p:nvPicPr>
        <p:blipFill>
          <a:blip r:embed="rId4"/>
          <a:stretch>
            <a:fillRect/>
          </a:stretch>
        </p:blipFill>
        <p:spPr>
          <a:xfrm>
            <a:off x="5525001" y="908502"/>
            <a:ext cx="2431375" cy="2431375"/>
          </a:xfrm>
          <a:prstGeom prst="rect">
            <a:avLst/>
          </a:prstGeom>
          <a:solidFill>
            <a:prstClr val="black"/>
          </a:solidFill>
        </p:spPr>
      </p:pic>
    </p:spTree>
    <p:extLst>
      <p:ext uri="{BB962C8B-B14F-4D97-AF65-F5344CB8AC3E}">
        <p14:creationId xmlns:p14="http://schemas.microsoft.com/office/powerpoint/2010/main" val="324948868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4005064"/>
            <a:ext cx="3480670"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12073" y="171841"/>
            <a:ext cx="6948264" cy="42165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200" b="0" i="0" u="none" strike="noStrike" kern="1200" cap="none" spc="0" normalizeH="0" baseline="0" noProof="0" dirty="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smtClean="0">
                <a:ln>
                  <a:noFill/>
                </a:ln>
                <a:solidFill>
                  <a:srgbClr val="F3BF45">
                    <a:lumMod val="75000"/>
                  </a:srgbClr>
                </a:solidFill>
                <a:effectLst/>
                <a:uLnTx/>
                <a:uFillTx/>
                <a:latin typeface="Arial"/>
                <a:ea typeface="+mn-ea"/>
                <a:cs typeface="+mn-cs"/>
              </a:rPr>
              <a:t>BIOMASSE, BIOGAS E BIOCOMBUSTIBILI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2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prstClr val="black"/>
                </a:solidFill>
                <a:effectLst/>
                <a:uLnTx/>
                <a:uFillTx/>
                <a:latin typeface="Arial"/>
                <a:ea typeface="+mn-ea"/>
                <a:cs typeface="+mn-cs"/>
              </a:rPr>
              <a:t>Per biomassa </a:t>
            </a:r>
            <a:r>
              <a:rPr kumimoji="0" lang="it-IT" sz="2000" b="0" i="0" u="none" strike="noStrike" kern="1200" cap="none" spc="0" normalizeH="0" baseline="0" noProof="0" dirty="0" smtClean="0">
                <a:ln>
                  <a:noFill/>
                </a:ln>
                <a:solidFill>
                  <a:prstClr val="black"/>
                </a:solidFill>
                <a:effectLst/>
                <a:uLnTx/>
                <a:uFillTx/>
                <a:latin typeface="Arial"/>
                <a:ea typeface="+mn-ea"/>
                <a:cs typeface="+mn-cs"/>
              </a:rPr>
              <a:t>si intende ogni sostanza organica che deriva direttamente o indirettamente dalla fotosintesi clorofilliana. La maggior parte delle biomasse è di origine vegetale; solo il 10% è di origine animale. Dalle biomasse, </a:t>
            </a:r>
            <a:r>
              <a:rPr kumimoji="0" lang="it-IT" sz="2000" b="0" i="0" u="none" strike="noStrike" kern="1200" cap="none" spc="0" normalizeH="0" baseline="0" noProof="0" dirty="0">
                <a:ln>
                  <a:noFill/>
                </a:ln>
                <a:solidFill>
                  <a:prstClr val="black"/>
                </a:solidFill>
                <a:effectLst/>
                <a:uLnTx/>
                <a:uFillTx/>
                <a:latin typeface="Arial"/>
                <a:ea typeface="+mn-ea"/>
                <a:cs typeface="+mn-cs"/>
              </a:rPr>
              <a:t>a</a:t>
            </a:r>
            <a:r>
              <a:rPr kumimoji="0" lang="it-IT" sz="2000" b="0" i="0" u="none" strike="noStrike" kern="1200" cap="none" spc="0" normalizeH="0" baseline="0" noProof="0" dirty="0" smtClean="0">
                <a:ln>
                  <a:noFill/>
                </a:ln>
                <a:solidFill>
                  <a:prstClr val="black"/>
                </a:solidFill>
                <a:effectLst/>
                <a:uLnTx/>
                <a:uFillTx/>
                <a:latin typeface="Arial"/>
                <a:ea typeface="+mn-ea"/>
                <a:cs typeface="+mn-cs"/>
              </a:rPr>
              <a:t>ttraverso  processi biochimici, si possono ricavare i </a:t>
            </a:r>
            <a:r>
              <a:rPr kumimoji="0" lang="it-IT" sz="2000" b="1" i="0" u="none" strike="noStrike" kern="1200" cap="none" spc="0" normalizeH="0" baseline="0" noProof="0" dirty="0" smtClean="0">
                <a:ln>
                  <a:noFill/>
                </a:ln>
                <a:solidFill>
                  <a:prstClr val="black"/>
                </a:solidFill>
                <a:effectLst/>
                <a:uLnTx/>
                <a:uFillTx/>
                <a:latin typeface="Arial"/>
                <a:ea typeface="+mn-ea"/>
                <a:cs typeface="+mn-cs"/>
              </a:rPr>
              <a:t>biocarburanti</a:t>
            </a:r>
            <a:r>
              <a:rPr kumimoji="0" lang="it-IT" sz="2000" b="0" i="0" u="none" strike="noStrike" kern="1200" cap="none" spc="0" normalizeH="0" baseline="0" noProof="0" dirty="0" smtClean="0">
                <a:ln>
                  <a:noFill/>
                </a:ln>
                <a:solidFill>
                  <a:prstClr val="black"/>
                </a:solidFill>
                <a:effectLst/>
                <a:uLnTx/>
                <a:uFillTx/>
                <a:latin typeface="Arial"/>
                <a:ea typeface="+mn-ea"/>
                <a:cs typeface="+mn-cs"/>
              </a:rPr>
              <a:t>. Invece, l'energia da biogas è una forma di energia dai rifiuti che viene generata a partire dalle discariche. </a:t>
            </a:r>
            <a:endParaRPr kumimoji="0" lang="it-IT" sz="2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622936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7504" y="751344"/>
            <a:ext cx="8640960" cy="53553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smtClean="0">
                <a:ln>
                  <a:noFill/>
                </a:ln>
                <a:solidFill>
                  <a:srgbClr val="66822D"/>
                </a:solidFill>
                <a:effectLst/>
                <a:uLnTx/>
                <a:uFillTx/>
                <a:latin typeface="Arial"/>
                <a:ea typeface="+mn-ea"/>
                <a:cs typeface="+mn-cs"/>
              </a:rPr>
              <a:t>    </a:t>
            </a:r>
            <a:r>
              <a:rPr kumimoji="0" lang="it-IT" sz="3600" b="1" i="0" u="none" strike="noStrike" kern="1200" cap="none" spc="0" normalizeH="0" baseline="0" noProof="0" dirty="0" smtClean="0">
                <a:ln>
                  <a:noFill/>
                </a:ln>
                <a:solidFill>
                  <a:srgbClr val="F3BF45">
                    <a:lumMod val="75000"/>
                  </a:srgbClr>
                </a:solidFill>
                <a:effectLst/>
                <a:uLnTx/>
                <a:uFillTx/>
                <a:latin typeface="Arial"/>
                <a:ea typeface="+mn-ea"/>
                <a:cs typeface="+mn-cs"/>
              </a:rPr>
              <a:t>IMPIANTO A BIOMASSE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srgbClr val="C1EC76">
                    <a:lumMod val="50000"/>
                  </a:srgbClr>
                </a:solidFill>
                <a:effectLst/>
                <a:uLnTx/>
                <a:uFillTx/>
                <a:latin typeface="Arial"/>
                <a:ea typeface="+mn-ea"/>
                <a:cs typeface="+mn-cs"/>
              </a:rPr>
              <a:t>La biomassa viene depositato in un forno di combustione. Il vapore che si produce mette in moto una turbina che collegata al generatore produce energia</a:t>
            </a:r>
            <a:r>
              <a:rPr kumimoji="0" lang="it-IT" sz="1800" b="0" i="0" u="none" strike="noStrike" kern="1200" cap="none" spc="0" normalizeH="0" baseline="0" noProof="0" dirty="0" smtClean="0">
                <a:ln>
                  <a:noFill/>
                </a:ln>
                <a:solidFill>
                  <a:srgbClr val="C1EC76">
                    <a:lumMod val="50000"/>
                  </a:srgbClr>
                </a:solidFill>
                <a:effectLst/>
                <a:uLnTx/>
                <a:uFillTx/>
                <a:latin typeface="Arial"/>
                <a:ea typeface="+mn-ea"/>
                <a:cs typeface="+mn-cs"/>
              </a:rPr>
              <a:t>.</a:t>
            </a:r>
            <a:endParaRPr kumimoji="0" lang="it-IT" sz="1800" b="0" i="0" u="none" strike="noStrike" kern="1200" cap="none" spc="0" normalizeH="0" baseline="0" noProof="0" dirty="0">
              <a:ln>
                <a:noFill/>
              </a:ln>
              <a:solidFill>
                <a:srgbClr val="C1EC76">
                  <a:lumMod val="50000"/>
                </a:srgbClr>
              </a:solidFill>
              <a:effectLst/>
              <a:uLnTx/>
              <a:uFillTx/>
              <a:latin typeface="Arial"/>
              <a:ea typeface="+mn-ea"/>
              <a:cs typeface="+mn-cs"/>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9" y="1484784"/>
            <a:ext cx="7272808" cy="310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75842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38904" y="260648"/>
            <a:ext cx="8874402" cy="60939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smtClean="0">
                <a:ln>
                  <a:noFill/>
                </a:ln>
                <a:solidFill>
                  <a:srgbClr val="F3BF45">
                    <a:lumMod val="75000"/>
                  </a:srgbClr>
                </a:solidFill>
                <a:effectLst/>
                <a:uLnTx/>
                <a:uFillTx/>
                <a:latin typeface="Arial"/>
                <a:ea typeface="+mn-ea"/>
                <a:cs typeface="+mn-cs"/>
              </a:rPr>
              <a:t>IMPIANTO A BIOGAS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92D050"/>
                </a:solidFill>
                <a:effectLst/>
                <a:uLnTx/>
                <a:uFillTx/>
                <a:latin typeface="Arial"/>
                <a:ea typeface="+mn-ea"/>
                <a:cs typeface="+mn-cs"/>
              </a:rPr>
              <a:t> </a:t>
            </a:r>
            <a:r>
              <a:rPr kumimoji="0" lang="it-IT" sz="2400" b="0" i="0" u="none" strike="noStrike" kern="1200" cap="none" spc="0" normalizeH="0" baseline="0" noProof="0" dirty="0" smtClean="0">
                <a:ln>
                  <a:noFill/>
                </a:ln>
                <a:solidFill>
                  <a:srgbClr val="66822D"/>
                </a:solidFill>
                <a:effectLst/>
                <a:uLnTx/>
                <a:uFillTx/>
                <a:latin typeface="Arial"/>
                <a:ea typeface="+mn-ea"/>
                <a:cs typeface="+mn-cs"/>
              </a:rPr>
              <a:t>Il materiale solido viene fermentato producendo biogas che produce energia attraverso un cogeneratore. Il cogeneratore emette calore che viene mandato nella rete di teleriscaldamento. Altro calore viene mandato al circuito di riscaldamento della vasca che viene fermentato producendo biogas. Nelle vasche di stoccaggio avviene la </a:t>
            </a:r>
            <a:r>
              <a:rPr kumimoji="0" lang="it-IT" sz="2400" b="0" i="0" u="none" strike="noStrike" kern="1200" cap="none" spc="0" normalizeH="0" baseline="0" noProof="0" dirty="0" err="1" smtClean="0">
                <a:ln>
                  <a:noFill/>
                </a:ln>
                <a:solidFill>
                  <a:srgbClr val="66822D"/>
                </a:solidFill>
                <a:effectLst/>
                <a:uLnTx/>
                <a:uFillTx/>
                <a:latin typeface="Arial"/>
                <a:ea typeface="+mn-ea"/>
                <a:cs typeface="+mn-cs"/>
              </a:rPr>
              <a:t>separ</a:t>
            </a:r>
            <a:endParaRPr kumimoji="0" lang="it-IT" sz="2400" b="0" i="0" u="none" strike="noStrike" kern="1200" cap="none" spc="0" normalizeH="0" baseline="0" noProof="0" dirty="0" smtClean="0">
              <a:ln>
                <a:noFill/>
              </a:ln>
              <a:solidFill>
                <a:srgbClr val="66822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srgbClr val="66822D"/>
                </a:solidFill>
                <a:effectLst/>
                <a:uLnTx/>
                <a:uFillTx/>
                <a:latin typeface="Arial"/>
                <a:ea typeface="+mn-ea"/>
                <a:cs typeface="+mn-cs"/>
              </a:rPr>
              <a:t>azione del concime liquido da quello solido che vengono utilizzate nell’agricoltura</a:t>
            </a:r>
            <a:endParaRPr kumimoji="0" lang="it-IT" sz="2400" b="0" i="0" u="none" strike="noStrike" kern="1200" cap="none" spc="0" normalizeH="0" baseline="0" noProof="0" dirty="0">
              <a:ln>
                <a:noFill/>
              </a:ln>
              <a:solidFill>
                <a:srgbClr val="66822D"/>
              </a:solidFill>
              <a:effectLst/>
              <a:uLnTx/>
              <a:uFillTx/>
              <a:latin typeface="Arial"/>
              <a:ea typeface="+mn-ea"/>
              <a:cs typeface="+mn-cs"/>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89281"/>
            <a:ext cx="8348991"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049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433490"/>
            <a:ext cx="11017224" cy="924475"/>
          </a:xfrm>
        </p:spPr>
        <p:txBody>
          <a:bodyPr>
            <a:normAutofit fontScale="90000"/>
          </a:bodyPr>
          <a:lstStyle/>
          <a:p>
            <a:r>
              <a:rPr lang="it-IT" dirty="0" smtClean="0"/>
              <a:t>                  </a:t>
            </a:r>
            <a:r>
              <a:rPr lang="it-IT" sz="4000" b="1" dirty="0" smtClean="0">
                <a:solidFill>
                  <a:schemeClr val="accent5"/>
                </a:solidFill>
              </a:rPr>
              <a:t>BIOMASSE</a:t>
            </a:r>
            <a:r>
              <a:rPr lang="it-IT" dirty="0" smtClean="0"/>
              <a:t/>
            </a:r>
            <a:br>
              <a:rPr lang="it-IT" dirty="0" smtClean="0"/>
            </a:br>
            <a:r>
              <a:rPr lang="it-IT" sz="3600" b="1" dirty="0" smtClean="0">
                <a:solidFill>
                  <a:schemeClr val="tx2"/>
                </a:solidFill>
              </a:rPr>
              <a:t>VANTAGGI                SVANTAGGI</a:t>
            </a:r>
            <a:endParaRPr lang="it-IT" sz="3600" b="1" dirty="0">
              <a:solidFill>
                <a:schemeClr val="tx2"/>
              </a:solidFill>
            </a:endParaRPr>
          </a:p>
        </p:txBody>
      </p:sp>
      <p:sp>
        <p:nvSpPr>
          <p:cNvPr id="3" name="Segnaposto contenuto 2"/>
          <p:cNvSpPr>
            <a:spLocks noGrp="1"/>
          </p:cNvSpPr>
          <p:nvPr>
            <p:ph idx="1"/>
          </p:nvPr>
        </p:nvSpPr>
        <p:spPr>
          <a:xfrm>
            <a:off x="107504" y="1484784"/>
            <a:ext cx="4968552" cy="4968552"/>
          </a:xfrm>
        </p:spPr>
        <p:txBody>
          <a:bodyPr>
            <a:normAutofit/>
          </a:bodyPr>
          <a:lstStyle/>
          <a:p>
            <a:pPr marL="36576" indent="0">
              <a:buNone/>
            </a:pPr>
            <a:r>
              <a:rPr lang="it-IT" sz="2400" dirty="0" smtClean="0"/>
              <a:t>Riduce </a:t>
            </a:r>
            <a:r>
              <a:rPr lang="it-IT" sz="2400" dirty="0"/>
              <a:t>le piogge </a:t>
            </a:r>
            <a:r>
              <a:rPr lang="it-IT" sz="2400" dirty="0" smtClean="0"/>
              <a:t>acide</a:t>
            </a:r>
          </a:p>
          <a:p>
            <a:endParaRPr lang="it-IT" sz="2400" dirty="0"/>
          </a:p>
          <a:p>
            <a:pPr marL="36576" indent="0">
              <a:buNone/>
            </a:pPr>
            <a:endParaRPr lang="it-IT" sz="2400" dirty="0" smtClean="0"/>
          </a:p>
          <a:p>
            <a:pPr marL="36576" indent="0">
              <a:buNone/>
            </a:pPr>
            <a:endParaRPr lang="it-IT" sz="2400" dirty="0" smtClean="0"/>
          </a:p>
          <a:p>
            <a:pPr marL="36576" indent="0">
              <a:buNone/>
            </a:pPr>
            <a:endParaRPr lang="it-IT" sz="2400" dirty="0"/>
          </a:p>
          <a:p>
            <a:pPr marL="36576" indent="0">
              <a:buNone/>
            </a:pPr>
            <a:endParaRPr lang="it-IT" sz="2400" dirty="0" smtClean="0"/>
          </a:p>
          <a:p>
            <a:pPr marL="36576" indent="0">
              <a:buNone/>
            </a:pPr>
            <a:r>
              <a:rPr lang="it-IT" sz="2400" dirty="0" smtClean="0"/>
              <a:t>  </a:t>
            </a:r>
          </a:p>
          <a:p>
            <a:pPr marL="36576" indent="0">
              <a:buNone/>
            </a:pPr>
            <a:r>
              <a:rPr lang="it-IT" sz="2400" dirty="0" smtClean="0"/>
              <a:t>Contribuisce </a:t>
            </a:r>
            <a:r>
              <a:rPr lang="it-IT" sz="2400" dirty="0"/>
              <a:t>a mitigare il cambiamento climatico</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508426"/>
            <a:ext cx="367196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508426"/>
            <a:ext cx="329530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4572000" y="1372635"/>
            <a:ext cx="403244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srgbClr val="66822D"/>
                </a:solidFill>
                <a:effectLst/>
                <a:uLnTx/>
                <a:uFillTx/>
                <a:latin typeface="Arial"/>
                <a:ea typeface="+mn-ea"/>
                <a:cs typeface="+mn-cs"/>
              </a:rPr>
              <a:t>Richiede grandi quantità   di biomasse per produrre  energia</a:t>
            </a:r>
            <a:endParaRPr kumimoji="0" lang="it-IT" sz="2400" b="0" i="0" u="none" strike="noStrike" kern="1200" cap="none" spc="0" normalizeH="0" baseline="0" noProof="0" dirty="0">
              <a:ln>
                <a:noFill/>
              </a:ln>
              <a:solidFill>
                <a:srgbClr val="66822D"/>
              </a:solidFill>
              <a:effectLst/>
              <a:uLnTx/>
              <a:uFillTx/>
              <a:latin typeface="Arial"/>
              <a:ea typeface="+mn-ea"/>
              <a:cs typeface="+mn-cs"/>
            </a:endParaRPr>
          </a:p>
        </p:txBody>
      </p:sp>
    </p:spTree>
    <p:extLst>
      <p:ext uri="{BB962C8B-B14F-4D97-AF65-F5344CB8AC3E}">
        <p14:creationId xmlns:p14="http://schemas.microsoft.com/office/powerpoint/2010/main" val="11802419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Effect transition="in" filter="circle(in)">
                                      <p:cBhvr>
                                        <p:cTn id="13"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 y="453380"/>
            <a:ext cx="8507288" cy="924475"/>
          </a:xfrm>
        </p:spPr>
        <p:txBody>
          <a:bodyPr>
            <a:normAutofit fontScale="90000"/>
          </a:bodyPr>
          <a:lstStyle/>
          <a:p>
            <a:pPr algn="ctr"/>
            <a:r>
              <a:rPr lang="it-IT" sz="3600" b="1" dirty="0" smtClean="0">
                <a:solidFill>
                  <a:schemeClr val="accent5"/>
                </a:solidFill>
              </a:rPr>
              <a:t>   BIOCARBURANTI                </a:t>
            </a:r>
            <a:r>
              <a:rPr lang="it-IT" sz="3200" b="1" dirty="0" smtClean="0"/>
              <a:t/>
            </a:r>
            <a:br>
              <a:rPr lang="it-IT" sz="3200" b="1" dirty="0" smtClean="0"/>
            </a:br>
            <a:r>
              <a:rPr lang="it-IT" sz="3200" b="1" dirty="0" smtClean="0">
                <a:solidFill>
                  <a:schemeClr val="accent3">
                    <a:lumMod val="50000"/>
                  </a:schemeClr>
                </a:solidFill>
              </a:rPr>
              <a:t>     VANTAGGI</a:t>
            </a:r>
            <a:r>
              <a:rPr lang="it-IT" b="1" dirty="0" smtClean="0">
                <a:solidFill>
                  <a:schemeClr val="accent3">
                    <a:lumMod val="50000"/>
                  </a:schemeClr>
                </a:solidFill>
              </a:rPr>
              <a:t> </a:t>
            </a:r>
            <a:r>
              <a:rPr lang="it-IT" dirty="0" smtClean="0">
                <a:solidFill>
                  <a:schemeClr val="accent3">
                    <a:lumMod val="50000"/>
                  </a:schemeClr>
                </a:solidFill>
              </a:rPr>
              <a:t>                  </a:t>
            </a:r>
            <a:r>
              <a:rPr lang="it-IT" sz="3200" b="1" dirty="0" smtClean="0">
                <a:solidFill>
                  <a:schemeClr val="accent3">
                    <a:lumMod val="50000"/>
                  </a:schemeClr>
                </a:solidFill>
              </a:rPr>
              <a:t>SVANTAGGI</a:t>
            </a:r>
            <a:endParaRPr lang="it-IT" sz="3200" b="1" dirty="0">
              <a:solidFill>
                <a:schemeClr val="accent3">
                  <a:lumMod val="50000"/>
                </a:schemeClr>
              </a:solidFill>
            </a:endParaRPr>
          </a:p>
        </p:txBody>
      </p:sp>
      <p:sp>
        <p:nvSpPr>
          <p:cNvPr id="3" name="Segnaposto contenuto 2"/>
          <p:cNvSpPr>
            <a:spLocks noGrp="1"/>
          </p:cNvSpPr>
          <p:nvPr>
            <p:ph idx="1"/>
          </p:nvPr>
        </p:nvSpPr>
        <p:spPr>
          <a:xfrm>
            <a:off x="421196" y="1437063"/>
            <a:ext cx="4474840" cy="4525963"/>
          </a:xfrm>
        </p:spPr>
        <p:txBody>
          <a:bodyPr>
            <a:normAutofit/>
          </a:bodyPr>
          <a:lstStyle/>
          <a:p>
            <a:pPr marL="0" indent="0">
              <a:buNone/>
            </a:pPr>
            <a:r>
              <a:rPr lang="it-IT" sz="2400" dirty="0" smtClean="0">
                <a:solidFill>
                  <a:schemeClr val="tx1"/>
                </a:solidFill>
              </a:rPr>
              <a:t>Sono </a:t>
            </a:r>
            <a:r>
              <a:rPr lang="it-IT" sz="2400" dirty="0">
                <a:solidFill>
                  <a:schemeClr val="tx1"/>
                </a:solidFill>
              </a:rPr>
              <a:t>molto meno costosi rispetto alla benzina e ad altri combustibili </a:t>
            </a:r>
            <a:r>
              <a:rPr lang="it-IT" sz="2400" dirty="0" smtClean="0">
                <a:solidFill>
                  <a:schemeClr val="tx1"/>
                </a:solidFill>
              </a:rPr>
              <a:t>fossili</a:t>
            </a:r>
          </a:p>
          <a:p>
            <a:pPr marL="36576" indent="0">
              <a:buNone/>
            </a:pPr>
            <a:endParaRPr lang="it-IT" dirty="0">
              <a:solidFill>
                <a:schemeClr val="accent1">
                  <a:lumMod val="50000"/>
                </a:schemeClr>
              </a:solidFill>
            </a:endParaRPr>
          </a:p>
          <a:p>
            <a:pPr marL="36576" indent="0">
              <a:buNone/>
            </a:pPr>
            <a:endParaRPr lang="it-IT" dirty="0" smtClean="0">
              <a:solidFill>
                <a:schemeClr val="accent1">
                  <a:lumMod val="50000"/>
                </a:schemeClr>
              </a:solidFill>
            </a:endParaRPr>
          </a:p>
          <a:p>
            <a:pPr marL="36576" indent="0">
              <a:buNone/>
            </a:pPr>
            <a:endParaRPr lang="it-IT" dirty="0">
              <a:solidFill>
                <a:schemeClr val="accent1">
                  <a:lumMod val="50000"/>
                </a:schemeClr>
              </a:solidFill>
            </a:endParaRPr>
          </a:p>
          <a:p>
            <a:pPr marL="36576" indent="0">
              <a:buNone/>
            </a:pPr>
            <a:endParaRPr lang="it-IT" dirty="0" smtClean="0">
              <a:solidFill>
                <a:schemeClr val="accent1">
                  <a:lumMod val="50000"/>
                </a:schemeClr>
              </a:solidFill>
            </a:endParaRPr>
          </a:p>
          <a:p>
            <a:pPr marL="0" indent="0">
              <a:buNone/>
            </a:pPr>
            <a:endParaRPr lang="it-IT" dirty="0" smtClean="0">
              <a:solidFill>
                <a:schemeClr val="accent1">
                  <a:lumMod val="50000"/>
                </a:schemeClr>
              </a:solidFill>
            </a:endParaRPr>
          </a:p>
          <a:p>
            <a:pPr marL="0" indent="0">
              <a:buNone/>
            </a:pPr>
            <a:endParaRPr lang="it-IT" dirty="0">
              <a:solidFill>
                <a:schemeClr val="accent1">
                  <a:lumMod val="50000"/>
                </a:schemeClr>
              </a:solidFill>
            </a:endParaRPr>
          </a:p>
          <a:p>
            <a:pPr marL="0" indent="0">
              <a:buNone/>
            </a:pPr>
            <a:r>
              <a:rPr lang="it-IT" sz="2400" dirty="0" smtClean="0">
                <a:solidFill>
                  <a:schemeClr val="tx1"/>
                </a:solidFill>
              </a:rPr>
              <a:t>I </a:t>
            </a:r>
            <a:r>
              <a:rPr lang="it-IT" sz="2400" dirty="0">
                <a:solidFill>
                  <a:schemeClr val="tx1"/>
                </a:solidFill>
              </a:rPr>
              <a:t>biocarburanti sono facilmente rinnovabili</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140968"/>
            <a:ext cx="3456384"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4788024" y="1412776"/>
            <a:ext cx="4386242" cy="44627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Arial"/>
                <a:ea typeface="+mn-ea"/>
                <a:cs typeface="+mn-cs"/>
              </a:rPr>
              <a:t>L'impiego massiccio delle materie prime agricole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800" b="0" i="0" u="none" strike="noStrike" kern="1200" cap="none" spc="0" normalizeH="0" baseline="0" noProof="0" dirty="0">
              <a:ln>
                <a:noFill/>
              </a:ln>
              <a:solidFill>
                <a:srgbClr val="C1EC76">
                  <a:lumMod val="50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800" b="0" i="0" u="none" strike="noStrike" kern="1200" cap="none" spc="0" normalizeH="0" baseline="0" noProof="0" dirty="0" smtClean="0">
              <a:ln>
                <a:noFill/>
              </a:ln>
              <a:solidFill>
                <a:srgbClr val="C1EC76">
                  <a:lumMod val="50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800" b="0" i="0" u="none" strike="noStrike" kern="1200" cap="none" spc="0" normalizeH="0" baseline="0" noProof="0" dirty="0">
              <a:ln>
                <a:noFill/>
              </a:ln>
              <a:solidFill>
                <a:srgbClr val="C1EC76">
                  <a:lumMod val="50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800" b="0" i="0" u="none" strike="noStrike" kern="1200" cap="none" spc="0" normalizeH="0" baseline="0" noProof="0" dirty="0" smtClean="0">
              <a:ln>
                <a:noFill/>
              </a:ln>
              <a:solidFill>
                <a:srgbClr val="C1EC76">
                  <a:lumMod val="50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800" b="0" i="0" u="none" strike="noStrike" kern="1200" cap="none" spc="0" normalizeH="0" baseline="0" noProof="0" dirty="0">
              <a:ln>
                <a:noFill/>
              </a:ln>
              <a:solidFill>
                <a:srgbClr val="C1EC76">
                  <a:lumMod val="50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800" b="0" i="0" u="none" strike="noStrike" kern="1200" cap="none" spc="0" normalizeH="0" baseline="0" noProof="0" dirty="0" smtClean="0">
              <a:ln>
                <a:noFill/>
              </a:ln>
              <a:solidFill>
                <a:srgbClr val="C1EC76">
                  <a:lumMod val="50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1800" b="0" i="0" u="none" strike="noStrike" kern="1200" cap="none" spc="0" normalizeH="0" baseline="0" noProof="0" dirty="0">
              <a:ln>
                <a:noFill/>
              </a:ln>
              <a:solidFill>
                <a:srgbClr val="C1EC76">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C1EC76">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Arial"/>
                <a:ea typeface="+mn-ea"/>
                <a:cs typeface="+mn-cs"/>
              </a:rPr>
              <a:t>L'utilizzo di aree estese per la produzione dei biocarburanti</a:t>
            </a:r>
            <a:endParaRPr kumimoji="0" lang="it-IT"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348880"/>
            <a:ext cx="3456384" cy="193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6162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fade">
                                      <p:cBhvr>
                                        <p:cTn id="12" dur="2000"/>
                                        <p:tgtEl>
                                          <p:spTgt spid="8195"/>
                                        </p:tgtEl>
                                      </p:cBhvr>
                                    </p:animEffect>
                                    <p:anim calcmode="lin" valueType="num">
                                      <p:cBhvr>
                                        <p:cTn id="13" dur="2000" fill="hold"/>
                                        <p:tgtEl>
                                          <p:spTgt spid="8195"/>
                                        </p:tgtEl>
                                        <p:attrNameLst>
                                          <p:attrName>ppt_w</p:attrName>
                                        </p:attrNameLst>
                                      </p:cBhvr>
                                      <p:tavLst>
                                        <p:tav tm="0" fmla="#ppt_w*sin(2.5*pi*$)">
                                          <p:val>
                                            <p:fltVal val="0"/>
                                          </p:val>
                                        </p:tav>
                                        <p:tav tm="100000">
                                          <p:val>
                                            <p:fltVal val="1"/>
                                          </p:val>
                                        </p:tav>
                                      </p:tavLst>
                                    </p:anim>
                                    <p:anim calcmode="lin" valueType="num">
                                      <p:cBhvr>
                                        <p:cTn id="14" dur="2000" fill="hold"/>
                                        <p:tgtEl>
                                          <p:spTgt spid="8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052737"/>
            <a:ext cx="4788024" cy="553997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28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Arial"/>
                <a:ea typeface="+mn-ea"/>
                <a:cs typeface="+mn-cs"/>
              </a:rPr>
              <a:t>Durante la sua produzione non emette gas-serra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0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000" b="0" i="0" u="none" strike="noStrike" kern="1200" cap="none" spc="0" normalizeH="0" baseline="0" noProof="0" dirty="0" smtClean="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3000" b="0" i="0" u="none" strike="noStrike" kern="1200" cap="none" spc="0" normalizeH="0" baseline="0" noProof="0" dirty="0" smtClean="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30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it-IT" sz="30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000" b="0" i="0" u="none" strike="noStrike" kern="1200" cap="none" spc="0" normalizeH="0" baseline="0" noProof="0" dirty="0" smtClean="0">
                <a:ln>
                  <a:noFill/>
                </a:ln>
                <a:solidFill>
                  <a:prstClr val="black"/>
                </a:solidFill>
                <a:effectLst/>
                <a:uLnTx/>
                <a:uFillTx/>
                <a:latin typeface="Arial"/>
                <a:ea typeface="+mn-ea"/>
                <a:cs typeface="+mn-cs"/>
              </a:rPr>
              <a:t> Viene prodotta energia da fonte rinnovabile</a:t>
            </a:r>
            <a:endParaRPr kumimoji="0" lang="it-IT" sz="3000" b="0" i="0" u="none" strike="noStrike" kern="1200" cap="none" spc="0" normalizeH="0" baseline="0" noProof="0" dirty="0">
              <a:ln>
                <a:noFill/>
              </a:ln>
              <a:solidFill>
                <a:prstClr val="black"/>
              </a:solidFill>
              <a:effectLst/>
              <a:uLnTx/>
              <a:uFillTx/>
              <a:latin typeface="Arial"/>
              <a:ea typeface="+mn-ea"/>
              <a:cs typeface="+mn-cs"/>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844" y="2467902"/>
            <a:ext cx="3024336" cy="273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544069" y="260648"/>
            <a:ext cx="227498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200" b="0" i="0" u="none" strike="noStrike" kern="1200" cap="none" spc="0" normalizeH="0" baseline="0" noProof="0" dirty="0" smtClean="0">
              <a:ln>
                <a:noFill/>
              </a:ln>
              <a:solidFill>
                <a:srgbClr val="92D0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smtClean="0">
                <a:ln>
                  <a:noFill/>
                </a:ln>
                <a:solidFill>
                  <a:srgbClr val="CCAF0A"/>
                </a:solidFill>
                <a:effectLst/>
                <a:uLnTx/>
                <a:uFillTx/>
                <a:latin typeface="Arial"/>
                <a:ea typeface="+mn-ea"/>
                <a:cs typeface="+mn-cs"/>
              </a:rPr>
              <a:t>VANTAGG</a:t>
            </a:r>
            <a:r>
              <a:rPr kumimoji="0" lang="it-IT" sz="2800" b="1" i="0" u="none" strike="noStrike" kern="1200" cap="none" spc="0" normalizeH="0" baseline="0" noProof="0" dirty="0" smtClean="0">
                <a:ln>
                  <a:noFill/>
                </a:ln>
                <a:solidFill>
                  <a:srgbClr val="CCAF0A"/>
                </a:solidFill>
                <a:effectLst/>
                <a:uLnTx/>
                <a:uFillTx/>
                <a:latin typeface="Arial"/>
                <a:ea typeface="+mn-ea"/>
                <a:cs typeface="+mn-cs"/>
              </a:rPr>
              <a:t>I</a:t>
            </a:r>
            <a:endParaRPr kumimoji="0" lang="it-IT" sz="2800" b="1" i="0" u="none" strike="noStrike" kern="1200" cap="none" spc="0" normalizeH="0" baseline="0" noProof="0" dirty="0">
              <a:ln>
                <a:noFill/>
              </a:ln>
              <a:solidFill>
                <a:srgbClr val="CCAF0A"/>
              </a:solidFill>
              <a:effectLst/>
              <a:uLnTx/>
              <a:uFillTx/>
              <a:latin typeface="Arial"/>
              <a:ea typeface="+mn-ea"/>
              <a:cs typeface="+mn-cs"/>
            </a:endParaRPr>
          </a:p>
        </p:txBody>
      </p:sp>
      <p:sp>
        <p:nvSpPr>
          <p:cNvPr id="6" name="Rettangolo 5"/>
          <p:cNvSpPr/>
          <p:nvPr/>
        </p:nvSpPr>
        <p:spPr>
          <a:xfrm>
            <a:off x="3347864" y="310481"/>
            <a:ext cx="18036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smtClean="0">
                <a:ln>
                  <a:noFill/>
                </a:ln>
                <a:solidFill>
                  <a:srgbClr val="B56FF4"/>
                </a:solidFill>
                <a:effectLst/>
                <a:uLnTx/>
                <a:uFillTx/>
                <a:latin typeface="Arial"/>
                <a:ea typeface="+mn-ea"/>
                <a:cs typeface="+mn-cs"/>
              </a:rPr>
              <a:t>BIOGAS</a:t>
            </a:r>
            <a:endParaRPr kumimoji="0" lang="it-IT" sz="3200" b="1" i="0" u="none" strike="noStrike" kern="1200" cap="none" spc="0" normalizeH="0" baseline="0" noProof="0" dirty="0">
              <a:ln>
                <a:noFill/>
              </a:ln>
              <a:solidFill>
                <a:srgbClr val="B56FF4"/>
              </a:solidFill>
              <a:effectLst/>
              <a:uLnTx/>
              <a:uFillTx/>
              <a:latin typeface="Arial"/>
              <a:ea typeface="+mn-ea"/>
              <a:cs typeface="+mn-cs"/>
            </a:endParaRPr>
          </a:p>
        </p:txBody>
      </p:sp>
      <p:sp>
        <p:nvSpPr>
          <p:cNvPr id="7" name="Rettangolo 6"/>
          <p:cNvSpPr/>
          <p:nvPr/>
        </p:nvSpPr>
        <p:spPr>
          <a:xfrm>
            <a:off x="5465471" y="791127"/>
            <a:ext cx="22649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srgbClr val="CCAF0A"/>
                </a:solidFill>
                <a:effectLst/>
                <a:uLnTx/>
                <a:uFillTx/>
                <a:latin typeface="Arial"/>
                <a:ea typeface="+mn-ea"/>
                <a:cs typeface="+mn-cs"/>
              </a:rPr>
              <a:t>SVANTAGGI</a:t>
            </a:r>
            <a:endParaRPr kumimoji="0" lang="it-IT" sz="2800" b="1" i="0" u="none" strike="noStrike" kern="1200" cap="none" spc="0" normalizeH="0" baseline="0" noProof="0" dirty="0">
              <a:ln>
                <a:noFill/>
              </a:ln>
              <a:solidFill>
                <a:srgbClr val="CCAF0A"/>
              </a:solidFill>
              <a:effectLst/>
              <a:uLnTx/>
              <a:uFillTx/>
              <a:latin typeface="Arial"/>
              <a:ea typeface="+mn-ea"/>
              <a:cs typeface="+mn-cs"/>
            </a:endParaRPr>
          </a:p>
        </p:txBody>
      </p:sp>
      <p:sp>
        <p:nvSpPr>
          <p:cNvPr id="8" name="Rettangolo 7"/>
          <p:cNvSpPr/>
          <p:nvPr/>
        </p:nvSpPr>
        <p:spPr>
          <a:xfrm>
            <a:off x="4355975" y="1344518"/>
            <a:ext cx="4788025"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Arial"/>
                <a:ea typeface="+mn-ea"/>
                <a:cs typeface="+mn-cs"/>
              </a:rPr>
              <a:t>Lo stoccaggio del biogas richiede elevati consumi di energia elettrica per il mantenimento delle condizioni di pressione</a:t>
            </a:r>
            <a:endParaRPr kumimoji="0" lang="it-IT"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047" y="3692453"/>
            <a:ext cx="3414173" cy="2559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9678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80">
                                          <p:stCondLst>
                                            <p:cond delay="0"/>
                                          </p:stCondLst>
                                        </p:cTn>
                                        <p:tgtEl>
                                          <p:spTgt spid="7170"/>
                                        </p:tgtEl>
                                      </p:cBhvr>
                                    </p:animEffect>
                                    <p:anim calcmode="lin" valueType="num">
                                      <p:cBhvr>
                                        <p:cTn id="8"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0"/>
                                        </p:tgtEl>
                                      </p:cBhvr>
                                      <p:to x="100000" y="60000"/>
                                    </p:animScale>
                                    <p:animScale>
                                      <p:cBhvr>
                                        <p:cTn id="14" dur="166" decel="50000">
                                          <p:stCondLst>
                                            <p:cond delay="676"/>
                                          </p:stCondLst>
                                        </p:cTn>
                                        <p:tgtEl>
                                          <p:spTgt spid="7170"/>
                                        </p:tgtEl>
                                      </p:cBhvr>
                                      <p:to x="100000" y="100000"/>
                                    </p:animScale>
                                    <p:animScale>
                                      <p:cBhvr>
                                        <p:cTn id="15" dur="26">
                                          <p:stCondLst>
                                            <p:cond delay="1312"/>
                                          </p:stCondLst>
                                        </p:cTn>
                                        <p:tgtEl>
                                          <p:spTgt spid="7170"/>
                                        </p:tgtEl>
                                      </p:cBhvr>
                                      <p:to x="100000" y="80000"/>
                                    </p:animScale>
                                    <p:animScale>
                                      <p:cBhvr>
                                        <p:cTn id="16" dur="166" decel="50000">
                                          <p:stCondLst>
                                            <p:cond delay="1338"/>
                                          </p:stCondLst>
                                        </p:cTn>
                                        <p:tgtEl>
                                          <p:spTgt spid="7170"/>
                                        </p:tgtEl>
                                      </p:cBhvr>
                                      <p:to x="100000" y="100000"/>
                                    </p:animScale>
                                    <p:animScale>
                                      <p:cBhvr>
                                        <p:cTn id="17" dur="26">
                                          <p:stCondLst>
                                            <p:cond delay="1642"/>
                                          </p:stCondLst>
                                        </p:cTn>
                                        <p:tgtEl>
                                          <p:spTgt spid="7170"/>
                                        </p:tgtEl>
                                      </p:cBhvr>
                                      <p:to x="100000" y="90000"/>
                                    </p:animScale>
                                    <p:animScale>
                                      <p:cBhvr>
                                        <p:cTn id="18" dur="166" decel="50000">
                                          <p:stCondLst>
                                            <p:cond delay="1668"/>
                                          </p:stCondLst>
                                        </p:cTn>
                                        <p:tgtEl>
                                          <p:spTgt spid="7170"/>
                                        </p:tgtEl>
                                      </p:cBhvr>
                                      <p:to x="100000" y="100000"/>
                                    </p:animScale>
                                    <p:animScale>
                                      <p:cBhvr>
                                        <p:cTn id="19" dur="26">
                                          <p:stCondLst>
                                            <p:cond delay="1808"/>
                                          </p:stCondLst>
                                        </p:cTn>
                                        <p:tgtEl>
                                          <p:spTgt spid="7170"/>
                                        </p:tgtEl>
                                      </p:cBhvr>
                                      <p:to x="100000" y="95000"/>
                                    </p:animScale>
                                    <p:animScale>
                                      <p:cBhvr>
                                        <p:cTn id="20" dur="166" decel="50000">
                                          <p:stCondLst>
                                            <p:cond delay="1834"/>
                                          </p:stCondLst>
                                        </p:cTn>
                                        <p:tgtEl>
                                          <p:spTgt spid="717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7171"/>
                                        </p:tgtEl>
                                      </p:cBhvr>
                                    </p:animEffect>
                                    <p:animScale>
                                      <p:cBhvr>
                                        <p:cTn id="25" dur="250" autoRev="1" fill="hold"/>
                                        <p:tgtEl>
                                          <p:spTgt spid="717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tretch>
            <a:fillRect/>
          </a:stretch>
        </p:blipFill>
        <p:spPr>
          <a:xfrm>
            <a:off x="323528" y="260648"/>
            <a:ext cx="8516288" cy="6397894"/>
          </a:xfrm>
          <a:prstGeom prst="rect">
            <a:avLst/>
          </a:prstGeom>
        </p:spPr>
      </p:pic>
    </p:spTree>
    <p:extLst>
      <p:ext uri="{BB962C8B-B14F-4D97-AF65-F5344CB8AC3E}">
        <p14:creationId xmlns:p14="http://schemas.microsoft.com/office/powerpoint/2010/main" val="11486358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23528" y="0"/>
            <a:ext cx="4896544" cy="7317432"/>
          </a:xfrm>
        </p:spPr>
        <p:txBody>
          <a:bodyPr>
            <a:normAutofit/>
          </a:bodyPr>
          <a:lstStyle/>
          <a:p>
            <a:r>
              <a:rPr lang="it-IT" dirty="0" smtClean="0">
                <a:solidFill>
                  <a:srgbClr val="FF0000"/>
                </a:solidFill>
              </a:rPr>
              <a:t> </a:t>
            </a:r>
            <a:endParaRPr lang="it-IT" dirty="0">
              <a:solidFill>
                <a:srgbClr val="FF0000"/>
              </a:solidFill>
            </a:endParaRPr>
          </a:p>
          <a:p>
            <a:r>
              <a:rPr lang="it-IT" sz="3200" dirty="0" smtClean="0">
                <a:solidFill>
                  <a:srgbClr val="FF0000"/>
                </a:solidFill>
              </a:rPr>
              <a:t>ENERGIA DEI RIFIUTI</a:t>
            </a:r>
          </a:p>
          <a:p>
            <a:endParaRPr lang="it-IT" dirty="0">
              <a:solidFill>
                <a:schemeClr val="tx1"/>
              </a:solidFill>
            </a:endParaRPr>
          </a:p>
          <a:p>
            <a:r>
              <a:rPr lang="it-IT" dirty="0" smtClean="0">
                <a:solidFill>
                  <a:schemeClr val="tx1"/>
                </a:solidFill>
              </a:rPr>
              <a:t>I Rifiuti possono essere di vario tipo e possono produrre energia ma per fare ciò bisogna effettuare la raccolta differenziata mettendo ogni rifiuto nell’apposito cestino. </a:t>
            </a:r>
            <a:r>
              <a:rPr lang="it-IT" dirty="0">
                <a:solidFill>
                  <a:schemeClr val="tx1"/>
                </a:solidFill>
              </a:rPr>
              <a:t>L</a:t>
            </a:r>
            <a:r>
              <a:rPr lang="it-IT" b="1" dirty="0" smtClean="0">
                <a:solidFill>
                  <a:schemeClr val="tx1"/>
                </a:solidFill>
              </a:rPr>
              <a:t>’energia</a:t>
            </a:r>
            <a:r>
              <a:rPr lang="it-IT" dirty="0" smtClean="0">
                <a:solidFill>
                  <a:schemeClr val="tx1"/>
                </a:solidFill>
              </a:rPr>
              <a:t> viene ricavata attraverso gli inceneritori. Le categorie predominanti di rifiuti inceneribili sono: Rifiuti Solidi Urbani , Rifiuti speciali, i fanghi di depurazione, i rifiuti medici e chimici. Vi è poi una grande quantità di rifiuti non </a:t>
            </a:r>
            <a:r>
              <a:rPr lang="it-IT" dirty="0" err="1" smtClean="0">
                <a:solidFill>
                  <a:schemeClr val="tx1"/>
                </a:solidFill>
              </a:rPr>
              <a:t>inceneribili</a:t>
            </a:r>
            <a:r>
              <a:rPr lang="it-IT" dirty="0" smtClean="0">
                <a:solidFill>
                  <a:schemeClr val="tx1"/>
                </a:solidFill>
              </a:rPr>
              <a:t> (provenienti da costruzioni e demolizioni</a:t>
            </a:r>
            <a:r>
              <a:rPr lang="it-IT" sz="1400" dirty="0" smtClean="0">
                <a:solidFill>
                  <a:schemeClr val="tx1"/>
                </a:solidFill>
              </a:rPr>
              <a:t>.</a:t>
            </a:r>
          </a:p>
          <a:p>
            <a:r>
              <a:rPr lang="it-IT" dirty="0" smtClean="0"/>
              <a:t> </a:t>
            </a:r>
            <a:endParaRPr lang="it-IT" dirty="0"/>
          </a:p>
        </p:txBody>
      </p:sp>
      <p:pic>
        <p:nvPicPr>
          <p:cNvPr id="3074" name="Picture 2" descr="http://www.oltregomorra.it/wp-content/uploads/2010/06/RIFIUTI-291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476672"/>
            <a:ext cx="3282845" cy="33843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7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ppt_w</p:attrName>
                                        </p:attrNameLst>
                                      </p:cBhvr>
                                      <p:tavLst>
                                        <p:tav tm="0" fmla="#ppt_w*sin(2.5*pi*$)">
                                          <p:val>
                                            <p:fltVal val="0"/>
                                          </p:val>
                                        </p:tav>
                                        <p:tav tm="100000">
                                          <p:val>
                                            <p:fltVal val="1"/>
                                          </p:val>
                                        </p:tav>
                                      </p:tavLst>
                                    </p:anim>
                                    <p:anim calcmode="lin" valueType="num">
                                      <p:cBhvr>
                                        <p:cTn id="9"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9144000" cy="2564903"/>
          </a:xfrm>
        </p:spPr>
        <p:txBody>
          <a:bodyPr/>
          <a:lstStyle/>
          <a:p>
            <a:pPr marL="0" indent="0">
              <a:buNone/>
            </a:pPr>
            <a:endParaRPr lang="it-IT" dirty="0"/>
          </a:p>
        </p:txBody>
      </p:sp>
      <p:pic>
        <p:nvPicPr>
          <p:cNvPr id="4098" name="Picture 2" descr="http://www.cisaweb.info/verdeweb/Approfondimenti/termov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32656"/>
            <a:ext cx="5667375" cy="3009901"/>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323528" y="3501008"/>
            <a:ext cx="8568952" cy="345517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 rifiuti </a:t>
            </a:r>
            <a:r>
              <a:rPr kumimoji="0" lang="it-IT"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urbani </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vengono scaricati dai mezzi di trasporto nella sezione di </a:t>
            </a:r>
            <a:r>
              <a:rPr kumimoji="0" lang="it-IT"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conferimento. Nella </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sezione di </a:t>
            </a:r>
            <a:r>
              <a:rPr kumimoji="0" lang="it-IT"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combustione avviene la decomposizione </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praticamente </a:t>
            </a:r>
            <a:r>
              <a:rPr kumimoji="0" lang="it-IT"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completa anche </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 microinquinanti come le </a:t>
            </a:r>
            <a:r>
              <a:rPr kumimoji="0" lang="it-IT"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diossine. I </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fumi, prodotti dalla combustione, vengono raffreddati da una caldaia di recupero a tubi d’acqua </a:t>
            </a:r>
            <a:r>
              <a:rPr kumimoji="0" lang="it-IT"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L’impianto, quindi, utilizza il calore della combustione per produrre </a:t>
            </a:r>
            <a:r>
              <a:rPr kumimoji="0" lang="it-IT"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vapore </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surriscaldato, che serve per muovere le pale di una turbina. Questa turbina è collegata a un generatore che produce energia </a:t>
            </a:r>
            <a:r>
              <a:rPr kumimoji="0" lang="it-IT" sz="2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elettrica. Il vapore a bassa temperatura, che esce dalla turbina, viene utilizzato nel condensatore e fornisce energia termica per  riscaldamento di uffici, condomini e scuole</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00147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9552" y="772510"/>
            <a:ext cx="9144000" cy="8279190"/>
          </a:xfrm>
          <a:prstGeom prst="rect">
            <a:avLst/>
          </a:prstGeom>
          <a:noFill/>
        </p:spPr>
        <p:txBody>
          <a:bodyPr wrap="square" numCol="3"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smtClean="0">
                <a:ln>
                  <a:noFill/>
                </a:ln>
                <a:solidFill>
                  <a:srgbClr val="FF0000"/>
                </a:solidFill>
                <a:effectLst/>
                <a:uLnTx/>
                <a:uFillTx/>
                <a:latin typeface="Verdana"/>
                <a:ea typeface="+mn-ea"/>
                <a:cs typeface="+mn-cs"/>
              </a:rPr>
              <a:t>SVANTAGGI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prstClr val="black"/>
                </a:solidFill>
                <a:effectLst/>
                <a:uLnTx/>
                <a:uFillTx/>
                <a:latin typeface="Verdana"/>
                <a:ea typeface="+mn-ea"/>
                <a:cs typeface="+mn-cs"/>
              </a:rPr>
              <a:t>• Una volta innescato un inceneritore si è vincolati a non spegnerlo più perché la produzione di energia elettrica e di acqua calda diventano esigenze primarie rispetto alla salute.</a:t>
            </a:r>
            <a:endParaRPr kumimoji="0" lang="it-IT" sz="1400" b="0" i="0" u="none" strike="noStrike" kern="1200" cap="none" spc="0" normalizeH="0" baseline="0" noProof="0" dirty="0" smtClean="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prstClr val="black"/>
                </a:solidFill>
                <a:effectLst/>
                <a:uLnTx/>
                <a:uFillTx/>
                <a:latin typeface="Verdana"/>
                <a:ea typeface="+mn-ea"/>
                <a:cs typeface="+mn-cs"/>
              </a:rPr>
              <a:t>• Le apparecchiature di misurazione non sono molto sofisticate da rilevare la presenza di sostanze tossiche all’uscita dei camini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smtClean="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345" t="2981" r="-345" b="7605"/>
          <a:stretch/>
        </p:blipFill>
        <p:spPr>
          <a:xfrm rot="1097924">
            <a:off x="3059832" y="1772816"/>
            <a:ext cx="5256584" cy="259228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85975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0"/>
            <a:ext cx="8892480" cy="6857999"/>
          </a:xfrm>
        </p:spPr>
        <p:txBody>
          <a:bodyPr numCol="3">
            <a:normAutofit/>
          </a:bodyPr>
          <a:lstStyle/>
          <a:p>
            <a:pPr marL="0" indent="0">
              <a:buNone/>
            </a:pPr>
            <a:r>
              <a:rPr lang="it-IT" sz="3200" dirty="0" smtClean="0">
                <a:solidFill>
                  <a:srgbClr val="FF0000"/>
                </a:solidFill>
              </a:rPr>
              <a:t>VANTAGGI</a:t>
            </a:r>
            <a:endParaRPr lang="it-IT" dirty="0" smtClean="0">
              <a:solidFill>
                <a:schemeClr val="tx1"/>
              </a:solidFill>
            </a:endParaRPr>
          </a:p>
          <a:p>
            <a:pPr>
              <a:buClr>
                <a:prstClr val="black">
                  <a:lumMod val="75000"/>
                  <a:lumOff val="25000"/>
                </a:prstClr>
              </a:buClr>
              <a:buFont typeface="Wingdings" panose="05000000000000000000" pitchFamily="2" charset="2"/>
              <a:buChar char="Ø"/>
            </a:pPr>
            <a:r>
              <a:rPr lang="it-IT" sz="1600" dirty="0">
                <a:solidFill>
                  <a:prstClr val="black"/>
                </a:solidFill>
              </a:rPr>
              <a:t>I termovalorizzatori, a differenza delle discariche non nuocciono alla salute. Solo in passato, per la loro bassa tecnologia, potevano rappresentare un potenziale pericolo, ma oggi </a:t>
            </a:r>
            <a:r>
              <a:rPr lang="it-IT" sz="1600" dirty="0" smtClean="0">
                <a:solidFill>
                  <a:prstClr val="black"/>
                </a:solidFill>
              </a:rPr>
              <a:t>non è più così</a:t>
            </a:r>
            <a:endParaRPr lang="it-IT" sz="1600" dirty="0">
              <a:solidFill>
                <a:schemeClr val="tx1"/>
              </a:solidFill>
            </a:endParaRPr>
          </a:p>
          <a:p>
            <a:pPr>
              <a:buFont typeface="Wingdings" panose="05000000000000000000" pitchFamily="2" charset="2"/>
              <a:buChar char="Ø"/>
            </a:pPr>
            <a:r>
              <a:rPr lang="it-IT" sz="1600" dirty="0" smtClean="0">
                <a:solidFill>
                  <a:schemeClr val="tx1"/>
                </a:solidFill>
              </a:rPr>
              <a:t>Dalla </a:t>
            </a:r>
            <a:r>
              <a:rPr lang="it-IT" sz="1600" dirty="0">
                <a:solidFill>
                  <a:schemeClr val="tx1"/>
                </a:solidFill>
              </a:rPr>
              <a:t>combustione dei rifiuti, </a:t>
            </a:r>
            <a:r>
              <a:rPr lang="it-IT" sz="1600" dirty="0" smtClean="0">
                <a:solidFill>
                  <a:schemeClr val="tx1"/>
                </a:solidFill>
              </a:rPr>
              <a:t>con i TERMOVALORIZZATORI</a:t>
            </a:r>
            <a:r>
              <a:rPr lang="it-IT" sz="1600" dirty="0">
                <a:solidFill>
                  <a:schemeClr val="tx1"/>
                </a:solidFill>
              </a:rPr>
              <a:t>, si recupera energia sotto forma di energia elettrica </a:t>
            </a:r>
            <a:r>
              <a:rPr lang="it-IT" sz="1600" dirty="0" smtClean="0">
                <a:solidFill>
                  <a:schemeClr val="tx1"/>
                </a:solidFill>
              </a:rPr>
              <a:t>e teleriscaldamento </a:t>
            </a:r>
            <a:r>
              <a:rPr lang="it-IT" sz="1600" dirty="0">
                <a:solidFill>
                  <a:schemeClr val="tx1"/>
                </a:solidFill>
              </a:rPr>
              <a:t>a basso costo che altrimenti andrebbe </a:t>
            </a:r>
            <a:r>
              <a:rPr lang="it-IT" sz="1600" dirty="0" smtClean="0">
                <a:solidFill>
                  <a:schemeClr val="tx1"/>
                </a:solidFill>
              </a:rPr>
              <a:t>persa</a:t>
            </a:r>
          </a:p>
          <a:p>
            <a:pPr>
              <a:buFont typeface="Wingdings" panose="05000000000000000000" pitchFamily="2" charset="2"/>
              <a:buChar char="Ø"/>
            </a:pPr>
            <a:r>
              <a:rPr lang="it-IT" sz="1600" dirty="0" smtClean="0">
                <a:solidFill>
                  <a:schemeClr val="tx1"/>
                </a:solidFill>
              </a:rPr>
              <a:t>• </a:t>
            </a:r>
            <a:r>
              <a:rPr lang="it-IT" sz="1600" dirty="0">
                <a:solidFill>
                  <a:schemeClr val="tx1"/>
                </a:solidFill>
              </a:rPr>
              <a:t>L’incenerimento dei rifiuti è il più economico dei sistemi di smaltimento</a:t>
            </a:r>
          </a:p>
          <a:p>
            <a:endParaRPr lang="it-IT" dirty="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50000" t="18976"/>
          <a:stretch/>
        </p:blipFill>
        <p:spPr>
          <a:xfrm>
            <a:off x="5220072" y="3140968"/>
            <a:ext cx="2596964" cy="2382235"/>
          </a:xfrm>
          <a:prstGeom prst="rect">
            <a:avLst/>
          </a:prstGeom>
        </p:spPr>
      </p:pic>
      <p:pic>
        <p:nvPicPr>
          <p:cNvPr id="5" name="Immagine 4"/>
          <p:cNvPicPr>
            <a:picLocks noChangeAspect="1"/>
          </p:cNvPicPr>
          <p:nvPr/>
        </p:nvPicPr>
        <p:blipFill>
          <a:blip r:embed="rId3">
            <a:extLst>
              <a:ext uri="{BEBA8EAE-BF5A-486C-A8C5-ECC9F3942E4B}">
                <a14:imgProps xmlns:a14="http://schemas.microsoft.com/office/drawing/2010/main">
                  <a14:imgLayer r:embed="rId4">
                    <a14:imgEffect>
                      <a14:backgroundRemoval t="10000" b="100000" l="0" r="100000">
                        <a14:foregroundMark x1="36667" y1="82500" x2="33333" y2="85625"/>
                        <a14:foregroundMark x1="24167" y1="87500" x2="19583" y2="88125"/>
                        <a14:foregroundMark x1="13750" y1="90000" x2="7083" y2="90000"/>
                        <a14:foregroundMark x1="47500" y1="85625" x2="47083" y2="75625"/>
                        <a14:foregroundMark x1="8750" y1="89375" x2="12083" y2="86875"/>
                        <a14:foregroundMark x1="63750" y1="76250" x2="57917" y2="85625"/>
                        <a14:foregroundMark x1="75417" y1="66875" x2="72917" y2="87500"/>
                        <a14:foregroundMark x1="88750" y1="61250" x2="87917" y2="87500"/>
                        <a14:backgroundMark x1="57917" y1="62500" x2="12500" y2="78750"/>
                      </a14:backgroundRemoval>
                    </a14:imgEffect>
                  </a14:imgLayer>
                </a14:imgProps>
              </a:ext>
              <a:ext uri="{28A0092B-C50C-407E-A947-70E740481C1C}">
                <a14:useLocalDpi xmlns:a14="http://schemas.microsoft.com/office/drawing/2010/main" val="0"/>
              </a:ext>
            </a:extLst>
          </a:blip>
          <a:stretch>
            <a:fillRect/>
          </a:stretch>
        </p:blipFill>
        <p:spPr>
          <a:xfrm>
            <a:off x="3167068" y="4731638"/>
            <a:ext cx="4892556" cy="1956395"/>
          </a:xfrm>
          <a:prstGeom prst="rect">
            <a:avLst/>
          </a:prstGeom>
        </p:spPr>
      </p:pic>
      <p:pic>
        <p:nvPicPr>
          <p:cNvPr id="2" name="Immagine 1"/>
          <p:cNvPicPr>
            <a:picLocks noChangeAspect="1"/>
          </p:cNvPicPr>
          <p:nvPr/>
        </p:nvPicPr>
        <p:blipFill>
          <a:blip r:embed="rId5"/>
          <a:stretch>
            <a:fillRect/>
          </a:stretch>
        </p:blipFill>
        <p:spPr>
          <a:xfrm>
            <a:off x="4283968" y="566683"/>
            <a:ext cx="3960440" cy="2574285"/>
          </a:xfrm>
          <a:prstGeom prst="rect">
            <a:avLst/>
          </a:prstGeom>
        </p:spPr>
      </p:pic>
    </p:spTree>
    <p:extLst>
      <p:ext uri="{BB962C8B-B14F-4D97-AF65-F5344CB8AC3E}">
        <p14:creationId xmlns:p14="http://schemas.microsoft.com/office/powerpoint/2010/main" val="30944498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1028" name="Picture 4" descr="http://win.monrealepress.it/public/news/532015153728c.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1" r="-369" b="18181"/>
          <a:stretch/>
        </p:blipFill>
        <p:spPr bwMode="auto">
          <a:xfrm>
            <a:off x="287522" y="1377319"/>
            <a:ext cx="8568952" cy="388843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3246" y="5661248"/>
            <a:ext cx="8964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prstClr val="black"/>
                </a:solidFill>
                <a:effectLst/>
                <a:uLnTx/>
                <a:uFillTx/>
                <a:latin typeface="Verdana"/>
                <a:ea typeface="+mn-ea"/>
                <a:cs typeface="+mn-cs"/>
              </a:rPr>
              <a:t>…..e a Castel San Giorgio come siamo messi in quanto a rinnovabili?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Verdana"/>
                <a:ea typeface="+mn-ea"/>
                <a:cs typeface="+mn-cs"/>
              </a:rPr>
              <a:t> </a:t>
            </a:r>
            <a:r>
              <a:rPr kumimoji="0" lang="it-IT" sz="2000" b="0" i="0" u="none" strike="noStrike" kern="1200" cap="none" spc="0" normalizeH="0" baseline="0" noProof="0" dirty="0" smtClean="0">
                <a:ln>
                  <a:noFill/>
                </a:ln>
                <a:solidFill>
                  <a:prstClr val="black"/>
                </a:solidFill>
                <a:effectLst/>
                <a:uLnTx/>
                <a:uFillTx/>
                <a:latin typeface="Verdana"/>
                <a:ea typeface="+mn-ea"/>
                <a:cs typeface="+mn-cs"/>
              </a:rPr>
              <a:t>    per scoprirlo basta leggere l’approfondimento successivo</a:t>
            </a:r>
            <a:endParaRPr kumimoji="0" lang="it-IT" sz="20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CasellaDiTesto 4"/>
          <p:cNvSpPr txBox="1"/>
          <p:nvPr/>
        </p:nvSpPr>
        <p:spPr>
          <a:xfrm>
            <a:off x="0" y="267727"/>
            <a:ext cx="868079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prstClr val="black"/>
                </a:solidFill>
                <a:effectLst/>
                <a:uLnTx/>
                <a:uFillTx/>
                <a:latin typeface="Verdana"/>
                <a:ea typeface="+mn-ea"/>
                <a:cs typeface="+mn-cs"/>
              </a:rPr>
              <a:t>….insomma: </a:t>
            </a:r>
            <a:r>
              <a:rPr kumimoji="0" lang="it-IT" sz="2400" b="0" i="0" u="none" strike="noStrike" kern="1200" cap="none" spc="0" normalizeH="0" baseline="0" noProof="0" dirty="0">
                <a:ln>
                  <a:noFill/>
                </a:ln>
                <a:solidFill>
                  <a:prstClr val="black"/>
                </a:solidFill>
                <a:effectLst/>
                <a:uLnTx/>
                <a:uFillTx/>
                <a:latin typeface="Verdana"/>
                <a:ea typeface="+mn-ea"/>
                <a:cs typeface="+mn-cs"/>
              </a:rPr>
              <a:t>l</a:t>
            </a:r>
            <a:r>
              <a:rPr kumimoji="0" lang="it-IT" sz="2400" b="0" i="0" u="none" strike="noStrike" kern="1200" cap="none" spc="0" normalizeH="0" baseline="0" noProof="0" dirty="0" smtClean="0">
                <a:ln>
                  <a:noFill/>
                </a:ln>
                <a:solidFill>
                  <a:prstClr val="black"/>
                </a:solidFill>
                <a:effectLst/>
                <a:uLnTx/>
                <a:uFillTx/>
                <a:latin typeface="Verdana"/>
                <a:ea typeface="+mn-ea"/>
                <a:cs typeface="+mn-cs"/>
              </a:rPr>
              <a:t>o abbiamo capito tutti 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0" i="1" u="none" strike="noStrike" kern="1200" cap="none" spc="0" normalizeH="0" baseline="0" noProof="0" dirty="0">
                <a:ln>
                  <a:noFill/>
                </a:ln>
                <a:solidFill>
                  <a:prstClr val="black"/>
                </a:solidFill>
                <a:effectLst/>
                <a:uLnTx/>
                <a:uFillTx/>
                <a:latin typeface="Verdana"/>
                <a:ea typeface="+mn-ea"/>
                <a:cs typeface="+mn-cs"/>
              </a:rPr>
              <a:t> </a:t>
            </a:r>
            <a:r>
              <a:rPr kumimoji="0" lang="it-IT" sz="4000" b="0" i="1" u="none" strike="noStrike" kern="1200" cap="none" spc="0" normalizeH="0" baseline="0" noProof="0" dirty="0" smtClean="0">
                <a:ln>
                  <a:noFill/>
                </a:ln>
                <a:solidFill>
                  <a:prstClr val="black"/>
                </a:solidFill>
                <a:effectLst/>
                <a:uLnTx/>
                <a:uFillTx/>
                <a:latin typeface="Verdana"/>
                <a:ea typeface="+mn-ea"/>
                <a:cs typeface="+mn-cs"/>
              </a:rPr>
              <a:t>                       green </a:t>
            </a:r>
            <a:r>
              <a:rPr kumimoji="0" lang="it-IT" sz="4000" b="0" i="1" u="none" strike="noStrike" kern="1200" cap="none" spc="0" normalizeH="0" baseline="0" noProof="0" dirty="0" err="1" smtClean="0">
                <a:ln>
                  <a:noFill/>
                </a:ln>
                <a:solidFill>
                  <a:prstClr val="black"/>
                </a:solidFill>
                <a:effectLst/>
                <a:uLnTx/>
                <a:uFillTx/>
                <a:latin typeface="Verdana"/>
                <a:ea typeface="+mn-ea"/>
                <a:cs typeface="+mn-cs"/>
              </a:rPr>
              <a:t>is</a:t>
            </a:r>
            <a:r>
              <a:rPr kumimoji="0" lang="it-IT" sz="4000" b="0" i="1" u="none" strike="noStrike" kern="1200" cap="none" spc="0" normalizeH="0" baseline="0" noProof="0" dirty="0" smtClean="0">
                <a:ln>
                  <a:noFill/>
                </a:ln>
                <a:solidFill>
                  <a:prstClr val="black"/>
                </a:solidFill>
                <a:effectLst/>
                <a:uLnTx/>
                <a:uFillTx/>
                <a:latin typeface="Verdana"/>
                <a:ea typeface="+mn-ea"/>
                <a:cs typeface="+mn-cs"/>
              </a:rPr>
              <a:t> </a:t>
            </a:r>
            <a:r>
              <a:rPr kumimoji="0" lang="it-IT" sz="4000" b="0" i="1" u="none" strike="noStrike" kern="1200" cap="none" spc="0" normalizeH="0" baseline="0" noProof="0" dirty="0" err="1" smtClean="0">
                <a:ln>
                  <a:noFill/>
                </a:ln>
                <a:solidFill>
                  <a:prstClr val="black"/>
                </a:solidFill>
                <a:effectLst/>
                <a:uLnTx/>
                <a:uFillTx/>
                <a:latin typeface="Verdana"/>
                <a:ea typeface="+mn-ea"/>
                <a:cs typeface="+mn-cs"/>
              </a:rPr>
              <a:t>better</a:t>
            </a:r>
            <a:r>
              <a:rPr kumimoji="0" lang="it-IT" sz="4000" b="0" i="1" u="none" strike="noStrike" kern="1200" cap="none" spc="0" normalizeH="0" baseline="0" noProof="0" dirty="0" smtClean="0">
                <a:ln>
                  <a:noFill/>
                </a:ln>
                <a:solidFill>
                  <a:prstClr val="black"/>
                </a:solidFill>
                <a:effectLst/>
                <a:uLnTx/>
                <a:uFillTx/>
                <a:latin typeface="Verdana"/>
                <a:ea typeface="+mn-ea"/>
                <a:cs typeface="+mn-cs"/>
              </a:rPr>
              <a:t> </a:t>
            </a:r>
            <a:endParaRPr kumimoji="0" lang="it-IT" sz="4000" b="0" i="1"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40337303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539552" y="1988840"/>
            <a:ext cx="7848872" cy="2160240"/>
          </a:xfrm>
        </p:spPr>
        <p:txBody>
          <a:bodyPr/>
          <a:lstStyle/>
          <a:p>
            <a:pPr lvl="0" algn="ctr">
              <a:spcBef>
                <a:spcPts val="0"/>
              </a:spcBef>
            </a:pPr>
            <a:r>
              <a:rPr lang="it-IT" i="1" dirty="0">
                <a:solidFill>
                  <a:schemeClr val="tx1"/>
                </a:solidFill>
                <a:effectLst>
                  <a:outerShdw blurRad="38100" dist="38100" dir="2700000" algn="tl">
                    <a:srgbClr val="000000">
                      <a:alpha val="43137"/>
                    </a:srgbClr>
                  </a:outerShdw>
                </a:effectLst>
              </a:rPr>
              <a:t/>
            </a:r>
            <a:br>
              <a:rPr lang="it-IT" i="1" dirty="0">
                <a:solidFill>
                  <a:schemeClr val="tx1"/>
                </a:solidFill>
                <a:effectLst>
                  <a:outerShdw blurRad="38100" dist="38100" dir="2700000" algn="tl">
                    <a:srgbClr val="000000">
                      <a:alpha val="43137"/>
                    </a:srgbClr>
                  </a:outerShdw>
                </a:effectLst>
              </a:rPr>
            </a:br>
            <a:r>
              <a:rPr lang="it-IT" i="1" dirty="0" smtClean="0">
                <a:solidFill>
                  <a:schemeClr val="tx1"/>
                </a:solidFill>
                <a:effectLst>
                  <a:outerShdw blurRad="38100" dist="38100" dir="2700000" algn="tl">
                    <a:srgbClr val="000000">
                      <a:alpha val="43137"/>
                    </a:srgbClr>
                  </a:outerShdw>
                </a:effectLst>
              </a:rPr>
              <a:t/>
            </a:r>
            <a:br>
              <a:rPr lang="it-IT" i="1" dirty="0" smtClean="0">
                <a:solidFill>
                  <a:schemeClr val="tx1"/>
                </a:solidFill>
                <a:effectLst>
                  <a:outerShdw blurRad="38100" dist="38100" dir="2700000" algn="tl">
                    <a:srgbClr val="000000">
                      <a:alpha val="43137"/>
                    </a:srgbClr>
                  </a:outerShdw>
                </a:effectLst>
              </a:rPr>
            </a:br>
            <a:r>
              <a:rPr lang="it-IT" i="1" dirty="0" smtClean="0">
                <a:solidFill>
                  <a:schemeClr val="tx1"/>
                </a:solidFill>
                <a:effectLst>
                  <a:outerShdw blurRad="38100" dist="38100" dir="2700000" algn="tl">
                    <a:srgbClr val="000000">
                      <a:alpha val="43137"/>
                    </a:srgbClr>
                  </a:outerShdw>
                </a:effectLst>
              </a:rPr>
              <a:t>Le fonti di energia alternativa a </a:t>
            </a:r>
            <a:r>
              <a:rPr lang="it-IT" i="1" dirty="0" err="1" smtClean="0">
                <a:solidFill>
                  <a:schemeClr val="tx1"/>
                </a:solidFill>
                <a:effectLst>
                  <a:outerShdw blurRad="38100" dist="38100" dir="2700000" algn="tl">
                    <a:srgbClr val="000000">
                      <a:alpha val="43137"/>
                    </a:srgbClr>
                  </a:outerShdw>
                </a:effectLst>
              </a:rPr>
              <a:t>castel</a:t>
            </a:r>
            <a:r>
              <a:rPr lang="it-IT" i="1" dirty="0" smtClean="0">
                <a:solidFill>
                  <a:schemeClr val="tx1"/>
                </a:solidFill>
                <a:effectLst>
                  <a:outerShdw blurRad="38100" dist="38100" dir="2700000" algn="tl">
                    <a:srgbClr val="000000">
                      <a:alpha val="43137"/>
                    </a:srgbClr>
                  </a:outerShdw>
                </a:effectLst>
              </a:rPr>
              <a:t> san </a:t>
            </a:r>
            <a:r>
              <a:rPr lang="it-IT" i="1" dirty="0" err="1" smtClean="0">
                <a:solidFill>
                  <a:schemeClr val="tx1"/>
                </a:solidFill>
                <a:effectLst>
                  <a:outerShdw blurRad="38100" dist="38100" dir="2700000" algn="tl">
                    <a:srgbClr val="000000">
                      <a:alpha val="43137"/>
                    </a:srgbClr>
                  </a:outerShdw>
                </a:effectLst>
              </a:rPr>
              <a:t>giorgio</a:t>
            </a:r>
            <a:r>
              <a:rPr lang="it-IT" i="1" dirty="0" smtClean="0">
                <a:solidFill>
                  <a:schemeClr val="tx1"/>
                </a:solidFill>
                <a:effectLst>
                  <a:outerShdw blurRad="38100" dist="38100" dir="2700000" algn="tl">
                    <a:srgbClr val="000000">
                      <a:alpha val="43137"/>
                    </a:srgbClr>
                  </a:outerShdw>
                </a:effectLst>
              </a:rPr>
              <a:t/>
            </a:r>
            <a:br>
              <a:rPr lang="it-IT" i="1" dirty="0" smtClean="0">
                <a:solidFill>
                  <a:schemeClr val="tx1"/>
                </a:solidFill>
                <a:effectLst>
                  <a:outerShdw blurRad="38100" dist="38100" dir="2700000" algn="tl">
                    <a:srgbClr val="000000">
                      <a:alpha val="43137"/>
                    </a:srgbClr>
                  </a:outerShdw>
                </a:effectLst>
              </a:rPr>
            </a:br>
            <a:r>
              <a:rPr lang="it-IT" i="1" dirty="0">
                <a:solidFill>
                  <a:schemeClr val="tx1"/>
                </a:solidFill>
                <a:effectLst>
                  <a:outerShdw blurRad="38100" dist="38100" dir="2700000" algn="tl">
                    <a:srgbClr val="000000">
                      <a:alpha val="43137"/>
                    </a:srgbClr>
                  </a:outerShdw>
                </a:effectLst>
              </a:rPr>
              <a:t/>
            </a:r>
            <a:br>
              <a:rPr lang="it-IT" i="1" dirty="0">
                <a:solidFill>
                  <a:schemeClr val="tx1"/>
                </a:solidFill>
                <a:effectLst>
                  <a:outerShdw blurRad="38100" dist="38100" dir="2700000" algn="tl">
                    <a:srgbClr val="000000">
                      <a:alpha val="43137"/>
                    </a:srgbClr>
                  </a:outerShdw>
                </a:effectLst>
              </a:rPr>
            </a:br>
            <a:r>
              <a:rPr lang="it-IT" i="1" dirty="0" smtClean="0">
                <a:solidFill>
                  <a:schemeClr val="tx1"/>
                </a:solidFill>
                <a:effectLst>
                  <a:outerShdw blurRad="38100" dist="38100" dir="2700000" algn="tl">
                    <a:srgbClr val="000000">
                      <a:alpha val="43137"/>
                    </a:srgbClr>
                  </a:outerShdw>
                </a:effectLst>
              </a:rPr>
              <a:t/>
            </a:r>
            <a:br>
              <a:rPr lang="it-IT" i="1" dirty="0" smtClean="0">
                <a:solidFill>
                  <a:schemeClr val="tx1"/>
                </a:solidFill>
                <a:effectLst>
                  <a:outerShdw blurRad="38100" dist="38100" dir="2700000" algn="tl">
                    <a:srgbClr val="000000">
                      <a:alpha val="43137"/>
                    </a:srgbClr>
                  </a:outerShdw>
                </a:effectLst>
              </a:rPr>
            </a:br>
            <a:r>
              <a:rPr lang="it-IT" sz="4000" b="1" cap="none" spc="0" dirty="0">
                <a:solidFill>
                  <a:srgbClr val="FFC000"/>
                </a:solidFill>
                <a:latin typeface="Calibri"/>
                <a:ea typeface="+mn-ea"/>
                <a:cs typeface="+mn-cs"/>
              </a:rPr>
              <a:t/>
            </a:r>
            <a:br>
              <a:rPr lang="it-IT" sz="4000" b="1" cap="none" spc="0" dirty="0">
                <a:solidFill>
                  <a:srgbClr val="FFC000"/>
                </a:solidFill>
                <a:latin typeface="Calibri"/>
                <a:ea typeface="+mn-ea"/>
                <a:cs typeface="+mn-cs"/>
              </a:rPr>
            </a:br>
            <a:endParaRPr lang="it-IT" i="1" dirty="0">
              <a:solidFill>
                <a:schemeClr val="tx1"/>
              </a:solidFill>
              <a:effectLst>
                <a:outerShdw blurRad="38100" dist="38100" dir="2700000" algn="tl">
                  <a:srgbClr val="000000">
                    <a:alpha val="43137"/>
                  </a:srgbClr>
                </a:outerShdw>
              </a:effectLst>
            </a:endParaRPr>
          </a:p>
        </p:txBody>
      </p:sp>
      <p:sp>
        <p:nvSpPr>
          <p:cNvPr id="2" name="CasellaDiTesto 1"/>
          <p:cNvSpPr txBox="1"/>
          <p:nvPr/>
        </p:nvSpPr>
        <p:spPr>
          <a:xfrm>
            <a:off x="2627784" y="4653136"/>
            <a:ext cx="3888432"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D16349"/>
                </a:solidFill>
                <a:effectLst/>
                <a:uLnTx/>
                <a:uFillTx/>
                <a:latin typeface="Calibri"/>
                <a:ea typeface="+mn-ea"/>
                <a:cs typeface="+mn-cs"/>
              </a:rPr>
              <a:t>Lavoro svolto dalla</a:t>
            </a:r>
            <a:br>
              <a:rPr kumimoji="0" lang="it-IT" sz="2800" b="0" i="0" u="none" strike="noStrike" kern="1200" cap="none" spc="0" normalizeH="0" baseline="0" noProof="0" dirty="0">
                <a:ln>
                  <a:noFill/>
                </a:ln>
                <a:solidFill>
                  <a:srgbClr val="D16349"/>
                </a:solidFill>
                <a:effectLst/>
                <a:uLnTx/>
                <a:uFillTx/>
                <a:latin typeface="Calibri"/>
                <a:ea typeface="+mn-ea"/>
                <a:cs typeface="+mn-cs"/>
              </a:rPr>
            </a:br>
            <a:r>
              <a:rPr kumimoji="0" lang="it-IT" sz="4000" b="1" i="0" u="none" strike="noStrike" kern="1200" cap="none" spc="0" normalizeH="0" baseline="0" noProof="0" dirty="0">
                <a:ln>
                  <a:noFill/>
                </a:ln>
                <a:solidFill>
                  <a:srgbClr val="D16349"/>
                </a:solidFill>
                <a:effectLst/>
                <a:uLnTx/>
                <a:uFillTx/>
                <a:latin typeface="Calibri"/>
                <a:ea typeface="+mn-ea"/>
                <a:cs typeface="+mn-cs"/>
              </a:rPr>
              <a:t> </a:t>
            </a:r>
            <a:r>
              <a:rPr kumimoji="0" lang="it-IT" sz="4000" b="1" i="0" u="none" strike="noStrike" kern="1200" cap="none" spc="0" normalizeH="0" baseline="0" noProof="0" dirty="0" smtClean="0">
                <a:ln>
                  <a:noFill/>
                </a:ln>
                <a:solidFill>
                  <a:srgbClr val="D16349"/>
                </a:solidFill>
                <a:effectLst/>
                <a:uLnTx/>
                <a:uFillTx/>
                <a:latin typeface="Calibri"/>
                <a:ea typeface="+mn-ea"/>
                <a:cs typeface="+mn-cs"/>
              </a:rPr>
              <a:t>IIID</a:t>
            </a:r>
            <a:endParaRPr kumimoji="0" lang="it-IT" sz="1800" b="0" i="0" u="none" strike="noStrike" kern="1200" cap="none" spc="0" normalizeH="0" baseline="0" noProof="0" dirty="0">
              <a:ln>
                <a:noFill/>
              </a:ln>
              <a:solidFill>
                <a:prstClr val="black"/>
              </a:solidFill>
              <a:effectLst/>
              <a:uLnTx/>
              <a:uFillTx/>
              <a:latin typeface="Franklin Gothic Medium"/>
              <a:ea typeface="+mn-ea"/>
              <a:cs typeface="+mn-cs"/>
            </a:endParaRPr>
          </a:p>
        </p:txBody>
      </p:sp>
    </p:spTree>
    <p:extLst>
      <p:ext uri="{BB962C8B-B14F-4D97-AF65-F5344CB8AC3E}">
        <p14:creationId xmlns:p14="http://schemas.microsoft.com/office/powerpoint/2010/main" val="23551007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323528" y="476671"/>
            <a:ext cx="4248472" cy="5928417"/>
          </a:xfrm>
        </p:spPr>
        <p:txBody>
          <a:bodyPr>
            <a:normAutofit/>
          </a:bodyPr>
          <a:lstStyle/>
          <a:p>
            <a:pPr marL="45720" indent="0">
              <a:buNone/>
            </a:pPr>
            <a:endParaRPr lang="it-IT" sz="1800" dirty="0" smtClean="0">
              <a:solidFill>
                <a:schemeClr val="tx1"/>
              </a:solidFill>
            </a:endParaRPr>
          </a:p>
          <a:p>
            <a:pPr marL="45720" indent="0">
              <a:buNone/>
            </a:pPr>
            <a:endParaRPr lang="it-IT" sz="1800" dirty="0" smtClean="0">
              <a:solidFill>
                <a:schemeClr val="tx1"/>
              </a:solidFill>
            </a:endParaRPr>
          </a:p>
          <a:p>
            <a:pPr marL="45720" indent="0">
              <a:buNone/>
            </a:pPr>
            <a:endParaRPr lang="it-IT" sz="1800" dirty="0">
              <a:solidFill>
                <a:schemeClr val="tx1"/>
              </a:solidFill>
            </a:endParaRPr>
          </a:p>
          <a:p>
            <a:pPr marL="45720" indent="0">
              <a:buNone/>
            </a:pPr>
            <a:endParaRPr lang="it-IT" sz="1800" dirty="0" smtClean="0">
              <a:solidFill>
                <a:schemeClr val="tx1"/>
              </a:solidFill>
            </a:endParaRPr>
          </a:p>
          <a:p>
            <a:pPr marL="45720" indent="0">
              <a:buNone/>
            </a:pPr>
            <a:endParaRPr lang="it-IT" sz="1800" dirty="0">
              <a:solidFill>
                <a:schemeClr val="tx1"/>
              </a:solidFill>
            </a:endParaRPr>
          </a:p>
          <a:p>
            <a:pPr marL="45720" indent="0">
              <a:buNone/>
            </a:pPr>
            <a:endParaRPr lang="it-IT" sz="1800" dirty="0" smtClean="0">
              <a:solidFill>
                <a:schemeClr val="tx1"/>
              </a:solidFill>
            </a:endParaRPr>
          </a:p>
          <a:p>
            <a:pPr marL="45720" indent="0">
              <a:buNone/>
            </a:pPr>
            <a:endParaRPr lang="it-IT" sz="1800" dirty="0">
              <a:solidFill>
                <a:schemeClr val="tx1"/>
              </a:solidFill>
            </a:endParaRPr>
          </a:p>
          <a:p>
            <a:pPr marL="45720" indent="0">
              <a:buNone/>
            </a:pPr>
            <a:endParaRPr lang="it-IT" sz="1800" dirty="0" smtClean="0">
              <a:solidFill>
                <a:schemeClr val="tx1"/>
              </a:solidFill>
            </a:endParaRPr>
          </a:p>
          <a:p>
            <a:pPr marL="45720" indent="0">
              <a:buNone/>
            </a:pPr>
            <a:endParaRPr lang="it-IT" sz="1800" dirty="0">
              <a:solidFill>
                <a:schemeClr val="tx1"/>
              </a:solidFill>
            </a:endParaRPr>
          </a:p>
          <a:p>
            <a:pPr marL="45720" indent="0">
              <a:buNone/>
            </a:pPr>
            <a:endParaRPr lang="it-IT" sz="1800" dirty="0" smtClean="0">
              <a:solidFill>
                <a:schemeClr val="tx1"/>
              </a:solidFill>
            </a:endParaRPr>
          </a:p>
          <a:p>
            <a:pPr marL="45720" indent="0">
              <a:buNone/>
            </a:pPr>
            <a:r>
              <a:rPr lang="it-IT" sz="1800" dirty="0" smtClean="0">
                <a:solidFill>
                  <a:schemeClr val="tx1"/>
                </a:solidFill>
              </a:rPr>
              <a:t>I </a:t>
            </a:r>
            <a:r>
              <a:rPr lang="it-IT" sz="1800" dirty="0">
                <a:solidFill>
                  <a:schemeClr val="tx1"/>
                </a:solidFill>
              </a:rPr>
              <a:t>suoi rilievi </a:t>
            </a:r>
            <a:r>
              <a:rPr lang="it-IT" sz="1800" dirty="0" smtClean="0">
                <a:solidFill>
                  <a:schemeClr val="tx1"/>
                </a:solidFill>
              </a:rPr>
              <a:t>montuosi, raggiungono un’altezza massima di 620-630m , hanno una conformazione prevalentemente rocciosa e sono in parte ripide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931" y="3670920"/>
            <a:ext cx="3934525" cy="2846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4844566" y="620688"/>
            <a:ext cx="383189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Franklin Gothic Medium"/>
                <a:ea typeface="+mn-ea"/>
                <a:cs typeface="+mn-cs"/>
              </a:rPr>
              <a:t>Castel San Giorgio è un comune italiano di 13.684 abitanti della provincia di Salerno in Campania. Il territorio si estende nella media valle del Sarno tra le terre dell'Agro </a:t>
            </a:r>
            <a:r>
              <a:rPr kumimoji="0" lang="it-IT" sz="1800" b="0" i="0" u="none" strike="noStrike" kern="1200" cap="none" spc="0" normalizeH="0" baseline="0" noProof="0" dirty="0" err="1" smtClean="0">
                <a:ln>
                  <a:noFill/>
                </a:ln>
                <a:solidFill>
                  <a:prstClr val="black"/>
                </a:solidFill>
                <a:effectLst/>
                <a:uLnTx/>
                <a:uFillTx/>
                <a:latin typeface="Franklin Gothic Medium"/>
                <a:ea typeface="+mn-ea"/>
                <a:cs typeface="+mn-cs"/>
              </a:rPr>
              <a:t>Nocerino</a:t>
            </a:r>
            <a:r>
              <a:rPr kumimoji="0" lang="it-IT" sz="1800" b="0" i="0" u="none" strike="noStrike" kern="1200" cap="none" spc="0" normalizeH="0" baseline="0" noProof="0" dirty="0" smtClean="0">
                <a:ln>
                  <a:noFill/>
                </a:ln>
                <a:solidFill>
                  <a:prstClr val="black"/>
                </a:solidFill>
                <a:effectLst/>
                <a:uLnTx/>
                <a:uFillTx/>
                <a:latin typeface="Franklin Gothic Medium"/>
                <a:ea typeface="+mn-ea"/>
                <a:cs typeface="+mn-cs"/>
              </a:rPr>
              <a:t> Sarnese da un lato, e del sanseverinese e del montorese dall'altro.</a:t>
            </a:r>
            <a:endParaRPr kumimoji="0" lang="it-IT" sz="1800" b="0" i="0" u="none" strike="noStrike" kern="1200" cap="none" spc="0" normalizeH="0" baseline="0" noProof="0" dirty="0">
              <a:ln>
                <a:noFill/>
              </a:ln>
              <a:solidFill>
                <a:prstClr val="black"/>
              </a:solidFill>
              <a:effectLst/>
              <a:uLnTx/>
              <a:uFillTx/>
              <a:latin typeface="Franklin Gothic Medium"/>
              <a:ea typeface="+mn-ea"/>
              <a:cs typeface="+mn-cs"/>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7660"/>
            <a:ext cx="3714750"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85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79512" y="332656"/>
            <a:ext cx="8496944"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Franklin Gothic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Franklin Gothic Medium"/>
                <a:ea typeface="+mn-ea"/>
                <a:cs typeface="+mn-cs"/>
              </a:rPr>
              <a:t>La rete idrografica superficiale è rappresentata dal corso del Torrente Solofrana , sul quale un po’ di tempo fa c’era un mulino , probabilmente utilizzato </a:t>
            </a:r>
            <a:r>
              <a:rPr kumimoji="0" lang="it-IT" sz="1800" b="0" i="0" u="none" strike="noStrike" kern="1200" cap="none" spc="0" normalizeH="0" baseline="0" noProof="0" dirty="0">
                <a:ln>
                  <a:noFill/>
                </a:ln>
                <a:solidFill>
                  <a:prstClr val="black"/>
                </a:solidFill>
                <a:effectLst/>
                <a:uLnTx/>
                <a:uFillTx/>
                <a:latin typeface="Franklin Gothic Medium"/>
                <a:ea typeface="+mn-ea"/>
                <a:cs typeface="+mn-cs"/>
              </a:rPr>
              <a:t>p</a:t>
            </a:r>
            <a:r>
              <a:rPr kumimoji="0" lang="it-IT" sz="1800" b="0" i="0" u="none" strike="noStrike" kern="1200" cap="none" spc="0" normalizeH="0" baseline="0" noProof="0" dirty="0" smtClean="0">
                <a:ln>
                  <a:noFill/>
                </a:ln>
                <a:solidFill>
                  <a:prstClr val="black"/>
                </a:solidFill>
                <a:effectLst/>
                <a:uLnTx/>
                <a:uFillTx/>
                <a:latin typeface="Franklin Gothic Medium"/>
                <a:ea typeface="+mn-ea"/>
                <a:cs typeface="+mn-cs"/>
              </a:rPr>
              <a:t>er l’irrigazione dei campi.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Franklin Gothic Medium"/>
                <a:ea typeface="+mn-ea"/>
                <a:cs typeface="+mn-cs"/>
              </a:rPr>
              <a:t>Ora questo mulino non c’è </a:t>
            </a:r>
            <a:r>
              <a:rPr kumimoji="0" lang="it-IT" sz="1800" b="0" i="0" u="none" strike="noStrike" kern="1200" cap="none" spc="0" normalizeH="0" baseline="0" noProof="0" dirty="0" err="1" smtClean="0">
                <a:ln>
                  <a:noFill/>
                </a:ln>
                <a:solidFill>
                  <a:prstClr val="black"/>
                </a:solidFill>
                <a:effectLst/>
                <a:uLnTx/>
                <a:uFillTx/>
                <a:latin typeface="Franklin Gothic Medium"/>
                <a:ea typeface="+mn-ea"/>
                <a:cs typeface="+mn-cs"/>
              </a:rPr>
              <a:t>piu’</a:t>
            </a:r>
            <a:r>
              <a:rPr kumimoji="0" lang="it-IT" sz="1800" b="0" i="0" u="none" strike="noStrike" kern="1200" cap="none" spc="0" normalizeH="0" baseline="0" noProof="0" dirty="0" smtClean="0">
                <a:ln>
                  <a:noFill/>
                </a:ln>
                <a:solidFill>
                  <a:prstClr val="black"/>
                </a:solidFill>
                <a:effectLst/>
                <a:uLnTx/>
                <a:uFillTx/>
                <a:latin typeface="Franklin Gothic Medium"/>
                <a:ea typeface="+mn-ea"/>
                <a:cs typeface="+mn-cs"/>
              </a:rPr>
              <a:t> , ma con tecnologie </a:t>
            </a:r>
            <a:r>
              <a:rPr kumimoji="0" lang="it-IT" sz="1800" b="0" i="0" u="none" strike="noStrike" kern="1200" cap="none" spc="0" normalizeH="0" baseline="0" noProof="0" dirty="0" err="1" smtClean="0">
                <a:ln>
                  <a:noFill/>
                </a:ln>
                <a:solidFill>
                  <a:prstClr val="black"/>
                </a:solidFill>
                <a:effectLst/>
                <a:uLnTx/>
                <a:uFillTx/>
                <a:latin typeface="Franklin Gothic Medium"/>
                <a:ea typeface="+mn-ea"/>
                <a:cs typeface="+mn-cs"/>
              </a:rPr>
              <a:t>piu’</a:t>
            </a:r>
            <a:r>
              <a:rPr kumimoji="0" lang="it-IT" sz="1800" b="0" i="0" u="none" strike="noStrike" kern="1200" cap="none" spc="0" normalizeH="0" baseline="0" noProof="0" dirty="0" smtClean="0">
                <a:ln>
                  <a:noFill/>
                </a:ln>
                <a:solidFill>
                  <a:prstClr val="black"/>
                </a:solidFill>
                <a:effectLst/>
                <a:uLnTx/>
                <a:uFillTx/>
                <a:latin typeface="Franklin Gothic Medium"/>
                <a:ea typeface="+mn-ea"/>
                <a:cs typeface="+mn-cs"/>
              </a:rPr>
              <a:t> innovative  potrebbero essere impiantate alcune costruzioni per produrre minime quantità di energia o per favorire  la stessa irrigazione , visto che sono molti i terreni coltivati e coltivabili . Per fare ciò bisogna sempre tener  presente che la portata del fiume è irregolare , per la maggior parte delle volte è in secca , però con forti piogge esonda provocando anche danni alla popolazione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194978"/>
            <a:ext cx="5112568" cy="325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4899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down)">
                                      <p:cBhvr>
                                        <p:cTn id="7" dur="580">
                                          <p:stCondLst>
                                            <p:cond delay="0"/>
                                          </p:stCondLst>
                                        </p:cTn>
                                        <p:tgtEl>
                                          <p:spTgt spid="2051"/>
                                        </p:tgtEl>
                                      </p:cBhvr>
                                    </p:animEffect>
                                    <p:anim calcmode="lin" valueType="num">
                                      <p:cBhvr>
                                        <p:cTn id="8"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1"/>
                                        </p:tgtEl>
                                      </p:cBhvr>
                                      <p:to x="100000" y="60000"/>
                                    </p:animScale>
                                    <p:animScale>
                                      <p:cBhvr>
                                        <p:cTn id="14" dur="166" decel="50000">
                                          <p:stCondLst>
                                            <p:cond delay="676"/>
                                          </p:stCondLst>
                                        </p:cTn>
                                        <p:tgtEl>
                                          <p:spTgt spid="2051"/>
                                        </p:tgtEl>
                                      </p:cBhvr>
                                      <p:to x="100000" y="100000"/>
                                    </p:animScale>
                                    <p:animScale>
                                      <p:cBhvr>
                                        <p:cTn id="15" dur="26">
                                          <p:stCondLst>
                                            <p:cond delay="1312"/>
                                          </p:stCondLst>
                                        </p:cTn>
                                        <p:tgtEl>
                                          <p:spTgt spid="2051"/>
                                        </p:tgtEl>
                                      </p:cBhvr>
                                      <p:to x="100000" y="80000"/>
                                    </p:animScale>
                                    <p:animScale>
                                      <p:cBhvr>
                                        <p:cTn id="16" dur="166" decel="50000">
                                          <p:stCondLst>
                                            <p:cond delay="1338"/>
                                          </p:stCondLst>
                                        </p:cTn>
                                        <p:tgtEl>
                                          <p:spTgt spid="2051"/>
                                        </p:tgtEl>
                                      </p:cBhvr>
                                      <p:to x="100000" y="100000"/>
                                    </p:animScale>
                                    <p:animScale>
                                      <p:cBhvr>
                                        <p:cTn id="17" dur="26">
                                          <p:stCondLst>
                                            <p:cond delay="1642"/>
                                          </p:stCondLst>
                                        </p:cTn>
                                        <p:tgtEl>
                                          <p:spTgt spid="2051"/>
                                        </p:tgtEl>
                                      </p:cBhvr>
                                      <p:to x="100000" y="90000"/>
                                    </p:animScale>
                                    <p:animScale>
                                      <p:cBhvr>
                                        <p:cTn id="18" dur="166" decel="50000">
                                          <p:stCondLst>
                                            <p:cond delay="1668"/>
                                          </p:stCondLst>
                                        </p:cTn>
                                        <p:tgtEl>
                                          <p:spTgt spid="2051"/>
                                        </p:tgtEl>
                                      </p:cBhvr>
                                      <p:to x="100000" y="100000"/>
                                    </p:animScale>
                                    <p:animScale>
                                      <p:cBhvr>
                                        <p:cTn id="19" dur="26">
                                          <p:stCondLst>
                                            <p:cond delay="1808"/>
                                          </p:stCondLst>
                                        </p:cTn>
                                        <p:tgtEl>
                                          <p:spTgt spid="2051"/>
                                        </p:tgtEl>
                                      </p:cBhvr>
                                      <p:to x="100000" y="95000"/>
                                    </p:animScale>
                                    <p:animScale>
                                      <p:cBhvr>
                                        <p:cTn id="20" dur="166" decel="50000">
                                          <p:stCondLst>
                                            <p:cond delay="1834"/>
                                          </p:stCondLst>
                                        </p:cTn>
                                        <p:tgtEl>
                                          <p:spTgt spid="20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323529" y="548681"/>
            <a:ext cx="8465364" cy="2808312"/>
          </a:xfrm>
        </p:spPr>
        <p:txBody>
          <a:bodyPr/>
          <a:lstStyle/>
          <a:p>
            <a:pPr marL="45720" indent="0">
              <a:buNone/>
            </a:pPr>
            <a:r>
              <a:rPr lang="it-IT" dirty="0" smtClean="0">
                <a:solidFill>
                  <a:schemeClr val="tx1"/>
                </a:solidFill>
              </a:rPr>
              <a:t>I venti che spirano a  Castel San Giorgio sono: il libeccio ed alcune correnti in maggioranza  fredde . Sul territorio non sono presenti degli impianti eolici e anche se  potrebbero essere impiantati sulle montagne , ciò  non è possibile a causa della loro conformazione . </a:t>
            </a:r>
            <a:r>
              <a:rPr lang="it-IT" dirty="0">
                <a:solidFill>
                  <a:schemeClr val="tx1"/>
                </a:solidFill>
              </a:rPr>
              <a:t> </a:t>
            </a:r>
            <a:r>
              <a:rPr lang="it-IT" dirty="0" smtClean="0">
                <a:solidFill>
                  <a:schemeClr val="tx1"/>
                </a:solidFill>
              </a:rPr>
              <a:t>Potremmo però impiantare delle pale eoliche ad asse verticale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617182"/>
            <a:ext cx="4729279" cy="3891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7508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074"/>
                                        </p:tgtEl>
                                        <p:attrNameLst>
                                          <p:attrName>r</p:attrName>
                                        </p:attrNameLst>
                                      </p:cBhvr>
                                    </p:animRot>
                                    <p:animRot by="-240000">
                                      <p:cBhvr>
                                        <p:cTn id="7" dur="200" fill="hold">
                                          <p:stCondLst>
                                            <p:cond delay="200"/>
                                          </p:stCondLst>
                                        </p:cTn>
                                        <p:tgtEl>
                                          <p:spTgt spid="3074"/>
                                        </p:tgtEl>
                                        <p:attrNameLst>
                                          <p:attrName>r</p:attrName>
                                        </p:attrNameLst>
                                      </p:cBhvr>
                                    </p:animRot>
                                    <p:animRot by="240000">
                                      <p:cBhvr>
                                        <p:cTn id="8" dur="200" fill="hold">
                                          <p:stCondLst>
                                            <p:cond delay="400"/>
                                          </p:stCondLst>
                                        </p:cTn>
                                        <p:tgtEl>
                                          <p:spTgt spid="3074"/>
                                        </p:tgtEl>
                                        <p:attrNameLst>
                                          <p:attrName>r</p:attrName>
                                        </p:attrNameLst>
                                      </p:cBhvr>
                                    </p:animRot>
                                    <p:animRot by="-240000">
                                      <p:cBhvr>
                                        <p:cTn id="9" dur="200" fill="hold">
                                          <p:stCondLst>
                                            <p:cond delay="600"/>
                                          </p:stCondLst>
                                        </p:cTn>
                                        <p:tgtEl>
                                          <p:spTgt spid="3074"/>
                                        </p:tgtEl>
                                        <p:attrNameLst>
                                          <p:attrName>r</p:attrName>
                                        </p:attrNameLst>
                                      </p:cBhvr>
                                    </p:animRot>
                                    <p:animRot by="120000">
                                      <p:cBhvr>
                                        <p:cTn id="10" dur="200" fill="hold">
                                          <p:stCondLst>
                                            <p:cond delay="800"/>
                                          </p:stCondLst>
                                        </p:cTn>
                                        <p:tgtEl>
                                          <p:spTgt spid="30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395536" y="188640"/>
            <a:ext cx="8280920" cy="6264695"/>
          </a:xfrm>
        </p:spPr>
        <p:txBody>
          <a:bodyPr>
            <a:normAutofit/>
          </a:bodyPr>
          <a:lstStyle/>
          <a:p>
            <a:pPr marL="45720" indent="0">
              <a:buNone/>
            </a:pPr>
            <a:endParaRPr lang="it-IT" sz="2400" dirty="0" smtClean="0">
              <a:solidFill>
                <a:schemeClr val="tx1"/>
              </a:solidFill>
            </a:endParaRPr>
          </a:p>
          <a:p>
            <a:pPr marL="45720" indent="0">
              <a:buNone/>
            </a:pPr>
            <a:endParaRPr lang="it-IT" sz="2400" dirty="0">
              <a:solidFill>
                <a:schemeClr val="tx1"/>
              </a:solidFill>
            </a:endParaRPr>
          </a:p>
          <a:p>
            <a:pPr marL="45720" indent="0">
              <a:buNone/>
            </a:pPr>
            <a:endParaRPr lang="it-IT" sz="2400" dirty="0" smtClean="0">
              <a:solidFill>
                <a:schemeClr val="tx1"/>
              </a:solidFill>
            </a:endParaRPr>
          </a:p>
          <a:p>
            <a:pPr marL="45720" indent="0">
              <a:buNone/>
            </a:pPr>
            <a:endParaRPr lang="it-IT" sz="2400" dirty="0">
              <a:solidFill>
                <a:schemeClr val="tx1"/>
              </a:solidFill>
            </a:endParaRPr>
          </a:p>
          <a:p>
            <a:pPr marL="45720" indent="0">
              <a:buNone/>
            </a:pPr>
            <a:endParaRPr lang="it-IT" sz="2400" dirty="0" smtClean="0">
              <a:solidFill>
                <a:schemeClr val="tx1"/>
              </a:solidFill>
            </a:endParaRPr>
          </a:p>
          <a:p>
            <a:pPr marL="45720" indent="0">
              <a:buNone/>
            </a:pPr>
            <a:endParaRPr lang="it-IT" sz="2400" dirty="0">
              <a:solidFill>
                <a:schemeClr val="tx1"/>
              </a:solidFill>
            </a:endParaRPr>
          </a:p>
          <a:p>
            <a:pPr marL="45720" indent="0">
              <a:buNone/>
            </a:pPr>
            <a:endParaRPr lang="it-IT" sz="2400" dirty="0" smtClean="0">
              <a:solidFill>
                <a:schemeClr val="tx1"/>
              </a:solidFill>
            </a:endParaRPr>
          </a:p>
          <a:p>
            <a:pPr marL="45720" indent="0">
              <a:buNone/>
            </a:pPr>
            <a:endParaRPr lang="it-IT" sz="2400" dirty="0">
              <a:solidFill>
                <a:schemeClr val="tx1"/>
              </a:solidFill>
            </a:endParaRPr>
          </a:p>
          <a:p>
            <a:pPr marL="45720" indent="0">
              <a:buNone/>
            </a:pPr>
            <a:endParaRPr lang="it-IT" sz="2400" dirty="0" smtClean="0">
              <a:solidFill>
                <a:schemeClr val="tx1"/>
              </a:solidFill>
            </a:endParaRPr>
          </a:p>
          <a:p>
            <a:pPr marL="45720" indent="0">
              <a:buNone/>
            </a:pPr>
            <a:r>
              <a:rPr lang="it-IT" sz="2400" dirty="0" smtClean="0">
                <a:solidFill>
                  <a:schemeClr val="tx1"/>
                </a:solidFill>
              </a:rPr>
              <a:t>La fonte di energia alternativa utilizzata , è quella solare, sfruttata attraverso i pannelli solari ,situati in maggioranza sui tetti delle case , questi sono utilizzati per la produzione di energia ma in particolar modo per quella di calore ( energia termica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16" y="404664"/>
            <a:ext cx="7713228"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843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randombar(horizontal)">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8598" y="1043463"/>
            <a:ext cx="8683882" cy="5553889"/>
          </a:xfrm>
        </p:spPr>
        <p:txBody>
          <a:bodyPr>
            <a:normAutofit/>
          </a:bodyPr>
          <a:lstStyle/>
          <a:p>
            <a:pPr marL="0" indent="0">
              <a:buNone/>
            </a:pPr>
            <a:r>
              <a:rPr lang="it-IT" b="1" dirty="0" smtClean="0"/>
              <a:t> </a:t>
            </a:r>
            <a:endParaRPr lang="it-IT" dirty="0"/>
          </a:p>
          <a:p>
            <a:pPr lvl="0"/>
            <a:r>
              <a:rPr lang="it-IT" dirty="0"/>
              <a:t>Non sono </a:t>
            </a:r>
            <a:r>
              <a:rPr lang="it-IT" dirty="0" smtClean="0"/>
              <a:t>rinnovabili </a:t>
            </a:r>
          </a:p>
          <a:p>
            <a:pPr lvl="0"/>
            <a:endParaRPr lang="it-IT" dirty="0" smtClean="0"/>
          </a:p>
          <a:p>
            <a:pPr marL="0" lvl="0" indent="0">
              <a:buNone/>
            </a:pPr>
            <a:endParaRPr lang="it-IT" dirty="0"/>
          </a:p>
          <a:p>
            <a:pPr lvl="0"/>
            <a:r>
              <a:rPr lang="it-IT" dirty="0" smtClean="0"/>
              <a:t>Emettono </a:t>
            </a:r>
            <a:r>
              <a:rPr lang="it-IT" dirty="0"/>
              <a:t>sostanze inquinanti durante la combustione, che possono provocare danni alla salute umana e all'ambiente (effetto serra, piogge acide), se superano determinate concentrazioni nell'aria</a:t>
            </a:r>
            <a:r>
              <a:rPr lang="it-IT" dirty="0" smtClean="0"/>
              <a:t>.</a:t>
            </a:r>
          </a:p>
          <a:p>
            <a:pPr lvl="0"/>
            <a:endParaRPr lang="it-IT" dirty="0"/>
          </a:p>
          <a:p>
            <a:pPr lvl="0"/>
            <a:endParaRPr lang="it-IT" dirty="0" smtClean="0"/>
          </a:p>
          <a:p>
            <a:pPr lvl="0"/>
            <a:endParaRPr lang="it-IT" dirty="0"/>
          </a:p>
          <a:p>
            <a:pPr lvl="0"/>
            <a:endParaRPr lang="it-IT" dirty="0" smtClean="0"/>
          </a:p>
          <a:p>
            <a:pPr lvl="0"/>
            <a:endParaRPr lang="it-IT" dirty="0"/>
          </a:p>
          <a:p>
            <a:pPr lvl="0"/>
            <a:endParaRPr lang="it-IT" dirty="0" smtClean="0"/>
          </a:p>
          <a:p>
            <a:pPr lvl="0"/>
            <a:r>
              <a:rPr lang="it-IT" dirty="0" smtClean="0"/>
              <a:t> </a:t>
            </a:r>
            <a:r>
              <a:rPr lang="it-IT" dirty="0">
                <a:solidFill>
                  <a:prstClr val="black"/>
                </a:solidFill>
              </a:rPr>
              <a:t>Si trovano soltanto </a:t>
            </a:r>
            <a:r>
              <a:rPr lang="it-IT" dirty="0" smtClean="0">
                <a:solidFill>
                  <a:prstClr val="black"/>
                </a:solidFill>
              </a:rPr>
              <a:t>in alcune </a:t>
            </a:r>
            <a:r>
              <a:rPr lang="it-IT" dirty="0">
                <a:solidFill>
                  <a:prstClr val="black"/>
                </a:solidFill>
              </a:rPr>
              <a:t>zone del mondo</a:t>
            </a:r>
          </a:p>
          <a:p>
            <a:pPr lvl="0"/>
            <a:endParaRPr lang="it-IT" dirty="0" smtClean="0"/>
          </a:p>
          <a:p>
            <a:pPr lvl="0"/>
            <a:endParaRPr lang="it-IT" dirty="0"/>
          </a:p>
          <a:p>
            <a:pPr lvl="0"/>
            <a:endParaRPr lang="it-IT" dirty="0"/>
          </a:p>
          <a:p>
            <a:endParaRPr lang="it-IT" dirty="0"/>
          </a:p>
        </p:txBody>
      </p:sp>
      <p:pic>
        <p:nvPicPr>
          <p:cNvPr id="6" name="Immagine 5"/>
          <p:cNvPicPr>
            <a:picLocks noChangeAspect="1"/>
          </p:cNvPicPr>
          <p:nvPr/>
        </p:nvPicPr>
        <p:blipFill rotWithShape="1">
          <a:blip r:embed="rId2"/>
          <a:srcRect t="36956"/>
          <a:stretch/>
        </p:blipFill>
        <p:spPr>
          <a:xfrm>
            <a:off x="2987824" y="834971"/>
            <a:ext cx="3349637" cy="1585917"/>
          </a:xfrm>
          <a:prstGeom prst="rect">
            <a:avLst/>
          </a:prstGeom>
        </p:spPr>
      </p:pic>
      <p:sp>
        <p:nvSpPr>
          <p:cNvPr id="8" name="CasellaDiTesto 7"/>
          <p:cNvSpPr txBox="1"/>
          <p:nvPr/>
        </p:nvSpPr>
        <p:spPr>
          <a:xfrm>
            <a:off x="3203848" y="188640"/>
            <a:ext cx="51845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SVANTAGGI</a:t>
            </a:r>
            <a:endParaRPr kumimoji="0" lang="it-IT"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Immagine 8"/>
          <p:cNvPicPr>
            <a:picLocks noChangeAspect="1"/>
          </p:cNvPicPr>
          <p:nvPr/>
        </p:nvPicPr>
        <p:blipFill>
          <a:blip r:embed="rId3"/>
          <a:stretch>
            <a:fillRect/>
          </a:stretch>
        </p:blipFill>
        <p:spPr>
          <a:xfrm>
            <a:off x="3034898" y="3501007"/>
            <a:ext cx="3302563" cy="2484027"/>
          </a:xfrm>
          <a:prstGeom prst="rect">
            <a:avLst/>
          </a:prstGeom>
        </p:spPr>
      </p:pic>
    </p:spTree>
    <p:extLst>
      <p:ext uri="{BB962C8B-B14F-4D97-AF65-F5344CB8AC3E}">
        <p14:creationId xmlns:p14="http://schemas.microsoft.com/office/powerpoint/2010/main" val="32494799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67544" y="620688"/>
            <a:ext cx="8435280" cy="5328592"/>
          </a:xfrm>
        </p:spPr>
        <p:txBody>
          <a:bodyPr/>
          <a:lstStyle/>
          <a:p>
            <a:pPr algn="l"/>
            <a:r>
              <a:rPr lang="it-IT" sz="1800" dirty="0" smtClean="0">
                <a:solidFill>
                  <a:schemeClr val="tx1"/>
                </a:solidFill>
              </a:rPr>
              <a:t>Nell’ ultimo periodo sul territorio vengono utilizzate delle caldaie </a:t>
            </a:r>
            <a:r>
              <a:rPr lang="it-IT" sz="1800" dirty="0">
                <a:solidFill>
                  <a:schemeClr val="tx1"/>
                </a:solidFill>
              </a:rPr>
              <a:t>a </a:t>
            </a:r>
            <a:r>
              <a:rPr lang="it-IT" sz="1800" dirty="0" smtClean="0">
                <a:solidFill>
                  <a:schemeClr val="tx1"/>
                </a:solidFill>
              </a:rPr>
              <a:t>biomassa (ossia  </a:t>
            </a:r>
            <a:r>
              <a:rPr lang="it-IT" sz="1800" dirty="0">
                <a:solidFill>
                  <a:schemeClr val="tx1"/>
                </a:solidFill>
              </a:rPr>
              <a:t>un insieme di organismi animali o vegetali presenti in una certa quantità in un dato ambiente come quello acquatico </a:t>
            </a:r>
            <a:r>
              <a:rPr lang="it-IT" sz="1800" dirty="0" smtClean="0">
                <a:solidFill>
                  <a:schemeClr val="tx1"/>
                </a:solidFill>
              </a:rPr>
              <a:t>o terrestre),  Queste caldaie utilizzando scarti agricoli , riducono il consumo di gas, e sono quindi non inquinanti.</a:t>
            </a:r>
            <a:br>
              <a:rPr lang="it-IT" sz="1800" dirty="0" smtClean="0">
                <a:solidFill>
                  <a:schemeClr val="tx1"/>
                </a:solidFill>
              </a:rPr>
            </a:br>
            <a:r>
              <a:rPr lang="it-IT" sz="1800" dirty="0" smtClean="0">
                <a:solidFill>
                  <a:schemeClr val="tx1"/>
                </a:solidFill>
              </a:rPr>
              <a:t/>
            </a:r>
            <a:br>
              <a:rPr lang="it-IT" sz="1800" dirty="0" smtClean="0">
                <a:solidFill>
                  <a:schemeClr val="tx1"/>
                </a:solidFill>
              </a:rPr>
            </a:br>
            <a:r>
              <a:rPr lang="it-IT" sz="1800" dirty="0">
                <a:solidFill>
                  <a:schemeClr val="tx1"/>
                </a:solidFill>
              </a:rPr>
              <a:t/>
            </a:r>
            <a:br>
              <a:rPr lang="it-IT" sz="1800" dirty="0">
                <a:solidFill>
                  <a:schemeClr val="tx1"/>
                </a:solidFill>
              </a:rPr>
            </a:br>
            <a:r>
              <a:rPr lang="it-IT" sz="1800" dirty="0" smtClean="0">
                <a:solidFill>
                  <a:schemeClr val="tx1"/>
                </a:solidFill>
              </a:rPr>
              <a:t/>
            </a:r>
            <a:br>
              <a:rPr lang="it-IT" sz="1800" dirty="0" smtClean="0">
                <a:solidFill>
                  <a:schemeClr val="tx1"/>
                </a:solidFill>
              </a:rPr>
            </a:br>
            <a:r>
              <a:rPr lang="it-IT" sz="1800" dirty="0">
                <a:solidFill>
                  <a:schemeClr val="tx1"/>
                </a:solidFill>
              </a:rPr>
              <a:t/>
            </a:r>
            <a:br>
              <a:rPr lang="it-IT" sz="1800" dirty="0">
                <a:solidFill>
                  <a:schemeClr val="tx1"/>
                </a:solidFill>
              </a:rPr>
            </a:br>
            <a:r>
              <a:rPr lang="it-IT" sz="1800" dirty="0" smtClean="0">
                <a:solidFill>
                  <a:schemeClr val="tx1"/>
                </a:solidFill>
              </a:rPr>
              <a:t/>
            </a:r>
            <a:br>
              <a:rPr lang="it-IT" sz="1800" dirty="0" smtClean="0">
                <a:solidFill>
                  <a:schemeClr val="tx1"/>
                </a:solidFill>
              </a:rPr>
            </a:br>
            <a:r>
              <a:rPr lang="it-IT" sz="1800" dirty="0">
                <a:solidFill>
                  <a:schemeClr val="tx1"/>
                </a:solidFill>
              </a:rPr>
              <a:t/>
            </a:r>
            <a:br>
              <a:rPr lang="it-IT" sz="1800" dirty="0">
                <a:solidFill>
                  <a:schemeClr val="tx1"/>
                </a:solidFill>
              </a:rPr>
            </a:br>
            <a:r>
              <a:rPr lang="it-IT" sz="1800" dirty="0" smtClean="0">
                <a:solidFill>
                  <a:schemeClr val="tx1"/>
                </a:solidFill>
              </a:rPr>
              <a:t/>
            </a:r>
            <a:br>
              <a:rPr lang="it-IT" sz="1800" dirty="0" smtClean="0">
                <a:solidFill>
                  <a:schemeClr val="tx1"/>
                </a:solidFill>
              </a:rPr>
            </a:br>
            <a:r>
              <a:rPr lang="it-IT" sz="1800" dirty="0">
                <a:solidFill>
                  <a:schemeClr val="tx1"/>
                </a:solidFill>
              </a:rPr>
              <a:t/>
            </a:r>
            <a:br>
              <a:rPr lang="it-IT" sz="1800" dirty="0">
                <a:solidFill>
                  <a:schemeClr val="tx1"/>
                </a:solidFill>
              </a:rPr>
            </a:br>
            <a:endParaRPr lang="it-IT" sz="18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2780928"/>
            <a:ext cx="4594820" cy="370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2866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0" y="154172"/>
            <a:ext cx="6951716" cy="1061140"/>
          </a:xfrm>
        </p:spPr>
        <p:txBody>
          <a:bodyPr>
            <a:normAutofit fontScale="90000"/>
          </a:bodyPr>
          <a:lstStyle/>
          <a:p>
            <a:pPr algn="ctr"/>
            <a:r>
              <a:rPr lang="it-IT" sz="3600" dirty="0" smtClean="0"/>
              <a:t/>
            </a:r>
            <a:br>
              <a:rPr lang="it-IT" sz="3600" dirty="0" smtClean="0"/>
            </a:br>
            <a:r>
              <a:rPr lang="it-IT" sz="3600" dirty="0" smtClean="0"/>
              <a:t> “IL FOTOVOLTAICO”</a:t>
            </a:r>
            <a:br>
              <a:rPr lang="it-IT" sz="3600" dirty="0" smtClean="0"/>
            </a:br>
            <a:r>
              <a:rPr lang="it-IT" sz="3600" dirty="0" smtClean="0"/>
              <a:t> nel comune di C. S. GIORGIO</a:t>
            </a:r>
            <a:endParaRPr lang="it-IT" sz="3600" dirty="0"/>
          </a:p>
        </p:txBody>
      </p:sp>
      <p:pic>
        <p:nvPicPr>
          <p:cNvPr id="8" name="Immagine 7" descr="scuola.JPG"/>
          <p:cNvPicPr>
            <a:picLocks noChangeAspect="1"/>
          </p:cNvPicPr>
          <p:nvPr/>
        </p:nvPicPr>
        <p:blipFill>
          <a:blip r:embed="rId2"/>
          <a:stretch>
            <a:fillRect/>
          </a:stretch>
        </p:blipFill>
        <p:spPr>
          <a:xfrm>
            <a:off x="1907704" y="1398383"/>
            <a:ext cx="5357850" cy="3863770"/>
          </a:xfrm>
          <a:prstGeom prst="rect">
            <a:avLst/>
          </a:prstGeom>
        </p:spPr>
      </p:pic>
      <p:pic>
        <p:nvPicPr>
          <p:cNvPr id="14340" name="Picture 4" descr="https://encrypted-tbn0.gstatic.com/images?q=tbn:ANd9GcQmxnG7U0RHP3bi6xXlyQn7nplLZP7xzk2I8C2s6TOg_xGzcwCFUA"/>
          <p:cNvPicPr>
            <a:picLocks noChangeAspect="1" noChangeArrowheads="1"/>
          </p:cNvPicPr>
          <p:nvPr/>
        </p:nvPicPr>
        <p:blipFill>
          <a:blip r:embed="rId3"/>
          <a:srcRect/>
          <a:stretch>
            <a:fillRect/>
          </a:stretch>
        </p:blipFill>
        <p:spPr bwMode="auto">
          <a:xfrm>
            <a:off x="7380312" y="5445224"/>
            <a:ext cx="1500198" cy="1144120"/>
          </a:xfrm>
          <a:prstGeom prst="rect">
            <a:avLst/>
          </a:prstGeom>
          <a:noFill/>
        </p:spPr>
      </p:pic>
      <p:sp>
        <p:nvSpPr>
          <p:cNvPr id="3" name="Rettangolo 2"/>
          <p:cNvSpPr/>
          <p:nvPr/>
        </p:nvSpPr>
        <p:spPr>
          <a:xfrm>
            <a:off x="2300629" y="5601785"/>
            <a:ext cx="4572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D16349"/>
                </a:solidFill>
                <a:effectLst/>
                <a:uLnTx/>
                <a:uFillTx/>
                <a:latin typeface="Calibri"/>
                <a:ea typeface="+mn-ea"/>
                <a:cs typeface="+mn-cs"/>
              </a:rPr>
              <a:t>Lavoro svolto </a:t>
            </a:r>
            <a:r>
              <a:rPr kumimoji="0" lang="it-IT" sz="2400" b="0" i="0" u="none" strike="noStrike" kern="1200" cap="none" spc="0" normalizeH="0" baseline="0" noProof="0" dirty="0" smtClean="0">
                <a:ln>
                  <a:noFill/>
                </a:ln>
                <a:solidFill>
                  <a:srgbClr val="D16349"/>
                </a:solidFill>
                <a:effectLst/>
                <a:uLnTx/>
                <a:uFillTx/>
                <a:latin typeface="Calibri"/>
                <a:ea typeface="+mn-ea"/>
                <a:cs typeface="+mn-cs"/>
              </a:rPr>
              <a:t>dalla</a:t>
            </a:r>
            <a:r>
              <a:rPr kumimoji="0" lang="it-IT" sz="2400" b="0" i="0" u="none" strike="noStrike" kern="1200" cap="none" spc="0" normalizeH="0" baseline="0" noProof="0" dirty="0">
                <a:ln>
                  <a:noFill/>
                </a:ln>
                <a:solidFill>
                  <a:srgbClr val="D16349"/>
                </a:solidFill>
                <a:effectLst/>
                <a:uLnTx/>
                <a:uFillTx/>
                <a:latin typeface="Calibri"/>
                <a:ea typeface="+mn-ea"/>
                <a:cs typeface="+mn-cs"/>
              </a:rPr>
              <a:t/>
            </a:r>
            <a:br>
              <a:rPr kumimoji="0" lang="it-IT" sz="2400" b="0" i="0" u="none" strike="noStrike" kern="1200" cap="none" spc="0" normalizeH="0" baseline="0" noProof="0" dirty="0">
                <a:ln>
                  <a:noFill/>
                </a:ln>
                <a:solidFill>
                  <a:srgbClr val="D16349"/>
                </a:solidFill>
                <a:effectLst/>
                <a:uLnTx/>
                <a:uFillTx/>
                <a:latin typeface="Calibri"/>
                <a:ea typeface="+mn-ea"/>
                <a:cs typeface="+mn-cs"/>
              </a:rPr>
            </a:br>
            <a:r>
              <a:rPr kumimoji="0" lang="it-IT" sz="2400" b="0" i="0" u="none" strike="noStrike" kern="1200" cap="none" spc="0" normalizeH="0" baseline="0" noProof="0" dirty="0">
                <a:ln>
                  <a:noFill/>
                </a:ln>
                <a:solidFill>
                  <a:srgbClr val="D16349"/>
                </a:solidFill>
                <a:effectLst/>
                <a:uLnTx/>
                <a:uFillTx/>
                <a:latin typeface="Calibri"/>
                <a:ea typeface="+mn-ea"/>
                <a:cs typeface="+mn-cs"/>
              </a:rPr>
              <a:t> </a:t>
            </a:r>
            <a:r>
              <a:rPr kumimoji="0" lang="it-IT" sz="2400" b="0" i="0" u="none" strike="noStrike" kern="1200" cap="none" spc="0" normalizeH="0" baseline="0" noProof="0" dirty="0" smtClean="0">
                <a:ln>
                  <a:noFill/>
                </a:ln>
                <a:solidFill>
                  <a:srgbClr val="D16349"/>
                </a:solidFill>
                <a:effectLst/>
                <a:uLnTx/>
                <a:uFillTx/>
                <a:latin typeface="Calibri"/>
                <a:ea typeface="+mn-ea"/>
                <a:cs typeface="+mn-cs"/>
              </a:rPr>
              <a:t>IIIC </a:t>
            </a:r>
            <a:endParaRPr kumimoji="0" lang="it-IT" sz="2400" b="0" i="0" u="none" strike="noStrike" kern="1200" cap="none" spc="0" normalizeH="0" baseline="0" noProof="0" dirty="0">
              <a:ln>
                <a:noFill/>
              </a:ln>
              <a:solidFill>
                <a:prstClr val="black"/>
              </a:solidFill>
              <a:effectLst/>
              <a:uLnTx/>
              <a:uFillTx/>
              <a:latin typeface="Franklin Gothic Medium"/>
              <a:ea typeface="+mn-ea"/>
              <a:cs typeface="+mn-cs"/>
            </a:endParaRPr>
          </a:p>
        </p:txBody>
      </p:sp>
    </p:spTree>
    <p:extLst>
      <p:ext uri="{BB962C8B-B14F-4D97-AF65-F5344CB8AC3E}">
        <p14:creationId xmlns:p14="http://schemas.microsoft.com/office/powerpoint/2010/main" val="56016639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2000"/>
                                        <p:tgtEl>
                                          <p:spTgt spid="14340"/>
                                        </p:tgtEl>
                                      </p:cBhvr>
                                    </p:animEffect>
                                    <p:anim calcmode="lin" valueType="num">
                                      <p:cBhvr>
                                        <p:cTn id="8" dur="2000" fill="hold"/>
                                        <p:tgtEl>
                                          <p:spTgt spid="14340"/>
                                        </p:tgtEl>
                                        <p:attrNameLst>
                                          <p:attrName>ppt_w</p:attrName>
                                        </p:attrNameLst>
                                      </p:cBhvr>
                                      <p:tavLst>
                                        <p:tav tm="0" fmla="#ppt_w*sin(2.5*pi*$)">
                                          <p:val>
                                            <p:fltVal val="0"/>
                                          </p:val>
                                        </p:tav>
                                        <p:tav tm="100000">
                                          <p:val>
                                            <p:fltVal val="1"/>
                                          </p:val>
                                        </p:tav>
                                      </p:tavLst>
                                    </p:anim>
                                    <p:anim calcmode="lin" valueType="num">
                                      <p:cBhvr>
                                        <p:cTn id="9" dur="2000" fill="hold"/>
                                        <p:tgtEl>
                                          <p:spTgt spid="143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85720" y="188640"/>
            <a:ext cx="6806560" cy="360040"/>
          </a:xfrm>
        </p:spPr>
        <p:txBody>
          <a:bodyPr>
            <a:noAutofit/>
          </a:bodyPr>
          <a:lstStyle/>
          <a:p>
            <a:pPr algn="just"/>
            <a:r>
              <a:rPr lang="it-IT" sz="3200" dirty="0" smtClean="0">
                <a:solidFill>
                  <a:schemeClr val="accent1">
                    <a:lumMod val="50000"/>
                  </a:schemeClr>
                </a:solidFill>
              </a:rPr>
              <a:t>Osservazione e Raccolta dati</a:t>
            </a:r>
            <a:endParaRPr lang="it-IT" sz="3200" dirty="0">
              <a:solidFill>
                <a:schemeClr val="accent1">
                  <a:lumMod val="50000"/>
                </a:schemeClr>
              </a:solidFill>
            </a:endParaRPr>
          </a:p>
        </p:txBody>
      </p:sp>
      <p:sp>
        <p:nvSpPr>
          <p:cNvPr id="3" name="Sottotitolo 2"/>
          <p:cNvSpPr>
            <a:spLocks noGrp="1"/>
          </p:cNvSpPr>
          <p:nvPr>
            <p:ph type="subTitle" idx="1"/>
          </p:nvPr>
        </p:nvSpPr>
        <p:spPr>
          <a:xfrm>
            <a:off x="285720" y="548680"/>
            <a:ext cx="8643998" cy="2232248"/>
          </a:xfrm>
        </p:spPr>
        <p:txBody>
          <a:bodyPr>
            <a:noAutofit/>
          </a:bodyPr>
          <a:lstStyle/>
          <a:p>
            <a:pPr algn="just">
              <a:lnSpc>
                <a:spcPct val="160000"/>
              </a:lnSpc>
            </a:pPr>
            <a:r>
              <a:rPr lang="it-IT" sz="1600" dirty="0" smtClean="0">
                <a:solidFill>
                  <a:schemeClr val="accent1">
                    <a:lumMod val="50000"/>
                  </a:schemeClr>
                </a:solidFill>
              </a:rPr>
              <a:t>Noi alunni della IIIC, durante il mese di marzo, abbiamo svolto un’indagine statistica sull’energia prodotta dai pannelli fotovoltaici istallati nel Comune di </a:t>
            </a:r>
            <a:r>
              <a:rPr lang="it-IT" sz="1600" dirty="0">
                <a:solidFill>
                  <a:schemeClr val="accent1">
                    <a:lumMod val="50000"/>
                  </a:schemeClr>
                </a:solidFill>
              </a:rPr>
              <a:t>C</a:t>
            </a:r>
            <a:r>
              <a:rPr lang="it-IT" sz="1600" dirty="0" smtClean="0">
                <a:solidFill>
                  <a:schemeClr val="accent1">
                    <a:lumMod val="50000"/>
                  </a:schemeClr>
                </a:solidFill>
              </a:rPr>
              <a:t>astel san </a:t>
            </a:r>
            <a:r>
              <a:rPr lang="it-IT" sz="1600" dirty="0">
                <a:solidFill>
                  <a:schemeClr val="accent1">
                    <a:lumMod val="50000"/>
                  </a:schemeClr>
                </a:solidFill>
              </a:rPr>
              <a:t>G</a:t>
            </a:r>
            <a:r>
              <a:rPr lang="it-IT" sz="1600" dirty="0" smtClean="0">
                <a:solidFill>
                  <a:schemeClr val="accent1">
                    <a:lumMod val="50000"/>
                  </a:schemeClr>
                </a:solidFill>
              </a:rPr>
              <a:t>iorgio. </a:t>
            </a:r>
          </a:p>
          <a:p>
            <a:pPr algn="just">
              <a:lnSpc>
                <a:spcPct val="160000"/>
              </a:lnSpc>
            </a:pPr>
            <a:r>
              <a:rPr lang="it-IT" sz="1600" dirty="0" smtClean="0">
                <a:solidFill>
                  <a:schemeClr val="accent1">
                    <a:lumMod val="50000"/>
                  </a:schemeClr>
                </a:solidFill>
              </a:rPr>
              <a:t>Come prima cosa abbiamo osservato dall’alto, mediante il satellite di Google </a:t>
            </a:r>
            <a:r>
              <a:rPr lang="it-IT" sz="1600" dirty="0" err="1" smtClean="0">
                <a:solidFill>
                  <a:schemeClr val="accent1">
                    <a:lumMod val="50000"/>
                  </a:schemeClr>
                </a:solidFill>
              </a:rPr>
              <a:t>earth</a:t>
            </a:r>
            <a:r>
              <a:rPr lang="it-IT" sz="1600" dirty="0" smtClean="0">
                <a:solidFill>
                  <a:schemeClr val="accent1">
                    <a:lumMod val="50000"/>
                  </a:schemeClr>
                </a:solidFill>
              </a:rPr>
              <a:t>, il nostro territorio. </a:t>
            </a:r>
          </a:p>
          <a:p>
            <a:pPr algn="just">
              <a:lnSpc>
                <a:spcPct val="160000"/>
              </a:lnSpc>
            </a:pPr>
            <a:r>
              <a:rPr lang="it-IT" sz="1600" dirty="0" smtClean="0">
                <a:solidFill>
                  <a:schemeClr val="accent1">
                    <a:lumMod val="50000"/>
                  </a:schemeClr>
                </a:solidFill>
              </a:rPr>
              <a:t>Ci siamo divisi in gruppi, tanti quante sono le frazioni che formano il nostro Comune e </a:t>
            </a:r>
            <a:r>
              <a:rPr lang="is-IS" sz="1600" dirty="0" smtClean="0">
                <a:solidFill>
                  <a:schemeClr val="accent1">
                    <a:lumMod val="50000"/>
                  </a:schemeClr>
                </a:solidFill>
              </a:rPr>
              <a:t>…</a:t>
            </a:r>
            <a:r>
              <a:rPr lang="it-IT" sz="1600" dirty="0" smtClean="0">
                <a:solidFill>
                  <a:schemeClr val="accent1">
                    <a:lumMod val="50000"/>
                  </a:schemeClr>
                </a:solidFill>
              </a:rPr>
              <a:t>strada dopo strada abbiamo contato i pannelli fotovoltaici presenti sui tetti delle nostre case.</a:t>
            </a:r>
          </a:p>
          <a:p>
            <a:pPr algn="just">
              <a:lnSpc>
                <a:spcPct val="160000"/>
              </a:lnSpc>
            </a:pPr>
            <a:r>
              <a:rPr lang="it-IT" sz="1600" dirty="0" smtClean="0">
                <a:solidFill>
                  <a:schemeClr val="accent1">
                    <a:lumMod val="50000"/>
                  </a:schemeClr>
                </a:solidFill>
              </a:rPr>
              <a:t> Abbiamo condiviso e confrontato questi dati con quelli raccolti dai nostri colleghi di IIIB e li abbiamo quindi  tabulati in una tabella  a doppia entrata.</a:t>
            </a:r>
            <a:endParaRPr lang="it-IT" sz="1600" dirty="0">
              <a:solidFill>
                <a:schemeClr val="accent1">
                  <a:lumMod val="50000"/>
                </a:schemeClr>
              </a:solidFill>
            </a:endParaRPr>
          </a:p>
        </p:txBody>
      </p:sp>
      <p:graphicFrame>
        <p:nvGraphicFramePr>
          <p:cNvPr id="4" name="Tabella 3"/>
          <p:cNvGraphicFramePr>
            <a:graphicFrameLocks noGrp="1"/>
          </p:cNvGraphicFramePr>
          <p:nvPr>
            <p:extLst/>
          </p:nvPr>
        </p:nvGraphicFramePr>
        <p:xfrm>
          <a:off x="930664" y="3861048"/>
          <a:ext cx="2758336" cy="2796615"/>
        </p:xfrm>
        <a:graphic>
          <a:graphicData uri="http://schemas.openxmlformats.org/drawingml/2006/table">
            <a:tbl>
              <a:tblPr/>
              <a:tblGrid>
                <a:gridCol w="1505231">
                  <a:extLst>
                    <a:ext uri="{9D8B030D-6E8A-4147-A177-3AD203B41FA5}">
                      <a16:colId xmlns:a16="http://schemas.microsoft.com/office/drawing/2014/main" val="20000"/>
                    </a:ext>
                  </a:extLst>
                </a:gridCol>
                <a:gridCol w="1253105">
                  <a:extLst>
                    <a:ext uri="{9D8B030D-6E8A-4147-A177-3AD203B41FA5}">
                      <a16:colId xmlns:a16="http://schemas.microsoft.com/office/drawing/2014/main" val="20001"/>
                    </a:ext>
                  </a:extLst>
                </a:gridCol>
              </a:tblGrid>
              <a:tr h="216024">
                <a:tc>
                  <a:txBody>
                    <a:bodyPr/>
                    <a:lstStyle/>
                    <a:p>
                      <a:pPr algn="l" fontAlgn="b"/>
                      <a:r>
                        <a:rPr lang="it-IT" sz="1100" b="1" i="0" u="none" strike="noStrike" dirty="0">
                          <a:solidFill>
                            <a:srgbClr val="000000"/>
                          </a:solidFill>
                          <a:latin typeface="Calibri"/>
                        </a:rPr>
                        <a:t>frazione</a:t>
                      </a:r>
                    </a:p>
                  </a:txBody>
                  <a:tcPr marL="0" marR="0" marT="0" marB="0" anchor="b">
                    <a:lnL>
                      <a:noFill/>
                    </a:lnL>
                    <a:lnR>
                      <a:noFill/>
                    </a:lnR>
                    <a:lnT>
                      <a:noFill/>
                    </a:lnT>
                    <a:lnB>
                      <a:noFill/>
                    </a:lnB>
                    <a:solidFill>
                      <a:schemeClr val="accent6">
                        <a:lumMod val="40000"/>
                        <a:lumOff val="60000"/>
                      </a:schemeClr>
                    </a:solidFill>
                  </a:tcPr>
                </a:tc>
                <a:tc>
                  <a:txBody>
                    <a:bodyPr/>
                    <a:lstStyle/>
                    <a:p>
                      <a:pPr algn="l" fontAlgn="b"/>
                      <a:r>
                        <a:rPr lang="it-IT" sz="1100" b="1" i="0" u="none" strike="noStrike">
                          <a:solidFill>
                            <a:srgbClr val="000000"/>
                          </a:solidFill>
                          <a:latin typeface="Calibri"/>
                        </a:rPr>
                        <a:t> Pannelli Totali</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0"/>
                  </a:ext>
                </a:extLst>
              </a:tr>
              <a:tr h="198507">
                <a:tc>
                  <a:txBody>
                    <a:bodyPr/>
                    <a:lstStyle/>
                    <a:p>
                      <a:pPr algn="l" fontAlgn="b"/>
                      <a:r>
                        <a:rPr lang="it-IT" sz="1100" b="0" i="0" u="none" strike="noStrike">
                          <a:solidFill>
                            <a:srgbClr val="000000"/>
                          </a:solidFill>
                          <a:latin typeface="Calibri"/>
                        </a:rPr>
                        <a:t>lanzara</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it-IT" sz="1100" b="0" i="0" u="none" strike="noStrike">
                          <a:solidFill>
                            <a:srgbClr val="000000"/>
                          </a:solidFill>
                          <a:latin typeface="Calibri"/>
                        </a:rPr>
                        <a:t>545</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1"/>
                  </a:ext>
                </a:extLst>
              </a:tr>
              <a:tr h="198507">
                <a:tc>
                  <a:txBody>
                    <a:bodyPr/>
                    <a:lstStyle/>
                    <a:p>
                      <a:pPr algn="l" fontAlgn="b"/>
                      <a:r>
                        <a:rPr lang="it-IT" sz="1100" b="0" i="0" u="none" strike="noStrike">
                          <a:solidFill>
                            <a:srgbClr val="000000"/>
                          </a:solidFill>
                          <a:latin typeface="Calibri"/>
                        </a:rPr>
                        <a:t>campomanfoli</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it-IT" sz="1100" b="0" i="0" u="none" strike="noStrike" dirty="0">
                          <a:solidFill>
                            <a:srgbClr val="000000"/>
                          </a:solidFill>
                          <a:latin typeface="Calibri"/>
                        </a:rPr>
                        <a:t>64</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2"/>
                  </a:ext>
                </a:extLst>
              </a:tr>
              <a:tr h="198507">
                <a:tc>
                  <a:txBody>
                    <a:bodyPr/>
                    <a:lstStyle/>
                    <a:p>
                      <a:pPr algn="l" fontAlgn="b"/>
                      <a:r>
                        <a:rPr lang="it-IT" sz="1100" b="0" i="0" u="none" strike="noStrike">
                          <a:solidFill>
                            <a:srgbClr val="000000"/>
                          </a:solidFill>
                          <a:latin typeface="Calibri"/>
                        </a:rPr>
                        <a:t>torello</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it-IT" sz="1100" b="0" i="0" u="none" strike="noStrike">
                          <a:solidFill>
                            <a:srgbClr val="000000"/>
                          </a:solidFill>
                          <a:latin typeface="Calibri"/>
                        </a:rPr>
                        <a:t>176</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3"/>
                  </a:ext>
                </a:extLst>
              </a:tr>
              <a:tr h="198507">
                <a:tc>
                  <a:txBody>
                    <a:bodyPr/>
                    <a:lstStyle/>
                    <a:p>
                      <a:pPr algn="l" fontAlgn="b"/>
                      <a:r>
                        <a:rPr lang="it-IT" sz="1100" b="0" i="0" u="none" strike="noStrike">
                          <a:solidFill>
                            <a:srgbClr val="000000"/>
                          </a:solidFill>
                          <a:latin typeface="Calibri"/>
                        </a:rPr>
                        <a:t>castel san giorgio</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it-IT" sz="1100" b="0" i="0" u="none" strike="noStrike">
                          <a:solidFill>
                            <a:srgbClr val="000000"/>
                          </a:solidFill>
                          <a:latin typeface="Calibri"/>
                        </a:rPr>
                        <a:t>533</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4"/>
                  </a:ext>
                </a:extLst>
              </a:tr>
              <a:tr h="198507">
                <a:tc>
                  <a:txBody>
                    <a:bodyPr/>
                    <a:lstStyle/>
                    <a:p>
                      <a:pPr algn="l" fontAlgn="b"/>
                      <a:r>
                        <a:rPr lang="it-IT" sz="1100" b="0" i="0" u="none" strike="noStrike">
                          <a:solidFill>
                            <a:srgbClr val="000000"/>
                          </a:solidFill>
                          <a:latin typeface="Calibri"/>
                        </a:rPr>
                        <a:t>fimiani</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it-IT" sz="1100" b="0" i="0" u="none" strike="noStrike" dirty="0">
                          <a:solidFill>
                            <a:srgbClr val="000000"/>
                          </a:solidFill>
                          <a:latin typeface="Calibri"/>
                        </a:rPr>
                        <a:t>733</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5"/>
                  </a:ext>
                </a:extLst>
              </a:tr>
              <a:tr h="198507">
                <a:tc>
                  <a:txBody>
                    <a:bodyPr/>
                    <a:lstStyle/>
                    <a:p>
                      <a:pPr algn="l" fontAlgn="b"/>
                      <a:r>
                        <a:rPr lang="it-IT" sz="1100" b="0" i="0" u="none" strike="noStrike">
                          <a:solidFill>
                            <a:srgbClr val="000000"/>
                          </a:solidFill>
                          <a:latin typeface="Calibri"/>
                        </a:rPr>
                        <a:t>cortedomini</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it-IT" sz="1100" b="0" i="0" u="none" strike="noStrike">
                          <a:solidFill>
                            <a:srgbClr val="000000"/>
                          </a:solidFill>
                          <a:latin typeface="Calibri"/>
                        </a:rPr>
                        <a:t>174</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6"/>
                  </a:ext>
                </a:extLst>
              </a:tr>
              <a:tr h="198507">
                <a:tc>
                  <a:txBody>
                    <a:bodyPr/>
                    <a:lstStyle/>
                    <a:p>
                      <a:pPr algn="l" fontAlgn="b"/>
                      <a:r>
                        <a:rPr lang="it-IT" sz="1100" b="0" i="0" u="none" strike="noStrike">
                          <a:solidFill>
                            <a:srgbClr val="000000"/>
                          </a:solidFill>
                          <a:latin typeface="Calibri"/>
                        </a:rPr>
                        <a:t>castelluccio</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it-IT" sz="1100" b="0" i="0" u="none" strike="noStrike" dirty="0">
                          <a:solidFill>
                            <a:srgbClr val="000000"/>
                          </a:solidFill>
                          <a:latin typeface="Calibri"/>
                        </a:rPr>
                        <a:t>84</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7"/>
                  </a:ext>
                </a:extLst>
              </a:tr>
              <a:tr h="198507">
                <a:tc>
                  <a:txBody>
                    <a:bodyPr/>
                    <a:lstStyle/>
                    <a:p>
                      <a:pPr algn="l" fontAlgn="b"/>
                      <a:r>
                        <a:rPr lang="it-IT" sz="1100" b="0" i="0" u="none" strike="noStrike">
                          <a:solidFill>
                            <a:srgbClr val="000000"/>
                          </a:solidFill>
                          <a:latin typeface="Calibri"/>
                        </a:rPr>
                        <a:t>trivio</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it-IT" sz="1100" b="0" i="0" u="none" strike="noStrike">
                          <a:solidFill>
                            <a:srgbClr val="000000"/>
                          </a:solidFill>
                          <a:latin typeface="Calibri"/>
                        </a:rPr>
                        <a:t>6818</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8"/>
                  </a:ext>
                </a:extLst>
              </a:tr>
              <a:tr h="198507">
                <a:tc>
                  <a:txBody>
                    <a:bodyPr/>
                    <a:lstStyle/>
                    <a:p>
                      <a:pPr algn="l" fontAlgn="b"/>
                      <a:r>
                        <a:rPr lang="it-IT" sz="1100" b="0" i="0" u="none" strike="noStrike">
                          <a:solidFill>
                            <a:srgbClr val="000000"/>
                          </a:solidFill>
                          <a:latin typeface="Calibri"/>
                        </a:rPr>
                        <a:t>aiello</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it-IT" sz="1100" b="0" i="0" u="none" strike="noStrike" dirty="0">
                          <a:solidFill>
                            <a:srgbClr val="000000"/>
                          </a:solidFill>
                          <a:latin typeface="Calibri"/>
                        </a:rPr>
                        <a:t>191</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09"/>
                  </a:ext>
                </a:extLst>
              </a:tr>
              <a:tr h="198507">
                <a:tc>
                  <a:txBody>
                    <a:bodyPr/>
                    <a:lstStyle/>
                    <a:p>
                      <a:pPr algn="l" fontAlgn="b"/>
                      <a:r>
                        <a:rPr lang="it-IT" sz="1100" b="0" i="0" u="none" strike="noStrike">
                          <a:solidFill>
                            <a:srgbClr val="000000"/>
                          </a:solidFill>
                          <a:latin typeface="Calibri"/>
                        </a:rPr>
                        <a:t>santa croce</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it-IT" sz="1100" b="0" i="0" u="none" strike="noStrike" dirty="0">
                          <a:solidFill>
                            <a:srgbClr val="000000"/>
                          </a:solidFill>
                          <a:latin typeface="Calibri"/>
                        </a:rPr>
                        <a:t>111</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10"/>
                  </a:ext>
                </a:extLst>
              </a:tr>
              <a:tr h="198507">
                <a:tc>
                  <a:txBody>
                    <a:bodyPr/>
                    <a:lstStyle/>
                    <a:p>
                      <a:pPr algn="l" fontAlgn="b"/>
                      <a:r>
                        <a:rPr lang="it-IT" sz="1100" b="0" i="0" u="none" strike="noStrike">
                          <a:solidFill>
                            <a:srgbClr val="000000"/>
                          </a:solidFill>
                          <a:latin typeface="Calibri"/>
                        </a:rPr>
                        <a:t>santa maria a favore</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it-IT" sz="1100" b="0" i="0" u="none" strike="noStrike">
                          <a:solidFill>
                            <a:srgbClr val="000000"/>
                          </a:solidFill>
                          <a:latin typeface="Calibri"/>
                        </a:rPr>
                        <a:t>227</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11"/>
                  </a:ext>
                </a:extLst>
              </a:tr>
              <a:tr h="198507">
                <a:tc>
                  <a:txBody>
                    <a:bodyPr/>
                    <a:lstStyle/>
                    <a:p>
                      <a:pPr algn="l" fontAlgn="b"/>
                      <a:r>
                        <a:rPr lang="it-IT" sz="1100" b="0" i="0" u="none" strike="noStrike">
                          <a:solidFill>
                            <a:srgbClr val="000000"/>
                          </a:solidFill>
                          <a:latin typeface="Calibri"/>
                        </a:rPr>
                        <a:t>taverna</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it-IT" sz="1100" b="0" i="0" u="none" strike="noStrike">
                          <a:solidFill>
                            <a:srgbClr val="000000"/>
                          </a:solidFill>
                          <a:latin typeface="Calibri"/>
                        </a:rPr>
                        <a:t>56</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12"/>
                  </a:ext>
                </a:extLst>
              </a:tr>
              <a:tr h="198507">
                <a:tc>
                  <a:txBody>
                    <a:bodyPr/>
                    <a:lstStyle/>
                    <a:p>
                      <a:pPr algn="l" fontAlgn="b"/>
                      <a:r>
                        <a:rPr lang="it-IT" sz="1100" b="0" i="0" u="none" strike="noStrike" dirty="0">
                          <a:solidFill>
                            <a:srgbClr val="000000"/>
                          </a:solidFill>
                          <a:latin typeface="Calibri"/>
                        </a:rPr>
                        <a:t>totale</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it-IT" sz="1100" b="0" i="0" u="none" strike="noStrike" dirty="0">
                          <a:solidFill>
                            <a:srgbClr val="000000"/>
                          </a:solidFill>
                          <a:latin typeface="Calibri"/>
                        </a:rPr>
                        <a:t>9712</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013"/>
                  </a:ext>
                </a:extLst>
              </a:tr>
            </a:tbl>
          </a:graphicData>
        </a:graphic>
      </p:graphicFrame>
      <p:pic>
        <p:nvPicPr>
          <p:cNvPr id="5" name="Immagine 4" descr="Il-mondo-visto-da-Stazione-Spaziale-Internazionale-Virginia-Maryland-Washington.jpg"/>
          <p:cNvPicPr>
            <a:picLocks noChangeAspect="1"/>
          </p:cNvPicPr>
          <p:nvPr/>
        </p:nvPicPr>
        <p:blipFill>
          <a:blip r:embed="rId2"/>
          <a:stretch>
            <a:fillRect/>
          </a:stretch>
        </p:blipFill>
        <p:spPr>
          <a:xfrm>
            <a:off x="4601358" y="3861048"/>
            <a:ext cx="3705466" cy="2779100"/>
          </a:xfrm>
          <a:prstGeom prst="rect">
            <a:avLst/>
          </a:prstGeom>
        </p:spPr>
      </p:pic>
    </p:spTree>
    <p:extLst>
      <p:ext uri="{BB962C8B-B14F-4D97-AF65-F5344CB8AC3E}">
        <p14:creationId xmlns:p14="http://schemas.microsoft.com/office/powerpoint/2010/main" val="513536668"/>
      </p:ext>
    </p:extLst>
  </p:cSld>
  <p:clrMapOvr>
    <a:masterClrMapping/>
  </p:clrMapOvr>
  <p:transition spd="slow">
    <p:cover dir="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20688"/>
            <a:ext cx="7772400" cy="665172"/>
          </a:xfrm>
        </p:spPr>
        <p:txBody>
          <a:bodyPr>
            <a:normAutofit fontScale="90000"/>
          </a:bodyPr>
          <a:lstStyle/>
          <a:p>
            <a:pPr algn="ctr"/>
            <a:r>
              <a:rPr lang="it-IT" sz="3200" dirty="0" smtClean="0">
                <a:solidFill>
                  <a:schemeClr val="accent3">
                    <a:lumMod val="75000"/>
                  </a:schemeClr>
                </a:solidFill>
              </a:rPr>
              <a:t>Analisi dei dati e costruzione di un </a:t>
            </a:r>
            <a:r>
              <a:rPr lang="it-IT" sz="3200" dirty="0" err="1" smtClean="0">
                <a:solidFill>
                  <a:schemeClr val="accent3">
                    <a:lumMod val="75000"/>
                  </a:schemeClr>
                </a:solidFill>
              </a:rPr>
              <a:t>ortogramma</a:t>
            </a:r>
            <a:endParaRPr lang="it-IT" sz="3200" dirty="0">
              <a:solidFill>
                <a:schemeClr val="accent3">
                  <a:lumMod val="75000"/>
                </a:schemeClr>
              </a:solidFill>
            </a:endParaRPr>
          </a:p>
        </p:txBody>
      </p:sp>
      <p:sp>
        <p:nvSpPr>
          <p:cNvPr id="3" name="Sottotitolo 2"/>
          <p:cNvSpPr>
            <a:spLocks noGrp="1"/>
          </p:cNvSpPr>
          <p:nvPr>
            <p:ph type="subTitle" idx="1"/>
          </p:nvPr>
        </p:nvSpPr>
        <p:spPr>
          <a:xfrm>
            <a:off x="3419872" y="2204864"/>
            <a:ext cx="5184576" cy="2723194"/>
          </a:xfrm>
        </p:spPr>
        <p:txBody>
          <a:bodyPr>
            <a:normAutofit/>
          </a:bodyPr>
          <a:lstStyle/>
          <a:p>
            <a:pPr algn="just"/>
            <a:r>
              <a:rPr lang="it-IT" sz="2000" dirty="0" smtClean="0">
                <a:solidFill>
                  <a:schemeClr val="accent6">
                    <a:lumMod val="50000"/>
                  </a:schemeClr>
                </a:solidFill>
              </a:rPr>
              <a:t>Abbiamo analizzato i dati tabulati e ci siamo posti una domanda: </a:t>
            </a:r>
          </a:p>
          <a:p>
            <a:pPr algn="just"/>
            <a:r>
              <a:rPr lang="it-IT" sz="2000" dirty="0" smtClean="0">
                <a:solidFill>
                  <a:schemeClr val="accent6">
                    <a:lumMod val="50000"/>
                  </a:schemeClr>
                </a:solidFill>
              </a:rPr>
              <a:t>Quale è la frazione con più pannelli fotovoltaici?</a:t>
            </a:r>
          </a:p>
          <a:p>
            <a:pPr algn="just"/>
            <a:r>
              <a:rPr lang="it-IT" sz="2000" dirty="0" smtClean="0">
                <a:solidFill>
                  <a:schemeClr val="accent6">
                    <a:lumMod val="50000"/>
                  </a:schemeClr>
                </a:solidFill>
              </a:rPr>
              <a:t> Osservando l’</a:t>
            </a:r>
            <a:r>
              <a:rPr lang="it-IT" sz="2000" dirty="0" err="1" smtClean="0">
                <a:solidFill>
                  <a:schemeClr val="accent6">
                    <a:lumMod val="50000"/>
                  </a:schemeClr>
                </a:solidFill>
              </a:rPr>
              <a:t>ortogramma</a:t>
            </a:r>
            <a:r>
              <a:rPr lang="it-IT" sz="2000" dirty="0" smtClean="0">
                <a:solidFill>
                  <a:schemeClr val="accent6">
                    <a:lumMod val="50000"/>
                  </a:schemeClr>
                </a:solidFill>
              </a:rPr>
              <a:t> risulta chiaro che la frazione con più pannelli fotovoltaici è Trivio perché ospita un Supermercato avente più di 6000 pannelli.</a:t>
            </a:r>
          </a:p>
          <a:p>
            <a:endParaRPr lang="it-IT" sz="1600" dirty="0">
              <a:solidFill>
                <a:schemeClr val="tx1"/>
              </a:solidFill>
            </a:endParaRPr>
          </a:p>
        </p:txBody>
      </p:sp>
      <p:graphicFrame>
        <p:nvGraphicFramePr>
          <p:cNvPr id="7" name="Grafico 6"/>
          <p:cNvGraphicFramePr>
            <a:graphicFrameLocks/>
          </p:cNvGraphicFramePr>
          <p:nvPr>
            <p:extLst/>
          </p:nvPr>
        </p:nvGraphicFramePr>
        <p:xfrm>
          <a:off x="-30796" y="1556792"/>
          <a:ext cx="4857752" cy="50720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81767118"/>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1000"/>
                                        <p:tgtEl>
                                          <p:spTgt spid="7">
                                            <p:graphicEl>
                                              <a:chart seriesIdx="-3" categoryIdx="-3" bldStep="gridLegend"/>
                                            </p:graphicEl>
                                          </p:spTgt>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7">
                                            <p:graphicEl>
                                              <a:chart seriesIdx="0" categoryIdx="0" bldStep="ptInSeries"/>
                                            </p:graphicEl>
                                          </p:spTgt>
                                        </p:tgtEl>
                                        <p:attrNameLst>
                                          <p:attrName>style.visibility</p:attrName>
                                        </p:attrNameLst>
                                      </p:cBhvr>
                                      <p:to>
                                        <p:strVal val="visible"/>
                                      </p:to>
                                    </p:set>
                                    <p:animEffect transition="in" filter="wipe(down)">
                                      <p:cBhvr>
                                        <p:cTn id="11" dur="1000"/>
                                        <p:tgtEl>
                                          <p:spTgt spid="7">
                                            <p:graphicEl>
                                              <a:chart seriesIdx="0" categoryIdx="0" bldStep="ptInSeries"/>
                                            </p:graphicEl>
                                          </p:spTgt>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7">
                                            <p:graphicEl>
                                              <a:chart seriesIdx="0" categoryIdx="1" bldStep="ptInSeries"/>
                                            </p:graphicEl>
                                          </p:spTgt>
                                        </p:tgtEl>
                                        <p:attrNameLst>
                                          <p:attrName>style.visibility</p:attrName>
                                        </p:attrNameLst>
                                      </p:cBhvr>
                                      <p:to>
                                        <p:strVal val="visible"/>
                                      </p:to>
                                    </p:set>
                                    <p:animEffect transition="in" filter="wipe(down)">
                                      <p:cBhvr>
                                        <p:cTn id="15" dur="1000"/>
                                        <p:tgtEl>
                                          <p:spTgt spid="7">
                                            <p:graphicEl>
                                              <a:chart seriesIdx="0" categoryIdx="1" bldStep="ptInSeries"/>
                                            </p:graphicEl>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7">
                                            <p:graphicEl>
                                              <a:chart seriesIdx="0" categoryIdx="2" bldStep="ptInSeries"/>
                                            </p:graphicEl>
                                          </p:spTgt>
                                        </p:tgtEl>
                                        <p:attrNameLst>
                                          <p:attrName>style.visibility</p:attrName>
                                        </p:attrNameLst>
                                      </p:cBhvr>
                                      <p:to>
                                        <p:strVal val="visible"/>
                                      </p:to>
                                    </p:set>
                                    <p:animEffect transition="in" filter="wipe(down)">
                                      <p:cBhvr>
                                        <p:cTn id="19" dur="1000"/>
                                        <p:tgtEl>
                                          <p:spTgt spid="7">
                                            <p:graphicEl>
                                              <a:chart seriesIdx="0" categoryIdx="2" bldStep="ptInSeries"/>
                                            </p:graphicEl>
                                          </p:spTgt>
                                        </p:tgtEl>
                                      </p:cBhvr>
                                    </p:animEffect>
                                  </p:childTnLst>
                                </p:cTn>
                              </p:par>
                            </p:childTnLst>
                          </p:cTn>
                        </p:par>
                        <p:par>
                          <p:cTn id="20" fill="hold">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7">
                                            <p:graphicEl>
                                              <a:chart seriesIdx="0" categoryIdx="3" bldStep="ptInSeries"/>
                                            </p:graphicEl>
                                          </p:spTgt>
                                        </p:tgtEl>
                                        <p:attrNameLst>
                                          <p:attrName>style.visibility</p:attrName>
                                        </p:attrNameLst>
                                      </p:cBhvr>
                                      <p:to>
                                        <p:strVal val="visible"/>
                                      </p:to>
                                    </p:set>
                                    <p:animEffect transition="in" filter="wipe(down)">
                                      <p:cBhvr>
                                        <p:cTn id="23" dur="1000"/>
                                        <p:tgtEl>
                                          <p:spTgt spid="7">
                                            <p:graphicEl>
                                              <a:chart seriesIdx="0" categoryIdx="3" bldStep="ptInSeries"/>
                                            </p:graphicEl>
                                          </p:spTgt>
                                        </p:tgtEl>
                                      </p:cBhvr>
                                    </p:animEffect>
                                  </p:childTnLst>
                                </p:cTn>
                              </p:par>
                            </p:childTnLst>
                          </p:cTn>
                        </p:par>
                        <p:par>
                          <p:cTn id="24" fill="hold">
                            <p:stCondLst>
                              <p:cond delay="5000"/>
                            </p:stCondLst>
                            <p:childTnLst>
                              <p:par>
                                <p:cTn id="25" presetID="22" presetClass="entr" presetSubtype="4" fill="hold" grpId="0" nodeType="afterEffect">
                                  <p:stCondLst>
                                    <p:cond delay="0"/>
                                  </p:stCondLst>
                                  <p:childTnLst>
                                    <p:set>
                                      <p:cBhvr>
                                        <p:cTn id="26" dur="1" fill="hold">
                                          <p:stCondLst>
                                            <p:cond delay="0"/>
                                          </p:stCondLst>
                                        </p:cTn>
                                        <p:tgtEl>
                                          <p:spTgt spid="7">
                                            <p:graphicEl>
                                              <a:chart seriesIdx="0" categoryIdx="4" bldStep="ptInSeries"/>
                                            </p:graphicEl>
                                          </p:spTgt>
                                        </p:tgtEl>
                                        <p:attrNameLst>
                                          <p:attrName>style.visibility</p:attrName>
                                        </p:attrNameLst>
                                      </p:cBhvr>
                                      <p:to>
                                        <p:strVal val="visible"/>
                                      </p:to>
                                    </p:set>
                                    <p:animEffect transition="in" filter="wipe(down)">
                                      <p:cBhvr>
                                        <p:cTn id="27" dur="1000"/>
                                        <p:tgtEl>
                                          <p:spTgt spid="7">
                                            <p:graphicEl>
                                              <a:chart seriesIdx="0" categoryIdx="4" bldStep="ptInSeries"/>
                                            </p:graphicEl>
                                          </p:spTgt>
                                        </p:tgtEl>
                                      </p:cBhvr>
                                    </p:animEffect>
                                  </p:childTnLst>
                                </p:cTn>
                              </p:par>
                            </p:childTnLst>
                          </p:cTn>
                        </p:par>
                        <p:par>
                          <p:cTn id="28" fill="hold">
                            <p:stCondLst>
                              <p:cond delay="6000"/>
                            </p:stCondLst>
                            <p:childTnLst>
                              <p:par>
                                <p:cTn id="29" presetID="22" presetClass="entr" presetSubtype="4" fill="hold" grpId="0" nodeType="afterEffect">
                                  <p:stCondLst>
                                    <p:cond delay="0"/>
                                  </p:stCondLst>
                                  <p:childTnLst>
                                    <p:set>
                                      <p:cBhvr>
                                        <p:cTn id="30" dur="1" fill="hold">
                                          <p:stCondLst>
                                            <p:cond delay="0"/>
                                          </p:stCondLst>
                                        </p:cTn>
                                        <p:tgtEl>
                                          <p:spTgt spid="7">
                                            <p:graphicEl>
                                              <a:chart seriesIdx="0" categoryIdx="5" bldStep="ptInSeries"/>
                                            </p:graphicEl>
                                          </p:spTgt>
                                        </p:tgtEl>
                                        <p:attrNameLst>
                                          <p:attrName>style.visibility</p:attrName>
                                        </p:attrNameLst>
                                      </p:cBhvr>
                                      <p:to>
                                        <p:strVal val="visible"/>
                                      </p:to>
                                    </p:set>
                                    <p:animEffect transition="in" filter="wipe(down)">
                                      <p:cBhvr>
                                        <p:cTn id="31" dur="1000"/>
                                        <p:tgtEl>
                                          <p:spTgt spid="7">
                                            <p:graphicEl>
                                              <a:chart seriesIdx="0" categoryIdx="5" bldStep="ptInSeries"/>
                                            </p:graphicEl>
                                          </p:spTgt>
                                        </p:tgtEl>
                                      </p:cBhvr>
                                    </p:animEffect>
                                  </p:childTnLst>
                                </p:cTn>
                              </p:par>
                            </p:childTnLst>
                          </p:cTn>
                        </p:par>
                        <p:par>
                          <p:cTn id="32" fill="hold">
                            <p:stCondLst>
                              <p:cond delay="7000"/>
                            </p:stCondLst>
                            <p:childTnLst>
                              <p:par>
                                <p:cTn id="33" presetID="22" presetClass="entr" presetSubtype="4" fill="hold" grpId="0" nodeType="afterEffect">
                                  <p:stCondLst>
                                    <p:cond delay="0"/>
                                  </p:stCondLst>
                                  <p:childTnLst>
                                    <p:set>
                                      <p:cBhvr>
                                        <p:cTn id="34" dur="1" fill="hold">
                                          <p:stCondLst>
                                            <p:cond delay="0"/>
                                          </p:stCondLst>
                                        </p:cTn>
                                        <p:tgtEl>
                                          <p:spTgt spid="7">
                                            <p:graphicEl>
                                              <a:chart seriesIdx="0" categoryIdx="6" bldStep="ptInSeries"/>
                                            </p:graphicEl>
                                          </p:spTgt>
                                        </p:tgtEl>
                                        <p:attrNameLst>
                                          <p:attrName>style.visibility</p:attrName>
                                        </p:attrNameLst>
                                      </p:cBhvr>
                                      <p:to>
                                        <p:strVal val="visible"/>
                                      </p:to>
                                    </p:set>
                                    <p:animEffect transition="in" filter="wipe(down)">
                                      <p:cBhvr>
                                        <p:cTn id="35" dur="1000"/>
                                        <p:tgtEl>
                                          <p:spTgt spid="7">
                                            <p:graphicEl>
                                              <a:chart seriesIdx="0" categoryIdx="6" bldStep="ptInSeries"/>
                                            </p:graphicEl>
                                          </p:spTgt>
                                        </p:tgtEl>
                                      </p:cBhvr>
                                    </p:animEffect>
                                  </p:childTnLst>
                                </p:cTn>
                              </p:par>
                            </p:childTnLst>
                          </p:cTn>
                        </p:par>
                        <p:par>
                          <p:cTn id="36" fill="hold">
                            <p:stCondLst>
                              <p:cond delay="8000"/>
                            </p:stCondLst>
                            <p:childTnLst>
                              <p:par>
                                <p:cTn id="37" presetID="22" presetClass="entr" presetSubtype="4" fill="hold" grpId="0" nodeType="afterEffect">
                                  <p:stCondLst>
                                    <p:cond delay="0"/>
                                  </p:stCondLst>
                                  <p:childTnLst>
                                    <p:set>
                                      <p:cBhvr>
                                        <p:cTn id="38" dur="1" fill="hold">
                                          <p:stCondLst>
                                            <p:cond delay="0"/>
                                          </p:stCondLst>
                                        </p:cTn>
                                        <p:tgtEl>
                                          <p:spTgt spid="7">
                                            <p:graphicEl>
                                              <a:chart seriesIdx="0" categoryIdx="7" bldStep="ptInSeries"/>
                                            </p:graphicEl>
                                          </p:spTgt>
                                        </p:tgtEl>
                                        <p:attrNameLst>
                                          <p:attrName>style.visibility</p:attrName>
                                        </p:attrNameLst>
                                      </p:cBhvr>
                                      <p:to>
                                        <p:strVal val="visible"/>
                                      </p:to>
                                    </p:set>
                                    <p:animEffect transition="in" filter="wipe(down)">
                                      <p:cBhvr>
                                        <p:cTn id="39" dur="1000"/>
                                        <p:tgtEl>
                                          <p:spTgt spid="7">
                                            <p:graphicEl>
                                              <a:chart seriesIdx="0" categoryIdx="7" bldStep="ptInSeries"/>
                                            </p:graphicEl>
                                          </p:spTgt>
                                        </p:tgtEl>
                                      </p:cBhvr>
                                    </p:animEffect>
                                  </p:childTnLst>
                                </p:cTn>
                              </p:par>
                            </p:childTnLst>
                          </p:cTn>
                        </p:par>
                        <p:par>
                          <p:cTn id="40" fill="hold">
                            <p:stCondLst>
                              <p:cond delay="9000"/>
                            </p:stCondLst>
                            <p:childTnLst>
                              <p:par>
                                <p:cTn id="41" presetID="22" presetClass="entr" presetSubtype="4" fill="hold" grpId="0" nodeType="afterEffect">
                                  <p:stCondLst>
                                    <p:cond delay="0"/>
                                  </p:stCondLst>
                                  <p:childTnLst>
                                    <p:set>
                                      <p:cBhvr>
                                        <p:cTn id="42" dur="1" fill="hold">
                                          <p:stCondLst>
                                            <p:cond delay="0"/>
                                          </p:stCondLst>
                                        </p:cTn>
                                        <p:tgtEl>
                                          <p:spTgt spid="7">
                                            <p:graphicEl>
                                              <a:chart seriesIdx="0" categoryIdx="8" bldStep="ptInSeries"/>
                                            </p:graphicEl>
                                          </p:spTgt>
                                        </p:tgtEl>
                                        <p:attrNameLst>
                                          <p:attrName>style.visibility</p:attrName>
                                        </p:attrNameLst>
                                      </p:cBhvr>
                                      <p:to>
                                        <p:strVal val="visible"/>
                                      </p:to>
                                    </p:set>
                                    <p:animEffect transition="in" filter="wipe(down)">
                                      <p:cBhvr>
                                        <p:cTn id="43" dur="1000"/>
                                        <p:tgtEl>
                                          <p:spTgt spid="7">
                                            <p:graphicEl>
                                              <a:chart seriesIdx="0" categoryIdx="8" bldStep="ptInSeries"/>
                                            </p:graphicEl>
                                          </p:spTgt>
                                        </p:tgtEl>
                                      </p:cBhvr>
                                    </p:animEffect>
                                  </p:childTnLst>
                                </p:cTn>
                              </p:par>
                            </p:childTnLst>
                          </p:cTn>
                        </p:par>
                        <p:par>
                          <p:cTn id="44" fill="hold">
                            <p:stCondLst>
                              <p:cond delay="10000"/>
                            </p:stCondLst>
                            <p:childTnLst>
                              <p:par>
                                <p:cTn id="45" presetID="22" presetClass="entr" presetSubtype="4" fill="hold" grpId="0" nodeType="afterEffect">
                                  <p:stCondLst>
                                    <p:cond delay="0"/>
                                  </p:stCondLst>
                                  <p:childTnLst>
                                    <p:set>
                                      <p:cBhvr>
                                        <p:cTn id="46" dur="1" fill="hold">
                                          <p:stCondLst>
                                            <p:cond delay="0"/>
                                          </p:stCondLst>
                                        </p:cTn>
                                        <p:tgtEl>
                                          <p:spTgt spid="7">
                                            <p:graphicEl>
                                              <a:chart seriesIdx="0" categoryIdx="9" bldStep="ptInSeries"/>
                                            </p:graphicEl>
                                          </p:spTgt>
                                        </p:tgtEl>
                                        <p:attrNameLst>
                                          <p:attrName>style.visibility</p:attrName>
                                        </p:attrNameLst>
                                      </p:cBhvr>
                                      <p:to>
                                        <p:strVal val="visible"/>
                                      </p:to>
                                    </p:set>
                                    <p:animEffect transition="in" filter="wipe(down)">
                                      <p:cBhvr>
                                        <p:cTn id="47" dur="1000"/>
                                        <p:tgtEl>
                                          <p:spTgt spid="7">
                                            <p:graphicEl>
                                              <a:chart seriesIdx="0" categoryIdx="9" bldStep="ptInSeries"/>
                                            </p:graphicEl>
                                          </p:spTgt>
                                        </p:tgtEl>
                                      </p:cBhvr>
                                    </p:animEffect>
                                  </p:childTnLst>
                                </p:cTn>
                              </p:par>
                            </p:childTnLst>
                          </p:cTn>
                        </p:par>
                        <p:par>
                          <p:cTn id="48" fill="hold">
                            <p:stCondLst>
                              <p:cond delay="11000"/>
                            </p:stCondLst>
                            <p:childTnLst>
                              <p:par>
                                <p:cTn id="49" presetID="22" presetClass="entr" presetSubtype="4" fill="hold" grpId="0" nodeType="afterEffect">
                                  <p:stCondLst>
                                    <p:cond delay="0"/>
                                  </p:stCondLst>
                                  <p:childTnLst>
                                    <p:set>
                                      <p:cBhvr>
                                        <p:cTn id="50" dur="1" fill="hold">
                                          <p:stCondLst>
                                            <p:cond delay="0"/>
                                          </p:stCondLst>
                                        </p:cTn>
                                        <p:tgtEl>
                                          <p:spTgt spid="7">
                                            <p:graphicEl>
                                              <a:chart seriesIdx="0" categoryIdx="10" bldStep="ptInSeries"/>
                                            </p:graphicEl>
                                          </p:spTgt>
                                        </p:tgtEl>
                                        <p:attrNameLst>
                                          <p:attrName>style.visibility</p:attrName>
                                        </p:attrNameLst>
                                      </p:cBhvr>
                                      <p:to>
                                        <p:strVal val="visible"/>
                                      </p:to>
                                    </p:set>
                                    <p:animEffect transition="in" filter="wipe(down)">
                                      <p:cBhvr>
                                        <p:cTn id="51" dur="1000"/>
                                        <p:tgtEl>
                                          <p:spTgt spid="7">
                                            <p:graphicEl>
                                              <a:chart seriesIdx="0" categoryIdx="10" bldStep="ptInSeries"/>
                                            </p:graphicEl>
                                          </p:spTgt>
                                        </p:tgtEl>
                                      </p:cBhvr>
                                    </p:animEffect>
                                  </p:childTnLst>
                                </p:cTn>
                              </p:par>
                            </p:childTnLst>
                          </p:cTn>
                        </p:par>
                        <p:par>
                          <p:cTn id="52" fill="hold">
                            <p:stCondLst>
                              <p:cond delay="12000"/>
                            </p:stCondLst>
                            <p:childTnLst>
                              <p:par>
                                <p:cTn id="53" presetID="22" presetClass="entr" presetSubtype="4" fill="hold" grpId="0" nodeType="afterEffect">
                                  <p:stCondLst>
                                    <p:cond delay="0"/>
                                  </p:stCondLst>
                                  <p:childTnLst>
                                    <p:set>
                                      <p:cBhvr>
                                        <p:cTn id="54" dur="1" fill="hold">
                                          <p:stCondLst>
                                            <p:cond delay="0"/>
                                          </p:stCondLst>
                                        </p:cTn>
                                        <p:tgtEl>
                                          <p:spTgt spid="7">
                                            <p:graphicEl>
                                              <a:chart seriesIdx="0" categoryIdx="11" bldStep="ptInSeries"/>
                                            </p:graphicEl>
                                          </p:spTgt>
                                        </p:tgtEl>
                                        <p:attrNameLst>
                                          <p:attrName>style.visibility</p:attrName>
                                        </p:attrNameLst>
                                      </p:cBhvr>
                                      <p:to>
                                        <p:strVal val="visible"/>
                                      </p:to>
                                    </p:set>
                                    <p:animEffect transition="in" filter="wipe(down)">
                                      <p:cBhvr>
                                        <p:cTn id="55" dur="1000"/>
                                        <p:tgtEl>
                                          <p:spTgt spid="7">
                                            <p:graphicEl>
                                              <a:chart seriesIdx="0" categoryIdx="11"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El"/>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260648"/>
            <a:ext cx="8229600" cy="593164"/>
          </a:xfrm>
        </p:spPr>
        <p:txBody>
          <a:bodyPr>
            <a:normAutofit/>
          </a:bodyPr>
          <a:lstStyle/>
          <a:p>
            <a:r>
              <a:rPr lang="it-IT" sz="2800" b="1" dirty="0">
                <a:solidFill>
                  <a:schemeClr val="accent1">
                    <a:lumMod val="50000"/>
                  </a:schemeClr>
                </a:solidFill>
              </a:rPr>
              <a:t>S</a:t>
            </a:r>
            <a:r>
              <a:rPr lang="it-IT" sz="2800" b="1" dirty="0" smtClean="0">
                <a:solidFill>
                  <a:schemeClr val="accent1">
                    <a:lumMod val="50000"/>
                  </a:schemeClr>
                </a:solidFill>
              </a:rPr>
              <a:t>eparazione delle zone industriali da quelle residenziali</a:t>
            </a:r>
            <a:endParaRPr lang="it-IT" sz="2800" b="1" dirty="0">
              <a:solidFill>
                <a:schemeClr val="accent1">
                  <a:lumMod val="50000"/>
                </a:schemeClr>
              </a:solidFill>
            </a:endParaRPr>
          </a:p>
        </p:txBody>
      </p:sp>
      <p:sp>
        <p:nvSpPr>
          <p:cNvPr id="3" name="Segnaposto contenuto 2"/>
          <p:cNvSpPr>
            <a:spLocks noGrp="1"/>
          </p:cNvSpPr>
          <p:nvPr>
            <p:ph idx="1"/>
          </p:nvPr>
        </p:nvSpPr>
        <p:spPr>
          <a:xfrm>
            <a:off x="72008" y="1052736"/>
            <a:ext cx="5148064" cy="2359734"/>
          </a:xfrm>
        </p:spPr>
        <p:txBody>
          <a:bodyPr>
            <a:noAutofit/>
          </a:bodyPr>
          <a:lstStyle/>
          <a:p>
            <a:pPr>
              <a:buNone/>
            </a:pPr>
            <a:r>
              <a:rPr lang="it-IT" sz="2000" dirty="0" smtClean="0"/>
              <a:t>Dall’ analisi di questi dati abbiamo visto che i pannelli fotovoltaici presenti </a:t>
            </a:r>
            <a:r>
              <a:rPr lang="it-IT" sz="2000" dirty="0"/>
              <a:t>n</a:t>
            </a:r>
            <a:r>
              <a:rPr lang="it-IT" sz="2000" dirty="0" smtClean="0"/>
              <a:t>ella frazione di Trivio sono in numero superiore agli altri a causa della presenza di capannoni industriali. </a:t>
            </a:r>
          </a:p>
          <a:p>
            <a:pPr>
              <a:buNone/>
            </a:pPr>
            <a:r>
              <a:rPr lang="it-IT" sz="2000" dirty="0" smtClean="0"/>
              <a:t>Abbiamo quindi separato le zone industriali dalle frazioni residenziali e valutato e tabulato il numero di pannelli ad uso domestico</a:t>
            </a:r>
            <a:endParaRPr lang="it-IT" sz="2000" dirty="0"/>
          </a:p>
        </p:txBody>
      </p:sp>
      <p:graphicFrame>
        <p:nvGraphicFramePr>
          <p:cNvPr id="4" name="Grafico 3"/>
          <p:cNvGraphicFramePr>
            <a:graphicFrameLocks/>
          </p:cNvGraphicFramePr>
          <p:nvPr>
            <p:extLst/>
          </p:nvPr>
        </p:nvGraphicFramePr>
        <p:xfrm>
          <a:off x="4857752" y="1285860"/>
          <a:ext cx="3857652" cy="54555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ella 5"/>
          <p:cNvGraphicFramePr>
            <a:graphicFrameLocks noGrp="1"/>
          </p:cNvGraphicFramePr>
          <p:nvPr>
            <p:extLst/>
          </p:nvPr>
        </p:nvGraphicFramePr>
        <p:xfrm>
          <a:off x="1043608" y="3975326"/>
          <a:ext cx="3384376" cy="2766042"/>
        </p:xfrm>
        <a:graphic>
          <a:graphicData uri="http://schemas.openxmlformats.org/drawingml/2006/table">
            <a:tbl>
              <a:tblPr/>
              <a:tblGrid>
                <a:gridCol w="1089391">
                  <a:extLst>
                    <a:ext uri="{9D8B030D-6E8A-4147-A177-3AD203B41FA5}">
                      <a16:colId xmlns:a16="http://schemas.microsoft.com/office/drawing/2014/main" val="20000"/>
                    </a:ext>
                  </a:extLst>
                </a:gridCol>
                <a:gridCol w="2294985">
                  <a:extLst>
                    <a:ext uri="{9D8B030D-6E8A-4147-A177-3AD203B41FA5}">
                      <a16:colId xmlns:a16="http://schemas.microsoft.com/office/drawing/2014/main" val="20001"/>
                    </a:ext>
                  </a:extLst>
                </a:gridCol>
              </a:tblGrid>
              <a:tr h="154622">
                <a:tc>
                  <a:txBody>
                    <a:bodyPr/>
                    <a:lstStyle/>
                    <a:p>
                      <a:pPr algn="ctr" fontAlgn="b"/>
                      <a:r>
                        <a:rPr lang="it-IT" sz="1100" b="1" i="0" u="none" strike="noStrike" dirty="0">
                          <a:solidFill>
                            <a:srgbClr val="000000"/>
                          </a:solidFill>
                          <a:latin typeface="Calibri"/>
                        </a:rPr>
                        <a:t>frazione</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it-IT" sz="1100" b="1" i="0" u="none" strike="noStrike" dirty="0">
                          <a:solidFill>
                            <a:srgbClr val="000000"/>
                          </a:solidFill>
                          <a:latin typeface="Calibri"/>
                        </a:rPr>
                        <a:t>Numero pannelli </a:t>
                      </a:r>
                      <a:r>
                        <a:rPr lang="it-IT" sz="1100" b="1" i="0" u="none" strike="noStrike" dirty="0" smtClean="0">
                          <a:solidFill>
                            <a:srgbClr val="000000"/>
                          </a:solidFill>
                          <a:latin typeface="Calibri"/>
                        </a:rPr>
                        <a:t>uso</a:t>
                      </a:r>
                      <a:r>
                        <a:rPr lang="it-IT" sz="1100" b="1" i="0" u="none" strike="noStrike" baseline="0" dirty="0" smtClean="0">
                          <a:solidFill>
                            <a:srgbClr val="000000"/>
                          </a:solidFill>
                          <a:latin typeface="Calibri"/>
                        </a:rPr>
                        <a:t> domestico</a:t>
                      </a:r>
                      <a:endParaRPr lang="it-IT" sz="1100" b="1" i="0" u="none" strike="noStrike" dirty="0">
                        <a:solidFill>
                          <a:srgbClr val="000000"/>
                        </a:solidFill>
                        <a:latin typeface="Calibri"/>
                      </a:endParaRPr>
                    </a:p>
                  </a:txBody>
                  <a:tcPr marL="0" marR="0" marT="0"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0"/>
                  </a:ext>
                </a:extLst>
              </a:tr>
              <a:tr h="185096">
                <a:tc>
                  <a:txBody>
                    <a:bodyPr/>
                    <a:lstStyle/>
                    <a:p>
                      <a:pPr algn="ctr" fontAlgn="b"/>
                      <a:r>
                        <a:rPr lang="it-IT" sz="1100" b="0" i="0" u="none" strike="noStrike" dirty="0" err="1">
                          <a:solidFill>
                            <a:srgbClr val="000000"/>
                          </a:solidFill>
                          <a:latin typeface="Calibri"/>
                        </a:rPr>
                        <a:t>lanzara</a:t>
                      </a:r>
                      <a:endParaRPr lang="it-IT" sz="1100" b="0" i="0" u="none" strike="noStrike" dirty="0">
                        <a:solidFill>
                          <a:srgbClr val="000000"/>
                        </a:solidFill>
                        <a:latin typeface="Calibri"/>
                      </a:endParaRP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it-IT" sz="1100" b="0" i="0" u="none" strike="noStrike" dirty="0">
                          <a:solidFill>
                            <a:srgbClr val="000000"/>
                          </a:solidFill>
                          <a:latin typeface="Calibri"/>
                        </a:rPr>
                        <a:t>545</a:t>
                      </a:r>
                    </a:p>
                  </a:txBody>
                  <a:tcPr marL="0" marR="0" marT="0"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1"/>
                  </a:ext>
                </a:extLst>
              </a:tr>
              <a:tr h="185096">
                <a:tc>
                  <a:txBody>
                    <a:bodyPr/>
                    <a:lstStyle/>
                    <a:p>
                      <a:pPr algn="ctr" fontAlgn="b"/>
                      <a:r>
                        <a:rPr lang="it-IT" sz="1100" b="0" i="0" u="none" strike="noStrike" dirty="0" err="1">
                          <a:solidFill>
                            <a:srgbClr val="000000"/>
                          </a:solidFill>
                          <a:latin typeface="Calibri"/>
                        </a:rPr>
                        <a:t>campomanfoli</a:t>
                      </a:r>
                      <a:endParaRPr lang="it-IT" sz="1100" b="0" i="0" u="none" strike="noStrike" dirty="0">
                        <a:solidFill>
                          <a:srgbClr val="000000"/>
                        </a:solidFill>
                        <a:latin typeface="Calibri"/>
                      </a:endParaRP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it-IT" sz="1100" b="0" i="0" u="none" strike="noStrike" dirty="0">
                          <a:solidFill>
                            <a:srgbClr val="000000"/>
                          </a:solidFill>
                          <a:latin typeface="Calibri"/>
                        </a:rPr>
                        <a:t>64</a:t>
                      </a:r>
                    </a:p>
                  </a:txBody>
                  <a:tcPr marL="0" marR="0" marT="0"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2"/>
                  </a:ext>
                </a:extLst>
              </a:tr>
              <a:tr h="185096">
                <a:tc>
                  <a:txBody>
                    <a:bodyPr/>
                    <a:lstStyle/>
                    <a:p>
                      <a:pPr algn="ctr" fontAlgn="b"/>
                      <a:r>
                        <a:rPr lang="it-IT" sz="1100" b="0" i="0" u="none" strike="noStrike" dirty="0">
                          <a:solidFill>
                            <a:srgbClr val="000000"/>
                          </a:solidFill>
                          <a:latin typeface="Calibri"/>
                        </a:rPr>
                        <a:t>torello</a:t>
                      </a: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it-IT" sz="1100" b="0" i="0" u="none" strike="noStrike" dirty="0">
                          <a:solidFill>
                            <a:srgbClr val="000000"/>
                          </a:solidFill>
                          <a:latin typeface="Calibri"/>
                        </a:rPr>
                        <a:t>176</a:t>
                      </a:r>
                    </a:p>
                  </a:txBody>
                  <a:tcPr marL="0" marR="0" marT="0"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3"/>
                  </a:ext>
                </a:extLst>
              </a:tr>
              <a:tr h="186039">
                <a:tc>
                  <a:txBody>
                    <a:bodyPr/>
                    <a:lstStyle/>
                    <a:p>
                      <a:pPr algn="ctr" fontAlgn="b"/>
                      <a:r>
                        <a:rPr lang="it-IT" sz="1100" b="0" i="0" u="none" strike="noStrike" dirty="0" err="1">
                          <a:solidFill>
                            <a:srgbClr val="000000"/>
                          </a:solidFill>
                          <a:latin typeface="Calibri"/>
                        </a:rPr>
                        <a:t>castel</a:t>
                      </a:r>
                      <a:r>
                        <a:rPr lang="it-IT" sz="1100" b="0" i="0" u="none" strike="noStrike" dirty="0">
                          <a:solidFill>
                            <a:srgbClr val="000000"/>
                          </a:solidFill>
                          <a:latin typeface="Calibri"/>
                        </a:rPr>
                        <a:t> san </a:t>
                      </a:r>
                      <a:r>
                        <a:rPr lang="it-IT" sz="1100" b="0" i="0" u="none" strike="noStrike" dirty="0" err="1">
                          <a:solidFill>
                            <a:srgbClr val="000000"/>
                          </a:solidFill>
                          <a:latin typeface="Calibri"/>
                        </a:rPr>
                        <a:t>giorgio</a:t>
                      </a:r>
                      <a:endParaRPr lang="it-IT" sz="1100" b="0" i="0" u="none" strike="noStrike" dirty="0">
                        <a:solidFill>
                          <a:srgbClr val="000000"/>
                        </a:solidFill>
                        <a:latin typeface="Calibri"/>
                      </a:endParaRP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it-IT" sz="1100" b="0" i="0" u="none" strike="noStrike" dirty="0">
                          <a:solidFill>
                            <a:srgbClr val="000000"/>
                          </a:solidFill>
                          <a:latin typeface="Calibri"/>
                        </a:rPr>
                        <a:t>533</a:t>
                      </a:r>
                    </a:p>
                  </a:txBody>
                  <a:tcPr marL="0" marR="0" marT="0"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4"/>
                  </a:ext>
                </a:extLst>
              </a:tr>
              <a:tr h="226123">
                <a:tc>
                  <a:txBody>
                    <a:bodyPr/>
                    <a:lstStyle/>
                    <a:p>
                      <a:pPr algn="ctr" fontAlgn="b"/>
                      <a:r>
                        <a:rPr lang="it-IT" sz="1100" b="0" i="0" u="none" strike="noStrike" dirty="0" err="1">
                          <a:solidFill>
                            <a:srgbClr val="000000"/>
                          </a:solidFill>
                          <a:latin typeface="Calibri"/>
                        </a:rPr>
                        <a:t>fimiani</a:t>
                      </a:r>
                      <a:endParaRPr lang="it-IT" sz="1100" b="0" i="0" u="none" strike="noStrike" dirty="0">
                        <a:solidFill>
                          <a:srgbClr val="000000"/>
                        </a:solidFill>
                        <a:latin typeface="Calibri"/>
                      </a:endParaRP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it-IT" sz="1100" b="0" i="0" u="none" strike="noStrike" dirty="0">
                          <a:solidFill>
                            <a:srgbClr val="000000"/>
                          </a:solidFill>
                          <a:latin typeface="Calibri"/>
                        </a:rPr>
                        <a:t>283</a:t>
                      </a:r>
                    </a:p>
                  </a:txBody>
                  <a:tcPr marL="0" marR="0" marT="0"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5"/>
                  </a:ext>
                </a:extLst>
              </a:tr>
              <a:tr h="185096">
                <a:tc>
                  <a:txBody>
                    <a:bodyPr/>
                    <a:lstStyle/>
                    <a:p>
                      <a:pPr algn="ctr" fontAlgn="b"/>
                      <a:r>
                        <a:rPr lang="it-IT" sz="1100" b="0" i="0" u="none" strike="noStrike" dirty="0" err="1">
                          <a:solidFill>
                            <a:srgbClr val="000000"/>
                          </a:solidFill>
                          <a:latin typeface="Calibri"/>
                        </a:rPr>
                        <a:t>cortedomini</a:t>
                      </a:r>
                      <a:endParaRPr lang="it-IT" sz="1100" b="0" i="0" u="none" strike="noStrike" dirty="0">
                        <a:solidFill>
                          <a:srgbClr val="000000"/>
                        </a:solidFill>
                        <a:latin typeface="Calibri"/>
                      </a:endParaRPr>
                    </a:p>
                  </a:txBody>
                  <a:tcPr marL="0" marR="0" marT="0" marB="0" anchor="b">
                    <a:lnL>
                      <a:noFill/>
                    </a:lnL>
                    <a:lnR>
                      <a:noFill/>
                    </a:lnR>
                    <a:lnT>
                      <a:noFill/>
                    </a:lnT>
                    <a:lnB>
                      <a:noFill/>
                    </a:lnB>
                    <a:solidFill>
                      <a:schemeClr val="accent1">
                        <a:lumMod val="20000"/>
                        <a:lumOff val="80000"/>
                      </a:schemeClr>
                    </a:solidFill>
                  </a:tcPr>
                </a:tc>
                <a:tc>
                  <a:txBody>
                    <a:bodyPr/>
                    <a:lstStyle/>
                    <a:p>
                      <a:pPr algn="ctr" fontAlgn="b"/>
                      <a:r>
                        <a:rPr lang="it-IT" sz="1100" b="0" i="0" u="none" strike="noStrike" dirty="0">
                          <a:solidFill>
                            <a:srgbClr val="000000"/>
                          </a:solidFill>
                          <a:latin typeface="Calibri"/>
                        </a:rPr>
                        <a:t>174</a:t>
                      </a:r>
                    </a:p>
                  </a:txBody>
                  <a:tcPr marL="0" marR="0" marT="0" marB="0" anchor="b">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0006"/>
                  </a:ext>
                </a:extLst>
              </a:tr>
              <a:tr h="185096">
                <a:tc>
                  <a:txBody>
                    <a:bodyPr/>
                    <a:lstStyle/>
                    <a:p>
                      <a:pPr algn="ctr" fontAlgn="b"/>
                      <a:r>
                        <a:rPr lang="it-IT" sz="1100" b="0" i="0" u="none" strike="noStrike" dirty="0" err="1">
                          <a:solidFill>
                            <a:srgbClr val="000000"/>
                          </a:solidFill>
                          <a:latin typeface="Calibri"/>
                        </a:rPr>
                        <a:t>castelluccio</a:t>
                      </a:r>
                      <a:endParaRPr lang="it-IT" sz="1100" b="0" i="0" u="none" strike="noStrike" dirty="0">
                        <a:solidFill>
                          <a:srgbClr val="000000"/>
                        </a:solidFill>
                        <a:latin typeface="Calibri"/>
                      </a:endParaRPr>
                    </a:p>
                  </a:txBody>
                  <a:tcPr marL="0" marR="0" marT="0" marB="0" anchor="b">
                    <a:lnL>
                      <a:noFill/>
                    </a:lnL>
                    <a:lnR>
                      <a:noFill/>
                    </a:lnR>
                    <a:lnT>
                      <a:noFill/>
                    </a:lnT>
                    <a:lnB>
                      <a:noFill/>
                    </a:lnB>
                    <a:solidFill>
                      <a:schemeClr val="accent1">
                        <a:lumMod val="40000"/>
                        <a:lumOff val="60000"/>
                      </a:schemeClr>
                    </a:solidFill>
                  </a:tcPr>
                </a:tc>
                <a:tc>
                  <a:txBody>
                    <a:bodyPr/>
                    <a:lstStyle/>
                    <a:p>
                      <a:pPr algn="ctr" fontAlgn="b"/>
                      <a:r>
                        <a:rPr lang="it-IT" sz="1100" b="0" i="0" u="none" strike="noStrike" dirty="0">
                          <a:solidFill>
                            <a:srgbClr val="000000"/>
                          </a:solidFill>
                          <a:latin typeface="Calibri"/>
                        </a:rPr>
                        <a:t>84</a:t>
                      </a: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7"/>
                  </a:ext>
                </a:extLst>
              </a:tr>
              <a:tr h="185096">
                <a:tc>
                  <a:txBody>
                    <a:bodyPr/>
                    <a:lstStyle/>
                    <a:p>
                      <a:pPr algn="ctr" fontAlgn="b"/>
                      <a:r>
                        <a:rPr lang="it-IT" sz="1100" b="0" i="0" u="none" strike="noStrike" dirty="0">
                          <a:solidFill>
                            <a:srgbClr val="000000"/>
                          </a:solidFill>
                          <a:latin typeface="Calibri"/>
                        </a:rPr>
                        <a:t>trivio</a:t>
                      </a:r>
                    </a:p>
                  </a:txBody>
                  <a:tcPr marL="0" marR="0" marT="0" marB="0" anchor="b">
                    <a:lnL>
                      <a:noFill/>
                    </a:lnL>
                    <a:lnR>
                      <a:noFill/>
                    </a:lnR>
                    <a:lnT>
                      <a:noFill/>
                    </a:lnT>
                    <a:lnB>
                      <a:noFill/>
                    </a:lnB>
                    <a:solidFill>
                      <a:schemeClr val="accent1">
                        <a:lumMod val="40000"/>
                        <a:lumOff val="60000"/>
                      </a:schemeClr>
                    </a:solidFill>
                  </a:tcPr>
                </a:tc>
                <a:tc>
                  <a:txBody>
                    <a:bodyPr/>
                    <a:lstStyle/>
                    <a:p>
                      <a:pPr algn="ctr" fontAlgn="b"/>
                      <a:r>
                        <a:rPr lang="it-IT" sz="1100" b="0" i="0" u="none" strike="noStrike" dirty="0">
                          <a:solidFill>
                            <a:srgbClr val="000000"/>
                          </a:solidFill>
                          <a:latin typeface="Calibri"/>
                        </a:rPr>
                        <a:t>338</a:t>
                      </a: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8"/>
                  </a:ext>
                </a:extLst>
              </a:tr>
              <a:tr h="185096">
                <a:tc>
                  <a:txBody>
                    <a:bodyPr/>
                    <a:lstStyle/>
                    <a:p>
                      <a:pPr algn="ctr" fontAlgn="b"/>
                      <a:r>
                        <a:rPr lang="it-IT" sz="1100" b="0" i="0" u="none" strike="noStrike" dirty="0" err="1">
                          <a:solidFill>
                            <a:srgbClr val="000000"/>
                          </a:solidFill>
                          <a:latin typeface="Calibri"/>
                        </a:rPr>
                        <a:t>aiello</a:t>
                      </a:r>
                      <a:endParaRPr lang="it-IT" sz="1100" b="0" i="0" u="none" strike="noStrike" dirty="0">
                        <a:solidFill>
                          <a:srgbClr val="000000"/>
                        </a:solidFill>
                        <a:latin typeface="Calibri"/>
                      </a:endParaRPr>
                    </a:p>
                  </a:txBody>
                  <a:tcPr marL="0" marR="0" marT="0" marB="0" anchor="b">
                    <a:lnL>
                      <a:noFill/>
                    </a:lnL>
                    <a:lnR>
                      <a:noFill/>
                    </a:lnR>
                    <a:lnT>
                      <a:noFill/>
                    </a:lnT>
                    <a:lnB>
                      <a:noFill/>
                    </a:lnB>
                    <a:solidFill>
                      <a:schemeClr val="accent1">
                        <a:lumMod val="40000"/>
                        <a:lumOff val="60000"/>
                      </a:schemeClr>
                    </a:solidFill>
                  </a:tcPr>
                </a:tc>
                <a:tc>
                  <a:txBody>
                    <a:bodyPr/>
                    <a:lstStyle/>
                    <a:p>
                      <a:pPr algn="ctr" fontAlgn="b"/>
                      <a:r>
                        <a:rPr lang="it-IT" sz="1100" b="0" i="0" u="none" strike="noStrike" dirty="0">
                          <a:solidFill>
                            <a:srgbClr val="000000"/>
                          </a:solidFill>
                          <a:latin typeface="Calibri"/>
                        </a:rPr>
                        <a:t>191</a:t>
                      </a: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9"/>
                  </a:ext>
                </a:extLst>
              </a:tr>
              <a:tr h="185096">
                <a:tc>
                  <a:txBody>
                    <a:bodyPr/>
                    <a:lstStyle/>
                    <a:p>
                      <a:pPr algn="ctr" fontAlgn="b"/>
                      <a:r>
                        <a:rPr lang="it-IT" sz="1100" b="0" i="0" u="none" strike="noStrike" dirty="0">
                          <a:solidFill>
                            <a:srgbClr val="000000"/>
                          </a:solidFill>
                          <a:latin typeface="Calibri"/>
                        </a:rPr>
                        <a:t>santa croce</a:t>
                      </a:r>
                    </a:p>
                  </a:txBody>
                  <a:tcPr marL="0" marR="0" marT="0" marB="0" anchor="b">
                    <a:lnL>
                      <a:noFill/>
                    </a:lnL>
                    <a:lnR>
                      <a:noFill/>
                    </a:lnR>
                    <a:lnT>
                      <a:noFill/>
                    </a:lnT>
                    <a:lnB>
                      <a:noFill/>
                    </a:lnB>
                    <a:solidFill>
                      <a:schemeClr val="accent1">
                        <a:lumMod val="40000"/>
                        <a:lumOff val="60000"/>
                      </a:schemeClr>
                    </a:solidFill>
                  </a:tcPr>
                </a:tc>
                <a:tc>
                  <a:txBody>
                    <a:bodyPr/>
                    <a:lstStyle/>
                    <a:p>
                      <a:pPr algn="ctr" fontAlgn="b"/>
                      <a:r>
                        <a:rPr lang="it-IT" sz="1100" b="0" i="0" u="none" strike="noStrike" dirty="0">
                          <a:solidFill>
                            <a:srgbClr val="000000"/>
                          </a:solidFill>
                          <a:latin typeface="Calibri"/>
                        </a:rPr>
                        <a:t>111</a:t>
                      </a: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0"/>
                  </a:ext>
                </a:extLst>
              </a:tr>
              <a:tr h="309243">
                <a:tc>
                  <a:txBody>
                    <a:bodyPr/>
                    <a:lstStyle/>
                    <a:p>
                      <a:pPr algn="ctr" fontAlgn="b"/>
                      <a:r>
                        <a:rPr lang="it-IT" sz="1100" b="0" i="0" u="none" strike="noStrike" dirty="0">
                          <a:solidFill>
                            <a:srgbClr val="000000"/>
                          </a:solidFill>
                          <a:latin typeface="Calibri"/>
                        </a:rPr>
                        <a:t>santa </a:t>
                      </a:r>
                      <a:r>
                        <a:rPr lang="it-IT" sz="1100" b="0" i="0" u="none" strike="noStrike" dirty="0" err="1">
                          <a:solidFill>
                            <a:srgbClr val="000000"/>
                          </a:solidFill>
                          <a:latin typeface="Calibri"/>
                        </a:rPr>
                        <a:t>maria</a:t>
                      </a:r>
                      <a:r>
                        <a:rPr lang="it-IT" sz="1100" b="0" i="0" u="none" strike="noStrike" dirty="0">
                          <a:solidFill>
                            <a:srgbClr val="000000"/>
                          </a:solidFill>
                          <a:latin typeface="Calibri"/>
                        </a:rPr>
                        <a:t> a favore</a:t>
                      </a:r>
                    </a:p>
                  </a:txBody>
                  <a:tcPr marL="0" marR="0" marT="0" marB="0" anchor="b">
                    <a:lnL>
                      <a:noFill/>
                    </a:lnL>
                    <a:lnR>
                      <a:noFill/>
                    </a:lnR>
                    <a:lnT>
                      <a:noFill/>
                    </a:lnT>
                    <a:lnB>
                      <a:noFill/>
                    </a:lnB>
                    <a:solidFill>
                      <a:schemeClr val="accent1">
                        <a:lumMod val="40000"/>
                        <a:lumOff val="60000"/>
                      </a:schemeClr>
                    </a:solidFill>
                  </a:tcPr>
                </a:tc>
                <a:tc>
                  <a:txBody>
                    <a:bodyPr/>
                    <a:lstStyle/>
                    <a:p>
                      <a:pPr algn="ctr" fontAlgn="b"/>
                      <a:r>
                        <a:rPr lang="it-IT" sz="1100" b="0" i="0" u="none" strike="noStrike" dirty="0">
                          <a:solidFill>
                            <a:srgbClr val="000000"/>
                          </a:solidFill>
                          <a:latin typeface="Calibri"/>
                        </a:rPr>
                        <a:t>73</a:t>
                      </a: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1"/>
                  </a:ext>
                </a:extLst>
              </a:tr>
              <a:tr h="185096">
                <a:tc>
                  <a:txBody>
                    <a:bodyPr/>
                    <a:lstStyle/>
                    <a:p>
                      <a:pPr algn="ctr" fontAlgn="b"/>
                      <a:r>
                        <a:rPr lang="it-IT" sz="1100" b="0" i="0" u="none" strike="noStrike" dirty="0">
                          <a:solidFill>
                            <a:srgbClr val="000000"/>
                          </a:solidFill>
                          <a:latin typeface="Calibri"/>
                        </a:rPr>
                        <a:t>taverna</a:t>
                      </a:r>
                    </a:p>
                  </a:txBody>
                  <a:tcPr marL="0" marR="0" marT="0" marB="0" anchor="b">
                    <a:lnL>
                      <a:noFill/>
                    </a:lnL>
                    <a:lnR>
                      <a:noFill/>
                    </a:lnR>
                    <a:lnT>
                      <a:noFill/>
                    </a:lnT>
                    <a:lnB>
                      <a:noFill/>
                    </a:lnB>
                    <a:solidFill>
                      <a:schemeClr val="accent1">
                        <a:lumMod val="40000"/>
                        <a:lumOff val="60000"/>
                      </a:schemeClr>
                    </a:solidFill>
                  </a:tcPr>
                </a:tc>
                <a:tc>
                  <a:txBody>
                    <a:bodyPr/>
                    <a:lstStyle/>
                    <a:p>
                      <a:pPr algn="ctr" fontAlgn="b"/>
                      <a:r>
                        <a:rPr lang="it-IT" sz="1100" b="0" i="0" u="none" strike="noStrike" dirty="0">
                          <a:solidFill>
                            <a:srgbClr val="000000"/>
                          </a:solidFill>
                          <a:latin typeface="Calibri"/>
                        </a:rPr>
                        <a:t>56</a:t>
                      </a: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2"/>
                  </a:ext>
                </a:extLst>
              </a:tr>
              <a:tr h="185096">
                <a:tc>
                  <a:txBody>
                    <a:bodyPr/>
                    <a:lstStyle/>
                    <a:p>
                      <a:pPr algn="ctr" fontAlgn="b"/>
                      <a:r>
                        <a:rPr lang="it-IT" sz="1100" b="0" i="0" u="none" strike="noStrike" dirty="0">
                          <a:solidFill>
                            <a:srgbClr val="000000"/>
                          </a:solidFill>
                          <a:latin typeface="Calibri"/>
                        </a:rPr>
                        <a:t>totale</a:t>
                      </a:r>
                    </a:p>
                  </a:txBody>
                  <a:tcPr marL="0" marR="0" marT="0" marB="0" anchor="b">
                    <a:lnL>
                      <a:noFill/>
                    </a:lnL>
                    <a:lnR>
                      <a:noFill/>
                    </a:lnR>
                    <a:lnT>
                      <a:noFill/>
                    </a:lnT>
                    <a:lnB>
                      <a:noFill/>
                    </a:lnB>
                    <a:solidFill>
                      <a:schemeClr val="accent1">
                        <a:lumMod val="40000"/>
                        <a:lumOff val="60000"/>
                      </a:schemeClr>
                    </a:solidFill>
                  </a:tcPr>
                </a:tc>
                <a:tc>
                  <a:txBody>
                    <a:bodyPr/>
                    <a:lstStyle/>
                    <a:p>
                      <a:pPr algn="ctr" fontAlgn="b"/>
                      <a:r>
                        <a:rPr lang="it-IT" sz="1100" b="0" i="0" u="none" strike="noStrike" dirty="0">
                          <a:solidFill>
                            <a:srgbClr val="000000"/>
                          </a:solidFill>
                          <a:latin typeface="Calibri"/>
                        </a:rPr>
                        <a:t>2628</a:t>
                      </a:r>
                    </a:p>
                  </a:txBody>
                  <a:tcPr marL="0" marR="0"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409279817"/>
      </p:ext>
    </p:extLst>
  </p:cSld>
  <p:clrMapOvr>
    <a:masterClrMapping/>
  </p:clrMapOvr>
  <p:transition spd="slow">
    <p:cover dir="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28600" y="980728"/>
            <a:ext cx="8686800" cy="846996"/>
          </a:xfrm>
        </p:spPr>
        <p:txBody>
          <a:bodyPr>
            <a:normAutofit/>
          </a:bodyPr>
          <a:lstStyle/>
          <a:p>
            <a:pPr algn="just"/>
            <a:r>
              <a:rPr lang="it-IT" sz="2000" dirty="0">
                <a:solidFill>
                  <a:schemeClr val="accent6">
                    <a:lumMod val="50000"/>
                  </a:schemeClr>
                </a:solidFill>
              </a:rPr>
              <a:t>C</a:t>
            </a:r>
            <a:r>
              <a:rPr lang="it-IT" sz="2000" dirty="0" smtClean="0">
                <a:solidFill>
                  <a:schemeClr val="accent6">
                    <a:lumMod val="50000"/>
                  </a:schemeClr>
                </a:solidFill>
              </a:rPr>
              <a:t>i siamo ancora una volta posti una domanda: qual è la frazione residenziale  con maggior numero di pannelli fotovoltaici?</a:t>
            </a:r>
          </a:p>
          <a:p>
            <a:pPr algn="just"/>
            <a:endParaRPr lang="it-IT" sz="2000" dirty="0">
              <a:solidFill>
                <a:schemeClr val="tx1"/>
              </a:solidFill>
            </a:endParaRPr>
          </a:p>
        </p:txBody>
      </p:sp>
      <p:sp>
        <p:nvSpPr>
          <p:cNvPr id="6" name="Titolo 1"/>
          <p:cNvSpPr txBox="1">
            <a:spLocks/>
          </p:cNvSpPr>
          <p:nvPr/>
        </p:nvSpPr>
        <p:spPr>
          <a:xfrm>
            <a:off x="457200" y="288957"/>
            <a:ext cx="8229600" cy="593164"/>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smtClean="0">
                <a:ln>
                  <a:noFill/>
                </a:ln>
                <a:solidFill>
                  <a:srgbClr val="FF0000"/>
                </a:solidFill>
                <a:effectLst>
                  <a:outerShdw blurRad="38100" dist="25400" dir="5400000" algn="tl" rotWithShape="0">
                    <a:srgbClr val="000000">
                      <a:alpha val="43000"/>
                    </a:srgbClr>
                  </a:outerShdw>
                </a:effectLst>
                <a:uLnTx/>
                <a:uFillTx/>
                <a:latin typeface="Calibri"/>
                <a:ea typeface="+mj-ea"/>
                <a:cs typeface="+mj-cs"/>
              </a:rPr>
              <a:t>Separazione delle zone industriali da quelle residenziali</a:t>
            </a:r>
            <a:endParaRPr kumimoji="0" lang="it-IT" sz="2800" b="1" i="0" u="none" strike="noStrike" kern="1200" cap="none" spc="0" normalizeH="0" baseline="0" noProof="0" dirty="0">
              <a:ln>
                <a:noFill/>
              </a:ln>
              <a:solidFill>
                <a:srgbClr val="FF0000"/>
              </a:solidFill>
              <a:effectLst>
                <a:outerShdw blurRad="38100" dist="25400" dir="5400000" algn="tl" rotWithShape="0">
                  <a:srgbClr val="000000">
                    <a:alpha val="43000"/>
                  </a:srgbClr>
                </a:outerShdw>
              </a:effectLst>
              <a:uLnTx/>
              <a:uFillTx/>
              <a:latin typeface="Calibri"/>
              <a:ea typeface="+mj-ea"/>
              <a:cs typeface="+mj-cs"/>
            </a:endParaRPr>
          </a:p>
        </p:txBody>
      </p:sp>
      <p:graphicFrame>
        <p:nvGraphicFramePr>
          <p:cNvPr id="8" name="Grafico 7"/>
          <p:cNvGraphicFramePr/>
          <p:nvPr>
            <p:extLst/>
          </p:nvPr>
        </p:nvGraphicFramePr>
        <p:xfrm>
          <a:off x="508207" y="1703994"/>
          <a:ext cx="5834735" cy="4092771"/>
        </p:xfrm>
        <a:graphic>
          <a:graphicData uri="http://schemas.openxmlformats.org/drawingml/2006/chart">
            <c:chart xmlns:c="http://schemas.openxmlformats.org/drawingml/2006/chart" xmlns:r="http://schemas.openxmlformats.org/officeDocument/2006/relationships" r:id="rId3"/>
          </a:graphicData>
        </a:graphic>
      </p:graphicFrame>
      <p:sp>
        <p:nvSpPr>
          <p:cNvPr id="9" name="Titolo 1"/>
          <p:cNvSpPr txBox="1">
            <a:spLocks/>
          </p:cNvSpPr>
          <p:nvPr/>
        </p:nvSpPr>
        <p:spPr>
          <a:xfrm>
            <a:off x="457200" y="5870096"/>
            <a:ext cx="7859216" cy="601083"/>
          </a:xfrm>
          <a:prstGeom prst="rect">
            <a:avLst/>
          </a:prstGeom>
          <a:ln>
            <a:noFill/>
          </a:ln>
        </p:spPr>
        <p:txBody>
          <a:bodyPr vert="horz" lIns="0" tIns="0" rIns="18288" bIns="0" anchor="b">
            <a:normAutofit fontScale="97500"/>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1800" b="1" i="0" u="none" strike="noStrike" kern="1200" cap="none" spc="0" normalizeH="0" baseline="0" noProof="0" dirty="0" smtClean="0">
                <a:ln>
                  <a:noFill/>
                </a:ln>
                <a:solidFill>
                  <a:srgbClr val="FF0000"/>
                </a:solidFill>
                <a:effectLst>
                  <a:outerShdw blurRad="38100" dist="25400" dir="5400000" algn="tl" rotWithShape="0">
                    <a:srgbClr val="000000">
                      <a:alpha val="43000"/>
                    </a:srgbClr>
                  </a:outerShdw>
                </a:effectLst>
                <a:uLnTx/>
                <a:uFillTx/>
                <a:latin typeface="Calibri"/>
                <a:ea typeface="+mj-ea"/>
                <a:cs typeface="+mj-cs"/>
              </a:rPr>
              <a:t>Con questo diagramma possiamo rispondere alla domanda affermando che la frazione urbana con più pannelli fotovoltaici è Lanzara</a:t>
            </a:r>
            <a:endParaRPr kumimoji="0" lang="it-IT" sz="1800" b="1" i="0" u="none" strike="noStrike" kern="1200" cap="none" spc="0" normalizeH="0" baseline="0" noProof="0" dirty="0">
              <a:ln>
                <a:noFill/>
              </a:ln>
              <a:solidFill>
                <a:srgbClr val="FF0000"/>
              </a:solidFill>
              <a:effectLst>
                <a:outerShdw blurRad="38100" dist="25400" dir="5400000" algn="tl" rotWithShape="0">
                  <a:srgbClr val="000000">
                    <a:alpha val="43000"/>
                  </a:srgbClr>
                </a:outerShdw>
              </a:effectLst>
              <a:uLnTx/>
              <a:uFillTx/>
              <a:latin typeface="Calibri"/>
              <a:ea typeface="+mj-ea"/>
              <a:cs typeface="+mj-cs"/>
            </a:endParaRPr>
          </a:p>
        </p:txBody>
      </p:sp>
      <p:grpSp>
        <p:nvGrpSpPr>
          <p:cNvPr id="5" name="Gruppo 4"/>
          <p:cNvGrpSpPr/>
          <p:nvPr/>
        </p:nvGrpSpPr>
        <p:grpSpPr>
          <a:xfrm>
            <a:off x="6163518" y="1827724"/>
            <a:ext cx="2982963" cy="3096769"/>
            <a:chOff x="6163518" y="1827724"/>
            <a:chExt cx="2982963" cy="3096769"/>
          </a:xfrm>
        </p:grpSpPr>
        <p:sp>
          <p:nvSpPr>
            <p:cNvPr id="2" name="CasellaDiTesto 1"/>
            <p:cNvSpPr txBox="1"/>
            <p:nvPr/>
          </p:nvSpPr>
          <p:spPr>
            <a:xfrm>
              <a:off x="6410177" y="4001163"/>
              <a:ext cx="27363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srgbClr val="2A8400"/>
                  </a:solidFill>
                  <a:effectLst/>
                  <a:uLnTx/>
                  <a:uFillTx/>
                  <a:latin typeface="Constantia"/>
                  <a:ea typeface="+mn-ea"/>
                  <a:cs typeface="+mn-cs"/>
                </a:rPr>
                <a:t>LANZARA</a:t>
              </a:r>
              <a:r>
                <a:rPr kumimoji="0" lang="it-IT" sz="1800" b="0" i="0" u="none" strike="noStrike" kern="1200" cap="none" spc="0" normalizeH="0" baseline="0" noProof="0" dirty="0" smtClean="0">
                  <a:ln>
                    <a:noFill/>
                  </a:ln>
                  <a:solidFill>
                    <a:srgbClr val="2A8400"/>
                  </a:solidFill>
                  <a:effectLst/>
                  <a:uLnTx/>
                  <a:uFillTx/>
                  <a:latin typeface="Constantia"/>
                  <a:ea typeface="+mn-ea"/>
                  <a:cs typeface="+mn-cs"/>
                </a:rPr>
                <a:t> IS  GREENER THAN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2A8400"/>
                </a:solidFill>
                <a:effectLst/>
                <a:uLnTx/>
                <a:uFillTx/>
                <a:latin typeface="Constantia"/>
                <a:ea typeface="+mn-ea"/>
                <a:cs typeface="+mn-cs"/>
              </a:endParaRPr>
            </a:p>
          </p:txBody>
        </p:sp>
        <p:pic>
          <p:nvPicPr>
            <p:cNvPr id="4" name="Immagine 3"/>
            <p:cNvPicPr>
              <a:picLocks noChangeAspect="1"/>
            </p:cNvPicPr>
            <p:nvPr/>
          </p:nvPicPr>
          <p:blipFill>
            <a:blip r:embed="rId4"/>
            <a:stretch>
              <a:fillRect/>
            </a:stretch>
          </p:blipFill>
          <p:spPr>
            <a:xfrm>
              <a:off x="6163518" y="1827724"/>
              <a:ext cx="2857616" cy="1961316"/>
            </a:xfrm>
            <a:prstGeom prst="rect">
              <a:avLst/>
            </a:prstGeom>
          </p:spPr>
        </p:pic>
      </p:grpSp>
    </p:spTree>
    <p:extLst>
      <p:ext uri="{BB962C8B-B14F-4D97-AF65-F5344CB8AC3E}">
        <p14:creationId xmlns:p14="http://schemas.microsoft.com/office/powerpoint/2010/main" val="379277171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29427" y="260648"/>
            <a:ext cx="7429552" cy="953798"/>
          </a:xfrm>
        </p:spPr>
        <p:txBody>
          <a:bodyPr>
            <a:normAutofit/>
          </a:bodyPr>
          <a:lstStyle/>
          <a:p>
            <a:pPr algn="ctr"/>
            <a:r>
              <a:rPr lang="it-IT" sz="2000" dirty="0" smtClean="0"/>
              <a:t> </a:t>
            </a:r>
            <a:r>
              <a:rPr lang="it-IT" sz="2800" dirty="0" smtClean="0">
                <a:solidFill>
                  <a:srgbClr val="FF0000"/>
                </a:solidFill>
              </a:rPr>
              <a:t>Produzione energetica urbana e industriale del comune di </a:t>
            </a:r>
            <a:r>
              <a:rPr lang="it-IT" sz="2800" dirty="0" err="1" smtClean="0">
                <a:solidFill>
                  <a:srgbClr val="FF0000"/>
                </a:solidFill>
              </a:rPr>
              <a:t>Castel</a:t>
            </a:r>
            <a:r>
              <a:rPr lang="it-IT" sz="2800" dirty="0" smtClean="0">
                <a:solidFill>
                  <a:srgbClr val="FF0000"/>
                </a:solidFill>
              </a:rPr>
              <a:t> S. Giorgio</a:t>
            </a:r>
            <a:endParaRPr lang="it-IT" sz="2800" dirty="0">
              <a:solidFill>
                <a:srgbClr val="FF0000"/>
              </a:solidFill>
            </a:endParaRPr>
          </a:p>
        </p:txBody>
      </p:sp>
      <p:sp>
        <p:nvSpPr>
          <p:cNvPr id="3" name="Sottotitolo 2"/>
          <p:cNvSpPr>
            <a:spLocks noGrp="1"/>
          </p:cNvSpPr>
          <p:nvPr>
            <p:ph type="subTitle" idx="1"/>
          </p:nvPr>
        </p:nvSpPr>
        <p:spPr>
          <a:xfrm>
            <a:off x="312691" y="1384242"/>
            <a:ext cx="5123405" cy="2071702"/>
          </a:xfrm>
        </p:spPr>
        <p:txBody>
          <a:bodyPr>
            <a:noAutofit/>
          </a:bodyPr>
          <a:lstStyle/>
          <a:p>
            <a:pPr algn="just"/>
            <a:r>
              <a:rPr lang="it-IT" sz="1800" dirty="0" smtClean="0">
                <a:solidFill>
                  <a:schemeClr val="accent1">
                    <a:lumMod val="50000"/>
                  </a:schemeClr>
                </a:solidFill>
              </a:rPr>
              <a:t>Successivamente abbiamo deciso di calcolare la potenza energetica totale erogata da tutti i pannelli presenti sul territorio.</a:t>
            </a:r>
          </a:p>
          <a:p>
            <a:pPr algn="just"/>
            <a:r>
              <a:rPr lang="it-IT" sz="1800" dirty="0" smtClean="0">
                <a:solidFill>
                  <a:schemeClr val="accent1">
                    <a:lumMod val="50000"/>
                  </a:schemeClr>
                </a:solidFill>
              </a:rPr>
              <a:t>Abbiamo condotto una ricerca  in internet per conoscere la potenza energetica  oraria erogata annualmente da un singolo pannello di dimensioni standard.</a:t>
            </a:r>
          </a:p>
          <a:p>
            <a:pPr algn="just"/>
            <a:endParaRPr lang="it-IT" sz="1800" dirty="0" smtClean="0">
              <a:solidFill>
                <a:schemeClr val="accent1">
                  <a:lumMod val="50000"/>
                </a:schemeClr>
              </a:solidFill>
            </a:endParaRPr>
          </a:p>
          <a:p>
            <a:pPr algn="ctr"/>
            <a:r>
              <a:rPr lang="it-IT" sz="1800" dirty="0" smtClean="0">
                <a:solidFill>
                  <a:schemeClr val="accent1">
                    <a:lumMod val="50000"/>
                  </a:schemeClr>
                </a:solidFill>
              </a:rPr>
              <a:t>Pannello standard </a:t>
            </a:r>
          </a:p>
          <a:p>
            <a:pPr algn="ctr"/>
            <a:r>
              <a:rPr lang="it-IT" sz="1800" dirty="0" smtClean="0">
                <a:solidFill>
                  <a:schemeClr val="accent1">
                    <a:lumMod val="50000"/>
                  </a:schemeClr>
                </a:solidFill>
              </a:rPr>
              <a:t> Dimensione  1,7 m²    Potenza 200W/h (annui) </a:t>
            </a:r>
          </a:p>
          <a:p>
            <a:pPr algn="just"/>
            <a:endParaRPr lang="it-IT" sz="1800" dirty="0" smtClean="0">
              <a:solidFill>
                <a:schemeClr val="accent1">
                  <a:lumMod val="50000"/>
                </a:schemeClr>
              </a:solidFill>
            </a:endParaRPr>
          </a:p>
          <a:p>
            <a:pPr algn="just"/>
            <a:r>
              <a:rPr lang="it-IT" sz="1800" dirty="0" smtClean="0">
                <a:solidFill>
                  <a:schemeClr val="accent1">
                    <a:lumMod val="50000"/>
                  </a:schemeClr>
                </a:solidFill>
              </a:rPr>
              <a:t> Abbiamo moltiplicato il numero di pannelli evidenziati in ogni frazione per la potenza energetica oraria erogata annualmente da  un pannello fotovoltaico standard e abbiamo ricavato la quantità di energia prodotta mediante fotovoltaico nel comune.</a:t>
            </a:r>
          </a:p>
        </p:txBody>
      </p:sp>
      <p:graphicFrame>
        <p:nvGraphicFramePr>
          <p:cNvPr id="6" name="Tabella 5"/>
          <p:cNvGraphicFramePr>
            <a:graphicFrameLocks noGrp="1"/>
          </p:cNvGraphicFramePr>
          <p:nvPr/>
        </p:nvGraphicFramePr>
        <p:xfrm>
          <a:off x="10808413" y="3102796"/>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lang="it-IT" dirty="0"/>
                    </a:p>
                  </a:txBody>
                  <a:tcPr>
                    <a:lnL w="12700" cmpd="sng">
                      <a:solidFill>
                        <a:schemeClr val="tx1"/>
                      </a:solidFill>
                      <a:prstDash val="sysDashDot"/>
                    </a:lnL>
                    <a:lnR w="12700" cmpd="sng">
                      <a:solidFill>
                        <a:schemeClr val="tx1"/>
                      </a:solidFill>
                      <a:prstDash val="sysDashDot"/>
                    </a:lnR>
                    <a:lnT w="12700" cmpd="sng">
                      <a:solidFill>
                        <a:schemeClr val="tx1"/>
                      </a:solidFill>
                      <a:prstDash val="sysDashDot"/>
                    </a:lnT>
                    <a:lnB w="12700" cmpd="sng">
                      <a:solidFill>
                        <a:schemeClr val="tx1"/>
                      </a:solidFill>
                      <a:prstDash val="sysDashDot"/>
                    </a:lnB>
                  </a:tcPr>
                </a:tc>
                <a:extLst>
                  <a:ext uri="{0D108BD9-81ED-4DB2-BD59-A6C34878D82A}">
                    <a16:rowId xmlns:a16="http://schemas.microsoft.com/office/drawing/2014/main" val="10000"/>
                  </a:ext>
                </a:extLst>
              </a:tr>
            </a:tbl>
          </a:graphicData>
        </a:graphic>
      </p:graphicFrame>
      <p:pic>
        <p:nvPicPr>
          <p:cNvPr id="8" name="Immagine 7"/>
          <p:cNvPicPr>
            <a:picLocks noChangeAspect="1"/>
          </p:cNvPicPr>
          <p:nvPr/>
        </p:nvPicPr>
        <p:blipFill>
          <a:blip r:embed="rId2"/>
          <a:stretch>
            <a:fillRect/>
          </a:stretch>
        </p:blipFill>
        <p:spPr>
          <a:xfrm>
            <a:off x="5724128" y="1877539"/>
            <a:ext cx="3240360" cy="3182033"/>
          </a:xfrm>
          <a:prstGeom prst="rect">
            <a:avLst/>
          </a:prstGeom>
        </p:spPr>
      </p:pic>
    </p:spTree>
    <p:extLst>
      <p:ext uri="{BB962C8B-B14F-4D97-AF65-F5344CB8AC3E}">
        <p14:creationId xmlns:p14="http://schemas.microsoft.com/office/powerpoint/2010/main" val="2482418708"/>
      </p:ext>
    </p:extLst>
  </p:cSld>
  <p:clrMapOvr>
    <a:masterClrMapping/>
  </p:clrMapOvr>
  <p:transition spd="slow">
    <p:cover dir="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611560" y="332656"/>
            <a:ext cx="8795320" cy="593164"/>
          </a:xfrm>
        </p:spPr>
        <p:txBody>
          <a:bodyPr>
            <a:noAutofit/>
          </a:bodyPr>
          <a:lstStyle/>
          <a:p>
            <a:r>
              <a:rPr lang="it-IT" sz="2800" b="1" dirty="0" smtClean="0">
                <a:solidFill>
                  <a:srgbClr val="FF0000"/>
                </a:solidFill>
              </a:rPr>
              <a:t>Contributo Energetico del </a:t>
            </a:r>
            <a:r>
              <a:rPr lang="it-IT" sz="2800" b="1" dirty="0" err="1">
                <a:solidFill>
                  <a:srgbClr val="FF0000"/>
                </a:solidFill>
              </a:rPr>
              <a:t>F</a:t>
            </a:r>
            <a:r>
              <a:rPr lang="it-IT" sz="2800" b="1" dirty="0" err="1" smtClean="0">
                <a:solidFill>
                  <a:srgbClr val="FF0000"/>
                </a:solidFill>
              </a:rPr>
              <a:t>otovoltaioco</a:t>
            </a:r>
            <a:r>
              <a:rPr lang="it-IT" sz="2800" b="1" dirty="0" smtClean="0">
                <a:solidFill>
                  <a:srgbClr val="FF0000"/>
                </a:solidFill>
              </a:rPr>
              <a:t> (Uso Domestico)</a:t>
            </a:r>
            <a:endParaRPr lang="it-IT" sz="2800" b="1" dirty="0">
              <a:solidFill>
                <a:srgbClr val="FF0000"/>
              </a:solidFill>
            </a:endParaRPr>
          </a:p>
        </p:txBody>
      </p:sp>
      <p:sp>
        <p:nvSpPr>
          <p:cNvPr id="9" name="CasellaDiTesto 8"/>
          <p:cNvSpPr txBox="1"/>
          <p:nvPr/>
        </p:nvSpPr>
        <p:spPr>
          <a:xfrm>
            <a:off x="500034" y="1214423"/>
            <a:ext cx="8104414" cy="4801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In conclusione, volevamo sapere quanto contribuisce al fabbisogno energetico di una famiglia l’energia erogata dai pannelli fotovoltaici.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Un nostro compagno di classe ha dei pannelli fotovoltaici sul tetto di casa e  dall’analisi delle specifiche tecniche abbiamo potuto costruire il grafico qui accanto: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Constanti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N. </a:t>
            </a:r>
            <a:r>
              <a:rPr kumimoji="0" lang="it-IT" sz="1800" b="0" i="0" u="none" strike="noStrike" kern="1200" cap="none" spc="0" normalizeH="0" baseline="0" noProof="0" dirty="0" err="1" smtClean="0">
                <a:ln>
                  <a:noFill/>
                </a:ln>
                <a:solidFill>
                  <a:prstClr val="black"/>
                </a:solidFill>
                <a:effectLst/>
                <a:uLnTx/>
                <a:uFillTx/>
                <a:latin typeface="Constantia"/>
                <a:ea typeface="+mn-ea"/>
                <a:cs typeface="+mn-cs"/>
              </a:rPr>
              <a:t>Pannelli=</a:t>
            </a: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 26</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Potenza </a:t>
            </a:r>
            <a:r>
              <a:rPr kumimoji="0" lang="it-IT" sz="1800" b="0" i="0" u="none" strike="noStrike" kern="1200" cap="none" spc="0" normalizeH="0" baseline="0" noProof="0" dirty="0" err="1" smtClean="0">
                <a:ln>
                  <a:noFill/>
                </a:ln>
                <a:solidFill>
                  <a:prstClr val="black"/>
                </a:solidFill>
                <a:effectLst/>
                <a:uLnTx/>
                <a:uFillTx/>
                <a:latin typeface="Constantia"/>
                <a:ea typeface="+mn-ea"/>
                <a:cs typeface="+mn-cs"/>
              </a:rPr>
              <a:t>erogata=</a:t>
            </a: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 6kw/h (picco)</a:t>
            </a:r>
            <a:endParaRPr kumimoji="0" lang="it-IT"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6kw/</a:t>
            </a:r>
            <a:r>
              <a:rPr kumimoji="0" lang="it-IT" sz="1800" b="0" i="0" u="none" strike="noStrike" kern="1200" cap="none" spc="0" normalizeH="0" baseline="0" noProof="0" dirty="0" err="1" smtClean="0">
                <a:ln>
                  <a:noFill/>
                </a:ln>
                <a:solidFill>
                  <a:prstClr val="black"/>
                </a:solidFill>
                <a:effectLst/>
                <a:uLnTx/>
                <a:uFillTx/>
                <a:latin typeface="Constantia"/>
                <a:ea typeface="+mn-ea"/>
                <a:cs typeface="+mn-cs"/>
              </a:rPr>
              <a:t>h=</a:t>
            </a: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 6000w/h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6000w/h : 26= 230w/h</a:t>
            </a:r>
            <a:endParaRPr kumimoji="0" lang="it-IT"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Energia acquistata per contratto =7,5kw/h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Constanti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L’ Energia fotovoltaica costituisce il </a:t>
            </a:r>
            <a:r>
              <a:rPr kumimoji="0" lang="it-IT" sz="1800" b="0" i="0" u="none" strike="noStrike" kern="1200" cap="none" spc="0" normalizeH="0" baseline="0" noProof="0" dirty="0" smtClean="0">
                <a:ln>
                  <a:noFill/>
                </a:ln>
                <a:solidFill>
                  <a:srgbClr val="FF0000"/>
                </a:solidFill>
                <a:effectLst/>
                <a:uLnTx/>
                <a:uFillTx/>
                <a:latin typeface="Constantia"/>
                <a:ea typeface="+mn-ea"/>
                <a:cs typeface="+mn-cs"/>
              </a:rPr>
              <a:t>44%</a:t>
            </a:r>
            <a:r>
              <a:rPr kumimoji="0" lang="it-IT" sz="1800" b="0" i="0" u="none" strike="noStrike" kern="1200" cap="none" spc="0" normalizeH="0" baseline="0" noProof="0" dirty="0">
                <a:ln>
                  <a:noFill/>
                </a:ln>
                <a:solidFill>
                  <a:srgbClr val="FF0000"/>
                </a:solidFill>
                <a:effectLst/>
                <a:uLnTx/>
                <a:uFillTx/>
                <a:latin typeface="Constantia"/>
                <a:ea typeface="+mn-ea"/>
                <a:cs typeface="+mn-cs"/>
              </a:rPr>
              <a:t> </a:t>
            </a: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del </a:t>
            </a:r>
            <a:r>
              <a:rPr kumimoji="0" lang="it-IT" sz="1800" b="0" i="0" u="none" strike="noStrike" kern="1200" cap="none" spc="0" normalizeH="0" baseline="0" noProof="0" dirty="0">
                <a:ln>
                  <a:noFill/>
                </a:ln>
                <a:solidFill>
                  <a:prstClr val="black"/>
                </a:solidFill>
                <a:effectLst/>
                <a:uLnTx/>
                <a:uFillTx/>
                <a:latin typeface="Constantia"/>
                <a:ea typeface="+mn-ea"/>
                <a:cs typeface="+mn-cs"/>
              </a:rPr>
              <a:t>fabbisogno </a:t>
            </a: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energetico familiare, una parte di tale energia viene rivenduta al Gestore del contratto.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prstClr val="black"/>
              </a:solidFill>
              <a:effectLst/>
              <a:uLnTx/>
              <a:uFillTx/>
              <a:latin typeface="Constantia"/>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onstantia"/>
                <a:ea typeface="+mn-ea"/>
                <a:cs typeface="+mn-cs"/>
              </a:rPr>
              <a:t>Questo è un buon risparmio!</a:t>
            </a:r>
          </a:p>
        </p:txBody>
      </p:sp>
      <p:graphicFrame>
        <p:nvGraphicFramePr>
          <p:cNvPr id="5" name="Grafico 4"/>
          <p:cNvGraphicFramePr/>
          <p:nvPr>
            <p:extLst/>
          </p:nvPr>
        </p:nvGraphicFramePr>
        <p:xfrm>
          <a:off x="4929190" y="925820"/>
          <a:ext cx="4019578" cy="5503576"/>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magine 2"/>
          <p:cNvPicPr>
            <a:picLocks noChangeAspect="1"/>
          </p:cNvPicPr>
          <p:nvPr/>
        </p:nvPicPr>
        <p:blipFill>
          <a:blip r:embed="rId3"/>
          <a:stretch>
            <a:fillRect/>
          </a:stretch>
        </p:blipFill>
        <p:spPr>
          <a:xfrm>
            <a:off x="6745454" y="5083294"/>
            <a:ext cx="2088050" cy="1774706"/>
          </a:xfrm>
          <a:prstGeom prst="rect">
            <a:avLst/>
          </a:prstGeom>
        </p:spPr>
      </p:pic>
    </p:spTree>
    <p:extLst>
      <p:ext uri="{BB962C8B-B14F-4D97-AF65-F5344CB8AC3E}">
        <p14:creationId xmlns:p14="http://schemas.microsoft.com/office/powerpoint/2010/main" val="1023061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528" y="1052736"/>
            <a:ext cx="8248999" cy="432048"/>
          </a:xfrm>
        </p:spPr>
        <p:txBody>
          <a:bodyPr>
            <a:normAutofit fontScale="90000"/>
          </a:bodyPr>
          <a:lstStyle/>
          <a:p>
            <a:pPr algn="ctr"/>
            <a:r>
              <a:rPr lang="it-IT" sz="2800" dirty="0" smtClean="0"/>
              <a:t>Contributo energetico fotovoltaico nel Comune di </a:t>
            </a:r>
            <a:r>
              <a:rPr lang="it-IT" sz="2800" dirty="0" err="1" smtClean="0"/>
              <a:t>C.S.Giorgio</a:t>
            </a:r>
            <a:endParaRPr lang="it-IT" sz="2800" dirty="0"/>
          </a:p>
        </p:txBody>
      </p:sp>
      <p:sp>
        <p:nvSpPr>
          <p:cNvPr id="3" name="Sottotitolo 2"/>
          <p:cNvSpPr>
            <a:spLocks noGrp="1"/>
          </p:cNvSpPr>
          <p:nvPr>
            <p:ph type="subTitle" idx="1"/>
          </p:nvPr>
        </p:nvSpPr>
        <p:spPr>
          <a:xfrm>
            <a:off x="411780" y="890718"/>
            <a:ext cx="8072494" cy="4572032"/>
          </a:xfrm>
        </p:spPr>
        <p:txBody>
          <a:bodyPr>
            <a:normAutofit/>
          </a:bodyPr>
          <a:lstStyle/>
          <a:p>
            <a:endParaRPr lang="it-IT" sz="2000" dirty="0" smtClean="0"/>
          </a:p>
          <a:p>
            <a:pPr algn="just"/>
            <a:endParaRPr lang="it-IT" sz="1800" dirty="0" smtClean="0"/>
          </a:p>
          <a:p>
            <a:pPr algn="just"/>
            <a:r>
              <a:rPr lang="it-IT" sz="2000" dirty="0" smtClean="0">
                <a:solidFill>
                  <a:schemeClr val="accent1">
                    <a:lumMod val="50000"/>
                  </a:schemeClr>
                </a:solidFill>
              </a:rPr>
              <a:t>Su internet abbiamo fatto una ricerca in cui abbiamo trovato il PUC (Piano Urbanistico Comunale) dell’anno 2008 nella quale abbiamo letto che il Comune di Castel San Giorgio necessita di più di un milione di KW/h annualmente. Abbiamo confrontato questo dato con quello ottenuto con i nostri calcoli:</a:t>
            </a:r>
          </a:p>
          <a:p>
            <a:pPr algn="just"/>
            <a:r>
              <a:rPr lang="it-IT" sz="2000" dirty="0" smtClean="0">
                <a:solidFill>
                  <a:schemeClr val="accent1">
                    <a:lumMod val="50000"/>
                  </a:schemeClr>
                </a:solidFill>
              </a:rPr>
              <a:t>Energia </a:t>
            </a:r>
            <a:r>
              <a:rPr lang="it-IT" sz="2000" dirty="0">
                <a:solidFill>
                  <a:schemeClr val="accent1">
                    <a:lumMod val="50000"/>
                  </a:schemeClr>
                </a:solidFill>
              </a:rPr>
              <a:t>necessaria all'intero </a:t>
            </a:r>
            <a:r>
              <a:rPr lang="it-IT" sz="2000" dirty="0" smtClean="0">
                <a:solidFill>
                  <a:schemeClr val="accent1">
                    <a:lumMod val="50000"/>
                  </a:schemeClr>
                </a:solidFill>
              </a:rPr>
              <a:t>Comune (approssimata) = </a:t>
            </a:r>
            <a:r>
              <a:rPr lang="it-IT" sz="2000" dirty="0">
                <a:solidFill>
                  <a:schemeClr val="accent1">
                    <a:lumMod val="50000"/>
                  </a:schemeClr>
                </a:solidFill>
              </a:rPr>
              <a:t>1500000 </a:t>
            </a:r>
            <a:r>
              <a:rPr lang="it-IT" sz="2000" dirty="0" smtClean="0">
                <a:solidFill>
                  <a:schemeClr val="accent1">
                    <a:lumMod val="50000"/>
                  </a:schemeClr>
                </a:solidFill>
              </a:rPr>
              <a:t> KW/h </a:t>
            </a:r>
            <a:r>
              <a:rPr lang="it-IT" sz="2000" dirty="0">
                <a:solidFill>
                  <a:schemeClr val="accent1">
                    <a:lumMod val="50000"/>
                  </a:schemeClr>
                </a:solidFill>
              </a:rPr>
              <a:t>annui</a:t>
            </a:r>
            <a:r>
              <a:rPr lang="it-IT" sz="2000" dirty="0" smtClean="0">
                <a:solidFill>
                  <a:schemeClr val="accent1">
                    <a:lumMod val="50000"/>
                  </a:schemeClr>
                </a:solidFill>
              </a:rPr>
              <a:t> </a:t>
            </a:r>
          </a:p>
          <a:p>
            <a:pPr algn="just"/>
            <a:r>
              <a:rPr lang="it-IT" sz="2000" dirty="0" smtClean="0">
                <a:solidFill>
                  <a:schemeClr val="accent1">
                    <a:lumMod val="50000"/>
                  </a:schemeClr>
                </a:solidFill>
              </a:rPr>
              <a:t>Energia generata dai </a:t>
            </a:r>
            <a:r>
              <a:rPr lang="it-IT" sz="2000" dirty="0">
                <a:solidFill>
                  <a:schemeClr val="accent1">
                    <a:lumMod val="50000"/>
                  </a:schemeClr>
                </a:solidFill>
              </a:rPr>
              <a:t>pannelli </a:t>
            </a:r>
            <a:r>
              <a:rPr lang="it-IT" sz="2000" dirty="0" smtClean="0">
                <a:solidFill>
                  <a:schemeClr val="accent1">
                    <a:lumMod val="50000"/>
                  </a:schemeClr>
                </a:solidFill>
              </a:rPr>
              <a:t>fotovoltaici = </a:t>
            </a:r>
            <a:r>
              <a:rPr lang="it-IT" sz="2000" dirty="0">
                <a:solidFill>
                  <a:schemeClr val="accent1">
                    <a:lumMod val="50000"/>
                  </a:schemeClr>
                </a:solidFill>
              </a:rPr>
              <a:t>1942 </a:t>
            </a:r>
            <a:r>
              <a:rPr lang="it-IT" sz="2000" dirty="0" smtClean="0">
                <a:solidFill>
                  <a:schemeClr val="accent1">
                    <a:lumMod val="50000"/>
                  </a:schemeClr>
                </a:solidFill>
              </a:rPr>
              <a:t>KW/h </a:t>
            </a:r>
            <a:r>
              <a:rPr lang="it-IT" sz="2000" dirty="0">
                <a:solidFill>
                  <a:schemeClr val="accent1">
                    <a:lumMod val="50000"/>
                  </a:schemeClr>
                </a:solidFill>
              </a:rPr>
              <a:t>annui</a:t>
            </a:r>
            <a:r>
              <a:rPr lang="it-IT" sz="2000" dirty="0" smtClean="0">
                <a:solidFill>
                  <a:schemeClr val="accent1">
                    <a:lumMod val="50000"/>
                  </a:schemeClr>
                </a:solidFill>
              </a:rPr>
              <a:t> </a:t>
            </a:r>
            <a:endParaRPr lang="it-IT" sz="2000" dirty="0">
              <a:solidFill>
                <a:schemeClr val="accent1">
                  <a:lumMod val="50000"/>
                </a:schemeClr>
              </a:solidFill>
            </a:endParaRPr>
          </a:p>
          <a:p>
            <a:pPr algn="just"/>
            <a:r>
              <a:rPr lang="it-IT" sz="2000" dirty="0" smtClean="0">
                <a:solidFill>
                  <a:schemeClr val="accent1">
                    <a:lumMod val="50000"/>
                  </a:schemeClr>
                </a:solidFill>
              </a:rPr>
              <a:t>Quindi </a:t>
            </a:r>
            <a:r>
              <a:rPr lang="it-IT" sz="2000" dirty="0">
                <a:solidFill>
                  <a:schemeClr val="accent1">
                    <a:lumMod val="50000"/>
                  </a:schemeClr>
                </a:solidFill>
              </a:rPr>
              <a:t>abbiamo capito che i pannelli fotovoltaici presenti nel nostro Comune contribuiscono solo per lo </a:t>
            </a:r>
            <a:r>
              <a:rPr lang="it-IT" sz="2000" b="1" u="sng" dirty="0">
                <a:solidFill>
                  <a:srgbClr val="FF0000"/>
                </a:solidFill>
              </a:rPr>
              <a:t>0,1%</a:t>
            </a:r>
            <a:r>
              <a:rPr lang="it-IT" sz="2000" dirty="0">
                <a:solidFill>
                  <a:srgbClr val="FF0000"/>
                </a:solidFill>
              </a:rPr>
              <a:t> </a:t>
            </a:r>
            <a:r>
              <a:rPr lang="it-IT" sz="2000" dirty="0">
                <a:solidFill>
                  <a:schemeClr val="accent1">
                    <a:lumMod val="50000"/>
                  </a:schemeClr>
                </a:solidFill>
              </a:rPr>
              <a:t>di tutta l’energia necessaria: </a:t>
            </a:r>
            <a:r>
              <a:rPr lang="it-IT" sz="2000" b="1" u="sng" dirty="0">
                <a:solidFill>
                  <a:srgbClr val="FF0000"/>
                </a:solidFill>
              </a:rPr>
              <a:t>troppo poco!</a:t>
            </a:r>
          </a:p>
          <a:p>
            <a:pPr algn="just"/>
            <a:endParaRPr lang="it-IT" sz="1800" dirty="0">
              <a:solidFill>
                <a:schemeClr val="accent1">
                  <a:lumMod val="50000"/>
                </a:schemeClr>
              </a:solidFill>
            </a:endParaRPr>
          </a:p>
        </p:txBody>
      </p:sp>
      <p:grpSp>
        <p:nvGrpSpPr>
          <p:cNvPr id="6" name="Gruppo 5"/>
          <p:cNvGrpSpPr/>
          <p:nvPr/>
        </p:nvGrpSpPr>
        <p:grpSpPr>
          <a:xfrm>
            <a:off x="2555776" y="4868684"/>
            <a:ext cx="3816424" cy="1656660"/>
            <a:chOff x="1043608" y="3573016"/>
            <a:chExt cx="5842050" cy="3029322"/>
          </a:xfrm>
        </p:grpSpPr>
        <p:pic>
          <p:nvPicPr>
            <p:cNvPr id="4" name="Immagine 3"/>
            <p:cNvPicPr>
              <a:picLocks noChangeAspect="1"/>
            </p:cNvPicPr>
            <p:nvPr/>
          </p:nvPicPr>
          <p:blipFill>
            <a:blip r:embed="rId2"/>
            <a:stretch>
              <a:fillRect/>
            </a:stretch>
          </p:blipFill>
          <p:spPr>
            <a:xfrm rot="10800000">
              <a:off x="1043608" y="3573016"/>
              <a:ext cx="4039096" cy="3029322"/>
            </a:xfrm>
            <a:prstGeom prst="rect">
              <a:avLst/>
            </a:prstGeom>
          </p:spPr>
        </p:pic>
        <p:sp>
          <p:nvSpPr>
            <p:cNvPr id="5" name="CasellaDiTesto 4"/>
            <p:cNvSpPr txBox="1"/>
            <p:nvPr/>
          </p:nvSpPr>
          <p:spPr>
            <a:xfrm>
              <a:off x="5364088" y="5517232"/>
              <a:ext cx="152157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5400" b="0" i="0" u="none" strike="noStrike" kern="1200" cap="none" spc="0" normalizeH="0" baseline="0" noProof="0" smtClean="0">
                  <a:ln>
                    <a:noFill/>
                  </a:ln>
                  <a:solidFill>
                    <a:srgbClr val="FF0000"/>
                  </a:solidFill>
                  <a:effectLst/>
                  <a:uLnTx/>
                  <a:uFillTx/>
                  <a:latin typeface="Constantia"/>
                  <a:ea typeface="+mn-ea"/>
                  <a:cs typeface="+mn-cs"/>
                </a:rPr>
                <a:t>0,1%</a:t>
              </a:r>
              <a:endParaRPr kumimoji="0" lang="it-IT" sz="5400" b="0" i="0" u="none" strike="noStrike" kern="1200" cap="none" spc="0" normalizeH="0" baseline="0" noProof="0" dirty="0">
                <a:ln>
                  <a:noFill/>
                </a:ln>
                <a:solidFill>
                  <a:srgbClr val="FF0000"/>
                </a:solidFill>
                <a:effectLst/>
                <a:uLnTx/>
                <a:uFillTx/>
                <a:latin typeface="Constantia"/>
                <a:ea typeface="+mn-ea"/>
                <a:cs typeface="+mn-cs"/>
              </a:endParaRPr>
            </a:p>
          </p:txBody>
        </p:sp>
      </p:grpSp>
    </p:spTree>
    <p:extLst>
      <p:ext uri="{BB962C8B-B14F-4D97-AF65-F5344CB8AC3E}">
        <p14:creationId xmlns:p14="http://schemas.microsoft.com/office/powerpoint/2010/main" val="4145068661"/>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251520" y="332656"/>
            <a:ext cx="4308459" cy="4044373"/>
          </a:xfrm>
          <a:prstGeom prst="rect">
            <a:avLst/>
          </a:prstGeom>
        </p:spPr>
      </p:pic>
      <p:sp>
        <p:nvSpPr>
          <p:cNvPr id="3" name="Segnaposto contenuto 2"/>
          <p:cNvSpPr>
            <a:spLocks noGrp="1"/>
          </p:cNvSpPr>
          <p:nvPr>
            <p:ph idx="1"/>
          </p:nvPr>
        </p:nvSpPr>
        <p:spPr>
          <a:xfrm>
            <a:off x="5148064" y="260648"/>
            <a:ext cx="3456384" cy="6309320"/>
          </a:xfrm>
        </p:spPr>
        <p:txBody>
          <a:bodyPr>
            <a:normAutofit lnSpcReduction="10000"/>
          </a:bodyPr>
          <a:lstStyle/>
          <a:p>
            <a:pPr marL="0" indent="0" algn="ctr">
              <a:buNone/>
            </a:pPr>
            <a:r>
              <a:rPr lang="it-IT" b="1" dirty="0" smtClean="0"/>
              <a:t>Alla fine ai ragazzi di terza è venuta una gran voglia di cantare. </a:t>
            </a:r>
          </a:p>
          <a:p>
            <a:pPr marL="0" indent="0" algn="ctr">
              <a:buNone/>
            </a:pPr>
            <a:r>
              <a:rPr lang="it-IT" b="1" dirty="0" smtClean="0"/>
              <a:t>Hanno selezionato, commentato  e suoneranno per noi dei brani musicali che hanno come tema centrale la Terra</a:t>
            </a:r>
          </a:p>
          <a:p>
            <a:pPr marL="0" indent="0" algn="ctr">
              <a:buNone/>
            </a:pPr>
            <a:r>
              <a:rPr lang="it-IT" b="1" dirty="0" smtClean="0"/>
              <a:t> da amare e preservare…</a:t>
            </a:r>
          </a:p>
          <a:p>
            <a:pPr marL="0" indent="0" algn="ctr">
              <a:buNone/>
            </a:pPr>
            <a:r>
              <a:rPr lang="it-IT" b="1" dirty="0" smtClean="0"/>
              <a:t>in una parola</a:t>
            </a:r>
          </a:p>
          <a:p>
            <a:pPr marL="0" indent="0" algn="ctr">
              <a:buNone/>
            </a:pPr>
            <a:r>
              <a:rPr lang="it-IT" sz="4000" b="1" dirty="0" smtClean="0"/>
              <a:t>SOSTENERE</a:t>
            </a:r>
          </a:p>
          <a:p>
            <a:pPr marL="0" indent="0">
              <a:buNone/>
            </a:pPr>
            <a:endParaRPr lang="it-IT" dirty="0" smtClean="0"/>
          </a:p>
          <a:p>
            <a:pPr marL="0" indent="0">
              <a:buNone/>
            </a:pPr>
            <a:endParaRPr lang="it-IT" dirty="0"/>
          </a:p>
        </p:txBody>
      </p:sp>
      <p:pic>
        <p:nvPicPr>
          <p:cNvPr id="4" name="Picture 4" descr="https://encrypted-tbn0.gstatic.com/images?q=tbn:ANd9GcQmxnG7U0RHP3bi6xXlyQn7nplLZP7xzk2I8C2s6TOg_xGzcwCFUA"/>
          <p:cNvPicPr>
            <a:picLocks noChangeAspect="1" noChangeArrowheads="1"/>
          </p:cNvPicPr>
          <p:nvPr/>
        </p:nvPicPr>
        <p:blipFill>
          <a:blip r:embed="rId3"/>
          <a:srcRect/>
          <a:stretch>
            <a:fillRect/>
          </a:stretch>
        </p:blipFill>
        <p:spPr bwMode="auto">
          <a:xfrm>
            <a:off x="1187624" y="4377029"/>
            <a:ext cx="2702235" cy="2060848"/>
          </a:xfrm>
          <a:prstGeom prst="rect">
            <a:avLst/>
          </a:prstGeom>
          <a:noFill/>
        </p:spPr>
      </p:pic>
    </p:spTree>
    <p:extLst>
      <p:ext uri="{BB962C8B-B14F-4D97-AF65-F5344CB8AC3E}">
        <p14:creationId xmlns:p14="http://schemas.microsoft.com/office/powerpoint/2010/main" val="2259412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2000"/>
                                        <p:tgtEl>
                                          <p:spTgt spid="4"/>
                                        </p:tgtEl>
                                      </p:cBhvr>
                                    </p:animEffect>
                                    <p:anim calcmode="lin" valueType="num">
                                      <p:cBhvr>
                                        <p:cTn id="51" dur="2000" fill="hold"/>
                                        <p:tgtEl>
                                          <p:spTgt spid="4"/>
                                        </p:tgtEl>
                                        <p:attrNameLst>
                                          <p:attrName>ppt_w</p:attrName>
                                        </p:attrNameLst>
                                      </p:cBhvr>
                                      <p:tavLst>
                                        <p:tav tm="0" fmla="#ppt_w*sin(2.5*pi*$)">
                                          <p:val>
                                            <p:fltVal val="0"/>
                                          </p:val>
                                        </p:tav>
                                        <p:tav tm="100000">
                                          <p:val>
                                            <p:fltVal val="1"/>
                                          </p:val>
                                        </p:tav>
                                      </p:tavLst>
                                    </p:anim>
                                    <p:anim calcmode="lin" valueType="num">
                                      <p:cBhvr>
                                        <p:cTn id="52"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504" y="980728"/>
            <a:ext cx="8801100" cy="4824536"/>
          </a:xfrm>
        </p:spPr>
        <p:txBody>
          <a:bodyPr>
            <a:normAutofit fontScale="92500"/>
          </a:bodyPr>
          <a:lstStyle/>
          <a:p>
            <a:pPr marL="0" indent="0">
              <a:buNone/>
            </a:pPr>
            <a:r>
              <a:rPr lang="it-IT" dirty="0" smtClean="0">
                <a:solidFill>
                  <a:schemeClr val="accent6"/>
                </a:solidFill>
              </a:rPr>
              <a:t> </a:t>
            </a:r>
          </a:p>
          <a:p>
            <a:pPr lvl="0"/>
            <a:r>
              <a:rPr lang="it-IT" sz="2400" dirty="0" smtClean="0"/>
              <a:t>L’utilizzo dei combustibili fossili ha cambiato radicalmente il nostro modo di vivere ed ha permesso lo sviluppo della società come noi lo conosciamo  </a:t>
            </a:r>
          </a:p>
          <a:p>
            <a:pPr lvl="0"/>
            <a:endParaRPr lang="it-IT" sz="2400" dirty="0" smtClean="0"/>
          </a:p>
          <a:p>
            <a:pPr lvl="0"/>
            <a:r>
              <a:rPr lang="it-IT" sz="2400" dirty="0" smtClean="0"/>
              <a:t>Attualmente sono la fonte di energia più </a:t>
            </a:r>
          </a:p>
          <a:p>
            <a:pPr marL="0" lvl="0" indent="0">
              <a:buNone/>
            </a:pPr>
            <a:r>
              <a:rPr lang="it-IT" sz="2400" dirty="0" smtClean="0"/>
              <a:t>  economica( ma tra i costi non si calcola</a:t>
            </a:r>
          </a:p>
          <a:p>
            <a:pPr marL="0" lvl="0" indent="0">
              <a:buNone/>
            </a:pPr>
            <a:r>
              <a:rPr lang="it-IT" sz="2400" dirty="0"/>
              <a:t> </a:t>
            </a:r>
            <a:r>
              <a:rPr lang="it-IT" sz="2400" dirty="0" smtClean="0"/>
              <a:t> quasi mai l'impatto ambientale del loro uso)</a:t>
            </a:r>
          </a:p>
          <a:p>
            <a:pPr marL="0" lvl="0" indent="0">
              <a:buNone/>
            </a:pPr>
            <a:r>
              <a:rPr lang="it-IT" sz="2400" dirty="0" smtClean="0"/>
              <a:t> </a:t>
            </a:r>
          </a:p>
          <a:p>
            <a:pPr lvl="0"/>
            <a:r>
              <a:rPr lang="it-IT" sz="2400" dirty="0" smtClean="0"/>
              <a:t>Sono piuttosto facili da trasportare </a:t>
            </a:r>
          </a:p>
          <a:p>
            <a:pPr marL="0" indent="0">
              <a:buNone/>
            </a:pPr>
            <a:r>
              <a:rPr lang="it-IT" sz="2400" dirty="0" smtClean="0"/>
              <a:t>  specialmente nel caso del gas naturale </a:t>
            </a:r>
          </a:p>
          <a:p>
            <a:pPr marL="0" indent="0">
              <a:buNone/>
            </a:pPr>
            <a:endParaRPr lang="it-IT" sz="2400" dirty="0" smtClean="0"/>
          </a:p>
          <a:p>
            <a:r>
              <a:rPr lang="it-IT" sz="2400" dirty="0" smtClean="0"/>
              <a:t>Un impianto può servire moltissime persone </a:t>
            </a:r>
          </a:p>
          <a:p>
            <a:endParaRPr lang="it-IT" dirty="0"/>
          </a:p>
        </p:txBody>
      </p:sp>
      <p:sp>
        <p:nvSpPr>
          <p:cNvPr id="2" name="CasellaDiTesto 1"/>
          <p:cNvSpPr txBox="1"/>
          <p:nvPr/>
        </p:nvSpPr>
        <p:spPr>
          <a:xfrm>
            <a:off x="2627784" y="343407"/>
            <a:ext cx="27363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VANTAGGI</a:t>
            </a:r>
            <a:endParaRPr kumimoji="0" lang="it-IT"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5" name="Immagine 4"/>
          <p:cNvPicPr>
            <a:picLocks noChangeAspect="1"/>
          </p:cNvPicPr>
          <p:nvPr/>
        </p:nvPicPr>
        <p:blipFill rotWithShape="1">
          <a:blip r:embed="rId2"/>
          <a:srcRect t="23575" r="56496" b="-106"/>
          <a:stretch/>
        </p:blipFill>
        <p:spPr>
          <a:xfrm>
            <a:off x="5724128" y="2132856"/>
            <a:ext cx="2616938" cy="3456384"/>
          </a:xfrm>
          <a:prstGeom prst="rect">
            <a:avLst/>
          </a:prstGeom>
        </p:spPr>
      </p:pic>
    </p:spTree>
    <p:extLst>
      <p:ext uri="{BB962C8B-B14F-4D97-AF65-F5344CB8AC3E}">
        <p14:creationId xmlns:p14="http://schemas.microsoft.com/office/powerpoint/2010/main" val="26646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3613"/>
            <a:ext cx="9900592" cy="7407587"/>
          </a:xfrm>
          <a:prstGeom prst="rect">
            <a:avLst/>
          </a:prstGeom>
        </p:spPr>
      </p:pic>
      <p:pic>
        <p:nvPicPr>
          <p:cNvPr id="6" name="Pierangelo Bertoli - Eppure soffi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116" y="6093296"/>
            <a:ext cx="609600" cy="609600"/>
          </a:xfrm>
          <a:prstGeom prst="rect">
            <a:avLst/>
          </a:prstGeom>
        </p:spPr>
      </p:pic>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a:xfrm>
            <a:off x="507504" y="1700808"/>
            <a:ext cx="6400800" cy="1752600"/>
          </a:xfrm>
        </p:spPr>
        <p:txBody>
          <a:bodyPr/>
          <a:lstStyle/>
          <a:p>
            <a:endParaRPr lang="it-IT" dirty="0"/>
          </a:p>
        </p:txBody>
      </p:sp>
    </p:spTree>
    <p:extLst>
      <p:ext uri="{BB962C8B-B14F-4D97-AF65-F5344CB8AC3E}">
        <p14:creationId xmlns:p14="http://schemas.microsoft.com/office/powerpoint/2010/main" val="3849616765"/>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552" y="-189402"/>
            <a:ext cx="9793088" cy="7047401"/>
          </a:xfrm>
        </p:spPr>
      </p:pic>
    </p:spTree>
    <p:extLst>
      <p:ext uri="{BB962C8B-B14F-4D97-AF65-F5344CB8AC3E}">
        <p14:creationId xmlns:p14="http://schemas.microsoft.com/office/powerpoint/2010/main" val="423387709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0"/>
            <a:ext cx="9649072" cy="7236804"/>
          </a:xfrm>
        </p:spPr>
      </p:pic>
    </p:spTree>
    <p:extLst>
      <p:ext uri="{BB962C8B-B14F-4D97-AF65-F5344CB8AC3E}">
        <p14:creationId xmlns:p14="http://schemas.microsoft.com/office/powerpoint/2010/main" val="562231296"/>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543" y="-262932"/>
            <a:ext cx="9494575" cy="7120932"/>
          </a:xfrm>
        </p:spPr>
      </p:pic>
      <p:sp>
        <p:nvSpPr>
          <p:cNvPr id="3" name="Rettangolo 2"/>
          <p:cNvSpPr/>
          <p:nvPr/>
        </p:nvSpPr>
        <p:spPr>
          <a:xfrm>
            <a:off x="3814421" y="3105837"/>
            <a:ext cx="269016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smtClean="0">
                <a:ln>
                  <a:noFill/>
                </a:ln>
                <a:solidFill>
                  <a:prstClr val="white"/>
                </a:solidFill>
                <a:effectLst/>
                <a:uLnTx/>
                <a:uFillTx/>
                <a:latin typeface="Lucida Calligraphy" panose="03010101010101010101" pitchFamily="66" charset="0"/>
                <a:ea typeface="+mn-ea"/>
                <a:cs typeface="+mn-cs"/>
              </a:rPr>
              <a:t>…schiuma</a:t>
            </a:r>
            <a:endParaRPr kumimoji="0" lang="it-IT" sz="3600" b="0"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mn-cs"/>
            </a:endParaRPr>
          </a:p>
        </p:txBody>
      </p:sp>
    </p:spTree>
    <p:extLst>
      <p:ext uri="{BB962C8B-B14F-4D97-AF65-F5344CB8AC3E}">
        <p14:creationId xmlns:p14="http://schemas.microsoft.com/office/powerpoint/2010/main" val="327628321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2" y="0"/>
            <a:ext cx="9144000" cy="6858000"/>
          </a:xfrm>
        </p:spPr>
      </p:pic>
      <p:sp>
        <p:nvSpPr>
          <p:cNvPr id="3" name="CasellaDiTesto 2"/>
          <p:cNvSpPr txBox="1"/>
          <p:nvPr/>
        </p:nvSpPr>
        <p:spPr>
          <a:xfrm>
            <a:off x="3203848" y="404664"/>
            <a:ext cx="32403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asellaDiTesto 3"/>
          <p:cNvSpPr txBox="1"/>
          <p:nvPr/>
        </p:nvSpPr>
        <p:spPr>
          <a:xfrm>
            <a:off x="4139952" y="3767770"/>
            <a:ext cx="24482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smtClean="0">
                <a:ln>
                  <a:noFill/>
                </a:ln>
                <a:solidFill>
                  <a:prstClr val="white"/>
                </a:solidFill>
                <a:effectLst/>
                <a:uLnTx/>
                <a:uFillTx/>
                <a:latin typeface="Lucida Calligraphy" panose="03010101010101010101" pitchFamily="66" charset="0"/>
                <a:ea typeface="+mn-ea"/>
                <a:cs typeface="+mn-cs"/>
              </a:rPr>
              <a:t>…fiumi</a:t>
            </a:r>
            <a:endParaRPr kumimoji="0" lang="it-IT" sz="3600" b="0"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mn-cs"/>
            </a:endParaRPr>
          </a:p>
        </p:txBody>
      </p:sp>
    </p:spTree>
    <p:extLst>
      <p:ext uri="{BB962C8B-B14F-4D97-AF65-F5344CB8AC3E}">
        <p14:creationId xmlns:p14="http://schemas.microsoft.com/office/powerpoint/2010/main" val="648822313"/>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576" y="-459432"/>
            <a:ext cx="9756576" cy="7317431"/>
          </a:xfrm>
        </p:spPr>
      </p:pic>
    </p:spTree>
    <p:extLst>
      <p:ext uri="{BB962C8B-B14F-4D97-AF65-F5344CB8AC3E}">
        <p14:creationId xmlns:p14="http://schemas.microsoft.com/office/powerpoint/2010/main" val="411442224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0"/>
            <a:ext cx="9143999" cy="6858000"/>
          </a:xfrm>
        </p:spPr>
      </p:pic>
    </p:spTree>
    <p:extLst>
      <p:ext uri="{BB962C8B-B14F-4D97-AF65-F5344CB8AC3E}">
        <p14:creationId xmlns:p14="http://schemas.microsoft.com/office/powerpoint/2010/main" val="385856123"/>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8000"/>
          </a:xfrm>
        </p:spPr>
      </p:pic>
      <p:sp>
        <p:nvSpPr>
          <p:cNvPr id="3" name="Rettangolo 2"/>
          <p:cNvSpPr/>
          <p:nvPr/>
        </p:nvSpPr>
        <p:spPr>
          <a:xfrm>
            <a:off x="2051722" y="380924"/>
            <a:ext cx="424827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mn-cs"/>
              </a:rPr>
              <a:t>f</a:t>
            </a:r>
            <a:r>
              <a:rPr kumimoji="0" lang="it-IT" sz="3600" b="1" i="0" u="none" strike="noStrike" kern="1200" cap="none" spc="0" normalizeH="0" baseline="0" noProof="0" dirty="0" smtClean="0">
                <a:ln>
                  <a:noFill/>
                </a:ln>
                <a:solidFill>
                  <a:prstClr val="white"/>
                </a:solidFill>
                <a:effectLst/>
                <a:uLnTx/>
                <a:uFillTx/>
                <a:latin typeface="Lucida Calligraphy" panose="03010101010101010101" pitchFamily="66" charset="0"/>
                <a:ea typeface="+mn-ea"/>
                <a:cs typeface="+mn-cs"/>
              </a:rPr>
              <a:t>also progresso…</a:t>
            </a:r>
            <a:endParaRPr kumimoji="0" lang="it-IT" sz="36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mn-cs"/>
            </a:endParaRPr>
          </a:p>
        </p:txBody>
      </p:sp>
    </p:spTree>
    <p:extLst>
      <p:ext uri="{BB962C8B-B14F-4D97-AF65-F5344CB8AC3E}">
        <p14:creationId xmlns:p14="http://schemas.microsoft.com/office/powerpoint/2010/main" val="4287696717"/>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528" y="-459432"/>
            <a:ext cx="9432032" cy="7317432"/>
          </a:xfrm>
        </p:spPr>
      </p:pic>
      <p:sp>
        <p:nvSpPr>
          <p:cNvPr id="3" name="Rettangolo 2"/>
          <p:cNvSpPr/>
          <p:nvPr/>
        </p:nvSpPr>
        <p:spPr>
          <a:xfrm>
            <a:off x="3491880" y="1412778"/>
            <a:ext cx="244490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smtClean="0">
                <a:ln>
                  <a:noFill/>
                </a:ln>
                <a:solidFill>
                  <a:prstClr val="white"/>
                </a:solidFill>
                <a:effectLst/>
                <a:uLnTx/>
                <a:uFillTx/>
                <a:latin typeface="Lucida Calligraphy" panose="03010101010101010101" pitchFamily="66" charset="0"/>
                <a:ea typeface="+mn-ea"/>
                <a:cs typeface="+mn-cs"/>
              </a:rPr>
              <a:t>…pioggia</a:t>
            </a:r>
            <a:endParaRPr kumimoji="0" lang="it-IT" sz="36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mn-cs"/>
            </a:endParaRPr>
          </a:p>
        </p:txBody>
      </p:sp>
    </p:spTree>
    <p:extLst>
      <p:ext uri="{BB962C8B-B14F-4D97-AF65-F5344CB8AC3E}">
        <p14:creationId xmlns:p14="http://schemas.microsoft.com/office/powerpoint/2010/main" val="3648508348"/>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73373773"/>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0"/>
          <p:cNvSpPr txBox="1">
            <a:spLocks noGrp="1"/>
          </p:cNvSpPr>
          <p:nvPr>
            <p:ph type="subTitle" idx="1"/>
          </p:nvPr>
        </p:nvSpPr>
        <p:spPr>
          <a:xfrm>
            <a:off x="1331640" y="5517232"/>
            <a:ext cx="7560840" cy="1680595"/>
          </a:xfrm>
        </p:spPr>
        <p:txBody>
          <a:bodyPr/>
          <a:lstStyle/>
          <a:p>
            <a:pPr marL="292095" lvl="0" indent="-292095">
              <a:lnSpc>
                <a:spcPct val="80000"/>
              </a:lnSpc>
              <a:spcBef>
                <a:spcPts val="0"/>
              </a:spcBef>
            </a:pPr>
            <a:r>
              <a:rPr lang="it-IT" sz="2400" dirty="0">
                <a:latin typeface="Rockwell"/>
              </a:rPr>
              <a:t>L’ energia nucleare è una forma di energia che deriva da profonde modificazioni della materia, che si libera grazie a delle reazioni che avvengono nel nucleo degli atomi. Per produrla si utilizza l’ uranio 235 oppure, nelle centrali «di ultima generazione», il plutonio 239. La quantità di energia sprigionata è enorme: con 7.5 kg di uranio produciamo tanta energia quanta ne produrremmo con molte tonnellate di carbone o con centinaia di litri di petrolio.</a:t>
            </a:r>
          </a:p>
          <a:p>
            <a:pPr marL="292095" lvl="0" indent="-292095">
              <a:lnSpc>
                <a:spcPct val="80000"/>
              </a:lnSpc>
              <a:spcBef>
                <a:spcPts val="0"/>
              </a:spcBef>
            </a:pPr>
            <a:endParaRPr lang="it-IT" sz="1900" dirty="0">
              <a:latin typeface="Rockwell"/>
            </a:endParaRPr>
          </a:p>
          <a:p>
            <a:pPr lvl="0">
              <a:lnSpc>
                <a:spcPct val="80000"/>
              </a:lnSpc>
              <a:spcBef>
                <a:spcPts val="400"/>
              </a:spcBef>
            </a:pPr>
            <a:endParaRPr lang="it-IT" sz="1600" dirty="0"/>
          </a:p>
        </p:txBody>
      </p:sp>
      <p:sp>
        <p:nvSpPr>
          <p:cNvPr id="6" name="Rettangolo 5"/>
          <p:cNvSpPr/>
          <p:nvPr/>
        </p:nvSpPr>
        <p:spPr>
          <a:xfrm>
            <a:off x="1619672" y="260648"/>
            <a:ext cx="7272808" cy="80021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600" b="1" i="0" u="none" strike="noStrike" kern="1200" cap="all" spc="0" normalizeH="0" baseline="0" noProof="0"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Rockwell"/>
                <a:ea typeface="+mn-ea"/>
                <a:cs typeface="+mn-cs"/>
              </a:rPr>
              <a:t>L’ Energia Nucleare</a:t>
            </a:r>
            <a:endParaRPr kumimoji="0" lang="it-IT" sz="4600" b="1" i="0" u="none" strike="noStrike" kern="1200" cap="all" spc="0" normalizeH="0" baseline="0" noProof="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uLnTx/>
              <a:uFillTx/>
              <a:latin typeface="Calibri"/>
              <a:ea typeface="+mn-ea"/>
              <a:cs typeface="+mn-cs"/>
            </a:endParaRPr>
          </a:p>
        </p:txBody>
      </p:sp>
      <p:pic>
        <p:nvPicPr>
          <p:cNvPr id="5" name="Picture 2"/>
          <p:cNvPicPr>
            <a:picLocks noChangeAspect="1"/>
          </p:cNvPicPr>
          <p:nvPr/>
        </p:nvPicPr>
        <p:blipFill>
          <a:blip r:embed="rId3"/>
          <a:srcRect/>
          <a:stretch>
            <a:fillRect/>
          </a:stretch>
        </p:blipFill>
        <p:spPr>
          <a:xfrm>
            <a:off x="4355976" y="980728"/>
            <a:ext cx="4320475" cy="2736305"/>
          </a:xfrm>
          <a:prstGeom prst="rect">
            <a:avLst/>
          </a:prstGeom>
          <a:noFill/>
          <a:ln>
            <a:noFill/>
          </a:ln>
        </p:spPr>
      </p:pic>
    </p:spTree>
    <p:extLst>
      <p:ext uri="{BB962C8B-B14F-4D97-AF65-F5344CB8AC3E}">
        <p14:creationId xmlns:p14="http://schemas.microsoft.com/office/powerpoint/2010/main" val="86204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
                                            <p:txEl>
                                              <p:pRg st="0" end="0"/>
                                            </p:txEl>
                                          </p:spTgt>
                                        </p:tgtEl>
                                      </p:cBhvr>
                                    </p:animEffect>
                                    <p:anim calcmode="lin" valueType="num">
                                      <p:cBhvr>
                                        <p:cTn id="16" dur="500" fill="hold"/>
                                        <p:tgtEl>
                                          <p:spTgt spid="2">
                                            <p:txEl>
                                              <p:pRg st="0" end="0"/>
                                            </p:txEl>
                                          </p:spTgt>
                                        </p:tgtEl>
                                        <p:attrNameLst>
                                          <p:attrName>ppt_x</p:attrName>
                                        </p:attrNameLst>
                                      </p:cBhvr>
                                      <p:tavLst>
                                        <p:tav tm="0">
                                          <p:val>
                                            <p:fltVal val="0.5"/>
                                          </p:val>
                                        </p:tav>
                                        <p:tav tm="100000">
                                          <p:val>
                                            <p:strVal val="#ppt_x"/>
                                          </p:val>
                                        </p:tav>
                                      </p:tavLst>
                                    </p:anim>
                                    <p:anim calcmode="lin" valueType="num">
                                      <p:cBhvr>
                                        <p:cTn id="17" dur="500" fill="hold"/>
                                        <p:tgtEl>
                                          <p:spTgt spid="2">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0"/>
                                          </p:val>
                                        </p:tav>
                                        <p:tav tm="100000">
                                          <p:val>
                                            <p:strVal val="#ppt_w"/>
                                          </p:val>
                                        </p:tav>
                                      </p:tavLst>
                                    </p:anim>
                                    <p:anim calcmode="lin" valueType="num">
                                      <p:cBhvr>
                                        <p:cTn id="23" dur="500" fill="hold"/>
                                        <p:tgtEl>
                                          <p:spTgt spid="5"/>
                                        </p:tgtEl>
                                        <p:attrNameLst>
                                          <p:attrName>ppt_h</p:attrName>
                                        </p:attrNameLst>
                                      </p:cBhvr>
                                      <p:tavLst>
                                        <p:tav tm="0">
                                          <p:val>
                                            <p:str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
            <a:ext cx="9252520" cy="6857999"/>
          </a:xfrm>
        </p:spPr>
      </p:pic>
      <p:sp>
        <p:nvSpPr>
          <p:cNvPr id="5" name="CasellaDiTesto 4"/>
          <p:cNvSpPr txBox="1"/>
          <p:nvPr/>
        </p:nvSpPr>
        <p:spPr>
          <a:xfrm>
            <a:off x="2555776" y="4509122"/>
            <a:ext cx="72831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smtClean="0">
                <a:ln>
                  <a:noFill/>
                </a:ln>
                <a:solidFill>
                  <a:prstClr val="white"/>
                </a:solidFill>
                <a:effectLst/>
                <a:uLnTx/>
                <a:uFillTx/>
                <a:latin typeface="Lucida Calligraphy" panose="03010101010101010101" pitchFamily="66" charset="0"/>
                <a:ea typeface="+mn-ea"/>
                <a:cs typeface="+mn-cs"/>
              </a:rPr>
              <a:t>…il vento soffia… </a:t>
            </a:r>
            <a:endParaRPr kumimoji="0" lang="it-IT" sz="36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mn-cs"/>
            </a:endParaRPr>
          </a:p>
        </p:txBody>
      </p:sp>
    </p:spTree>
    <p:extLst>
      <p:ext uri="{BB962C8B-B14F-4D97-AF65-F5344CB8AC3E}">
        <p14:creationId xmlns:p14="http://schemas.microsoft.com/office/powerpoint/2010/main" val="687493620"/>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19" y="2"/>
            <a:ext cx="9361039" cy="6857999"/>
          </a:xfrm>
        </p:spPr>
      </p:pic>
    </p:spTree>
    <p:extLst>
      <p:ext uri="{BB962C8B-B14F-4D97-AF65-F5344CB8AC3E}">
        <p14:creationId xmlns:p14="http://schemas.microsoft.com/office/powerpoint/2010/main" val="1350696574"/>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468544" cy="7101408"/>
          </a:xfrm>
        </p:spPr>
      </p:pic>
      <p:sp>
        <p:nvSpPr>
          <p:cNvPr id="3" name="Rettangolo 2"/>
          <p:cNvSpPr/>
          <p:nvPr/>
        </p:nvSpPr>
        <p:spPr>
          <a:xfrm>
            <a:off x="4283968" y="1484786"/>
            <a:ext cx="360066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smtClean="0">
                <a:ln>
                  <a:noFill/>
                </a:ln>
                <a:solidFill>
                  <a:prstClr val="white"/>
                </a:solidFill>
                <a:effectLst/>
                <a:uLnTx/>
                <a:uFillTx/>
                <a:latin typeface="Lucida Calligraphy" panose="03010101010101010101" pitchFamily="66" charset="0"/>
                <a:ea typeface="+mn-ea"/>
                <a:cs typeface="+mn-cs"/>
              </a:rPr>
              <a:t>…non li coglie</a:t>
            </a:r>
            <a:endParaRPr kumimoji="0" lang="it-IT" sz="36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mn-cs"/>
            </a:endParaRPr>
          </a:p>
        </p:txBody>
      </p:sp>
    </p:spTree>
    <p:extLst>
      <p:ext uri="{BB962C8B-B14F-4D97-AF65-F5344CB8AC3E}">
        <p14:creationId xmlns:p14="http://schemas.microsoft.com/office/powerpoint/2010/main" val="1016189373"/>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0"/>
            <a:ext cx="9143999" cy="6858000"/>
          </a:xfrm>
        </p:spPr>
      </p:pic>
    </p:spTree>
    <p:extLst>
      <p:ext uri="{BB962C8B-B14F-4D97-AF65-F5344CB8AC3E}">
        <p14:creationId xmlns:p14="http://schemas.microsoft.com/office/powerpoint/2010/main" val="414521934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
            <a:ext cx="9144000" cy="6841909"/>
          </a:xfrm>
        </p:spPr>
      </p:pic>
    </p:spTree>
    <p:extLst>
      <p:ext uri="{BB962C8B-B14F-4D97-AF65-F5344CB8AC3E}">
        <p14:creationId xmlns:p14="http://schemas.microsoft.com/office/powerpoint/2010/main" val="4246850904"/>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Rettangolo 2"/>
          <p:cNvSpPr/>
          <p:nvPr/>
        </p:nvSpPr>
        <p:spPr>
          <a:xfrm>
            <a:off x="3491880" y="5157194"/>
            <a:ext cx="468109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smtClean="0">
                <a:ln>
                  <a:noFill/>
                </a:ln>
                <a:solidFill>
                  <a:prstClr val="white"/>
                </a:solidFill>
                <a:effectLst/>
                <a:uLnTx/>
                <a:uFillTx/>
                <a:latin typeface="Lucida Calligraphy" panose="03010101010101010101" pitchFamily="66" charset="0"/>
                <a:ea typeface="+mn-ea"/>
                <a:cs typeface="+mn-cs"/>
              </a:rPr>
              <a:t>…istinto bestiale…</a:t>
            </a:r>
            <a:endParaRPr kumimoji="0" lang="it-IT" sz="36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mn-cs"/>
            </a:endParaRPr>
          </a:p>
        </p:txBody>
      </p:sp>
    </p:spTree>
    <p:extLst>
      <p:ext uri="{BB962C8B-B14F-4D97-AF65-F5344CB8AC3E}">
        <p14:creationId xmlns:p14="http://schemas.microsoft.com/office/powerpoint/2010/main" val="232754538"/>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129611949"/>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
            <a:ext cx="9144000" cy="6857999"/>
          </a:xfrm>
        </p:spPr>
      </p:pic>
    </p:spTree>
    <p:extLst>
      <p:ext uri="{BB962C8B-B14F-4D97-AF65-F5344CB8AC3E}">
        <p14:creationId xmlns:p14="http://schemas.microsoft.com/office/powerpoint/2010/main" val="1298545607"/>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4124500883"/>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594231161"/>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107506" y="125757"/>
            <a:ext cx="8712970" cy="1143000"/>
          </a:xfrm>
        </p:spPr>
        <p:txBody>
          <a:bodyPr/>
          <a:lstStyle/>
          <a:p>
            <a:pPr lvl="0"/>
            <a:r>
              <a:rPr lang="it-IT" sz="4000"/>
              <a:t>Come si produce l’energia nucleare?</a:t>
            </a:r>
          </a:p>
        </p:txBody>
      </p:sp>
      <p:pic>
        <p:nvPicPr>
          <p:cNvPr id="3" name="Picture 2"/>
          <p:cNvPicPr>
            <a:picLocks noChangeAspect="1"/>
          </p:cNvPicPr>
          <p:nvPr/>
        </p:nvPicPr>
        <p:blipFill>
          <a:blip r:embed="rId3"/>
          <a:srcRect/>
          <a:stretch>
            <a:fillRect/>
          </a:stretch>
        </p:blipFill>
        <p:spPr>
          <a:xfrm>
            <a:off x="1403649" y="2396211"/>
            <a:ext cx="4968552" cy="3641334"/>
          </a:xfrm>
          <a:prstGeom prst="rect">
            <a:avLst/>
          </a:prstGeom>
          <a:noFill/>
          <a:ln>
            <a:noFill/>
          </a:ln>
        </p:spPr>
      </p:pic>
      <p:sp>
        <p:nvSpPr>
          <p:cNvPr id="4" name="CasellaDiTesto 3"/>
          <p:cNvSpPr txBox="1"/>
          <p:nvPr/>
        </p:nvSpPr>
        <p:spPr>
          <a:xfrm>
            <a:off x="107506" y="1052739"/>
            <a:ext cx="8928987" cy="1323438"/>
          </a:xfrm>
          <a:prstGeom prst="rect">
            <a:avLst/>
          </a:prstGeom>
          <a:noFill/>
          <a:ln>
            <a:noFill/>
          </a:ln>
        </p:spPr>
        <p:txBody>
          <a:bodyPr vert="horz" wrap="square" lIns="91440" tIns="45720" rIns="91440" bIns="45720" anchor="t" anchorCtr="0" compatLnSpc="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it-IT" sz="1600" b="0" i="0" u="none" strike="noStrike" kern="0" cap="none" spc="0" normalizeH="0" baseline="0" noProof="0" dirty="0">
                <a:ln>
                  <a:noFill/>
                </a:ln>
                <a:solidFill>
                  <a:srgbClr val="FFFFFF"/>
                </a:solidFill>
                <a:effectLst/>
                <a:uLnTx/>
                <a:uFillTx/>
                <a:latin typeface="Arial"/>
                <a:ea typeface="+mn-ea"/>
                <a:cs typeface="+mn-cs"/>
              </a:rPr>
              <a:t>La fissione nucleare consiste nel dividere il nucleo di un’ atomo in tanti nuclei più leggeri: ciò avviene per mezzo di alcuni elementi (detti fissili) che dividono il nucleo in due o più parti. I prodotti della </a:t>
            </a:r>
            <a:r>
              <a:rPr kumimoji="0" lang="it-IT" sz="1600" b="0" i="0" u="none" strike="noStrike" kern="0" cap="none" spc="0" normalizeH="0" baseline="0" noProof="0" dirty="0" smtClean="0">
                <a:ln>
                  <a:noFill/>
                </a:ln>
                <a:solidFill>
                  <a:srgbClr val="FFFFFF"/>
                </a:solidFill>
                <a:effectLst/>
                <a:uLnTx/>
                <a:uFillTx/>
                <a:latin typeface="Arial"/>
                <a:ea typeface="+mn-ea"/>
                <a:cs typeface="+mn-cs"/>
              </a:rPr>
              <a:t>scissione sommati </a:t>
            </a:r>
            <a:r>
              <a:rPr kumimoji="0" lang="it-IT" sz="1600" b="0" i="0" u="none" strike="noStrike" kern="0" cap="none" spc="0" normalizeH="0" baseline="0" noProof="0" dirty="0">
                <a:ln>
                  <a:noFill/>
                </a:ln>
                <a:solidFill>
                  <a:srgbClr val="FFFFFF"/>
                </a:solidFill>
                <a:effectLst/>
                <a:uLnTx/>
                <a:uFillTx/>
                <a:latin typeface="Arial"/>
                <a:ea typeface="+mn-ea"/>
                <a:cs typeface="+mn-cs"/>
              </a:rPr>
              <a:t>hanno una massa inferiore al nucleo originale: ciò significa che una parte della materia si è trasformata in energia. Durante la scissione si liberano altri neutroni per cui si innesta una reazione a catena che può essere controllate nelle centrali nucleari.</a:t>
            </a:r>
          </a:p>
        </p:txBody>
      </p:sp>
      <p:sp>
        <p:nvSpPr>
          <p:cNvPr id="5" name="CasellaDiTesto 4"/>
          <p:cNvSpPr txBox="1"/>
          <p:nvPr/>
        </p:nvSpPr>
        <p:spPr>
          <a:xfrm>
            <a:off x="1403649" y="6082069"/>
            <a:ext cx="3672408" cy="461665"/>
          </a:xfrm>
          <a:prstGeom prst="rect">
            <a:avLst/>
          </a:prstGeom>
          <a:noFill/>
          <a:ln>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it-IT" sz="2400" b="0" i="0" u="none" strike="noStrike" kern="0" cap="none" spc="0" normalizeH="0" baseline="0" noProof="0" dirty="0">
                <a:ln>
                  <a:noFill/>
                </a:ln>
                <a:solidFill>
                  <a:srgbClr val="FFFFFF"/>
                </a:solidFill>
                <a:effectLst/>
                <a:uLnTx/>
                <a:uFillTx/>
                <a:latin typeface="Gabriola" pitchFamily="82"/>
                <a:ea typeface="+mn-ea"/>
                <a:cs typeface="+mn-cs"/>
              </a:rPr>
              <a:t>Schema della fissione nucleare</a:t>
            </a:r>
          </a:p>
        </p:txBody>
      </p:sp>
    </p:spTree>
    <p:extLst>
      <p:ext uri="{BB962C8B-B14F-4D97-AF65-F5344CB8AC3E}">
        <p14:creationId xmlns:p14="http://schemas.microsoft.com/office/powerpoint/2010/main" val="15094042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
            <a:ext cx="9144000" cy="6857999"/>
          </a:xfrm>
        </p:spPr>
      </p:pic>
    </p:spTree>
    <p:extLst>
      <p:ext uri="{BB962C8B-B14F-4D97-AF65-F5344CB8AC3E}">
        <p14:creationId xmlns:p14="http://schemas.microsoft.com/office/powerpoint/2010/main" val="4008078258"/>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0"/>
            <a:ext cx="9143999" cy="6858000"/>
          </a:xfrm>
        </p:spPr>
      </p:pic>
    </p:spTree>
    <p:extLst>
      <p:ext uri="{BB962C8B-B14F-4D97-AF65-F5344CB8AC3E}">
        <p14:creationId xmlns:p14="http://schemas.microsoft.com/office/powerpoint/2010/main" val="3896272510"/>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551" y="-293926"/>
            <a:ext cx="9649071" cy="7151925"/>
          </a:xfrm>
        </p:spPr>
      </p:pic>
    </p:spTree>
    <p:extLst>
      <p:ext uri="{BB962C8B-B14F-4D97-AF65-F5344CB8AC3E}">
        <p14:creationId xmlns:p14="http://schemas.microsoft.com/office/powerpoint/2010/main" val="3395155217"/>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0"/>
            <a:ext cx="9144001" cy="6957392"/>
          </a:xfrm>
        </p:spPr>
      </p:pic>
    </p:spTree>
    <p:extLst>
      <p:ext uri="{BB962C8B-B14F-4D97-AF65-F5344CB8AC3E}">
        <p14:creationId xmlns:p14="http://schemas.microsoft.com/office/powerpoint/2010/main" val="780754890"/>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543" y="0"/>
            <a:ext cx="9773344" cy="6858000"/>
          </a:xfrm>
        </p:spPr>
      </p:pic>
    </p:spTree>
    <p:extLst>
      <p:ext uri="{BB962C8B-B14F-4D97-AF65-F5344CB8AC3E}">
        <p14:creationId xmlns:p14="http://schemas.microsoft.com/office/powerpoint/2010/main" val="3618977446"/>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546468204"/>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19" y="0"/>
            <a:ext cx="9252520" cy="6858000"/>
          </a:xfrm>
        </p:spPr>
      </p:pic>
    </p:spTree>
    <p:extLst>
      <p:ext uri="{BB962C8B-B14F-4D97-AF65-F5344CB8AC3E}">
        <p14:creationId xmlns:p14="http://schemas.microsoft.com/office/powerpoint/2010/main" val="1450973201"/>
      </p:ext>
    </p:extLst>
  </p:cSld>
  <p:clrMapOvr>
    <a:masterClrMapping/>
  </p:clrMapOvr>
  <mc:AlternateContent xmlns:mc="http://schemas.openxmlformats.org/markup-compatibility/2006" xmlns:p14="http://schemas.microsoft.com/office/powerpoint/2010/main">
    <mc:Choice Requires="p14">
      <p:transition spd="slow" p14:dur="3400" advTm="1000">
        <p14:reveal/>
      </p:transition>
    </mc:Choice>
    <mc:Fallback xmlns="">
      <p:transition spd="slow" advTm="1000">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843546417"/>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166547"/>
            <a:ext cx="9483766" cy="7029400"/>
          </a:xfrm>
        </p:spPr>
      </p:pic>
    </p:spTree>
    <p:extLst>
      <p:ext uri="{BB962C8B-B14F-4D97-AF65-F5344CB8AC3E}">
        <p14:creationId xmlns:p14="http://schemas.microsoft.com/office/powerpoint/2010/main" val="3831946983"/>
      </p:ext>
    </p:extLst>
  </p:cSld>
  <p:clrMapOvr>
    <a:masterClrMapping/>
  </p:clrMapOvr>
  <mc:AlternateContent xmlns:mc="http://schemas.openxmlformats.org/markup-compatibility/2006" xmlns:p14="http://schemas.microsoft.com/office/powerpoint/2010/main">
    <mc:Choice Requires="p14">
      <p:transition spd="slow" p14:dur="3400" advTm="2000">
        <p14:reveal/>
      </p:transition>
    </mc:Choice>
    <mc:Fallback xmlns="">
      <p:transition spd="slow" advTm="2000">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9392"/>
            <a:ext cx="9577063" cy="7272808"/>
          </a:xfrm>
        </p:spPr>
      </p:pic>
    </p:spTree>
    <p:extLst>
      <p:ext uri="{BB962C8B-B14F-4D97-AF65-F5344CB8AC3E}">
        <p14:creationId xmlns:p14="http://schemas.microsoft.com/office/powerpoint/2010/main" val="33934662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323528" y="184411"/>
            <a:ext cx="8568952" cy="6209399"/>
          </a:xfrm>
          <a:prstGeom prst="rect">
            <a:avLst/>
          </a:prstGeom>
          <a:noFill/>
          <a:ln>
            <a:noFill/>
          </a:ln>
        </p:spPr>
      </p:pic>
      <p:sp>
        <p:nvSpPr>
          <p:cNvPr id="5" name="CasellaDiTesto 3"/>
          <p:cNvSpPr txBox="1"/>
          <p:nvPr/>
        </p:nvSpPr>
        <p:spPr>
          <a:xfrm>
            <a:off x="251520" y="6398038"/>
            <a:ext cx="3456389" cy="461665"/>
          </a:xfrm>
          <a:prstGeom prst="rect">
            <a:avLst/>
          </a:prstGeom>
          <a:noFill/>
          <a:ln>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it-IT" sz="2400" b="0" i="0" u="none" strike="noStrike" kern="0" cap="none" spc="0" normalizeH="0" baseline="0" noProof="0" dirty="0">
                <a:ln>
                  <a:noFill/>
                </a:ln>
                <a:solidFill>
                  <a:srgbClr val="FFFFFF"/>
                </a:solidFill>
                <a:effectLst/>
                <a:uLnTx/>
                <a:uFillTx/>
                <a:latin typeface="Gabriola" pitchFamily="82"/>
                <a:ea typeface="+mn-ea"/>
                <a:cs typeface="+mn-cs"/>
              </a:rPr>
              <a:t>Schema </a:t>
            </a:r>
            <a:r>
              <a:rPr kumimoji="0" lang="it-IT" sz="2400" b="0" i="0" u="none" strike="noStrike" kern="0" cap="none" spc="0" normalizeH="0" baseline="0" noProof="0" dirty="0" smtClean="0">
                <a:ln>
                  <a:noFill/>
                </a:ln>
                <a:solidFill>
                  <a:srgbClr val="FFFFFF"/>
                </a:solidFill>
                <a:effectLst/>
                <a:uLnTx/>
                <a:uFillTx/>
                <a:latin typeface="Gabriola" pitchFamily="82"/>
                <a:ea typeface="+mn-ea"/>
                <a:cs typeface="+mn-cs"/>
              </a:rPr>
              <a:t> </a:t>
            </a:r>
            <a:r>
              <a:rPr kumimoji="0" lang="it-IT" sz="2400" b="0" i="0" u="none" strike="noStrike" kern="0" cap="none" spc="0" normalizeH="0" baseline="0" noProof="0" dirty="0">
                <a:ln>
                  <a:noFill/>
                </a:ln>
                <a:solidFill>
                  <a:srgbClr val="FFFFFF"/>
                </a:solidFill>
                <a:effectLst/>
                <a:uLnTx/>
                <a:uFillTx/>
                <a:latin typeface="Gabriola" pitchFamily="82"/>
                <a:ea typeface="+mn-ea"/>
                <a:cs typeface="+mn-cs"/>
              </a:rPr>
              <a:t>di una centrale nucleare</a:t>
            </a:r>
          </a:p>
        </p:txBody>
      </p:sp>
    </p:spTree>
    <p:extLst>
      <p:ext uri="{BB962C8B-B14F-4D97-AF65-F5344CB8AC3E}">
        <p14:creationId xmlns:p14="http://schemas.microsoft.com/office/powerpoint/2010/main" val="7414162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0"/>
                                          </p:val>
                                        </p:tav>
                                        <p:tav tm="100000">
                                          <p:val>
                                            <p:strVal val="#ppt_w"/>
                                          </p:val>
                                        </p:tav>
                                      </p:tavLst>
                                    </p:anim>
                                    <p:anim calcmode="lin" valueType="num">
                                      <p:cBhvr>
                                        <p:cTn id="8" dur="500" fill="hold"/>
                                        <p:tgtEl>
                                          <p:spTgt spid="3"/>
                                        </p:tgtEl>
                                        <p:attrNameLst>
                                          <p:attrName>ppt_h</p:attrName>
                                        </p:attrNameLst>
                                      </p:cBhvr>
                                      <p:tavLst>
                                        <p:tav tm="0">
                                          <p:val>
                                            <p:str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v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9850"/>
            <a:ext cx="9144001" cy="6877850"/>
          </a:xfrm>
        </p:spPr>
      </p:pic>
    </p:spTree>
    <p:extLst>
      <p:ext uri="{BB962C8B-B14F-4D97-AF65-F5344CB8AC3E}">
        <p14:creationId xmlns:p14="http://schemas.microsoft.com/office/powerpoint/2010/main" val="246129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_rels/theme11.xml.rels><?xml version="1.0" encoding="UTF-8" standalone="yes"?>
<Relationships xmlns="http://schemas.openxmlformats.org/package/2006/relationships"><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Chiamata sipario">
  <a:themeElements>
    <a:clrScheme name="Chiamata sipario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hiamata sipari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hiamata sipario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hiamata sipario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hiamata sipario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hiamata sipario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hiamata sipario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hiamata sipario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hiamata sipario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hiamata sipario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hiamata sipario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Griglia">
  <a:themeElements>
    <a:clrScheme name="Città">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Griglia">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gli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1_Equinozio">
  <a:themeElements>
    <a:clrScheme name="Tramont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3_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Tecnolog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erenity_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Serenity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theme>
</file>

<file path=ppt/theme/theme5.xml><?xml version="1.0" encoding="utf-8"?>
<a:theme xmlns:a="http://schemas.openxmlformats.org/drawingml/2006/main" name="1_Tecnolog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nologia">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nologia">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6.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2_Tecnologia">
  <a:themeElements>
    <a:clrScheme name="Tecnologia">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classico">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Tecnologia">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8.xml><?xml version="1.0" encoding="utf-8"?>
<a:theme xmlns:a="http://schemas.openxmlformats.org/drawingml/2006/main" name="Loggia">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Loggi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9.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TotalTime>
  <Words>3146</Words>
  <Application>Microsoft Office PowerPoint</Application>
  <PresentationFormat>Presentazione su schermo (4:3)</PresentationFormat>
  <Paragraphs>486</Paragraphs>
  <Slides>90</Slides>
  <Notes>9</Notes>
  <HiddenSlides>0</HiddenSlides>
  <MMClips>5</MMClips>
  <ScaleCrop>false</ScaleCrop>
  <HeadingPairs>
    <vt:vector size="6" baseType="variant">
      <vt:variant>
        <vt:lpstr>Caratteri utilizzati</vt:lpstr>
      </vt:variant>
      <vt:variant>
        <vt:i4>22</vt:i4>
      </vt:variant>
      <vt:variant>
        <vt:lpstr>Tema</vt:lpstr>
      </vt:variant>
      <vt:variant>
        <vt:i4>12</vt:i4>
      </vt:variant>
      <vt:variant>
        <vt:lpstr>Titoli diapositive</vt:lpstr>
      </vt:variant>
      <vt:variant>
        <vt:i4>90</vt:i4>
      </vt:variant>
    </vt:vector>
  </HeadingPairs>
  <TitlesOfParts>
    <vt:vector size="124" baseType="lpstr">
      <vt:lpstr>Arial</vt:lpstr>
      <vt:lpstr>Arial Black</vt:lpstr>
      <vt:lpstr>Baskerville Old Face</vt:lpstr>
      <vt:lpstr>Calibri</vt:lpstr>
      <vt:lpstr>Calibri Light</vt:lpstr>
      <vt:lpstr>Century Schoolbook</vt:lpstr>
      <vt:lpstr>Constantia</vt:lpstr>
      <vt:lpstr>Courier New</vt:lpstr>
      <vt:lpstr>Euphemia</vt:lpstr>
      <vt:lpstr>Franklin Gothic Book</vt:lpstr>
      <vt:lpstr>Franklin Gothic Medium</vt:lpstr>
      <vt:lpstr>Gabriola</vt:lpstr>
      <vt:lpstr>Jokerman</vt:lpstr>
      <vt:lpstr>Lucida Calligraphy</vt:lpstr>
      <vt:lpstr>Lucida Fax</vt:lpstr>
      <vt:lpstr>Rockwell</vt:lpstr>
      <vt:lpstr>Tahoma</vt:lpstr>
      <vt:lpstr>Times New Roman</vt:lpstr>
      <vt:lpstr>Trebuchet MS</vt:lpstr>
      <vt:lpstr>Verdana</vt:lpstr>
      <vt:lpstr>Wingdings</vt:lpstr>
      <vt:lpstr>Wingdings 2</vt:lpstr>
      <vt:lpstr>1_Chiamata sipario</vt:lpstr>
      <vt:lpstr>1_Tema di Office</vt:lpstr>
      <vt:lpstr>4_Tecnologia</vt:lpstr>
      <vt:lpstr>Serenity_16x9</vt:lpstr>
      <vt:lpstr>1_Tecnologia</vt:lpstr>
      <vt:lpstr>Equinozio</vt:lpstr>
      <vt:lpstr>2_Tecnologia</vt:lpstr>
      <vt:lpstr>Loggia</vt:lpstr>
      <vt:lpstr>Spring</vt:lpstr>
      <vt:lpstr>Griglia</vt:lpstr>
      <vt:lpstr>1_Equinozio</vt:lpstr>
      <vt:lpstr>3_Tema di Office</vt:lpstr>
      <vt:lpstr>I ragazzi delle Classi Terze</vt:lpstr>
      <vt:lpstr>Presentazione standard di PowerPoint</vt:lpstr>
      <vt:lpstr>         I COMBUSTIBILI FOSSILI I combustibili fossili sono quei combustibili che derivano dalla trasformazione della sostanza organica in forme più stabili e ricche di carbonio. Sono fonti energetiche non rinnovabili, poiché il loro utilizzo ai ritmi attuali pregiudica la loro disponibilità per le generazioni future. Appartengono a questo campo: - il petrolio e suoi derivati (benzine, gasolio, solventi, cherosene, olii lubrificanti, catrame) - il carbone - il gas naturale</vt:lpstr>
      <vt:lpstr>Presentazione standard di PowerPoint</vt:lpstr>
      <vt:lpstr>Presentazione standard di PowerPoint</vt:lpstr>
      <vt:lpstr>Presentazione standard di PowerPoint</vt:lpstr>
      <vt:lpstr>Presentazione standard di PowerPoint</vt:lpstr>
      <vt:lpstr>Come si produce l’energia nucleare?</vt:lpstr>
      <vt:lpstr>Presentazione standard di PowerPoint</vt:lpstr>
      <vt:lpstr>Energia Nucleare: pro &amp; contro</vt:lpstr>
      <vt:lpstr>Energia Idroelettrica</vt:lpstr>
      <vt:lpstr>Presentazione standard di PowerPoint</vt:lpstr>
      <vt:lpstr>Presentazione standard di PowerPoint</vt:lpstr>
      <vt:lpstr>Presentazione standard di PowerPoint</vt:lpstr>
      <vt:lpstr>Energia dalle maree</vt:lpstr>
      <vt:lpstr>Presentazione standard di PowerPoint</vt:lpstr>
      <vt:lpstr>        Come è utilizzata la marea per produrre energia?</vt:lpstr>
      <vt:lpstr>Presentazione standard di PowerPoint</vt:lpstr>
      <vt:lpstr>Presentazione standard di PowerPoint</vt:lpstr>
      <vt:lpstr>Presentazione standard di PowerPoint</vt:lpstr>
      <vt:lpstr>Presentazione standard di PowerPoint</vt:lpstr>
      <vt:lpstr>Presentazione standard di PowerPoint</vt:lpstr>
      <vt:lpstr>      PRO                   CONTRO</vt:lpstr>
      <vt:lpstr>Presentazione standard di PowerPoint</vt:lpstr>
      <vt:lpstr>Presentazione standard di PowerPoint</vt:lpstr>
      <vt:lpstr>Presentazione standard di PowerPoint</vt:lpstr>
      <vt:lpstr>Presentazione standard di PowerPoint</vt:lpstr>
      <vt:lpstr>Energia solare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BIOMASSE VANTAGGI                SVANTAGGI</vt:lpstr>
      <vt:lpstr>   BIOCARBURANTI                      VANTAGGI                   SVANTAGGI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Le fonti di energia alternativa a castel san giorgio    </vt:lpstr>
      <vt:lpstr>Presentazione standard di PowerPoint</vt:lpstr>
      <vt:lpstr>Presentazione standard di PowerPoint</vt:lpstr>
      <vt:lpstr>Presentazione standard di PowerPoint</vt:lpstr>
      <vt:lpstr>Presentazione standard di PowerPoint</vt:lpstr>
      <vt:lpstr>Nell’ ultimo periodo sul territorio vengono utilizzate delle caldaie a biomassa (ossia  un insieme di organismi animali o vegetali presenti in una certa quantità in un dato ambiente come quello acquatico o terrestre),  Queste caldaie utilizzando scarti agricoli , riducono il consumo di gas, e sono quindi non inquinanti.         </vt:lpstr>
      <vt:lpstr>  “IL FOTOVOLTAICO”  nel comune di C. S. GIORGIO</vt:lpstr>
      <vt:lpstr>Osservazione e Raccolta dati</vt:lpstr>
      <vt:lpstr>Analisi dei dati e costruzione di un ortogramma</vt:lpstr>
      <vt:lpstr>Separazione delle zone industriali da quelle residenziali</vt:lpstr>
      <vt:lpstr>Presentazione standard di PowerPoint</vt:lpstr>
      <vt:lpstr> Produzione energetica urbana e industriale del comune di Castel S. Giorgio</vt:lpstr>
      <vt:lpstr>Contributo Energetico del Fotovoltaioco (Uso Domestico)</vt:lpstr>
      <vt:lpstr>Contributo energetico fotovoltaico nel Comune di C.S.Giorgio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ragazzi delle Classi Terze</dc:title>
  <dc:creator>Famiglia Spisso</dc:creator>
  <cp:lastModifiedBy>Famiglia Spisso</cp:lastModifiedBy>
  <cp:revision>1</cp:revision>
  <dcterms:created xsi:type="dcterms:W3CDTF">2016-06-04T04:07:52Z</dcterms:created>
  <dcterms:modified xsi:type="dcterms:W3CDTF">2016-06-04T04:09:59Z</dcterms:modified>
</cp:coreProperties>
</file>