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0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0" autoAdjust="0"/>
    <p:restoredTop sz="94660"/>
  </p:normalViewPr>
  <p:slideViewPr>
    <p:cSldViewPr>
      <p:cViewPr varScale="1">
        <p:scale>
          <a:sx n="69" d="100"/>
          <a:sy n="69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49999-985D-4656-B9DB-AEE442BE00AC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25C54-D969-4E69-A301-5D162D1398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90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25C54-D969-4E69-A301-5D162D13981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566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25C54-D969-4E69-A301-5D162D13981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591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25C54-D969-4E69-A301-5D162D13981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38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D5E0-92B6-47D8-BBD8-C989310DD46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39AB-64C6-49AE-9BE7-49D9FF4870F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D5E0-92B6-47D8-BBD8-C989310DD46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39AB-64C6-49AE-9BE7-49D9FF4870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D5E0-92B6-47D8-BBD8-C989310DD46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39AB-64C6-49AE-9BE7-49D9FF4870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D5E0-92B6-47D8-BBD8-C989310DD46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39AB-64C6-49AE-9BE7-49D9FF4870F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D5E0-92B6-47D8-BBD8-C989310DD46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39AB-64C6-49AE-9BE7-49D9FF4870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D5E0-92B6-47D8-BBD8-C989310DD46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39AB-64C6-49AE-9BE7-49D9FF4870F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D5E0-92B6-47D8-BBD8-C989310DD46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39AB-64C6-49AE-9BE7-49D9FF4870F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D5E0-92B6-47D8-BBD8-C989310DD46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39AB-64C6-49AE-9BE7-49D9FF4870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D5E0-92B6-47D8-BBD8-C989310DD46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39AB-64C6-49AE-9BE7-49D9FF4870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D5E0-92B6-47D8-BBD8-C989310DD46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39AB-64C6-49AE-9BE7-49D9FF4870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D5E0-92B6-47D8-BBD8-C989310DD46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39AB-64C6-49AE-9BE7-49D9FF4870F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17D5E0-92B6-47D8-BBD8-C989310DD46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8339AB-64C6-49AE-9BE7-49D9FF4870F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lanzara.gov.it/wp-content/uploads/2016/05/ENGLISH-TRADITIONAL-DISHES.pptx" TargetMode="External"/><Relationship Id="rId2" Type="http://schemas.openxmlformats.org/officeDocument/2006/relationships/hyperlink" Target="http://www.iclanzara.gov.it/wp-content/uploads/2016/05/JUNK-FOOD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lanzara.gov.it/wp-content/uploads/2016/05/alimentazione-musica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clanzara.gov.it/wp-content/uploads/2016/05/TESTO-LA-NUTELLA-DI-TUA-SORELLA.pptx" TargetMode="External"/><Relationship Id="rId5" Type="http://schemas.openxmlformats.org/officeDocument/2006/relationships/hyperlink" Target="http://www.iclanzara.gov.it/wp-content/uploads/2016/05/TESTO-VIVA-LA-PAPPA.pptx" TargetMode="External"/><Relationship Id="rId4" Type="http://schemas.openxmlformats.org/officeDocument/2006/relationships/hyperlink" Target="http://www.iclanzara.gov.it/wp-content/uploads/2016/05/TESTO-A-ME-M-PIAC-A-NUTELL.ppt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lanzara.gov.it/wp-content/uploads/2016/05/L&#8217;-alimentazione-secondo-le-religioni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lanzara.gov.it/wp-content/uploads/2016/05/IMC.pptx" TargetMode="External"/><Relationship Id="rId2" Type="http://schemas.openxmlformats.org/officeDocument/2006/relationships/hyperlink" Target="http://www.iclanzara.gov.it/wp-content/uploads/2016/05/CALCOLO-KCAL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lanzara.gov.it/wp-content/uploads/2016/05/EDUCAZIONE-FISICA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lanzara.gov.it/wp-content/uploads/2016/05/arte-disegni.pptx" TargetMode="External"/><Relationship Id="rId2" Type="http://schemas.openxmlformats.org/officeDocument/2006/relationships/hyperlink" Target="http://www.iclanzara.gov.it/wp-content/uploads/2016/05/arte.ppt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lanzara.gov.it/wp-content/uploads/2016/05/scienze-piatti-tipici-regionali.pptx" TargetMode="External"/><Relationship Id="rId2" Type="http://schemas.openxmlformats.org/officeDocument/2006/relationships/hyperlink" Target="http://www.iclanzara.gov.it/wp-content/uploads/2016/05/SCIENZE-DIETA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lanzara.gov.it/wp-content/uploads/2016/05/anoressia.pptx" TargetMode="External"/><Relationship Id="rId7" Type="http://schemas.openxmlformats.org/officeDocument/2006/relationships/hyperlink" Target="http://www.iclanzara.gov.it/wp-content/uploads/2016/05/LA-DIETA-MEDITERRANEA.pptx" TargetMode="External"/><Relationship Id="rId2" Type="http://schemas.openxmlformats.org/officeDocument/2006/relationships/hyperlink" Target="../Desktop/LA%20DIETA%20MEDITERRANEA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clanzara.gov.it/wp-content/uploads/2016/05/PIRAMIDE-ALIMENTARE.pptx" TargetMode="External"/><Relationship Id="rId5" Type="http://schemas.openxmlformats.org/officeDocument/2006/relationships/hyperlink" Target="http://www.iclanzara.gov.it/wp-content/uploads/2016/05/obesit&#224;.pptx" TargetMode="External"/><Relationship Id="rId4" Type="http://schemas.openxmlformats.org/officeDocument/2006/relationships/hyperlink" Target="http://www.iclanzara.gov.it/wp-content/uploads/2016/05/BULIMIA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lanzara.gov.it/wp-content/uploads/2016/05/Lalimentazione-nel-700-in-italia-e-europa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lanzara.gov.it/wp-content/uploads/2016/05/SERBIA.pptx" TargetMode="External"/><Relationship Id="rId2" Type="http://schemas.openxmlformats.org/officeDocument/2006/relationships/hyperlink" Target="http://www.iclanzara.gov.it/wp-content/uploads/2016/05/TURCHIA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clanzara.gov.it/wp-content/uploads/2016/05/La-cucina-croata.pptx" TargetMode="External"/><Relationship Id="rId5" Type="http://schemas.openxmlformats.org/officeDocument/2006/relationships/hyperlink" Target="http://www.iclanzara.gov.it/wp-content/uploads/2016/05/ALBANIA.pptx" TargetMode="External"/><Relationship Id="rId4" Type="http://schemas.openxmlformats.org/officeDocument/2006/relationships/hyperlink" Target="http://www.iclanzara.gov.it/wp-content/uploads/2016/05/GRECIA.ppt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lanzara.gov.it/wp-content/uploads/2016/05/L&#8217;alimentazione-nei-paesi-sviluppati.pptx" TargetMode="External"/><Relationship Id="rId2" Type="http://schemas.openxmlformats.org/officeDocument/2006/relationships/hyperlink" Target="http://www.iclanzara.gov.it/wp-content/uploads/2016/05/Paesi-non-sviluppati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lanzara.gov.it/wp-content/uploads/2016/05/INDAGINE-STATISTICA-2%5eC-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lanzara.gov.it/wp-content/uploads/2016/05/L&#8217;-ALIMENTAZIONE-FRANCESE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-356" y="346657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 smtClean="0">
                <a:solidFill>
                  <a:srgbClr val="FF0000"/>
                </a:solidFill>
              </a:rPr>
              <a:t>DIETA MEDITERRANEA </a:t>
            </a:r>
            <a:r>
              <a:rPr lang="it-IT" sz="5400" dirty="0" smtClean="0"/>
              <a:t>: le corrette regole alimentari.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383" y="2097147"/>
            <a:ext cx="6192688" cy="46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6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7544" y="476672"/>
            <a:ext cx="82089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0" b="1" i="1" dirty="0" smtClean="0">
                <a:solidFill>
                  <a:srgbClr val="FF0000"/>
                </a:solidFill>
              </a:rPr>
              <a:t>ENGLISH</a:t>
            </a:r>
            <a:endParaRPr lang="it-IT" sz="15000" b="1" i="1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19572" y="335699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i="1" dirty="0"/>
              <a:t>I</a:t>
            </a:r>
            <a:r>
              <a:rPr lang="en-US" i="1" dirty="0" smtClean="0"/>
              <a:t>n </a:t>
            </a:r>
            <a:r>
              <a:rPr lang="en-US" i="1" dirty="0"/>
              <a:t>English we studied </a:t>
            </a:r>
            <a:r>
              <a:rPr lang="en-US" i="1" dirty="0">
                <a:hlinkClick r:id="rId2"/>
              </a:rPr>
              <a:t>the junk food </a:t>
            </a:r>
            <a:r>
              <a:rPr lang="en-US" i="1" dirty="0"/>
              <a:t>but </a:t>
            </a:r>
            <a:r>
              <a:rPr lang="en-US" i="1" dirty="0" smtClean="0"/>
              <a:t>also </a:t>
            </a:r>
            <a:r>
              <a:rPr lang="en-US" i="1" dirty="0">
                <a:hlinkClick r:id="rId3"/>
              </a:rPr>
              <a:t>E</a:t>
            </a:r>
            <a:r>
              <a:rPr lang="en-US" i="1" dirty="0" smtClean="0">
                <a:hlinkClick r:id="rId3"/>
              </a:rPr>
              <a:t>ngland traditional </a:t>
            </a:r>
            <a:r>
              <a:rPr lang="en-US" i="1" dirty="0">
                <a:hlinkClick r:id="rId3"/>
              </a:rPr>
              <a:t>dishes </a:t>
            </a:r>
            <a:r>
              <a:rPr lang="en-US" i="1" dirty="0" smtClean="0"/>
              <a:t>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38108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8" y="404664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0" b="1" i="1" dirty="0" smtClean="0">
                <a:solidFill>
                  <a:srgbClr val="FF0000"/>
                </a:solidFill>
              </a:rPr>
              <a:t>MUSICA</a:t>
            </a:r>
            <a:endParaRPr lang="it-IT" sz="18000" b="1" i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3501008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In musica abbiamo individuato prima di tutto </a:t>
            </a:r>
            <a:r>
              <a:rPr lang="it-IT" i="1" dirty="0" smtClean="0">
                <a:hlinkClick r:id="rId3"/>
              </a:rPr>
              <a:t>che cos’è l’alimentazione</a:t>
            </a:r>
            <a:r>
              <a:rPr lang="it-IT" i="1" dirty="0" smtClean="0"/>
              <a:t>, poi abbiamo ricercato nel web le canzoni riferite al cibo: </a:t>
            </a:r>
            <a:r>
              <a:rPr lang="it-IT" i="1" dirty="0" smtClean="0">
                <a:hlinkClick r:id="rId4"/>
              </a:rPr>
              <a:t>A me m </a:t>
            </a:r>
            <a:r>
              <a:rPr lang="it-IT" i="1" dirty="0" err="1" smtClean="0">
                <a:hlinkClick r:id="rId4"/>
              </a:rPr>
              <a:t>piac</a:t>
            </a:r>
            <a:r>
              <a:rPr lang="it-IT" i="1" dirty="0" smtClean="0">
                <a:hlinkClick r:id="rId4"/>
              </a:rPr>
              <a:t> a </a:t>
            </a:r>
            <a:r>
              <a:rPr lang="it-IT" i="1" dirty="0" err="1" smtClean="0">
                <a:hlinkClick r:id="rId4"/>
              </a:rPr>
              <a:t>nutell</a:t>
            </a:r>
            <a:r>
              <a:rPr lang="it-IT" i="1" dirty="0" smtClean="0"/>
              <a:t>, </a:t>
            </a:r>
            <a:r>
              <a:rPr lang="it-IT" i="1" dirty="0" smtClean="0">
                <a:hlinkClick r:id="rId5"/>
              </a:rPr>
              <a:t>viva la pappa al pomodoro</a:t>
            </a:r>
            <a:r>
              <a:rPr lang="it-IT" i="1" dirty="0" smtClean="0"/>
              <a:t>, </a:t>
            </a:r>
            <a:r>
              <a:rPr lang="it-IT" i="1" dirty="0" smtClean="0">
                <a:hlinkClick r:id="rId6"/>
              </a:rPr>
              <a:t>la nutella di tua sorella</a:t>
            </a:r>
            <a:r>
              <a:rPr lang="it-IT" i="1" dirty="0" smtClean="0"/>
              <a:t>. 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20981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8" y="404664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0" b="1" i="1" dirty="0" smtClean="0">
                <a:solidFill>
                  <a:srgbClr val="FF0000"/>
                </a:solidFill>
              </a:rPr>
              <a:t>RELIGIONE</a:t>
            </a:r>
            <a:endParaRPr lang="it-IT" sz="12000" b="1" i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285293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In religione abbiamo fatto le diverse catene alimentari per rispettare in base alla religione</a:t>
            </a:r>
            <a:r>
              <a:rPr lang="it-IT" i="1" dirty="0" smtClean="0">
                <a:hlinkClick r:id="rId2"/>
              </a:rPr>
              <a:t>:  cristianesimo, islam, induismo, </a:t>
            </a:r>
            <a:r>
              <a:rPr lang="it-IT" i="1" dirty="0" err="1" smtClean="0">
                <a:hlinkClick r:id="rId2"/>
              </a:rPr>
              <a:t>ebraismo,buddismo</a:t>
            </a:r>
            <a:r>
              <a:rPr lang="it-IT" i="1" dirty="0" smtClean="0">
                <a:hlinkClick r:id="rId2"/>
              </a:rPr>
              <a:t>.</a:t>
            </a: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90666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404664"/>
            <a:ext cx="86409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0" b="1" i="1" dirty="0" smtClean="0">
                <a:solidFill>
                  <a:srgbClr val="FF0000"/>
                </a:solidFill>
              </a:rPr>
              <a:t>TECNOLOGIA</a:t>
            </a:r>
            <a:endParaRPr lang="it-IT" sz="11000" b="1" i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80193" y="242088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In tecnologia abbiamo calcolato le </a:t>
            </a:r>
            <a:r>
              <a:rPr lang="it-IT" i="1" dirty="0" smtClean="0">
                <a:hlinkClick r:id="rId2"/>
              </a:rPr>
              <a:t>kcal degl’alimenti che assumiamo ogni giorno</a:t>
            </a:r>
            <a:r>
              <a:rPr lang="it-IT" i="1" dirty="0" smtClean="0"/>
              <a:t> e </a:t>
            </a:r>
            <a:r>
              <a:rPr lang="it-IT" i="1" dirty="0" smtClean="0">
                <a:hlinkClick r:id="rId3"/>
              </a:rPr>
              <a:t>l’indice di massa corporea </a:t>
            </a:r>
            <a:r>
              <a:rPr lang="it-IT" i="1" dirty="0" smtClean="0"/>
              <a:t>(IMC).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69793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395536" y="404664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0" b="1" i="1" dirty="0" smtClean="0">
                <a:solidFill>
                  <a:srgbClr val="FF0000"/>
                </a:solidFill>
              </a:rPr>
              <a:t>EDUCAZIONE FISICA</a:t>
            </a:r>
            <a:endParaRPr lang="it-IT" sz="10000" b="1" i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6" y="386104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In educazione fisica abbiamo imparato la </a:t>
            </a:r>
            <a:r>
              <a:rPr lang="it-IT" i="1" dirty="0" smtClean="0">
                <a:hlinkClick r:id="rId2"/>
              </a:rPr>
              <a:t>diversa alimentazione tra i tipi di persone</a:t>
            </a:r>
            <a:r>
              <a:rPr lang="it-IT" i="1" dirty="0" smtClean="0"/>
              <a:t>.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80102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836712"/>
            <a:ext cx="828092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0" dirty="0" smtClean="0">
                <a:solidFill>
                  <a:srgbClr val="FF0000"/>
                </a:solidFill>
              </a:rPr>
              <a:t>ARTE</a:t>
            </a:r>
            <a:endParaRPr lang="it-IT" sz="23000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83568" y="407707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In arte abbiamo appreso la tecnica del </a:t>
            </a:r>
            <a:r>
              <a:rPr lang="it-IT" i="1" dirty="0" smtClean="0">
                <a:hlinkClick r:id="rId2"/>
              </a:rPr>
              <a:t>chiaroscuro</a:t>
            </a:r>
            <a:r>
              <a:rPr lang="it-IT" i="1" dirty="0" smtClean="0"/>
              <a:t> e abbiamo fatto alcuni </a:t>
            </a:r>
            <a:r>
              <a:rPr lang="it-IT" i="1" dirty="0" smtClean="0">
                <a:hlinkClick r:id="rId3"/>
              </a:rPr>
              <a:t>disegni.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07673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404664"/>
            <a:ext cx="813690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7000" dirty="0" smtClean="0">
                <a:solidFill>
                  <a:srgbClr val="FF0000"/>
                </a:solidFill>
              </a:rPr>
              <a:t>SCIENZE</a:t>
            </a:r>
            <a:endParaRPr lang="it-IT" sz="17000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350100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 scienze abbiamo parlato della </a:t>
            </a:r>
            <a:r>
              <a:rPr lang="it-IT" dirty="0" smtClean="0">
                <a:hlinkClick r:id="rId2"/>
              </a:rPr>
              <a:t>dieta</a:t>
            </a:r>
            <a:r>
              <a:rPr lang="it-IT" dirty="0" smtClean="0"/>
              <a:t> e anche </a:t>
            </a:r>
            <a:r>
              <a:rPr lang="it-IT" dirty="0" smtClean="0">
                <a:hlinkClick r:id="rId3"/>
              </a:rPr>
              <a:t>i piatti tipici delle varie regioni.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346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1052736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 smtClean="0"/>
              <a:t>Noi ragazzi della IIC abbiamo trattato l’alimentazione, in particolare la dieta mediterranea, approfondendola nelle varie.</a:t>
            </a:r>
            <a:endParaRPr lang="it-IT" sz="4800" i="1" dirty="0"/>
          </a:p>
        </p:txBody>
      </p:sp>
    </p:spTree>
    <p:extLst>
      <p:ext uri="{BB962C8B-B14F-4D97-AF65-F5344CB8AC3E}">
        <p14:creationId xmlns:p14="http://schemas.microsoft.com/office/powerpoint/2010/main" val="41800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2771800" y="1775249"/>
            <a:ext cx="4248472" cy="1921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/>
              <a:t>L’ALIMENTAZIONE E LE CORRETTE REGOLE ALIMENTARI </a:t>
            </a:r>
            <a:endParaRPr lang="it-IT" b="1" i="1" dirty="0"/>
          </a:p>
        </p:txBody>
      </p:sp>
      <p:cxnSp>
        <p:nvCxnSpPr>
          <p:cNvPr id="5" name="Connettore 1 4"/>
          <p:cNvCxnSpPr>
            <a:stCxn id="2" idx="1"/>
          </p:cNvCxnSpPr>
          <p:nvPr/>
        </p:nvCxnSpPr>
        <p:spPr>
          <a:xfrm flipH="1" flipV="1">
            <a:off x="2123728" y="1124745"/>
            <a:ext cx="1270246" cy="931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>
            <a:stCxn id="2" idx="0"/>
          </p:cNvCxnSpPr>
          <p:nvPr/>
        </p:nvCxnSpPr>
        <p:spPr>
          <a:xfrm flipH="1" flipV="1">
            <a:off x="4788024" y="692697"/>
            <a:ext cx="108012" cy="1082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>
            <a:stCxn id="2" idx="7"/>
          </p:cNvCxnSpPr>
          <p:nvPr/>
        </p:nvCxnSpPr>
        <p:spPr>
          <a:xfrm flipV="1">
            <a:off x="6398098" y="1340769"/>
            <a:ext cx="766190" cy="715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6900710" y="2384264"/>
            <a:ext cx="648072" cy="6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6865674" y="2701964"/>
            <a:ext cx="76619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2" idx="4"/>
          </p:cNvCxnSpPr>
          <p:nvPr/>
        </p:nvCxnSpPr>
        <p:spPr>
          <a:xfrm>
            <a:off x="4896036" y="3697041"/>
            <a:ext cx="0" cy="956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2" idx="3"/>
          </p:cNvCxnSpPr>
          <p:nvPr/>
        </p:nvCxnSpPr>
        <p:spPr>
          <a:xfrm flipH="1">
            <a:off x="2627784" y="3415601"/>
            <a:ext cx="766190" cy="733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stCxn id="2" idx="2"/>
          </p:cNvCxnSpPr>
          <p:nvPr/>
        </p:nvCxnSpPr>
        <p:spPr>
          <a:xfrm flipH="1">
            <a:off x="2123728" y="2736145"/>
            <a:ext cx="648072" cy="6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e 19"/>
          <p:cNvSpPr/>
          <p:nvPr/>
        </p:nvSpPr>
        <p:spPr>
          <a:xfrm>
            <a:off x="899591" y="116633"/>
            <a:ext cx="201622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/>
              <a:t>ITALIANO Potenza </a:t>
            </a:r>
            <a:endParaRPr lang="it-IT" b="1" i="1" dirty="0"/>
          </a:p>
        </p:txBody>
      </p:sp>
      <p:sp>
        <p:nvSpPr>
          <p:cNvPr id="21" name="Ovale 20"/>
          <p:cNvSpPr/>
          <p:nvPr/>
        </p:nvSpPr>
        <p:spPr>
          <a:xfrm>
            <a:off x="107504" y="2384264"/>
            <a:ext cx="2016224" cy="713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/>
              <a:t>STORIA </a:t>
            </a:r>
          </a:p>
          <a:p>
            <a:pPr algn="ctr"/>
            <a:r>
              <a:rPr lang="it-IT" b="1" i="1" dirty="0" smtClean="0"/>
              <a:t>Oliva</a:t>
            </a:r>
            <a:endParaRPr lang="it-IT" b="1" i="1" dirty="0"/>
          </a:p>
        </p:txBody>
      </p:sp>
      <p:sp>
        <p:nvSpPr>
          <p:cNvPr id="36" name="Ovale 35"/>
          <p:cNvSpPr/>
          <p:nvPr/>
        </p:nvSpPr>
        <p:spPr>
          <a:xfrm>
            <a:off x="105985" y="3569666"/>
            <a:ext cx="2621817" cy="1158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/>
              <a:t>EDUCAZIONE</a:t>
            </a:r>
          </a:p>
          <a:p>
            <a:pPr algn="ctr"/>
            <a:r>
              <a:rPr lang="it-IT" b="1" i="1" dirty="0" smtClean="0"/>
              <a:t>FISICA</a:t>
            </a:r>
          </a:p>
          <a:p>
            <a:pPr algn="ctr"/>
            <a:r>
              <a:rPr lang="it-IT" b="1" i="1" dirty="0" smtClean="0"/>
              <a:t>Testa </a:t>
            </a:r>
            <a:endParaRPr lang="it-IT" b="1" i="1" dirty="0"/>
          </a:p>
        </p:txBody>
      </p:sp>
      <p:sp>
        <p:nvSpPr>
          <p:cNvPr id="37" name="Ovale 36"/>
          <p:cNvSpPr/>
          <p:nvPr/>
        </p:nvSpPr>
        <p:spPr>
          <a:xfrm>
            <a:off x="3323836" y="225861"/>
            <a:ext cx="266429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/>
              <a:t>GEOGRAFIA </a:t>
            </a:r>
          </a:p>
          <a:p>
            <a:pPr algn="ctr"/>
            <a:r>
              <a:rPr lang="it-IT" b="1" i="1" dirty="0" smtClean="0"/>
              <a:t>Oliva </a:t>
            </a:r>
            <a:endParaRPr lang="it-IT" b="1" i="1" dirty="0"/>
          </a:p>
        </p:txBody>
      </p:sp>
      <p:sp>
        <p:nvSpPr>
          <p:cNvPr id="38" name="Ovale 37"/>
          <p:cNvSpPr/>
          <p:nvPr/>
        </p:nvSpPr>
        <p:spPr>
          <a:xfrm>
            <a:off x="3616749" y="4653136"/>
            <a:ext cx="225139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/>
              <a:t>MATEMATICA </a:t>
            </a:r>
          </a:p>
          <a:p>
            <a:pPr algn="ctr"/>
            <a:r>
              <a:rPr lang="it-IT" b="1" i="1" dirty="0" err="1" smtClean="0"/>
              <a:t>Fruilo</a:t>
            </a:r>
            <a:r>
              <a:rPr lang="it-IT" b="1" i="1" dirty="0" smtClean="0"/>
              <a:t> </a:t>
            </a:r>
            <a:endParaRPr lang="it-IT" b="1" i="1" dirty="0"/>
          </a:p>
        </p:txBody>
      </p:sp>
      <p:sp>
        <p:nvSpPr>
          <p:cNvPr id="39" name="Ovale 38"/>
          <p:cNvSpPr/>
          <p:nvPr/>
        </p:nvSpPr>
        <p:spPr>
          <a:xfrm>
            <a:off x="7236297" y="3255060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/>
              <a:t>SCIENZE</a:t>
            </a:r>
          </a:p>
          <a:p>
            <a:pPr algn="ctr"/>
            <a:r>
              <a:rPr lang="it-IT" b="1" i="1" dirty="0" err="1" smtClean="0"/>
              <a:t>Colavolpe</a:t>
            </a:r>
            <a:r>
              <a:rPr lang="it-IT" b="1" i="1" dirty="0" smtClean="0"/>
              <a:t> </a:t>
            </a:r>
            <a:endParaRPr lang="it-IT" b="1" i="1" dirty="0"/>
          </a:p>
        </p:txBody>
      </p:sp>
      <p:sp>
        <p:nvSpPr>
          <p:cNvPr id="40" name="Ovale 39"/>
          <p:cNvSpPr/>
          <p:nvPr/>
        </p:nvSpPr>
        <p:spPr>
          <a:xfrm>
            <a:off x="7524329" y="1804907"/>
            <a:ext cx="1512168" cy="931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/>
              <a:t>ARTE</a:t>
            </a:r>
          </a:p>
          <a:p>
            <a:pPr algn="ctr"/>
            <a:r>
              <a:rPr lang="it-IT" b="1" i="1" dirty="0"/>
              <a:t>G</a:t>
            </a:r>
            <a:r>
              <a:rPr lang="it-IT" b="1" i="1" dirty="0" smtClean="0"/>
              <a:t>reco</a:t>
            </a:r>
            <a:endParaRPr lang="it-IT" b="1" i="1" dirty="0"/>
          </a:p>
        </p:txBody>
      </p:sp>
      <p:cxnSp>
        <p:nvCxnSpPr>
          <p:cNvPr id="42" name="Connettore 2 41"/>
          <p:cNvCxnSpPr/>
          <p:nvPr/>
        </p:nvCxnSpPr>
        <p:spPr>
          <a:xfrm flipH="1">
            <a:off x="2457039" y="3501008"/>
            <a:ext cx="1296144" cy="2047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e 42"/>
          <p:cNvSpPr/>
          <p:nvPr/>
        </p:nvSpPr>
        <p:spPr>
          <a:xfrm>
            <a:off x="71541" y="4905164"/>
            <a:ext cx="29523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/>
              <a:t>CITTADINANZA</a:t>
            </a:r>
          </a:p>
          <a:p>
            <a:pPr algn="ctr"/>
            <a:r>
              <a:rPr lang="it-IT" b="1" i="1" dirty="0" smtClean="0"/>
              <a:t>Oliva </a:t>
            </a:r>
            <a:endParaRPr lang="it-IT" b="1" i="1" dirty="0"/>
          </a:p>
        </p:txBody>
      </p:sp>
      <p:sp>
        <p:nvSpPr>
          <p:cNvPr id="47" name="Ovale 46"/>
          <p:cNvSpPr/>
          <p:nvPr/>
        </p:nvSpPr>
        <p:spPr>
          <a:xfrm>
            <a:off x="6228184" y="514703"/>
            <a:ext cx="2255304" cy="8345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/>
              <a:t>RELIGIONE</a:t>
            </a:r>
          </a:p>
          <a:p>
            <a:pPr algn="ctr"/>
            <a:r>
              <a:rPr lang="it-IT" b="1" i="1" dirty="0" smtClean="0"/>
              <a:t>Santaniello</a:t>
            </a:r>
          </a:p>
        </p:txBody>
      </p:sp>
      <p:cxnSp>
        <p:nvCxnSpPr>
          <p:cNvPr id="49" name="Connettore 2 48"/>
          <p:cNvCxnSpPr/>
          <p:nvPr/>
        </p:nvCxnSpPr>
        <p:spPr>
          <a:xfrm flipH="1" flipV="1">
            <a:off x="1701586" y="1766299"/>
            <a:ext cx="1309293" cy="487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e 49"/>
          <p:cNvSpPr/>
          <p:nvPr/>
        </p:nvSpPr>
        <p:spPr>
          <a:xfrm>
            <a:off x="71540" y="1196752"/>
            <a:ext cx="2124196" cy="859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/>
              <a:t>MUSICA </a:t>
            </a:r>
          </a:p>
          <a:p>
            <a:pPr algn="ctr"/>
            <a:r>
              <a:rPr lang="it-IT" b="1" i="1" dirty="0" err="1"/>
              <a:t>C</a:t>
            </a:r>
            <a:r>
              <a:rPr lang="it-IT" b="1" i="1" dirty="0" err="1" smtClean="0"/>
              <a:t>ardaropoli</a:t>
            </a:r>
            <a:endParaRPr lang="it-IT" b="1" i="1" dirty="0"/>
          </a:p>
        </p:txBody>
      </p:sp>
      <p:cxnSp>
        <p:nvCxnSpPr>
          <p:cNvPr id="53" name="Connettore 2 52"/>
          <p:cNvCxnSpPr/>
          <p:nvPr/>
        </p:nvCxnSpPr>
        <p:spPr>
          <a:xfrm>
            <a:off x="5652120" y="3501008"/>
            <a:ext cx="1512168" cy="2047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e 54"/>
          <p:cNvSpPr/>
          <p:nvPr/>
        </p:nvSpPr>
        <p:spPr>
          <a:xfrm>
            <a:off x="6660231" y="4617132"/>
            <a:ext cx="2363705" cy="1191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/>
              <a:t>TECNOLOGIA</a:t>
            </a:r>
          </a:p>
          <a:p>
            <a:pPr algn="ctr"/>
            <a:r>
              <a:rPr lang="it-IT" b="1" i="1" dirty="0" smtClean="0"/>
              <a:t>Concilio </a:t>
            </a:r>
          </a:p>
        </p:txBody>
      </p:sp>
      <p:cxnSp>
        <p:nvCxnSpPr>
          <p:cNvPr id="62" name="Connettore 2 61"/>
          <p:cNvCxnSpPr/>
          <p:nvPr/>
        </p:nvCxnSpPr>
        <p:spPr>
          <a:xfrm>
            <a:off x="5580112" y="3569666"/>
            <a:ext cx="816041" cy="2680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 flipH="1">
            <a:off x="3381578" y="3569666"/>
            <a:ext cx="470342" cy="2239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e 65"/>
          <p:cNvSpPr/>
          <p:nvPr/>
        </p:nvSpPr>
        <p:spPr>
          <a:xfrm>
            <a:off x="2570966" y="5742028"/>
            <a:ext cx="1857017" cy="10167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/>
              <a:t>INGLESE </a:t>
            </a:r>
          </a:p>
          <a:p>
            <a:pPr algn="ctr"/>
            <a:r>
              <a:rPr lang="it-IT" b="1" i="1" dirty="0" err="1" smtClean="0"/>
              <a:t>Frasci</a:t>
            </a:r>
            <a:r>
              <a:rPr lang="it-IT" b="1" i="1" dirty="0" smtClean="0"/>
              <a:t> </a:t>
            </a:r>
            <a:endParaRPr lang="it-IT" b="1" i="1" dirty="0"/>
          </a:p>
        </p:txBody>
      </p:sp>
      <p:sp>
        <p:nvSpPr>
          <p:cNvPr id="67" name="Ovale 66"/>
          <p:cNvSpPr/>
          <p:nvPr/>
        </p:nvSpPr>
        <p:spPr>
          <a:xfrm>
            <a:off x="4896036" y="5886044"/>
            <a:ext cx="1969638" cy="8727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/>
              <a:t>FRANCESE</a:t>
            </a:r>
          </a:p>
          <a:p>
            <a:pPr algn="ctr"/>
            <a:r>
              <a:rPr lang="it-IT" b="1" i="1" dirty="0" err="1" smtClean="0"/>
              <a:t>Pisanti</a:t>
            </a:r>
            <a:r>
              <a:rPr lang="it-IT" b="1" i="1" dirty="0" smtClean="0"/>
              <a:t>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5450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764704"/>
            <a:ext cx="882047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0" b="1" i="1" dirty="0" smtClean="0">
                <a:solidFill>
                  <a:srgbClr val="FF0000"/>
                </a:solidFill>
              </a:rPr>
              <a:t>ITALIANO</a:t>
            </a:r>
            <a:endParaRPr lang="it-IT" sz="15000" b="1" i="1" dirty="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hlinkClick r:id="rId2" action="ppaction://hlinkpres?slideindex=1&amp;slidetitle="/>
          </p:cNvPr>
          <p:cNvSpPr txBox="1"/>
          <p:nvPr/>
        </p:nvSpPr>
        <p:spPr>
          <a:xfrm>
            <a:off x="1619672" y="3501008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In italiano abbiamo approfondito il tema dell’</a:t>
            </a:r>
            <a:r>
              <a:rPr lang="it-IT" i="1" dirty="0" smtClean="0">
                <a:hlinkClick r:id="rId3"/>
              </a:rPr>
              <a:t>anoressia</a:t>
            </a:r>
            <a:r>
              <a:rPr lang="it-IT" i="1" dirty="0" smtClean="0"/>
              <a:t>, </a:t>
            </a:r>
            <a:r>
              <a:rPr lang="it-IT" i="1" dirty="0" smtClean="0">
                <a:hlinkClick r:id="rId4"/>
              </a:rPr>
              <a:t>bulimia</a:t>
            </a:r>
            <a:r>
              <a:rPr lang="it-IT" i="1" dirty="0" smtClean="0"/>
              <a:t> e </a:t>
            </a:r>
            <a:r>
              <a:rPr lang="it-IT" i="1" dirty="0" smtClean="0">
                <a:hlinkClick r:id="rId5"/>
              </a:rPr>
              <a:t>obesità </a:t>
            </a:r>
            <a:r>
              <a:rPr lang="it-IT" i="1" dirty="0" smtClean="0"/>
              <a:t>; inoltre abbiamo studiato la </a:t>
            </a:r>
            <a:r>
              <a:rPr lang="it-IT" i="1" dirty="0" smtClean="0">
                <a:hlinkClick r:id="rId6"/>
              </a:rPr>
              <a:t>piramide alimentare</a:t>
            </a:r>
            <a:r>
              <a:rPr lang="it-IT" i="1" dirty="0" smtClean="0"/>
              <a:t> e </a:t>
            </a:r>
            <a:r>
              <a:rPr lang="it-IT" i="1" dirty="0" smtClean="0">
                <a:hlinkClick r:id="rId7"/>
              </a:rPr>
              <a:t>la dieta mediterranea</a:t>
            </a:r>
            <a:r>
              <a:rPr lang="it-IT" i="1" dirty="0" smtClean="0"/>
              <a:t>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5654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476672"/>
            <a:ext cx="81369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0" b="1" i="1" dirty="0" smtClean="0">
                <a:solidFill>
                  <a:srgbClr val="FF0000"/>
                </a:solidFill>
              </a:rPr>
              <a:t>STORIA</a:t>
            </a:r>
            <a:endParaRPr lang="it-IT" sz="15000" b="1" i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321297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In storia abbiamo approfondito </a:t>
            </a:r>
            <a:r>
              <a:rPr lang="it-IT" i="1" dirty="0" smtClean="0">
                <a:hlinkClick r:id="rId3"/>
              </a:rPr>
              <a:t>l’alimentazione nel 1700</a:t>
            </a:r>
            <a:r>
              <a:rPr lang="it-IT" i="1" dirty="0" smtClean="0"/>
              <a:t>, la rivoluzione agricola con nuove tecniche , strumenti e la differenza tra la piramide alimentare del passato e quella d’oggi.</a:t>
            </a:r>
          </a:p>
        </p:txBody>
      </p:sp>
    </p:spTree>
    <p:extLst>
      <p:ext uri="{BB962C8B-B14F-4D97-AF65-F5344CB8AC3E}">
        <p14:creationId xmlns:p14="http://schemas.microsoft.com/office/powerpoint/2010/main" val="19137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692696"/>
            <a:ext cx="82089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0" b="1" i="1" dirty="0" smtClean="0">
                <a:solidFill>
                  <a:srgbClr val="FF0000"/>
                </a:solidFill>
              </a:rPr>
              <a:t>GEOGRAFIA</a:t>
            </a:r>
            <a:endParaRPr lang="it-IT" sz="10000" b="1" i="1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9552" y="285293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In geografia abbiamo studiato le abitudini alimentari nei seguenti Paesi : </a:t>
            </a:r>
            <a:r>
              <a:rPr lang="it-IT" i="1" dirty="0" smtClean="0">
                <a:hlinkClick r:id="rId2"/>
              </a:rPr>
              <a:t>Turchia</a:t>
            </a:r>
            <a:r>
              <a:rPr lang="it-IT" i="1" dirty="0" smtClean="0"/>
              <a:t>, </a:t>
            </a:r>
            <a:r>
              <a:rPr lang="it-IT" i="1" dirty="0" smtClean="0">
                <a:hlinkClick r:id="rId3"/>
              </a:rPr>
              <a:t>Serbia</a:t>
            </a:r>
            <a:r>
              <a:rPr lang="it-IT" i="1" dirty="0" smtClean="0"/>
              <a:t>, </a:t>
            </a:r>
            <a:r>
              <a:rPr lang="it-IT" i="1" dirty="0" smtClean="0">
                <a:hlinkClick r:id="rId4"/>
              </a:rPr>
              <a:t>Grecia</a:t>
            </a:r>
            <a:r>
              <a:rPr lang="it-IT" i="1" dirty="0" smtClean="0"/>
              <a:t>, </a:t>
            </a:r>
            <a:r>
              <a:rPr lang="it-IT" i="1" dirty="0" smtClean="0">
                <a:hlinkClick r:id="rId5"/>
              </a:rPr>
              <a:t>Albania</a:t>
            </a:r>
            <a:r>
              <a:rPr lang="it-IT" i="1" dirty="0" smtClean="0"/>
              <a:t>, </a:t>
            </a:r>
            <a:r>
              <a:rPr lang="it-IT" i="1" dirty="0" smtClean="0">
                <a:hlinkClick r:id="rId6"/>
              </a:rPr>
              <a:t>Croazia</a:t>
            </a:r>
            <a:r>
              <a:rPr lang="it-IT" i="1" dirty="0" smtClean="0"/>
              <a:t>. Abbiamo approfondito la conoscenza dei piatti tipici, suddivisi nei vari pasti.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16824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692696"/>
            <a:ext cx="7848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800" b="1" i="1" dirty="0" smtClean="0">
                <a:solidFill>
                  <a:srgbClr val="FF0000"/>
                </a:solidFill>
              </a:rPr>
              <a:t>CITTADINANZA</a:t>
            </a:r>
            <a:endParaRPr lang="it-IT" sz="8800" b="1" i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4685" y="2873896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Nelle ore di cittadinanza abbiamo diviso la classe in due gruppi, chi ricercava </a:t>
            </a:r>
            <a:r>
              <a:rPr lang="it-IT" i="1" dirty="0" smtClean="0">
                <a:hlinkClick r:id="rId2"/>
              </a:rPr>
              <a:t>l’alimentazione nei paesi sottosviluppati </a:t>
            </a:r>
            <a:r>
              <a:rPr lang="it-IT" i="1" dirty="0" smtClean="0"/>
              <a:t>e </a:t>
            </a:r>
            <a:r>
              <a:rPr lang="it-IT" i="1" dirty="0" smtClean="0">
                <a:hlinkClick r:id="rId3"/>
              </a:rPr>
              <a:t>l’alimentazione nei paesi sviluppati</a:t>
            </a:r>
            <a:r>
              <a:rPr lang="it-IT" i="1" dirty="0" smtClean="0"/>
              <a:t>, evidenziando le marcate differenze tra le due categorie.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50334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758110"/>
            <a:ext cx="7992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0" b="1" i="1" dirty="0" smtClean="0">
                <a:solidFill>
                  <a:srgbClr val="FF0000"/>
                </a:solidFill>
              </a:rPr>
              <a:t>MATEMATICA</a:t>
            </a:r>
            <a:endParaRPr lang="it-IT" sz="10000" b="1" i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2924944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In matematica abbiamo approfondito: </a:t>
            </a:r>
            <a:r>
              <a:rPr lang="it-IT" i="1" dirty="0" smtClean="0">
                <a:hlinkClick r:id="rId2"/>
              </a:rPr>
              <a:t>percentuali, istogrammi, areogrammi, medie e frequenze relative</a:t>
            </a:r>
            <a:r>
              <a:rPr lang="it-IT" i="1" dirty="0" smtClean="0"/>
              <a:t>, che ci hanno aiutato con l’utilizzo dei grafici ad ottenere i dati relativi alle abitudini alimentari delle nostre famiglie. In questo modo abbiamo verificato se l’alimentazione delle nostre famiglie è corretta o scorretta.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4351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836712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0" b="1" i="1" dirty="0" smtClean="0">
                <a:solidFill>
                  <a:srgbClr val="FF0000"/>
                </a:solidFill>
              </a:rPr>
              <a:t>FRANÇAIS</a:t>
            </a:r>
            <a:endParaRPr lang="it-IT" sz="14000" b="1" i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350100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En Français Nous </a:t>
            </a:r>
            <a:r>
              <a:rPr lang="fr-FR" i="1" dirty="0"/>
              <a:t>avons </a:t>
            </a:r>
            <a:r>
              <a:rPr lang="fr-FR" i="1" dirty="0" smtClean="0"/>
              <a:t>traité </a:t>
            </a:r>
            <a:r>
              <a:rPr lang="fr-FR" i="1" dirty="0">
                <a:hlinkClick r:id="rId2"/>
              </a:rPr>
              <a:t>le sujet typique </a:t>
            </a:r>
            <a:r>
              <a:rPr lang="fr-FR" i="1" dirty="0"/>
              <a:t>de la puissance du </a:t>
            </a:r>
            <a:r>
              <a:rPr lang="fr-FR" i="1" dirty="0" smtClean="0"/>
              <a:t>XXe siècle. En </a:t>
            </a:r>
            <a:r>
              <a:rPr lang="fr-FR" i="1" dirty="0"/>
              <a:t>particulier, nous avons étudié les différents noms de la nourriture dans la langue française .</a:t>
            </a:r>
            <a:r>
              <a:rPr lang="it-IT" i="1" dirty="0" smtClean="0"/>
              <a:t> 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1814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1551</TotalTime>
  <Words>417</Words>
  <Application>Microsoft Office PowerPoint</Application>
  <PresentationFormat>Presentazione su schermo (4:3)</PresentationFormat>
  <Paragraphs>59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Elica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</dc:creator>
  <cp:lastModifiedBy>Utente</cp:lastModifiedBy>
  <cp:revision>79</cp:revision>
  <dcterms:created xsi:type="dcterms:W3CDTF">2016-05-04T17:37:36Z</dcterms:created>
  <dcterms:modified xsi:type="dcterms:W3CDTF">2016-05-23T14:37:45Z</dcterms:modified>
</cp:coreProperties>
</file>