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11"/>
  </p:notesMasterIdLst>
  <p:sldIdLst>
    <p:sldId id="257" r:id="rId2"/>
    <p:sldId id="256" r:id="rId3"/>
    <p:sldId id="263" r:id="rId4"/>
    <p:sldId id="258" r:id="rId5"/>
    <p:sldId id="262" r:id="rId6"/>
    <p:sldId id="260" r:id="rId7"/>
    <p:sldId id="261" r:id="rId8"/>
    <p:sldId id="259" r:id="rId9"/>
    <p:sldId id="264" r:id="rId1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400"/>
    <a:srgbClr val="45C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39"/>
    <p:restoredTop sz="79265"/>
  </p:normalViewPr>
  <p:slideViewPr>
    <p:cSldViewPr>
      <p:cViewPr>
        <p:scale>
          <a:sx n="95" d="100"/>
          <a:sy n="95" d="100"/>
        </p:scale>
        <p:origin x="-420" y="5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Utente\Downloads\Pannelli%20Solari%20nel%20Comune.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Utente\Desktop\Pannelli%20Solari%20nel%20Comune.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Utente\Desktop\Pannelli%20Solari%20nel%20Comun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tente\Desktop\Pannelli%20Solari%20nel%20Comune%203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4.2447823602357597E-2"/>
          <c:y val="0.17792164110393799"/>
          <c:w val="0.92879401830311703"/>
          <c:h val="0.61508097832494601"/>
        </c:manualLayout>
      </c:layout>
      <c:bar3DChart>
        <c:barDir val="col"/>
        <c:grouping val="clustered"/>
        <c:varyColors val="0"/>
        <c:ser>
          <c:idx val="0"/>
          <c:order val="0"/>
          <c:tx>
            <c:v>Numero pannelli</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Foglio1!$F$7:$F$18</c:f>
              <c:strCache>
                <c:ptCount val="12"/>
                <c:pt idx="0">
                  <c:v>lanzara</c:v>
                </c:pt>
                <c:pt idx="1">
                  <c:v>campomanfoli</c:v>
                </c:pt>
                <c:pt idx="2">
                  <c:v>torello</c:v>
                </c:pt>
                <c:pt idx="3">
                  <c:v>castel san giorgio</c:v>
                </c:pt>
                <c:pt idx="4">
                  <c:v>fimiani</c:v>
                </c:pt>
                <c:pt idx="5">
                  <c:v>cortedomini</c:v>
                </c:pt>
                <c:pt idx="6">
                  <c:v>castelluccio</c:v>
                </c:pt>
                <c:pt idx="7">
                  <c:v>trivio</c:v>
                </c:pt>
                <c:pt idx="8">
                  <c:v>aiello</c:v>
                </c:pt>
                <c:pt idx="9">
                  <c:v>santa croce</c:v>
                </c:pt>
                <c:pt idx="10">
                  <c:v>santa maria a favore</c:v>
                </c:pt>
                <c:pt idx="11">
                  <c:v>taverna</c:v>
                </c:pt>
              </c:strCache>
            </c:strRef>
          </c:cat>
          <c:val>
            <c:numRef>
              <c:f>Foglio1!$G$7:$G$18</c:f>
              <c:numCache>
                <c:formatCode>General</c:formatCode>
                <c:ptCount val="12"/>
                <c:pt idx="0">
                  <c:v>545</c:v>
                </c:pt>
                <c:pt idx="1">
                  <c:v>64</c:v>
                </c:pt>
                <c:pt idx="2">
                  <c:v>176</c:v>
                </c:pt>
                <c:pt idx="3">
                  <c:v>533</c:v>
                </c:pt>
                <c:pt idx="4">
                  <c:v>733</c:v>
                </c:pt>
                <c:pt idx="5">
                  <c:v>174</c:v>
                </c:pt>
                <c:pt idx="6">
                  <c:v>84</c:v>
                </c:pt>
                <c:pt idx="7">
                  <c:v>6818</c:v>
                </c:pt>
                <c:pt idx="8">
                  <c:v>191</c:v>
                </c:pt>
                <c:pt idx="9">
                  <c:v>111</c:v>
                </c:pt>
                <c:pt idx="10">
                  <c:v>227</c:v>
                </c:pt>
                <c:pt idx="11">
                  <c:v>56</c:v>
                </c:pt>
              </c:numCache>
            </c:numRef>
          </c:val>
        </c:ser>
        <c:dLbls>
          <c:showLegendKey val="0"/>
          <c:showVal val="1"/>
          <c:showCatName val="0"/>
          <c:showSerName val="0"/>
          <c:showPercent val="0"/>
          <c:showBubbleSize val="0"/>
        </c:dLbls>
        <c:gapWidth val="150"/>
        <c:shape val="box"/>
        <c:axId val="49537024"/>
        <c:axId val="37818304"/>
        <c:axId val="0"/>
      </c:bar3DChart>
      <c:catAx>
        <c:axId val="49537024"/>
        <c:scaling>
          <c:orientation val="minMax"/>
        </c:scaling>
        <c:delete val="0"/>
        <c:axPos val="b"/>
        <c:numFmt formatCode="General" sourceLinked="0"/>
        <c:majorTickMark val="none"/>
        <c:minorTickMark val="none"/>
        <c:tickLblPos val="nextTo"/>
        <c:crossAx val="37818304"/>
        <c:crosses val="autoZero"/>
        <c:auto val="1"/>
        <c:lblAlgn val="ctr"/>
        <c:lblOffset val="100"/>
        <c:noMultiLvlLbl val="0"/>
      </c:catAx>
      <c:valAx>
        <c:axId val="37818304"/>
        <c:scaling>
          <c:orientation val="minMax"/>
        </c:scaling>
        <c:delete val="1"/>
        <c:axPos val="l"/>
        <c:numFmt formatCode="General" sourceLinked="1"/>
        <c:majorTickMark val="none"/>
        <c:minorTickMark val="none"/>
        <c:tickLblPos val="nextTo"/>
        <c:crossAx val="49537024"/>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roundedCorners val="1"/>
  <c:style val="18"/>
  <c:clrMapOvr bg1="lt1" tx1="dk1" bg2="lt2" tx2="dk2" accent1="accent1" accent2="accent2" accent3="accent3" accent4="accent4" accent5="accent5" accent6="accent6" hlink="hlink" folHlink="folHlink"/>
  <c:chart>
    <c:title>
      <c:tx>
        <c:rich>
          <a:bodyPr/>
          <a:lstStyle/>
          <a:p>
            <a:pPr>
              <a:defRPr/>
            </a:pPr>
            <a:r>
              <a:rPr lang="en-US" dirty="0" err="1"/>
              <a:t>Pannelli</a:t>
            </a:r>
            <a:r>
              <a:rPr lang="en-US" dirty="0"/>
              <a:t> </a:t>
            </a:r>
            <a:r>
              <a:rPr lang="en-US" dirty="0" err="1" smtClean="0"/>
              <a:t>totali</a:t>
            </a:r>
            <a:endParaRPr lang="en-US" dirty="0"/>
          </a:p>
        </c:rich>
      </c:tx>
      <c:layout/>
      <c:overlay val="1"/>
    </c:title>
    <c:autoTitleDeleted val="0"/>
    <c:plotArea>
      <c:layout>
        <c:manualLayout>
          <c:layoutTarget val="inner"/>
          <c:xMode val="edge"/>
          <c:yMode val="edge"/>
          <c:x val="0.15108612712070801"/>
          <c:y val="6.1205552727962097E-2"/>
          <c:w val="0.73490135608049101"/>
          <c:h val="0.76800217321649999"/>
        </c:manualLayout>
      </c:layout>
      <c:barChart>
        <c:barDir val="col"/>
        <c:grouping val="clustered"/>
        <c:varyColors val="1"/>
        <c:ser>
          <c:idx val="0"/>
          <c:order val="0"/>
          <c:tx>
            <c:v>Numero pannelli</c:v>
          </c:tx>
          <c:invertIfNegative val="1"/>
          <c:cat>
            <c:strRef>
              <c:f>Foglio1!$F$7:$F$18</c:f>
              <c:strCache>
                <c:ptCount val="12"/>
                <c:pt idx="0">
                  <c:v>lanzara</c:v>
                </c:pt>
                <c:pt idx="1">
                  <c:v>campomanfoli</c:v>
                </c:pt>
                <c:pt idx="2">
                  <c:v>torello</c:v>
                </c:pt>
                <c:pt idx="3">
                  <c:v>castel san giorgio</c:v>
                </c:pt>
                <c:pt idx="4">
                  <c:v>fimiani</c:v>
                </c:pt>
                <c:pt idx="5">
                  <c:v>cortedomini</c:v>
                </c:pt>
                <c:pt idx="6">
                  <c:v>castelluccio</c:v>
                </c:pt>
                <c:pt idx="7">
                  <c:v>trivio</c:v>
                </c:pt>
                <c:pt idx="8">
                  <c:v>aiello</c:v>
                </c:pt>
                <c:pt idx="9">
                  <c:v>santa croce</c:v>
                </c:pt>
                <c:pt idx="10">
                  <c:v>santa maria a favore</c:v>
                </c:pt>
                <c:pt idx="11">
                  <c:v>taverna</c:v>
                </c:pt>
              </c:strCache>
            </c:strRef>
          </c:cat>
          <c:val>
            <c:numRef>
              <c:f>Foglio1!$G$7:$G$18</c:f>
              <c:numCache>
                <c:formatCode>General</c:formatCode>
                <c:ptCount val="12"/>
                <c:pt idx="0">
                  <c:v>545</c:v>
                </c:pt>
                <c:pt idx="1">
                  <c:v>64</c:v>
                </c:pt>
                <c:pt idx="2">
                  <c:v>176</c:v>
                </c:pt>
                <c:pt idx="3">
                  <c:v>533</c:v>
                </c:pt>
                <c:pt idx="4">
                  <c:v>733</c:v>
                </c:pt>
                <c:pt idx="5">
                  <c:v>174</c:v>
                </c:pt>
                <c:pt idx="6">
                  <c:v>84</c:v>
                </c:pt>
                <c:pt idx="7">
                  <c:v>6818</c:v>
                </c:pt>
                <c:pt idx="8">
                  <c:v>191</c:v>
                </c:pt>
                <c:pt idx="9">
                  <c:v>111</c:v>
                </c:pt>
                <c:pt idx="10">
                  <c:v>227</c:v>
                </c:pt>
                <c:pt idx="11">
                  <c:v>56</c:v>
                </c:pt>
              </c:numCache>
            </c:numRef>
          </c:val>
        </c:ser>
        <c:dLbls>
          <c:showLegendKey val="0"/>
          <c:showVal val="0"/>
          <c:showCatName val="0"/>
          <c:showSerName val="0"/>
          <c:showPercent val="0"/>
          <c:showBubbleSize val="0"/>
        </c:dLbls>
        <c:gapWidth val="150"/>
        <c:axId val="49215488"/>
        <c:axId val="37821184"/>
      </c:barChart>
      <c:catAx>
        <c:axId val="49215488"/>
        <c:scaling>
          <c:orientation val="minMax"/>
        </c:scaling>
        <c:delete val="1"/>
        <c:axPos val="b"/>
        <c:numFmt formatCode="General" sourceLinked="0"/>
        <c:majorTickMark val="cross"/>
        <c:minorTickMark val="cross"/>
        <c:tickLblPos val="nextTo"/>
        <c:crossAx val="37821184"/>
        <c:crosses val="autoZero"/>
        <c:auto val="1"/>
        <c:lblAlgn val="ctr"/>
        <c:lblOffset val="100"/>
        <c:noMultiLvlLbl val="1"/>
      </c:catAx>
      <c:valAx>
        <c:axId val="37821184"/>
        <c:scaling>
          <c:orientation val="minMax"/>
        </c:scaling>
        <c:delete val="1"/>
        <c:axPos val="l"/>
        <c:majorGridlines/>
        <c:numFmt formatCode="General" sourceLinked="1"/>
        <c:majorTickMark val="cross"/>
        <c:minorTickMark val="cross"/>
        <c:tickLblPos val="nextTo"/>
        <c:crossAx val="49215488"/>
        <c:crosses val="autoZero"/>
        <c:crossBetween val="between"/>
      </c:valAx>
    </c:plotArea>
    <c:legend>
      <c:legendPos val="b"/>
      <c:legendEntry>
        <c:idx val="0"/>
        <c:delete val="1"/>
      </c:legendEntry>
      <c:legendEntry>
        <c:idx val="1"/>
        <c:delete val="1"/>
      </c:legendEntry>
      <c:legendEntry>
        <c:idx val="2"/>
        <c:delete val="1"/>
      </c:legendEntry>
      <c:legendEntry>
        <c:idx val="3"/>
        <c:delete val="1"/>
      </c:legendEntry>
      <c:legendEntry>
        <c:idx val="4"/>
        <c:delete val="1"/>
      </c:legendEntry>
      <c:legendEntry>
        <c:idx val="5"/>
        <c:delete val="1"/>
      </c:legendEntry>
      <c:legendEntry>
        <c:idx val="6"/>
        <c:delete val="1"/>
      </c:legendEntry>
      <c:legendEntry>
        <c:idx val="8"/>
        <c:delete val="1"/>
      </c:legendEntry>
      <c:legendEntry>
        <c:idx val="9"/>
        <c:delete val="1"/>
      </c:legendEntry>
      <c:legendEntry>
        <c:idx val="10"/>
        <c:delete val="1"/>
      </c:legendEntry>
      <c:legendEntry>
        <c:idx val="11"/>
        <c:delete val="1"/>
      </c:legendEntry>
      <c:layout>
        <c:manualLayout>
          <c:xMode val="edge"/>
          <c:yMode val="edge"/>
          <c:x val="0.35080043508330999"/>
          <c:y val="0.87968581477655206"/>
          <c:w val="0.30169128786111299"/>
          <c:h val="6.5693867570162295E-2"/>
        </c:manualLayout>
      </c:layout>
      <c:overlay val="1"/>
    </c:legend>
    <c:plotVisOnly val="1"/>
    <c:dispBlanksAs val="gap"/>
    <c:showDLblsOverMax val="1"/>
  </c:chart>
  <c:externalData r:id="rId2">
    <c:autoUpdate val="1"/>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it-IT"/>
  <c:roundedCorners val="1"/>
  <c:style val="18"/>
  <c:chart>
    <c:title>
      <c:tx>
        <c:rich>
          <a:bodyPr/>
          <a:lstStyle/>
          <a:p>
            <a:pPr>
              <a:defRPr/>
            </a:pPr>
            <a:r>
              <a:rPr lang="it-IT"/>
              <a:t>Pannelli</a:t>
            </a:r>
            <a:r>
              <a:rPr lang="it-IT" baseline="0"/>
              <a:t> </a:t>
            </a:r>
            <a:r>
              <a:rPr lang="it-IT"/>
              <a:t>uso domestico</a:t>
            </a:r>
          </a:p>
        </c:rich>
      </c:tx>
      <c:layout>
        <c:manualLayout>
          <c:xMode val="edge"/>
          <c:yMode val="edge"/>
          <c:x val="0.224715223097113"/>
          <c:y val="0"/>
        </c:manualLayout>
      </c:layout>
      <c:overlay val="1"/>
    </c:title>
    <c:autoTitleDeleted val="0"/>
    <c:plotArea>
      <c:layout>
        <c:manualLayout>
          <c:layoutTarget val="inner"/>
          <c:xMode val="edge"/>
          <c:yMode val="edge"/>
          <c:x val="6.2557086507282297E-2"/>
          <c:y val="7.40198391373314E-2"/>
          <c:w val="0.69216080210583297"/>
          <c:h val="0.51676539582236103"/>
        </c:manualLayout>
      </c:layout>
      <c:barChart>
        <c:barDir val="col"/>
        <c:grouping val="clustered"/>
        <c:varyColors val="1"/>
        <c:ser>
          <c:idx val="0"/>
          <c:order val="0"/>
          <c:tx>
            <c:v>Pannelli.uso domestico</c:v>
          </c:tx>
          <c:invertIfNegative val="1"/>
          <c:cat>
            <c:strRef>
              <c:f>Foglio1!$I$7:$I$18</c:f>
              <c:strCache>
                <c:ptCount val="12"/>
                <c:pt idx="0">
                  <c:v>lanzara</c:v>
                </c:pt>
                <c:pt idx="1">
                  <c:v>campomanfoli</c:v>
                </c:pt>
                <c:pt idx="2">
                  <c:v>torello</c:v>
                </c:pt>
                <c:pt idx="3">
                  <c:v>castel san giorgio</c:v>
                </c:pt>
                <c:pt idx="4">
                  <c:v>fimiani</c:v>
                </c:pt>
                <c:pt idx="5">
                  <c:v>cortedomini</c:v>
                </c:pt>
                <c:pt idx="6">
                  <c:v>castelluccio</c:v>
                </c:pt>
                <c:pt idx="7">
                  <c:v>trivio</c:v>
                </c:pt>
                <c:pt idx="8">
                  <c:v>aiello</c:v>
                </c:pt>
                <c:pt idx="9">
                  <c:v>santa croce</c:v>
                </c:pt>
                <c:pt idx="10">
                  <c:v>santa maria a favore</c:v>
                </c:pt>
                <c:pt idx="11">
                  <c:v>taverna</c:v>
                </c:pt>
              </c:strCache>
            </c:strRef>
          </c:cat>
          <c:val>
            <c:numRef>
              <c:f>Foglio1!$J$7:$J$18</c:f>
              <c:numCache>
                <c:formatCode>General</c:formatCode>
                <c:ptCount val="12"/>
                <c:pt idx="0">
                  <c:v>545</c:v>
                </c:pt>
                <c:pt idx="1">
                  <c:v>64</c:v>
                </c:pt>
                <c:pt idx="2">
                  <c:v>176</c:v>
                </c:pt>
                <c:pt idx="3">
                  <c:v>533</c:v>
                </c:pt>
                <c:pt idx="4">
                  <c:v>283</c:v>
                </c:pt>
                <c:pt idx="5">
                  <c:v>174</c:v>
                </c:pt>
                <c:pt idx="6">
                  <c:v>84</c:v>
                </c:pt>
                <c:pt idx="7">
                  <c:v>338</c:v>
                </c:pt>
                <c:pt idx="8">
                  <c:v>191</c:v>
                </c:pt>
                <c:pt idx="9">
                  <c:v>111</c:v>
                </c:pt>
                <c:pt idx="10">
                  <c:v>73</c:v>
                </c:pt>
                <c:pt idx="11">
                  <c:v>56</c:v>
                </c:pt>
              </c:numCache>
            </c:numRef>
          </c:val>
        </c:ser>
        <c:dLbls>
          <c:showLegendKey val="0"/>
          <c:showVal val="0"/>
          <c:showCatName val="0"/>
          <c:showSerName val="0"/>
          <c:showPercent val="0"/>
          <c:showBubbleSize val="0"/>
        </c:dLbls>
        <c:gapWidth val="150"/>
        <c:axId val="49387520"/>
        <c:axId val="37818880"/>
      </c:barChart>
      <c:catAx>
        <c:axId val="49387520"/>
        <c:scaling>
          <c:orientation val="minMax"/>
        </c:scaling>
        <c:delete val="1"/>
        <c:axPos val="b"/>
        <c:numFmt formatCode="General" sourceLinked="0"/>
        <c:majorTickMark val="cross"/>
        <c:minorTickMark val="cross"/>
        <c:tickLblPos val="nextTo"/>
        <c:crossAx val="37818880"/>
        <c:crosses val="autoZero"/>
        <c:auto val="1"/>
        <c:lblAlgn val="ctr"/>
        <c:lblOffset val="100"/>
        <c:noMultiLvlLbl val="1"/>
      </c:catAx>
      <c:valAx>
        <c:axId val="37818880"/>
        <c:scaling>
          <c:orientation val="minMax"/>
        </c:scaling>
        <c:delete val="1"/>
        <c:axPos val="l"/>
        <c:majorGridlines/>
        <c:numFmt formatCode="General" sourceLinked="1"/>
        <c:majorTickMark val="cross"/>
        <c:minorTickMark val="cross"/>
        <c:tickLblPos val="nextTo"/>
        <c:crossAx val="49387520"/>
        <c:crosses val="autoZero"/>
        <c:crossBetween val="between"/>
      </c:valAx>
    </c:plotArea>
    <c:legend>
      <c:legendPos val="r"/>
      <c:legendEntry>
        <c:idx val="1"/>
        <c:delete val="1"/>
      </c:legendEntry>
      <c:layout>
        <c:manualLayout>
          <c:xMode val="edge"/>
          <c:yMode val="edge"/>
          <c:x val="4.7614908503549401E-2"/>
          <c:y val="0.64068655132644403"/>
          <c:w val="0.83786565656505696"/>
          <c:h val="0.28653637232080498"/>
        </c:manualLayout>
      </c:layout>
      <c:overlay val="1"/>
      <c:spPr>
        <a:solidFill>
          <a:schemeClr val="accent6">
            <a:lumMod val="60000"/>
            <a:lumOff val="40000"/>
          </a:schemeClr>
        </a:solidFill>
      </c:spPr>
    </c:legend>
    <c:plotVisOnly val="1"/>
    <c:dispBlanksAs val="gap"/>
    <c:showDLblsOverMax val="1"/>
  </c:chart>
  <c:spPr>
    <a:solidFill>
      <a:schemeClr val="accent6">
        <a:lumMod val="20000"/>
        <a:lumOff val="80000"/>
      </a:schemeClr>
    </a:solidFill>
  </c:spPr>
  <c:externalData r:id="rId1">
    <c:autoUpdate val="1"/>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50"/>
      <c:rotY val="80"/>
      <c:rAngAx val="0"/>
      <c:perspective val="30"/>
    </c:view3D>
    <c:floor>
      <c:thickness val="0"/>
    </c:floor>
    <c:sideWall>
      <c:thickness val="0"/>
    </c:sideWall>
    <c:backWall>
      <c:thickness val="0"/>
    </c:backWall>
    <c:plotArea>
      <c:layout/>
      <c:pie3DChart>
        <c:varyColors val="1"/>
        <c:ser>
          <c:idx val="0"/>
          <c:order val="0"/>
          <c:cat>
            <c:strRef>
              <c:f>Foglio2!$C$3:$C$4</c:f>
              <c:strCache>
                <c:ptCount val="2"/>
                <c:pt idx="0">
                  <c:v>energia fotovoltaica</c:v>
                </c:pt>
                <c:pt idx="1">
                  <c:v>energia da contratto</c:v>
                </c:pt>
              </c:strCache>
            </c:strRef>
          </c:cat>
          <c:val>
            <c:numRef>
              <c:f>Foglio2!$D$3:$D$4</c:f>
              <c:numCache>
                <c:formatCode>0%</c:formatCode>
                <c:ptCount val="2"/>
                <c:pt idx="0">
                  <c:v>0.44</c:v>
                </c:pt>
                <c:pt idx="1">
                  <c:v>0.56000000000000005</c:v>
                </c:pt>
              </c:numCache>
            </c:numRef>
          </c:val>
        </c:ser>
        <c:dLbls>
          <c:showLegendKey val="0"/>
          <c:showVal val="0"/>
          <c:showCatName val="0"/>
          <c:showSerName val="0"/>
          <c:showPercent val="0"/>
          <c:showBubbleSize val="0"/>
          <c:showLeaderLines val="1"/>
        </c:dLbls>
      </c:pie3DChart>
    </c:plotArea>
    <c:legend>
      <c:legendPos val="r"/>
      <c:overlay val="0"/>
    </c:legend>
    <c:plotVisOnly val="1"/>
    <c:dispBlanksAs val="zero"/>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43581-41AD-6243-856B-E6B6D5AEAAF0}" type="datetimeFigureOut">
              <a:rPr lang="it-IT" smtClean="0"/>
              <a:t>03/05/2016</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1B135E-A60C-884B-B1B6-044556FF18FC}" type="slidenum">
              <a:rPr lang="it-IT" smtClean="0"/>
              <a:t>‹N›</a:t>
            </a:fld>
            <a:endParaRPr lang="it-IT"/>
          </a:p>
        </p:txBody>
      </p:sp>
    </p:spTree>
    <p:extLst>
      <p:ext uri="{BB962C8B-B14F-4D97-AF65-F5344CB8AC3E}">
        <p14:creationId xmlns:p14="http://schemas.microsoft.com/office/powerpoint/2010/main" val="1851445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31B135E-A60C-884B-B1B6-044556FF18FC}" type="slidenum">
              <a:rPr lang="it-IT" smtClean="0"/>
              <a:t>4</a:t>
            </a:fld>
            <a:endParaRPr lang="it-IT"/>
          </a:p>
        </p:txBody>
      </p:sp>
    </p:spTree>
    <p:extLst>
      <p:ext uri="{BB962C8B-B14F-4D97-AF65-F5344CB8AC3E}">
        <p14:creationId xmlns:p14="http://schemas.microsoft.com/office/powerpoint/2010/main" val="55100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31B135E-A60C-884B-B1B6-044556FF18FC}" type="slidenum">
              <a:rPr lang="it-IT" smtClean="0"/>
              <a:t>5</a:t>
            </a:fld>
            <a:endParaRPr lang="it-IT"/>
          </a:p>
        </p:txBody>
      </p:sp>
    </p:spTree>
    <p:extLst>
      <p:ext uri="{BB962C8B-B14F-4D97-AF65-F5344CB8AC3E}">
        <p14:creationId xmlns:p14="http://schemas.microsoft.com/office/powerpoint/2010/main" val="135813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4B6055F8-1D02-4417-9241-55C834FD9970}" type="datetimeFigureOut">
              <a:rPr lang="it-IT" smtClean="0"/>
              <a:pPr/>
              <a:t>03/05/2016</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B007B441-5312-499D-93C3-6E37886527F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transition spd="slow">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03/05/2016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slow">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03/05/2016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slow">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03/05/2016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slow">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03/05/2016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transition spd="slow">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03/05/2016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slow">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4B6055F8-1D02-4417-9241-55C834FD9970}" type="datetimeFigureOut">
              <a:rPr lang="it-IT" smtClean="0"/>
              <a:pPr/>
              <a:t>03/05/2016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slow">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4B6055F8-1D02-4417-9241-55C834FD9970}" type="datetimeFigureOut">
              <a:rPr lang="it-IT" smtClean="0"/>
              <a:pPr/>
              <a:t>03/05/2016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slow">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03/05/2016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slow">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03/05/2016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slow">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03/05/2016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B007B441-5312-499D-93C3-6E37886527FA}"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B6055F8-1D02-4417-9241-55C834FD9970}" type="datetimeFigureOut">
              <a:rPr lang="it-IT" smtClean="0"/>
              <a:pPr/>
              <a:t>03/05/2016</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007B441-5312-499D-93C3-6E37886527FA}"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ransition spd="slow">
    <p:cover dir="rd"/>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tiff"/></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608" y="110192"/>
            <a:ext cx="6951716" cy="1571636"/>
          </a:xfrm>
        </p:spPr>
        <p:txBody>
          <a:bodyPr>
            <a:normAutofit fontScale="90000"/>
          </a:bodyPr>
          <a:lstStyle/>
          <a:p>
            <a:pPr algn="ctr"/>
            <a:r>
              <a:rPr lang="it-IT" sz="3600" dirty="0" smtClean="0"/>
              <a:t>INDAGINE STATISTICA “IL FOTOVOLTAICO” nel comune di C. S. GIORGIO</a:t>
            </a:r>
            <a:endParaRPr lang="it-IT" sz="3600" dirty="0"/>
          </a:p>
        </p:txBody>
      </p:sp>
      <p:pic>
        <p:nvPicPr>
          <p:cNvPr id="8" name="Immagine 7" descr="scuola.JPG"/>
          <p:cNvPicPr>
            <a:picLocks noChangeAspect="1"/>
          </p:cNvPicPr>
          <p:nvPr/>
        </p:nvPicPr>
        <p:blipFill>
          <a:blip r:embed="rId2"/>
          <a:stretch>
            <a:fillRect/>
          </a:stretch>
        </p:blipFill>
        <p:spPr>
          <a:xfrm>
            <a:off x="1840541" y="1815454"/>
            <a:ext cx="5357850" cy="3863770"/>
          </a:xfrm>
          <a:prstGeom prst="rect">
            <a:avLst/>
          </a:prstGeom>
        </p:spPr>
      </p:pic>
      <p:pic>
        <p:nvPicPr>
          <p:cNvPr id="14340" name="Picture 4" descr="https://encrypted-tbn0.gstatic.com/images?q=tbn:ANd9GcQmxnG7U0RHP3bi6xXlyQn7nplLZP7xzk2I8C2s6TOg_xGzcwCFUA"/>
          <p:cNvPicPr>
            <a:picLocks noChangeAspect="1" noChangeArrowheads="1"/>
          </p:cNvPicPr>
          <p:nvPr/>
        </p:nvPicPr>
        <p:blipFill>
          <a:blip r:embed="rId3"/>
          <a:srcRect/>
          <a:stretch>
            <a:fillRect/>
          </a:stretch>
        </p:blipFill>
        <p:spPr bwMode="auto">
          <a:xfrm>
            <a:off x="6858016" y="5572140"/>
            <a:ext cx="1500198" cy="1144120"/>
          </a:xfrm>
          <a:prstGeom prst="rect">
            <a:avLst/>
          </a:prstGeom>
          <a:noFill/>
        </p:spPr>
      </p:pic>
      <p:sp>
        <p:nvSpPr>
          <p:cNvPr id="10" name="CasellaDiTesto 9"/>
          <p:cNvSpPr txBox="1"/>
          <p:nvPr/>
        </p:nvSpPr>
        <p:spPr>
          <a:xfrm flipH="1">
            <a:off x="1285852" y="5857892"/>
            <a:ext cx="5143536" cy="646331"/>
          </a:xfrm>
          <a:prstGeom prst="rect">
            <a:avLst/>
          </a:prstGeom>
          <a:noFill/>
        </p:spPr>
        <p:txBody>
          <a:bodyPr wrap="square" rtlCol="0">
            <a:spAutoFit/>
          </a:bodyPr>
          <a:lstStyle/>
          <a:p>
            <a:r>
              <a:rPr lang="it-IT" dirty="0" smtClean="0"/>
              <a:t>A cura degli Alunni della IIIC anno scolastico 2015/2016</a:t>
            </a:r>
            <a:endParaRPr lang="it-IT" dirty="0"/>
          </a:p>
        </p:txBody>
      </p:sp>
    </p:spTree>
  </p:cSld>
  <p:clrMapOvr>
    <a:masterClrMapping/>
  </p:clrMapOvr>
  <p:transition spd="slow">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285720" y="188640"/>
            <a:ext cx="6806560" cy="360040"/>
          </a:xfrm>
        </p:spPr>
        <p:txBody>
          <a:bodyPr>
            <a:noAutofit/>
          </a:bodyPr>
          <a:lstStyle/>
          <a:p>
            <a:pPr algn="just"/>
            <a:r>
              <a:rPr lang="it-IT" sz="3200" dirty="0" smtClean="0">
                <a:solidFill>
                  <a:schemeClr val="accent1">
                    <a:lumMod val="50000"/>
                  </a:schemeClr>
                </a:solidFill>
              </a:rPr>
              <a:t>Osservazione e Raccolta dati</a:t>
            </a:r>
            <a:endParaRPr lang="it-IT" sz="3200" dirty="0">
              <a:solidFill>
                <a:schemeClr val="accent1">
                  <a:lumMod val="50000"/>
                </a:schemeClr>
              </a:solidFill>
            </a:endParaRPr>
          </a:p>
        </p:txBody>
      </p:sp>
      <p:sp>
        <p:nvSpPr>
          <p:cNvPr id="3" name="Sottotitolo 2"/>
          <p:cNvSpPr>
            <a:spLocks noGrp="1"/>
          </p:cNvSpPr>
          <p:nvPr>
            <p:ph type="subTitle" idx="1"/>
          </p:nvPr>
        </p:nvSpPr>
        <p:spPr>
          <a:xfrm>
            <a:off x="285720" y="692696"/>
            <a:ext cx="8643998" cy="2232248"/>
          </a:xfrm>
        </p:spPr>
        <p:txBody>
          <a:bodyPr>
            <a:noAutofit/>
          </a:bodyPr>
          <a:lstStyle/>
          <a:p>
            <a:pPr algn="just">
              <a:lnSpc>
                <a:spcPct val="160000"/>
              </a:lnSpc>
            </a:pPr>
            <a:r>
              <a:rPr lang="it-IT" sz="1200" dirty="0" smtClean="0">
                <a:solidFill>
                  <a:schemeClr val="accent1">
                    <a:lumMod val="50000"/>
                  </a:schemeClr>
                </a:solidFill>
              </a:rPr>
              <a:t>Noi alunni della IIIC, durante il mese di marzo, abbiamo svolto un’indagine statistica sull’energia prodotta dai pannelli fotovoltaici istallati nel Comune di </a:t>
            </a:r>
            <a:r>
              <a:rPr lang="it-IT" sz="1200" dirty="0">
                <a:solidFill>
                  <a:schemeClr val="accent1">
                    <a:lumMod val="50000"/>
                  </a:schemeClr>
                </a:solidFill>
              </a:rPr>
              <a:t>C</a:t>
            </a:r>
            <a:r>
              <a:rPr lang="it-IT" sz="1200" dirty="0" smtClean="0">
                <a:solidFill>
                  <a:schemeClr val="accent1">
                    <a:lumMod val="50000"/>
                  </a:schemeClr>
                </a:solidFill>
              </a:rPr>
              <a:t>astel san </a:t>
            </a:r>
            <a:r>
              <a:rPr lang="it-IT" sz="1200" dirty="0">
                <a:solidFill>
                  <a:schemeClr val="accent1">
                    <a:lumMod val="50000"/>
                  </a:schemeClr>
                </a:solidFill>
              </a:rPr>
              <a:t>G</a:t>
            </a:r>
            <a:r>
              <a:rPr lang="it-IT" sz="1200" dirty="0" smtClean="0">
                <a:solidFill>
                  <a:schemeClr val="accent1">
                    <a:lumMod val="50000"/>
                  </a:schemeClr>
                </a:solidFill>
              </a:rPr>
              <a:t>iorgio. </a:t>
            </a:r>
          </a:p>
          <a:p>
            <a:pPr algn="just">
              <a:lnSpc>
                <a:spcPct val="160000"/>
              </a:lnSpc>
            </a:pPr>
            <a:r>
              <a:rPr lang="it-IT" sz="1200" dirty="0" smtClean="0">
                <a:solidFill>
                  <a:schemeClr val="accent1">
                    <a:lumMod val="50000"/>
                  </a:schemeClr>
                </a:solidFill>
              </a:rPr>
              <a:t>Come prima cosa abbiamo osservato dall’alto, mediante il satellite di Google </a:t>
            </a:r>
            <a:r>
              <a:rPr lang="it-IT" sz="1200" dirty="0" err="1" smtClean="0">
                <a:solidFill>
                  <a:schemeClr val="accent1">
                    <a:lumMod val="50000"/>
                  </a:schemeClr>
                </a:solidFill>
              </a:rPr>
              <a:t>earth</a:t>
            </a:r>
            <a:r>
              <a:rPr lang="it-IT" sz="1200" dirty="0" smtClean="0">
                <a:solidFill>
                  <a:schemeClr val="accent1">
                    <a:lumMod val="50000"/>
                  </a:schemeClr>
                </a:solidFill>
              </a:rPr>
              <a:t>, il nostro territorio. </a:t>
            </a:r>
          </a:p>
          <a:p>
            <a:pPr algn="just">
              <a:lnSpc>
                <a:spcPct val="160000"/>
              </a:lnSpc>
            </a:pPr>
            <a:r>
              <a:rPr lang="it-IT" sz="1200" dirty="0" smtClean="0">
                <a:solidFill>
                  <a:schemeClr val="accent1">
                    <a:lumMod val="50000"/>
                  </a:schemeClr>
                </a:solidFill>
              </a:rPr>
              <a:t>Ci siamo divisi in gruppi, tanti quante sono le frazioni che formano il nostro Comune e </a:t>
            </a:r>
            <a:r>
              <a:rPr lang="is-IS" sz="1200" dirty="0" smtClean="0">
                <a:solidFill>
                  <a:schemeClr val="accent1">
                    <a:lumMod val="50000"/>
                  </a:schemeClr>
                </a:solidFill>
              </a:rPr>
              <a:t>…</a:t>
            </a:r>
            <a:r>
              <a:rPr lang="it-IT" sz="1200" dirty="0" smtClean="0">
                <a:solidFill>
                  <a:schemeClr val="accent1">
                    <a:lumMod val="50000"/>
                  </a:schemeClr>
                </a:solidFill>
              </a:rPr>
              <a:t>strada dopo strada abbiamo contato i pannelli fotovoltaici presenti sui tetti delle nostre case.</a:t>
            </a:r>
          </a:p>
          <a:p>
            <a:pPr algn="just">
              <a:lnSpc>
                <a:spcPct val="160000"/>
              </a:lnSpc>
            </a:pPr>
            <a:r>
              <a:rPr lang="it-IT" sz="1200" dirty="0" smtClean="0">
                <a:solidFill>
                  <a:schemeClr val="accent1">
                    <a:lumMod val="50000"/>
                  </a:schemeClr>
                </a:solidFill>
              </a:rPr>
              <a:t> Abbiamo condiviso e confrontato questi dati con quelli raccolti dai nostri colleghi di IIIB e li abbiamo quindi in tabulati in una tabella  a doppia entrata.</a:t>
            </a:r>
            <a:endParaRPr lang="it-IT" sz="1200" dirty="0">
              <a:solidFill>
                <a:schemeClr val="accent1">
                  <a:lumMod val="50000"/>
                </a:schemeClr>
              </a:solidFill>
            </a:endParaRPr>
          </a:p>
        </p:txBody>
      </p:sp>
      <p:graphicFrame>
        <p:nvGraphicFramePr>
          <p:cNvPr id="4" name="Tabella 3"/>
          <p:cNvGraphicFramePr>
            <a:graphicFrameLocks noGrp="1"/>
          </p:cNvGraphicFramePr>
          <p:nvPr>
            <p:extLst>
              <p:ext uri="{D42A27DB-BD31-4B8C-83A1-F6EECF244321}">
                <p14:modId xmlns:p14="http://schemas.microsoft.com/office/powerpoint/2010/main" val="1348361729"/>
              </p:ext>
            </p:extLst>
          </p:nvPr>
        </p:nvGraphicFramePr>
        <p:xfrm>
          <a:off x="1043608" y="3212976"/>
          <a:ext cx="2643206" cy="2928954"/>
        </p:xfrm>
        <a:graphic>
          <a:graphicData uri="http://schemas.openxmlformats.org/drawingml/2006/table">
            <a:tbl>
              <a:tblPr/>
              <a:tblGrid>
                <a:gridCol w="1442404"/>
                <a:gridCol w="1200802"/>
              </a:tblGrid>
              <a:tr h="209211">
                <a:tc>
                  <a:txBody>
                    <a:bodyPr/>
                    <a:lstStyle/>
                    <a:p>
                      <a:pPr algn="l" fontAlgn="b"/>
                      <a:r>
                        <a:rPr lang="it-IT" sz="1100" b="1" i="0" u="none" strike="noStrike" dirty="0">
                          <a:solidFill>
                            <a:srgbClr val="000000"/>
                          </a:solidFill>
                          <a:latin typeface="Calibri"/>
                        </a:rPr>
                        <a:t>frazione</a:t>
                      </a:r>
                    </a:p>
                  </a:txBody>
                  <a:tcPr marL="0" marR="0" marT="0" marB="0" anchor="b">
                    <a:lnL>
                      <a:noFill/>
                    </a:lnL>
                    <a:lnR>
                      <a:noFill/>
                    </a:lnR>
                    <a:lnT>
                      <a:noFill/>
                    </a:lnT>
                    <a:lnB>
                      <a:noFill/>
                    </a:lnB>
                    <a:solidFill>
                      <a:schemeClr val="accent6">
                        <a:lumMod val="40000"/>
                        <a:lumOff val="60000"/>
                      </a:schemeClr>
                    </a:solidFill>
                  </a:tcPr>
                </a:tc>
                <a:tc>
                  <a:txBody>
                    <a:bodyPr/>
                    <a:lstStyle/>
                    <a:p>
                      <a:pPr algn="l" fontAlgn="b"/>
                      <a:r>
                        <a:rPr lang="it-IT" sz="1100" b="1" i="0" u="none" strike="noStrike">
                          <a:solidFill>
                            <a:srgbClr val="000000"/>
                          </a:solidFill>
                          <a:latin typeface="Calibri"/>
                        </a:rPr>
                        <a:t> Pannelli Totali</a:t>
                      </a:r>
                    </a:p>
                  </a:txBody>
                  <a:tcPr marL="0" marR="0" marT="0" marB="0" anchor="b">
                    <a:lnL>
                      <a:noFill/>
                    </a:lnL>
                    <a:lnR>
                      <a:noFill/>
                    </a:lnR>
                    <a:lnT>
                      <a:noFill/>
                    </a:lnT>
                    <a:lnB>
                      <a:noFill/>
                    </a:lnB>
                    <a:solidFill>
                      <a:schemeClr val="accent6">
                        <a:lumMod val="40000"/>
                        <a:lumOff val="60000"/>
                      </a:schemeClr>
                    </a:solidFill>
                  </a:tcPr>
                </a:tc>
              </a:tr>
              <a:tr h="209211">
                <a:tc>
                  <a:txBody>
                    <a:bodyPr/>
                    <a:lstStyle/>
                    <a:p>
                      <a:pPr algn="l" fontAlgn="b"/>
                      <a:r>
                        <a:rPr lang="it-IT" sz="1100" b="0" i="0" u="none" strike="noStrike">
                          <a:solidFill>
                            <a:srgbClr val="000000"/>
                          </a:solidFill>
                          <a:latin typeface="Calibri"/>
                        </a:rPr>
                        <a:t>lanzara</a:t>
                      </a:r>
                    </a:p>
                  </a:txBody>
                  <a:tcPr marL="0" marR="0" marT="0" marB="0" anchor="b">
                    <a:lnL>
                      <a:noFill/>
                    </a:lnL>
                    <a:lnR>
                      <a:noFill/>
                    </a:lnR>
                    <a:lnT>
                      <a:noFill/>
                    </a:lnT>
                    <a:lnB>
                      <a:noFill/>
                    </a:lnB>
                    <a:solidFill>
                      <a:schemeClr val="accent6">
                        <a:lumMod val="40000"/>
                        <a:lumOff val="60000"/>
                      </a:schemeClr>
                    </a:solidFill>
                  </a:tcPr>
                </a:tc>
                <a:tc>
                  <a:txBody>
                    <a:bodyPr/>
                    <a:lstStyle/>
                    <a:p>
                      <a:pPr algn="r" fontAlgn="b"/>
                      <a:r>
                        <a:rPr lang="it-IT" sz="1100" b="0" i="0" u="none" strike="noStrike">
                          <a:solidFill>
                            <a:srgbClr val="000000"/>
                          </a:solidFill>
                          <a:latin typeface="Calibri"/>
                        </a:rPr>
                        <a:t>545</a:t>
                      </a:r>
                    </a:p>
                  </a:txBody>
                  <a:tcPr marL="0" marR="0" marT="0" marB="0" anchor="b">
                    <a:lnL>
                      <a:noFill/>
                    </a:lnL>
                    <a:lnR>
                      <a:noFill/>
                    </a:lnR>
                    <a:lnT>
                      <a:noFill/>
                    </a:lnT>
                    <a:lnB>
                      <a:noFill/>
                    </a:lnB>
                    <a:solidFill>
                      <a:schemeClr val="accent6">
                        <a:lumMod val="40000"/>
                        <a:lumOff val="60000"/>
                      </a:schemeClr>
                    </a:solidFill>
                  </a:tcPr>
                </a:tc>
              </a:tr>
              <a:tr h="209211">
                <a:tc>
                  <a:txBody>
                    <a:bodyPr/>
                    <a:lstStyle/>
                    <a:p>
                      <a:pPr algn="l" fontAlgn="b"/>
                      <a:r>
                        <a:rPr lang="it-IT" sz="1100" b="0" i="0" u="none" strike="noStrike">
                          <a:solidFill>
                            <a:srgbClr val="000000"/>
                          </a:solidFill>
                          <a:latin typeface="Calibri"/>
                        </a:rPr>
                        <a:t>campomanfoli</a:t>
                      </a:r>
                    </a:p>
                  </a:txBody>
                  <a:tcPr marL="0" marR="0" marT="0" marB="0" anchor="b">
                    <a:lnL>
                      <a:noFill/>
                    </a:lnL>
                    <a:lnR>
                      <a:noFill/>
                    </a:lnR>
                    <a:lnT>
                      <a:noFill/>
                    </a:lnT>
                    <a:lnB>
                      <a:noFill/>
                    </a:lnB>
                    <a:solidFill>
                      <a:schemeClr val="accent6">
                        <a:lumMod val="40000"/>
                        <a:lumOff val="60000"/>
                      </a:schemeClr>
                    </a:solidFill>
                  </a:tcPr>
                </a:tc>
                <a:tc>
                  <a:txBody>
                    <a:bodyPr/>
                    <a:lstStyle/>
                    <a:p>
                      <a:pPr algn="r" fontAlgn="b"/>
                      <a:r>
                        <a:rPr lang="it-IT" sz="1100" b="0" i="0" u="none" strike="noStrike" dirty="0">
                          <a:solidFill>
                            <a:srgbClr val="000000"/>
                          </a:solidFill>
                          <a:latin typeface="Calibri"/>
                        </a:rPr>
                        <a:t>64</a:t>
                      </a:r>
                    </a:p>
                  </a:txBody>
                  <a:tcPr marL="0" marR="0" marT="0" marB="0" anchor="b">
                    <a:lnL>
                      <a:noFill/>
                    </a:lnL>
                    <a:lnR>
                      <a:noFill/>
                    </a:lnR>
                    <a:lnT>
                      <a:noFill/>
                    </a:lnT>
                    <a:lnB>
                      <a:noFill/>
                    </a:lnB>
                    <a:solidFill>
                      <a:schemeClr val="accent6">
                        <a:lumMod val="40000"/>
                        <a:lumOff val="60000"/>
                      </a:schemeClr>
                    </a:solidFill>
                  </a:tcPr>
                </a:tc>
              </a:tr>
              <a:tr h="209211">
                <a:tc>
                  <a:txBody>
                    <a:bodyPr/>
                    <a:lstStyle/>
                    <a:p>
                      <a:pPr algn="l" fontAlgn="b"/>
                      <a:r>
                        <a:rPr lang="it-IT" sz="1100" b="0" i="0" u="none" strike="noStrike">
                          <a:solidFill>
                            <a:srgbClr val="000000"/>
                          </a:solidFill>
                          <a:latin typeface="Calibri"/>
                        </a:rPr>
                        <a:t>torello</a:t>
                      </a:r>
                    </a:p>
                  </a:txBody>
                  <a:tcPr marL="0" marR="0" marT="0" marB="0" anchor="b">
                    <a:lnL>
                      <a:noFill/>
                    </a:lnL>
                    <a:lnR>
                      <a:noFill/>
                    </a:lnR>
                    <a:lnT>
                      <a:noFill/>
                    </a:lnT>
                    <a:lnB>
                      <a:noFill/>
                    </a:lnB>
                    <a:solidFill>
                      <a:schemeClr val="accent6">
                        <a:lumMod val="40000"/>
                        <a:lumOff val="60000"/>
                      </a:schemeClr>
                    </a:solidFill>
                  </a:tcPr>
                </a:tc>
                <a:tc>
                  <a:txBody>
                    <a:bodyPr/>
                    <a:lstStyle/>
                    <a:p>
                      <a:pPr algn="r" fontAlgn="b"/>
                      <a:r>
                        <a:rPr lang="it-IT" sz="1100" b="0" i="0" u="none" strike="noStrike">
                          <a:solidFill>
                            <a:srgbClr val="000000"/>
                          </a:solidFill>
                          <a:latin typeface="Calibri"/>
                        </a:rPr>
                        <a:t>176</a:t>
                      </a:r>
                    </a:p>
                  </a:txBody>
                  <a:tcPr marL="0" marR="0" marT="0" marB="0" anchor="b">
                    <a:lnL>
                      <a:noFill/>
                    </a:lnL>
                    <a:lnR>
                      <a:noFill/>
                    </a:lnR>
                    <a:lnT>
                      <a:noFill/>
                    </a:lnT>
                    <a:lnB>
                      <a:noFill/>
                    </a:lnB>
                    <a:solidFill>
                      <a:schemeClr val="accent6">
                        <a:lumMod val="40000"/>
                        <a:lumOff val="60000"/>
                      </a:schemeClr>
                    </a:solidFill>
                  </a:tcPr>
                </a:tc>
              </a:tr>
              <a:tr h="209211">
                <a:tc>
                  <a:txBody>
                    <a:bodyPr/>
                    <a:lstStyle/>
                    <a:p>
                      <a:pPr algn="l" fontAlgn="b"/>
                      <a:r>
                        <a:rPr lang="it-IT" sz="1100" b="0" i="0" u="none" strike="noStrike">
                          <a:solidFill>
                            <a:srgbClr val="000000"/>
                          </a:solidFill>
                          <a:latin typeface="Calibri"/>
                        </a:rPr>
                        <a:t>castel san giorgio</a:t>
                      </a:r>
                    </a:p>
                  </a:txBody>
                  <a:tcPr marL="0" marR="0" marT="0" marB="0" anchor="b">
                    <a:lnL>
                      <a:noFill/>
                    </a:lnL>
                    <a:lnR>
                      <a:noFill/>
                    </a:lnR>
                    <a:lnT>
                      <a:noFill/>
                    </a:lnT>
                    <a:lnB>
                      <a:noFill/>
                    </a:lnB>
                    <a:solidFill>
                      <a:schemeClr val="accent6">
                        <a:lumMod val="40000"/>
                        <a:lumOff val="60000"/>
                      </a:schemeClr>
                    </a:solidFill>
                  </a:tcPr>
                </a:tc>
                <a:tc>
                  <a:txBody>
                    <a:bodyPr/>
                    <a:lstStyle/>
                    <a:p>
                      <a:pPr algn="r" fontAlgn="b"/>
                      <a:r>
                        <a:rPr lang="it-IT" sz="1100" b="0" i="0" u="none" strike="noStrike">
                          <a:solidFill>
                            <a:srgbClr val="000000"/>
                          </a:solidFill>
                          <a:latin typeface="Calibri"/>
                        </a:rPr>
                        <a:t>533</a:t>
                      </a:r>
                    </a:p>
                  </a:txBody>
                  <a:tcPr marL="0" marR="0" marT="0" marB="0" anchor="b">
                    <a:lnL>
                      <a:noFill/>
                    </a:lnL>
                    <a:lnR>
                      <a:noFill/>
                    </a:lnR>
                    <a:lnT>
                      <a:noFill/>
                    </a:lnT>
                    <a:lnB>
                      <a:noFill/>
                    </a:lnB>
                    <a:solidFill>
                      <a:schemeClr val="accent6">
                        <a:lumMod val="40000"/>
                        <a:lumOff val="60000"/>
                      </a:schemeClr>
                    </a:solidFill>
                  </a:tcPr>
                </a:tc>
              </a:tr>
              <a:tr h="209211">
                <a:tc>
                  <a:txBody>
                    <a:bodyPr/>
                    <a:lstStyle/>
                    <a:p>
                      <a:pPr algn="l" fontAlgn="b"/>
                      <a:r>
                        <a:rPr lang="it-IT" sz="1100" b="0" i="0" u="none" strike="noStrike">
                          <a:solidFill>
                            <a:srgbClr val="000000"/>
                          </a:solidFill>
                          <a:latin typeface="Calibri"/>
                        </a:rPr>
                        <a:t>fimiani</a:t>
                      </a:r>
                    </a:p>
                  </a:txBody>
                  <a:tcPr marL="0" marR="0" marT="0" marB="0" anchor="b">
                    <a:lnL>
                      <a:noFill/>
                    </a:lnL>
                    <a:lnR>
                      <a:noFill/>
                    </a:lnR>
                    <a:lnT>
                      <a:noFill/>
                    </a:lnT>
                    <a:lnB>
                      <a:noFill/>
                    </a:lnB>
                    <a:solidFill>
                      <a:schemeClr val="accent6">
                        <a:lumMod val="40000"/>
                        <a:lumOff val="60000"/>
                      </a:schemeClr>
                    </a:solidFill>
                  </a:tcPr>
                </a:tc>
                <a:tc>
                  <a:txBody>
                    <a:bodyPr/>
                    <a:lstStyle/>
                    <a:p>
                      <a:pPr algn="r" fontAlgn="b"/>
                      <a:r>
                        <a:rPr lang="it-IT" sz="1100" b="0" i="0" u="none" strike="noStrike" dirty="0">
                          <a:solidFill>
                            <a:srgbClr val="000000"/>
                          </a:solidFill>
                          <a:latin typeface="Calibri"/>
                        </a:rPr>
                        <a:t>733</a:t>
                      </a:r>
                    </a:p>
                  </a:txBody>
                  <a:tcPr marL="0" marR="0" marT="0" marB="0" anchor="b">
                    <a:lnL>
                      <a:noFill/>
                    </a:lnL>
                    <a:lnR>
                      <a:noFill/>
                    </a:lnR>
                    <a:lnT>
                      <a:noFill/>
                    </a:lnT>
                    <a:lnB>
                      <a:noFill/>
                    </a:lnB>
                    <a:solidFill>
                      <a:schemeClr val="accent6">
                        <a:lumMod val="40000"/>
                        <a:lumOff val="60000"/>
                      </a:schemeClr>
                    </a:solidFill>
                  </a:tcPr>
                </a:tc>
              </a:tr>
              <a:tr h="209211">
                <a:tc>
                  <a:txBody>
                    <a:bodyPr/>
                    <a:lstStyle/>
                    <a:p>
                      <a:pPr algn="l" fontAlgn="b"/>
                      <a:r>
                        <a:rPr lang="it-IT" sz="1100" b="0" i="0" u="none" strike="noStrike">
                          <a:solidFill>
                            <a:srgbClr val="000000"/>
                          </a:solidFill>
                          <a:latin typeface="Calibri"/>
                        </a:rPr>
                        <a:t>cortedomini</a:t>
                      </a:r>
                    </a:p>
                  </a:txBody>
                  <a:tcPr marL="0" marR="0" marT="0" marB="0" anchor="b">
                    <a:lnL>
                      <a:noFill/>
                    </a:lnL>
                    <a:lnR>
                      <a:noFill/>
                    </a:lnR>
                    <a:lnT>
                      <a:noFill/>
                    </a:lnT>
                    <a:lnB>
                      <a:noFill/>
                    </a:lnB>
                    <a:solidFill>
                      <a:schemeClr val="accent6">
                        <a:lumMod val="40000"/>
                        <a:lumOff val="60000"/>
                      </a:schemeClr>
                    </a:solidFill>
                  </a:tcPr>
                </a:tc>
                <a:tc>
                  <a:txBody>
                    <a:bodyPr/>
                    <a:lstStyle/>
                    <a:p>
                      <a:pPr algn="r" fontAlgn="b"/>
                      <a:r>
                        <a:rPr lang="it-IT" sz="1100" b="0" i="0" u="none" strike="noStrike">
                          <a:solidFill>
                            <a:srgbClr val="000000"/>
                          </a:solidFill>
                          <a:latin typeface="Calibri"/>
                        </a:rPr>
                        <a:t>174</a:t>
                      </a:r>
                    </a:p>
                  </a:txBody>
                  <a:tcPr marL="0" marR="0" marT="0" marB="0" anchor="b">
                    <a:lnL>
                      <a:noFill/>
                    </a:lnL>
                    <a:lnR>
                      <a:noFill/>
                    </a:lnR>
                    <a:lnT>
                      <a:noFill/>
                    </a:lnT>
                    <a:lnB>
                      <a:noFill/>
                    </a:lnB>
                    <a:solidFill>
                      <a:schemeClr val="accent6">
                        <a:lumMod val="40000"/>
                        <a:lumOff val="60000"/>
                      </a:schemeClr>
                    </a:solidFill>
                  </a:tcPr>
                </a:tc>
              </a:tr>
              <a:tr h="209211">
                <a:tc>
                  <a:txBody>
                    <a:bodyPr/>
                    <a:lstStyle/>
                    <a:p>
                      <a:pPr algn="l" fontAlgn="b"/>
                      <a:r>
                        <a:rPr lang="it-IT" sz="1100" b="0" i="0" u="none" strike="noStrike">
                          <a:solidFill>
                            <a:srgbClr val="000000"/>
                          </a:solidFill>
                          <a:latin typeface="Calibri"/>
                        </a:rPr>
                        <a:t>castelluccio</a:t>
                      </a:r>
                    </a:p>
                  </a:txBody>
                  <a:tcPr marL="0" marR="0" marT="0" marB="0" anchor="b">
                    <a:lnL>
                      <a:noFill/>
                    </a:lnL>
                    <a:lnR>
                      <a:noFill/>
                    </a:lnR>
                    <a:lnT>
                      <a:noFill/>
                    </a:lnT>
                    <a:lnB>
                      <a:noFill/>
                    </a:lnB>
                    <a:solidFill>
                      <a:schemeClr val="accent6">
                        <a:lumMod val="40000"/>
                        <a:lumOff val="60000"/>
                      </a:schemeClr>
                    </a:solidFill>
                  </a:tcPr>
                </a:tc>
                <a:tc>
                  <a:txBody>
                    <a:bodyPr/>
                    <a:lstStyle/>
                    <a:p>
                      <a:pPr algn="r" fontAlgn="b"/>
                      <a:r>
                        <a:rPr lang="it-IT" sz="1100" b="0" i="0" u="none" strike="noStrike">
                          <a:solidFill>
                            <a:srgbClr val="000000"/>
                          </a:solidFill>
                          <a:latin typeface="Calibri"/>
                        </a:rPr>
                        <a:t>84</a:t>
                      </a:r>
                    </a:p>
                  </a:txBody>
                  <a:tcPr marL="0" marR="0" marT="0" marB="0" anchor="b">
                    <a:lnL>
                      <a:noFill/>
                    </a:lnL>
                    <a:lnR>
                      <a:noFill/>
                    </a:lnR>
                    <a:lnT>
                      <a:noFill/>
                    </a:lnT>
                    <a:lnB>
                      <a:noFill/>
                    </a:lnB>
                    <a:solidFill>
                      <a:schemeClr val="accent6">
                        <a:lumMod val="40000"/>
                        <a:lumOff val="60000"/>
                      </a:schemeClr>
                    </a:solidFill>
                  </a:tcPr>
                </a:tc>
              </a:tr>
              <a:tr h="209211">
                <a:tc>
                  <a:txBody>
                    <a:bodyPr/>
                    <a:lstStyle/>
                    <a:p>
                      <a:pPr algn="l" fontAlgn="b"/>
                      <a:r>
                        <a:rPr lang="it-IT" sz="1100" b="0" i="0" u="none" strike="noStrike">
                          <a:solidFill>
                            <a:srgbClr val="000000"/>
                          </a:solidFill>
                          <a:latin typeface="Calibri"/>
                        </a:rPr>
                        <a:t>trivio</a:t>
                      </a:r>
                    </a:p>
                  </a:txBody>
                  <a:tcPr marL="0" marR="0" marT="0" marB="0" anchor="b">
                    <a:lnL>
                      <a:noFill/>
                    </a:lnL>
                    <a:lnR>
                      <a:noFill/>
                    </a:lnR>
                    <a:lnT>
                      <a:noFill/>
                    </a:lnT>
                    <a:lnB>
                      <a:noFill/>
                    </a:lnB>
                    <a:solidFill>
                      <a:schemeClr val="accent6">
                        <a:lumMod val="40000"/>
                        <a:lumOff val="60000"/>
                      </a:schemeClr>
                    </a:solidFill>
                  </a:tcPr>
                </a:tc>
                <a:tc>
                  <a:txBody>
                    <a:bodyPr/>
                    <a:lstStyle/>
                    <a:p>
                      <a:pPr algn="r" fontAlgn="b"/>
                      <a:r>
                        <a:rPr lang="it-IT" sz="1100" b="0" i="0" u="none" strike="noStrike">
                          <a:solidFill>
                            <a:srgbClr val="000000"/>
                          </a:solidFill>
                          <a:latin typeface="Calibri"/>
                        </a:rPr>
                        <a:t>6818</a:t>
                      </a:r>
                    </a:p>
                  </a:txBody>
                  <a:tcPr marL="0" marR="0" marT="0" marB="0" anchor="b">
                    <a:lnL>
                      <a:noFill/>
                    </a:lnL>
                    <a:lnR>
                      <a:noFill/>
                    </a:lnR>
                    <a:lnT>
                      <a:noFill/>
                    </a:lnT>
                    <a:lnB>
                      <a:noFill/>
                    </a:lnB>
                    <a:solidFill>
                      <a:schemeClr val="accent6">
                        <a:lumMod val="40000"/>
                        <a:lumOff val="60000"/>
                      </a:schemeClr>
                    </a:solidFill>
                  </a:tcPr>
                </a:tc>
              </a:tr>
              <a:tr h="209211">
                <a:tc>
                  <a:txBody>
                    <a:bodyPr/>
                    <a:lstStyle/>
                    <a:p>
                      <a:pPr algn="l" fontAlgn="b"/>
                      <a:r>
                        <a:rPr lang="it-IT" sz="1100" b="0" i="0" u="none" strike="noStrike">
                          <a:solidFill>
                            <a:srgbClr val="000000"/>
                          </a:solidFill>
                          <a:latin typeface="Calibri"/>
                        </a:rPr>
                        <a:t>aiello</a:t>
                      </a:r>
                    </a:p>
                  </a:txBody>
                  <a:tcPr marL="0" marR="0" marT="0" marB="0" anchor="b">
                    <a:lnL>
                      <a:noFill/>
                    </a:lnL>
                    <a:lnR>
                      <a:noFill/>
                    </a:lnR>
                    <a:lnT>
                      <a:noFill/>
                    </a:lnT>
                    <a:lnB>
                      <a:noFill/>
                    </a:lnB>
                    <a:solidFill>
                      <a:schemeClr val="accent6">
                        <a:lumMod val="40000"/>
                        <a:lumOff val="60000"/>
                      </a:schemeClr>
                    </a:solidFill>
                  </a:tcPr>
                </a:tc>
                <a:tc>
                  <a:txBody>
                    <a:bodyPr/>
                    <a:lstStyle/>
                    <a:p>
                      <a:pPr algn="r" fontAlgn="b"/>
                      <a:r>
                        <a:rPr lang="it-IT" sz="1100" b="0" i="0" u="none" strike="noStrike">
                          <a:solidFill>
                            <a:srgbClr val="000000"/>
                          </a:solidFill>
                          <a:latin typeface="Calibri"/>
                        </a:rPr>
                        <a:t>191</a:t>
                      </a:r>
                    </a:p>
                  </a:txBody>
                  <a:tcPr marL="0" marR="0" marT="0" marB="0" anchor="b">
                    <a:lnL>
                      <a:noFill/>
                    </a:lnL>
                    <a:lnR>
                      <a:noFill/>
                    </a:lnR>
                    <a:lnT>
                      <a:noFill/>
                    </a:lnT>
                    <a:lnB>
                      <a:noFill/>
                    </a:lnB>
                    <a:solidFill>
                      <a:schemeClr val="accent6">
                        <a:lumMod val="40000"/>
                        <a:lumOff val="60000"/>
                      </a:schemeClr>
                    </a:solidFill>
                  </a:tcPr>
                </a:tc>
              </a:tr>
              <a:tr h="209211">
                <a:tc>
                  <a:txBody>
                    <a:bodyPr/>
                    <a:lstStyle/>
                    <a:p>
                      <a:pPr algn="l" fontAlgn="b"/>
                      <a:r>
                        <a:rPr lang="it-IT" sz="1100" b="0" i="0" u="none" strike="noStrike">
                          <a:solidFill>
                            <a:srgbClr val="000000"/>
                          </a:solidFill>
                          <a:latin typeface="Calibri"/>
                        </a:rPr>
                        <a:t>santa croce</a:t>
                      </a:r>
                    </a:p>
                  </a:txBody>
                  <a:tcPr marL="0" marR="0" marT="0" marB="0" anchor="b">
                    <a:lnL>
                      <a:noFill/>
                    </a:lnL>
                    <a:lnR>
                      <a:noFill/>
                    </a:lnR>
                    <a:lnT>
                      <a:noFill/>
                    </a:lnT>
                    <a:lnB>
                      <a:noFill/>
                    </a:lnB>
                    <a:solidFill>
                      <a:schemeClr val="accent6">
                        <a:lumMod val="40000"/>
                        <a:lumOff val="60000"/>
                      </a:schemeClr>
                    </a:solidFill>
                  </a:tcPr>
                </a:tc>
                <a:tc>
                  <a:txBody>
                    <a:bodyPr/>
                    <a:lstStyle/>
                    <a:p>
                      <a:pPr algn="r" fontAlgn="b"/>
                      <a:r>
                        <a:rPr lang="it-IT" sz="1100" b="0" i="0" u="none" strike="noStrike">
                          <a:solidFill>
                            <a:srgbClr val="000000"/>
                          </a:solidFill>
                          <a:latin typeface="Calibri"/>
                        </a:rPr>
                        <a:t>111</a:t>
                      </a:r>
                    </a:p>
                  </a:txBody>
                  <a:tcPr marL="0" marR="0" marT="0" marB="0" anchor="b">
                    <a:lnL>
                      <a:noFill/>
                    </a:lnL>
                    <a:lnR>
                      <a:noFill/>
                    </a:lnR>
                    <a:lnT>
                      <a:noFill/>
                    </a:lnT>
                    <a:lnB>
                      <a:noFill/>
                    </a:lnB>
                    <a:solidFill>
                      <a:schemeClr val="accent6">
                        <a:lumMod val="40000"/>
                        <a:lumOff val="60000"/>
                      </a:schemeClr>
                    </a:solidFill>
                  </a:tcPr>
                </a:tc>
              </a:tr>
              <a:tr h="209211">
                <a:tc>
                  <a:txBody>
                    <a:bodyPr/>
                    <a:lstStyle/>
                    <a:p>
                      <a:pPr algn="l" fontAlgn="b"/>
                      <a:r>
                        <a:rPr lang="it-IT" sz="1100" b="0" i="0" u="none" strike="noStrike">
                          <a:solidFill>
                            <a:srgbClr val="000000"/>
                          </a:solidFill>
                          <a:latin typeface="Calibri"/>
                        </a:rPr>
                        <a:t>santa maria a favore</a:t>
                      </a:r>
                    </a:p>
                  </a:txBody>
                  <a:tcPr marL="0" marR="0" marT="0" marB="0" anchor="b">
                    <a:lnL>
                      <a:noFill/>
                    </a:lnL>
                    <a:lnR>
                      <a:noFill/>
                    </a:lnR>
                    <a:lnT>
                      <a:noFill/>
                    </a:lnT>
                    <a:lnB>
                      <a:noFill/>
                    </a:lnB>
                    <a:solidFill>
                      <a:schemeClr val="accent6">
                        <a:lumMod val="40000"/>
                        <a:lumOff val="60000"/>
                      </a:schemeClr>
                    </a:solidFill>
                  </a:tcPr>
                </a:tc>
                <a:tc>
                  <a:txBody>
                    <a:bodyPr/>
                    <a:lstStyle/>
                    <a:p>
                      <a:pPr algn="r" fontAlgn="b"/>
                      <a:r>
                        <a:rPr lang="it-IT" sz="1100" b="0" i="0" u="none" strike="noStrike">
                          <a:solidFill>
                            <a:srgbClr val="000000"/>
                          </a:solidFill>
                          <a:latin typeface="Calibri"/>
                        </a:rPr>
                        <a:t>227</a:t>
                      </a:r>
                    </a:p>
                  </a:txBody>
                  <a:tcPr marL="0" marR="0" marT="0" marB="0" anchor="b">
                    <a:lnL>
                      <a:noFill/>
                    </a:lnL>
                    <a:lnR>
                      <a:noFill/>
                    </a:lnR>
                    <a:lnT>
                      <a:noFill/>
                    </a:lnT>
                    <a:lnB>
                      <a:noFill/>
                    </a:lnB>
                    <a:solidFill>
                      <a:schemeClr val="accent6">
                        <a:lumMod val="40000"/>
                        <a:lumOff val="60000"/>
                      </a:schemeClr>
                    </a:solidFill>
                  </a:tcPr>
                </a:tc>
              </a:tr>
              <a:tr h="209211">
                <a:tc>
                  <a:txBody>
                    <a:bodyPr/>
                    <a:lstStyle/>
                    <a:p>
                      <a:pPr algn="l" fontAlgn="b"/>
                      <a:r>
                        <a:rPr lang="it-IT" sz="1100" b="0" i="0" u="none" strike="noStrike">
                          <a:solidFill>
                            <a:srgbClr val="000000"/>
                          </a:solidFill>
                          <a:latin typeface="Calibri"/>
                        </a:rPr>
                        <a:t>taverna</a:t>
                      </a:r>
                    </a:p>
                  </a:txBody>
                  <a:tcPr marL="0" marR="0" marT="0" marB="0" anchor="b">
                    <a:lnL>
                      <a:noFill/>
                    </a:lnL>
                    <a:lnR>
                      <a:noFill/>
                    </a:lnR>
                    <a:lnT>
                      <a:noFill/>
                    </a:lnT>
                    <a:lnB>
                      <a:noFill/>
                    </a:lnB>
                    <a:solidFill>
                      <a:schemeClr val="accent6">
                        <a:lumMod val="40000"/>
                        <a:lumOff val="60000"/>
                      </a:schemeClr>
                    </a:solidFill>
                  </a:tcPr>
                </a:tc>
                <a:tc>
                  <a:txBody>
                    <a:bodyPr/>
                    <a:lstStyle/>
                    <a:p>
                      <a:pPr algn="r" fontAlgn="b"/>
                      <a:r>
                        <a:rPr lang="it-IT" sz="1100" b="0" i="0" u="none" strike="noStrike">
                          <a:solidFill>
                            <a:srgbClr val="000000"/>
                          </a:solidFill>
                          <a:latin typeface="Calibri"/>
                        </a:rPr>
                        <a:t>56</a:t>
                      </a:r>
                    </a:p>
                  </a:txBody>
                  <a:tcPr marL="0" marR="0" marT="0" marB="0" anchor="b">
                    <a:lnL>
                      <a:noFill/>
                    </a:lnL>
                    <a:lnR>
                      <a:noFill/>
                    </a:lnR>
                    <a:lnT>
                      <a:noFill/>
                    </a:lnT>
                    <a:lnB>
                      <a:noFill/>
                    </a:lnB>
                    <a:solidFill>
                      <a:schemeClr val="accent6">
                        <a:lumMod val="40000"/>
                        <a:lumOff val="60000"/>
                      </a:schemeClr>
                    </a:solidFill>
                  </a:tcPr>
                </a:tc>
              </a:tr>
              <a:tr h="209211">
                <a:tc>
                  <a:txBody>
                    <a:bodyPr/>
                    <a:lstStyle/>
                    <a:p>
                      <a:pPr algn="l" fontAlgn="b"/>
                      <a:r>
                        <a:rPr lang="it-IT" sz="1100" b="0" i="0" u="none" strike="noStrike" dirty="0">
                          <a:solidFill>
                            <a:srgbClr val="000000"/>
                          </a:solidFill>
                          <a:latin typeface="Calibri"/>
                        </a:rPr>
                        <a:t>totale</a:t>
                      </a:r>
                    </a:p>
                  </a:txBody>
                  <a:tcPr marL="0" marR="0" marT="0" marB="0" anchor="b">
                    <a:lnL>
                      <a:noFill/>
                    </a:lnL>
                    <a:lnR>
                      <a:noFill/>
                    </a:lnR>
                    <a:lnT>
                      <a:noFill/>
                    </a:lnT>
                    <a:lnB>
                      <a:noFill/>
                    </a:lnB>
                    <a:solidFill>
                      <a:schemeClr val="accent6">
                        <a:lumMod val="40000"/>
                        <a:lumOff val="60000"/>
                      </a:schemeClr>
                    </a:solidFill>
                  </a:tcPr>
                </a:tc>
                <a:tc>
                  <a:txBody>
                    <a:bodyPr/>
                    <a:lstStyle/>
                    <a:p>
                      <a:pPr algn="r" fontAlgn="b"/>
                      <a:r>
                        <a:rPr lang="it-IT" sz="1100" b="0" i="0" u="none" strike="noStrike" dirty="0">
                          <a:solidFill>
                            <a:srgbClr val="000000"/>
                          </a:solidFill>
                          <a:latin typeface="Calibri"/>
                        </a:rPr>
                        <a:t>9712</a:t>
                      </a:r>
                    </a:p>
                  </a:txBody>
                  <a:tcPr marL="0" marR="0" marT="0" marB="0" anchor="b">
                    <a:lnL>
                      <a:noFill/>
                    </a:lnL>
                    <a:lnR>
                      <a:noFill/>
                    </a:lnR>
                    <a:lnT>
                      <a:noFill/>
                    </a:lnT>
                    <a:lnB>
                      <a:noFill/>
                    </a:lnB>
                    <a:solidFill>
                      <a:schemeClr val="accent6">
                        <a:lumMod val="40000"/>
                        <a:lumOff val="60000"/>
                      </a:schemeClr>
                    </a:solidFill>
                  </a:tcPr>
                </a:tc>
              </a:tr>
            </a:tbl>
          </a:graphicData>
        </a:graphic>
      </p:graphicFrame>
      <p:pic>
        <p:nvPicPr>
          <p:cNvPr id="5" name="Immagine 4" descr="Il-mondo-visto-da-Stazione-Spaziale-Internazionale-Virginia-Maryland-Washington.jpg"/>
          <p:cNvPicPr>
            <a:picLocks noChangeAspect="1"/>
          </p:cNvPicPr>
          <p:nvPr/>
        </p:nvPicPr>
        <p:blipFill>
          <a:blip r:embed="rId2"/>
          <a:stretch>
            <a:fillRect/>
          </a:stretch>
        </p:blipFill>
        <p:spPr>
          <a:xfrm>
            <a:off x="4283968" y="3212976"/>
            <a:ext cx="4076700" cy="3057525"/>
          </a:xfrm>
          <a:prstGeom prst="rect">
            <a:avLst/>
          </a:prstGeom>
        </p:spPr>
      </p:pic>
    </p:spTree>
  </p:cSld>
  <p:clrMapOvr>
    <a:masterClrMapping/>
  </p:clrMapOvr>
  <p:transition spd="slow">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620688"/>
            <a:ext cx="7772400" cy="665172"/>
          </a:xfrm>
        </p:spPr>
        <p:txBody>
          <a:bodyPr>
            <a:normAutofit fontScale="90000"/>
          </a:bodyPr>
          <a:lstStyle/>
          <a:p>
            <a:pPr algn="ctr"/>
            <a:r>
              <a:rPr lang="it-IT" sz="3200" dirty="0" smtClean="0">
                <a:solidFill>
                  <a:schemeClr val="accent3">
                    <a:lumMod val="75000"/>
                  </a:schemeClr>
                </a:solidFill>
              </a:rPr>
              <a:t>Analisi dei dati e costruzione di un </a:t>
            </a:r>
            <a:r>
              <a:rPr lang="it-IT" sz="3200" dirty="0" err="1" smtClean="0">
                <a:solidFill>
                  <a:schemeClr val="accent3">
                    <a:lumMod val="75000"/>
                  </a:schemeClr>
                </a:solidFill>
              </a:rPr>
              <a:t>ortogramma</a:t>
            </a:r>
            <a:endParaRPr lang="it-IT" sz="3200" dirty="0">
              <a:solidFill>
                <a:schemeClr val="accent3">
                  <a:lumMod val="75000"/>
                </a:schemeClr>
              </a:solidFill>
            </a:endParaRPr>
          </a:p>
        </p:txBody>
      </p:sp>
      <p:sp>
        <p:nvSpPr>
          <p:cNvPr id="3" name="Sottotitolo 2"/>
          <p:cNvSpPr>
            <a:spLocks noGrp="1"/>
          </p:cNvSpPr>
          <p:nvPr>
            <p:ph type="subTitle" idx="1"/>
          </p:nvPr>
        </p:nvSpPr>
        <p:spPr>
          <a:xfrm>
            <a:off x="3347864" y="2564904"/>
            <a:ext cx="5581284" cy="2723194"/>
          </a:xfrm>
        </p:spPr>
        <p:txBody>
          <a:bodyPr>
            <a:normAutofit/>
          </a:bodyPr>
          <a:lstStyle/>
          <a:p>
            <a:pPr algn="just"/>
            <a:r>
              <a:rPr lang="it-IT" sz="1800" dirty="0" smtClean="0">
                <a:solidFill>
                  <a:schemeClr val="accent6">
                    <a:lumMod val="50000"/>
                  </a:schemeClr>
                </a:solidFill>
              </a:rPr>
              <a:t>Abbiamo analizzato i dati tabulati e ci siamo posti una domanda: </a:t>
            </a:r>
          </a:p>
          <a:p>
            <a:pPr algn="just"/>
            <a:r>
              <a:rPr lang="it-IT" sz="1800" dirty="0" smtClean="0">
                <a:solidFill>
                  <a:schemeClr val="accent6">
                    <a:lumMod val="50000"/>
                  </a:schemeClr>
                </a:solidFill>
              </a:rPr>
              <a:t>Quale è la frazione con più pannelli fotovoltaici?</a:t>
            </a:r>
          </a:p>
          <a:p>
            <a:pPr algn="just"/>
            <a:r>
              <a:rPr lang="it-IT" sz="1800" dirty="0" smtClean="0">
                <a:solidFill>
                  <a:schemeClr val="accent6">
                    <a:lumMod val="50000"/>
                  </a:schemeClr>
                </a:solidFill>
              </a:rPr>
              <a:t> Osservando l’</a:t>
            </a:r>
            <a:r>
              <a:rPr lang="it-IT" sz="1800" dirty="0" err="1" smtClean="0">
                <a:solidFill>
                  <a:schemeClr val="accent6">
                    <a:lumMod val="50000"/>
                  </a:schemeClr>
                </a:solidFill>
              </a:rPr>
              <a:t>ortogramma</a:t>
            </a:r>
            <a:r>
              <a:rPr lang="it-IT" sz="1800" dirty="0" smtClean="0">
                <a:solidFill>
                  <a:schemeClr val="accent6">
                    <a:lumMod val="50000"/>
                  </a:schemeClr>
                </a:solidFill>
              </a:rPr>
              <a:t> risulta chiaro che la frazione con più pannelli fotovoltaici è Trivio perché ospita un Supermercato avente più di 6000 pannelli.</a:t>
            </a:r>
          </a:p>
          <a:p>
            <a:endParaRPr lang="it-IT" sz="1600" dirty="0">
              <a:solidFill>
                <a:schemeClr val="tx1"/>
              </a:solidFill>
            </a:endParaRPr>
          </a:p>
        </p:txBody>
      </p:sp>
      <p:graphicFrame>
        <p:nvGraphicFramePr>
          <p:cNvPr id="7" name="Grafico 6"/>
          <p:cNvGraphicFramePr>
            <a:graphicFrameLocks/>
          </p:cNvGraphicFramePr>
          <p:nvPr>
            <p:extLst>
              <p:ext uri="{D42A27DB-BD31-4B8C-83A1-F6EECF244321}">
                <p14:modId xmlns:p14="http://schemas.microsoft.com/office/powerpoint/2010/main" val="1937477084"/>
              </p:ext>
            </p:extLst>
          </p:nvPr>
        </p:nvGraphicFramePr>
        <p:xfrm>
          <a:off x="-30796" y="1556792"/>
          <a:ext cx="4857752" cy="50720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4969710"/>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7" dur="1000"/>
                                        <p:tgtEl>
                                          <p:spTgt spid="7">
                                            <p:graphicEl>
                                              <a:chart seriesIdx="-3" categoryIdx="-3" bldStep="gridLegend"/>
                                            </p:graphicEl>
                                          </p:spTgt>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7">
                                            <p:graphicEl>
                                              <a:chart seriesIdx="0" categoryIdx="0" bldStep="ptInSeries"/>
                                            </p:graphicEl>
                                          </p:spTgt>
                                        </p:tgtEl>
                                        <p:attrNameLst>
                                          <p:attrName>style.visibility</p:attrName>
                                        </p:attrNameLst>
                                      </p:cBhvr>
                                      <p:to>
                                        <p:strVal val="visible"/>
                                      </p:to>
                                    </p:set>
                                    <p:animEffect transition="in" filter="wipe(down)">
                                      <p:cBhvr>
                                        <p:cTn id="11" dur="1000"/>
                                        <p:tgtEl>
                                          <p:spTgt spid="7">
                                            <p:graphicEl>
                                              <a:chart seriesIdx="0" categoryIdx="0" bldStep="ptInSeries"/>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7">
                                            <p:graphicEl>
                                              <a:chart seriesIdx="0" categoryIdx="1" bldStep="ptInSeries"/>
                                            </p:graphicEl>
                                          </p:spTgt>
                                        </p:tgtEl>
                                        <p:attrNameLst>
                                          <p:attrName>style.visibility</p:attrName>
                                        </p:attrNameLst>
                                      </p:cBhvr>
                                      <p:to>
                                        <p:strVal val="visible"/>
                                      </p:to>
                                    </p:set>
                                    <p:animEffect transition="in" filter="wipe(down)">
                                      <p:cBhvr>
                                        <p:cTn id="15" dur="1000"/>
                                        <p:tgtEl>
                                          <p:spTgt spid="7">
                                            <p:graphicEl>
                                              <a:chart seriesIdx="0" categoryIdx="1" bldStep="ptInSeries"/>
                                            </p:graphicEl>
                                          </p:spTgt>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7">
                                            <p:graphicEl>
                                              <a:chart seriesIdx="0" categoryIdx="2" bldStep="ptInSeries"/>
                                            </p:graphicEl>
                                          </p:spTgt>
                                        </p:tgtEl>
                                        <p:attrNameLst>
                                          <p:attrName>style.visibility</p:attrName>
                                        </p:attrNameLst>
                                      </p:cBhvr>
                                      <p:to>
                                        <p:strVal val="visible"/>
                                      </p:to>
                                    </p:set>
                                    <p:animEffect transition="in" filter="wipe(down)">
                                      <p:cBhvr>
                                        <p:cTn id="19" dur="1000"/>
                                        <p:tgtEl>
                                          <p:spTgt spid="7">
                                            <p:graphicEl>
                                              <a:chart seriesIdx="0" categoryIdx="2" bldStep="ptInSeries"/>
                                            </p:graphicEl>
                                          </p:spTgt>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7">
                                            <p:graphicEl>
                                              <a:chart seriesIdx="0" categoryIdx="3" bldStep="ptInSeries"/>
                                            </p:graphicEl>
                                          </p:spTgt>
                                        </p:tgtEl>
                                        <p:attrNameLst>
                                          <p:attrName>style.visibility</p:attrName>
                                        </p:attrNameLst>
                                      </p:cBhvr>
                                      <p:to>
                                        <p:strVal val="visible"/>
                                      </p:to>
                                    </p:set>
                                    <p:animEffect transition="in" filter="wipe(down)">
                                      <p:cBhvr>
                                        <p:cTn id="23" dur="1000"/>
                                        <p:tgtEl>
                                          <p:spTgt spid="7">
                                            <p:graphicEl>
                                              <a:chart seriesIdx="0" categoryIdx="3" bldStep="ptInSeries"/>
                                            </p:graphicEl>
                                          </p:spTgt>
                                        </p:tgtEl>
                                      </p:cBhvr>
                                    </p:animEffect>
                                  </p:childTnLst>
                                </p:cTn>
                              </p:par>
                            </p:childTnLst>
                          </p:cTn>
                        </p:par>
                        <p:par>
                          <p:cTn id="24" fill="hold">
                            <p:stCondLst>
                              <p:cond delay="5000"/>
                            </p:stCondLst>
                            <p:childTnLst>
                              <p:par>
                                <p:cTn id="25" presetID="22" presetClass="entr" presetSubtype="4" fill="hold" grpId="0" nodeType="afterEffect">
                                  <p:stCondLst>
                                    <p:cond delay="0"/>
                                  </p:stCondLst>
                                  <p:childTnLst>
                                    <p:set>
                                      <p:cBhvr>
                                        <p:cTn id="26" dur="1" fill="hold">
                                          <p:stCondLst>
                                            <p:cond delay="0"/>
                                          </p:stCondLst>
                                        </p:cTn>
                                        <p:tgtEl>
                                          <p:spTgt spid="7">
                                            <p:graphicEl>
                                              <a:chart seriesIdx="0" categoryIdx="4" bldStep="ptInSeries"/>
                                            </p:graphicEl>
                                          </p:spTgt>
                                        </p:tgtEl>
                                        <p:attrNameLst>
                                          <p:attrName>style.visibility</p:attrName>
                                        </p:attrNameLst>
                                      </p:cBhvr>
                                      <p:to>
                                        <p:strVal val="visible"/>
                                      </p:to>
                                    </p:set>
                                    <p:animEffect transition="in" filter="wipe(down)">
                                      <p:cBhvr>
                                        <p:cTn id="27" dur="1000"/>
                                        <p:tgtEl>
                                          <p:spTgt spid="7">
                                            <p:graphicEl>
                                              <a:chart seriesIdx="0" categoryIdx="4" bldStep="ptInSeries"/>
                                            </p:graphicEl>
                                          </p:spTgt>
                                        </p:tgtEl>
                                      </p:cBhvr>
                                    </p:animEffect>
                                  </p:childTnLst>
                                </p:cTn>
                              </p:par>
                            </p:childTnLst>
                          </p:cTn>
                        </p:par>
                        <p:par>
                          <p:cTn id="28" fill="hold">
                            <p:stCondLst>
                              <p:cond delay="6000"/>
                            </p:stCondLst>
                            <p:childTnLst>
                              <p:par>
                                <p:cTn id="29" presetID="22" presetClass="entr" presetSubtype="4" fill="hold" grpId="0" nodeType="afterEffect">
                                  <p:stCondLst>
                                    <p:cond delay="0"/>
                                  </p:stCondLst>
                                  <p:childTnLst>
                                    <p:set>
                                      <p:cBhvr>
                                        <p:cTn id="30" dur="1" fill="hold">
                                          <p:stCondLst>
                                            <p:cond delay="0"/>
                                          </p:stCondLst>
                                        </p:cTn>
                                        <p:tgtEl>
                                          <p:spTgt spid="7">
                                            <p:graphicEl>
                                              <a:chart seriesIdx="0" categoryIdx="5" bldStep="ptInSeries"/>
                                            </p:graphicEl>
                                          </p:spTgt>
                                        </p:tgtEl>
                                        <p:attrNameLst>
                                          <p:attrName>style.visibility</p:attrName>
                                        </p:attrNameLst>
                                      </p:cBhvr>
                                      <p:to>
                                        <p:strVal val="visible"/>
                                      </p:to>
                                    </p:set>
                                    <p:animEffect transition="in" filter="wipe(down)">
                                      <p:cBhvr>
                                        <p:cTn id="31" dur="1000"/>
                                        <p:tgtEl>
                                          <p:spTgt spid="7">
                                            <p:graphicEl>
                                              <a:chart seriesIdx="0" categoryIdx="5" bldStep="ptInSeries"/>
                                            </p:graphicEl>
                                          </p:spTgt>
                                        </p:tgtEl>
                                      </p:cBhvr>
                                    </p:animEffect>
                                  </p:childTnLst>
                                </p:cTn>
                              </p:par>
                            </p:childTnLst>
                          </p:cTn>
                        </p:par>
                        <p:par>
                          <p:cTn id="32" fill="hold">
                            <p:stCondLst>
                              <p:cond delay="7000"/>
                            </p:stCondLst>
                            <p:childTnLst>
                              <p:par>
                                <p:cTn id="33" presetID="22" presetClass="entr" presetSubtype="4" fill="hold" grpId="0" nodeType="afterEffect">
                                  <p:stCondLst>
                                    <p:cond delay="0"/>
                                  </p:stCondLst>
                                  <p:childTnLst>
                                    <p:set>
                                      <p:cBhvr>
                                        <p:cTn id="34" dur="1" fill="hold">
                                          <p:stCondLst>
                                            <p:cond delay="0"/>
                                          </p:stCondLst>
                                        </p:cTn>
                                        <p:tgtEl>
                                          <p:spTgt spid="7">
                                            <p:graphicEl>
                                              <a:chart seriesIdx="0" categoryIdx="6" bldStep="ptInSeries"/>
                                            </p:graphicEl>
                                          </p:spTgt>
                                        </p:tgtEl>
                                        <p:attrNameLst>
                                          <p:attrName>style.visibility</p:attrName>
                                        </p:attrNameLst>
                                      </p:cBhvr>
                                      <p:to>
                                        <p:strVal val="visible"/>
                                      </p:to>
                                    </p:set>
                                    <p:animEffect transition="in" filter="wipe(down)">
                                      <p:cBhvr>
                                        <p:cTn id="35" dur="1000"/>
                                        <p:tgtEl>
                                          <p:spTgt spid="7">
                                            <p:graphicEl>
                                              <a:chart seriesIdx="0" categoryIdx="6" bldStep="ptInSeries"/>
                                            </p:graphicEl>
                                          </p:spTgt>
                                        </p:tgtEl>
                                      </p:cBhvr>
                                    </p:animEffect>
                                  </p:childTnLst>
                                </p:cTn>
                              </p:par>
                            </p:childTnLst>
                          </p:cTn>
                        </p:par>
                        <p:par>
                          <p:cTn id="36" fill="hold">
                            <p:stCondLst>
                              <p:cond delay="8000"/>
                            </p:stCondLst>
                            <p:childTnLst>
                              <p:par>
                                <p:cTn id="37" presetID="22" presetClass="entr" presetSubtype="4" fill="hold" grpId="0" nodeType="afterEffect">
                                  <p:stCondLst>
                                    <p:cond delay="0"/>
                                  </p:stCondLst>
                                  <p:childTnLst>
                                    <p:set>
                                      <p:cBhvr>
                                        <p:cTn id="38" dur="1" fill="hold">
                                          <p:stCondLst>
                                            <p:cond delay="0"/>
                                          </p:stCondLst>
                                        </p:cTn>
                                        <p:tgtEl>
                                          <p:spTgt spid="7">
                                            <p:graphicEl>
                                              <a:chart seriesIdx="0" categoryIdx="7" bldStep="ptInSeries"/>
                                            </p:graphicEl>
                                          </p:spTgt>
                                        </p:tgtEl>
                                        <p:attrNameLst>
                                          <p:attrName>style.visibility</p:attrName>
                                        </p:attrNameLst>
                                      </p:cBhvr>
                                      <p:to>
                                        <p:strVal val="visible"/>
                                      </p:to>
                                    </p:set>
                                    <p:animEffect transition="in" filter="wipe(down)">
                                      <p:cBhvr>
                                        <p:cTn id="39" dur="1000"/>
                                        <p:tgtEl>
                                          <p:spTgt spid="7">
                                            <p:graphicEl>
                                              <a:chart seriesIdx="0" categoryIdx="7" bldStep="ptInSeries"/>
                                            </p:graphicEl>
                                          </p:spTgt>
                                        </p:tgtEl>
                                      </p:cBhvr>
                                    </p:animEffect>
                                  </p:childTnLst>
                                </p:cTn>
                              </p:par>
                            </p:childTnLst>
                          </p:cTn>
                        </p:par>
                        <p:par>
                          <p:cTn id="40" fill="hold">
                            <p:stCondLst>
                              <p:cond delay="9000"/>
                            </p:stCondLst>
                            <p:childTnLst>
                              <p:par>
                                <p:cTn id="41" presetID="22" presetClass="entr" presetSubtype="4" fill="hold" grpId="0" nodeType="afterEffect">
                                  <p:stCondLst>
                                    <p:cond delay="0"/>
                                  </p:stCondLst>
                                  <p:childTnLst>
                                    <p:set>
                                      <p:cBhvr>
                                        <p:cTn id="42" dur="1" fill="hold">
                                          <p:stCondLst>
                                            <p:cond delay="0"/>
                                          </p:stCondLst>
                                        </p:cTn>
                                        <p:tgtEl>
                                          <p:spTgt spid="7">
                                            <p:graphicEl>
                                              <a:chart seriesIdx="0" categoryIdx="8" bldStep="ptInSeries"/>
                                            </p:graphicEl>
                                          </p:spTgt>
                                        </p:tgtEl>
                                        <p:attrNameLst>
                                          <p:attrName>style.visibility</p:attrName>
                                        </p:attrNameLst>
                                      </p:cBhvr>
                                      <p:to>
                                        <p:strVal val="visible"/>
                                      </p:to>
                                    </p:set>
                                    <p:animEffect transition="in" filter="wipe(down)">
                                      <p:cBhvr>
                                        <p:cTn id="43" dur="1000"/>
                                        <p:tgtEl>
                                          <p:spTgt spid="7">
                                            <p:graphicEl>
                                              <a:chart seriesIdx="0" categoryIdx="8" bldStep="ptInSeries"/>
                                            </p:graphicEl>
                                          </p:spTgt>
                                        </p:tgtEl>
                                      </p:cBhvr>
                                    </p:animEffect>
                                  </p:childTnLst>
                                </p:cTn>
                              </p:par>
                            </p:childTnLst>
                          </p:cTn>
                        </p:par>
                        <p:par>
                          <p:cTn id="44" fill="hold">
                            <p:stCondLst>
                              <p:cond delay="10000"/>
                            </p:stCondLst>
                            <p:childTnLst>
                              <p:par>
                                <p:cTn id="45" presetID="22" presetClass="entr" presetSubtype="4" fill="hold" grpId="0" nodeType="afterEffect">
                                  <p:stCondLst>
                                    <p:cond delay="0"/>
                                  </p:stCondLst>
                                  <p:childTnLst>
                                    <p:set>
                                      <p:cBhvr>
                                        <p:cTn id="46" dur="1" fill="hold">
                                          <p:stCondLst>
                                            <p:cond delay="0"/>
                                          </p:stCondLst>
                                        </p:cTn>
                                        <p:tgtEl>
                                          <p:spTgt spid="7">
                                            <p:graphicEl>
                                              <a:chart seriesIdx="0" categoryIdx="9" bldStep="ptInSeries"/>
                                            </p:graphicEl>
                                          </p:spTgt>
                                        </p:tgtEl>
                                        <p:attrNameLst>
                                          <p:attrName>style.visibility</p:attrName>
                                        </p:attrNameLst>
                                      </p:cBhvr>
                                      <p:to>
                                        <p:strVal val="visible"/>
                                      </p:to>
                                    </p:set>
                                    <p:animEffect transition="in" filter="wipe(down)">
                                      <p:cBhvr>
                                        <p:cTn id="47" dur="1000"/>
                                        <p:tgtEl>
                                          <p:spTgt spid="7">
                                            <p:graphicEl>
                                              <a:chart seriesIdx="0" categoryIdx="9" bldStep="ptInSeries"/>
                                            </p:graphicEl>
                                          </p:spTgt>
                                        </p:tgtEl>
                                      </p:cBhvr>
                                    </p:animEffect>
                                  </p:childTnLst>
                                </p:cTn>
                              </p:par>
                            </p:childTnLst>
                          </p:cTn>
                        </p:par>
                        <p:par>
                          <p:cTn id="48" fill="hold">
                            <p:stCondLst>
                              <p:cond delay="11000"/>
                            </p:stCondLst>
                            <p:childTnLst>
                              <p:par>
                                <p:cTn id="49" presetID="22" presetClass="entr" presetSubtype="4" fill="hold" grpId="0" nodeType="afterEffect">
                                  <p:stCondLst>
                                    <p:cond delay="0"/>
                                  </p:stCondLst>
                                  <p:childTnLst>
                                    <p:set>
                                      <p:cBhvr>
                                        <p:cTn id="50" dur="1" fill="hold">
                                          <p:stCondLst>
                                            <p:cond delay="0"/>
                                          </p:stCondLst>
                                        </p:cTn>
                                        <p:tgtEl>
                                          <p:spTgt spid="7">
                                            <p:graphicEl>
                                              <a:chart seriesIdx="0" categoryIdx="10" bldStep="ptInSeries"/>
                                            </p:graphicEl>
                                          </p:spTgt>
                                        </p:tgtEl>
                                        <p:attrNameLst>
                                          <p:attrName>style.visibility</p:attrName>
                                        </p:attrNameLst>
                                      </p:cBhvr>
                                      <p:to>
                                        <p:strVal val="visible"/>
                                      </p:to>
                                    </p:set>
                                    <p:animEffect transition="in" filter="wipe(down)">
                                      <p:cBhvr>
                                        <p:cTn id="51" dur="1000"/>
                                        <p:tgtEl>
                                          <p:spTgt spid="7">
                                            <p:graphicEl>
                                              <a:chart seriesIdx="0" categoryIdx="10" bldStep="ptInSeries"/>
                                            </p:graphicEl>
                                          </p:spTgt>
                                        </p:tgtEl>
                                      </p:cBhvr>
                                    </p:animEffect>
                                  </p:childTnLst>
                                </p:cTn>
                              </p:par>
                            </p:childTnLst>
                          </p:cTn>
                        </p:par>
                        <p:par>
                          <p:cTn id="52" fill="hold">
                            <p:stCondLst>
                              <p:cond delay="12000"/>
                            </p:stCondLst>
                            <p:childTnLst>
                              <p:par>
                                <p:cTn id="53" presetID="22" presetClass="entr" presetSubtype="4" fill="hold" grpId="0" nodeType="afterEffect">
                                  <p:stCondLst>
                                    <p:cond delay="0"/>
                                  </p:stCondLst>
                                  <p:childTnLst>
                                    <p:set>
                                      <p:cBhvr>
                                        <p:cTn id="54" dur="1" fill="hold">
                                          <p:stCondLst>
                                            <p:cond delay="0"/>
                                          </p:stCondLst>
                                        </p:cTn>
                                        <p:tgtEl>
                                          <p:spTgt spid="7">
                                            <p:graphicEl>
                                              <a:chart seriesIdx="0" categoryIdx="11" bldStep="ptInSeries"/>
                                            </p:graphicEl>
                                          </p:spTgt>
                                        </p:tgtEl>
                                        <p:attrNameLst>
                                          <p:attrName>style.visibility</p:attrName>
                                        </p:attrNameLst>
                                      </p:cBhvr>
                                      <p:to>
                                        <p:strVal val="visible"/>
                                      </p:to>
                                    </p:set>
                                    <p:animEffect transition="in" filter="wipe(down)">
                                      <p:cBhvr>
                                        <p:cTn id="55" dur="1000"/>
                                        <p:tgtEl>
                                          <p:spTgt spid="7">
                                            <p:graphicEl>
                                              <a:chart seriesIdx="0" categoryIdx="11"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El"/>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60648"/>
            <a:ext cx="8229600" cy="593164"/>
          </a:xfrm>
        </p:spPr>
        <p:txBody>
          <a:bodyPr>
            <a:normAutofit/>
          </a:bodyPr>
          <a:lstStyle/>
          <a:p>
            <a:r>
              <a:rPr lang="it-IT" sz="2800" b="1" dirty="0">
                <a:solidFill>
                  <a:schemeClr val="accent1">
                    <a:lumMod val="50000"/>
                  </a:schemeClr>
                </a:solidFill>
              </a:rPr>
              <a:t>S</a:t>
            </a:r>
            <a:r>
              <a:rPr lang="it-IT" sz="2800" b="1" dirty="0" smtClean="0">
                <a:solidFill>
                  <a:schemeClr val="accent1">
                    <a:lumMod val="50000"/>
                  </a:schemeClr>
                </a:solidFill>
              </a:rPr>
              <a:t>eparazione delle zone industriali da quelle residenziali</a:t>
            </a:r>
            <a:endParaRPr lang="it-IT" sz="2800" b="1" dirty="0">
              <a:solidFill>
                <a:schemeClr val="accent1">
                  <a:lumMod val="50000"/>
                </a:schemeClr>
              </a:solidFill>
            </a:endParaRPr>
          </a:p>
        </p:txBody>
      </p:sp>
      <p:sp>
        <p:nvSpPr>
          <p:cNvPr id="3" name="Segnaposto contenuto 2"/>
          <p:cNvSpPr>
            <a:spLocks noGrp="1"/>
          </p:cNvSpPr>
          <p:nvPr>
            <p:ph idx="1"/>
          </p:nvPr>
        </p:nvSpPr>
        <p:spPr>
          <a:xfrm>
            <a:off x="72008" y="1052736"/>
            <a:ext cx="5148064" cy="2359734"/>
          </a:xfrm>
        </p:spPr>
        <p:txBody>
          <a:bodyPr>
            <a:noAutofit/>
          </a:bodyPr>
          <a:lstStyle/>
          <a:p>
            <a:pPr>
              <a:buNone/>
            </a:pPr>
            <a:r>
              <a:rPr lang="it-IT" sz="1800" dirty="0" smtClean="0"/>
              <a:t>Dall’ analisi di questi dati abbiamo visto che i pannelli fotovoltaici presenti </a:t>
            </a:r>
            <a:r>
              <a:rPr lang="it-IT" sz="1800" dirty="0"/>
              <a:t>n</a:t>
            </a:r>
            <a:r>
              <a:rPr lang="it-IT" sz="1800" dirty="0" smtClean="0"/>
              <a:t>ella frazione di Trivio sono in numero superiore agli altri a causa della presenza di capannoni industriali. </a:t>
            </a:r>
          </a:p>
          <a:p>
            <a:pPr>
              <a:buNone/>
            </a:pPr>
            <a:r>
              <a:rPr lang="it-IT" sz="1800" dirty="0" smtClean="0"/>
              <a:t>Abbiamo quindi separato le zone industriali dalle frazioni residenziali e valutato e tabulato il numero di pannelli ad uso domestico</a:t>
            </a:r>
            <a:endParaRPr lang="it-IT" sz="1800" dirty="0"/>
          </a:p>
        </p:txBody>
      </p:sp>
      <p:graphicFrame>
        <p:nvGraphicFramePr>
          <p:cNvPr id="4" name="Grafico 3"/>
          <p:cNvGraphicFramePr>
            <a:graphicFrameLocks/>
          </p:cNvGraphicFramePr>
          <p:nvPr>
            <p:extLst>
              <p:ext uri="{D42A27DB-BD31-4B8C-83A1-F6EECF244321}">
                <p14:modId xmlns:p14="http://schemas.microsoft.com/office/powerpoint/2010/main" val="382926234"/>
              </p:ext>
            </p:extLst>
          </p:nvPr>
        </p:nvGraphicFramePr>
        <p:xfrm>
          <a:off x="4857752" y="1285860"/>
          <a:ext cx="3857652" cy="54555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1483732493"/>
              </p:ext>
            </p:extLst>
          </p:nvPr>
        </p:nvGraphicFramePr>
        <p:xfrm>
          <a:off x="912217" y="3356992"/>
          <a:ext cx="3526111" cy="2989624"/>
        </p:xfrm>
        <a:graphic>
          <a:graphicData uri="http://schemas.openxmlformats.org/drawingml/2006/table">
            <a:tbl>
              <a:tblPr/>
              <a:tblGrid>
                <a:gridCol w="1135014"/>
                <a:gridCol w="2391097"/>
              </a:tblGrid>
              <a:tr h="200680">
                <a:tc>
                  <a:txBody>
                    <a:bodyPr/>
                    <a:lstStyle/>
                    <a:p>
                      <a:pPr algn="ctr" fontAlgn="b"/>
                      <a:r>
                        <a:rPr lang="it-IT" sz="1100" b="1" i="0" u="none" strike="noStrike" dirty="0">
                          <a:solidFill>
                            <a:srgbClr val="000000"/>
                          </a:solidFill>
                          <a:latin typeface="Calibri"/>
                        </a:rPr>
                        <a:t>frazione</a:t>
                      </a:r>
                    </a:p>
                  </a:txBody>
                  <a:tcPr marL="0" marR="0" marT="0" marB="0" anchor="b">
                    <a:lnL>
                      <a:noFill/>
                    </a:lnL>
                    <a:lnR>
                      <a:noFill/>
                    </a:lnR>
                    <a:lnT>
                      <a:noFill/>
                    </a:lnT>
                    <a:lnB>
                      <a:noFill/>
                    </a:lnB>
                    <a:solidFill>
                      <a:schemeClr val="accent1">
                        <a:lumMod val="20000"/>
                        <a:lumOff val="80000"/>
                      </a:schemeClr>
                    </a:solidFill>
                  </a:tcPr>
                </a:tc>
                <a:tc>
                  <a:txBody>
                    <a:bodyPr/>
                    <a:lstStyle/>
                    <a:p>
                      <a:pPr algn="ctr" fontAlgn="b"/>
                      <a:r>
                        <a:rPr lang="it-IT" sz="1100" b="1" i="0" u="none" strike="noStrike" dirty="0">
                          <a:solidFill>
                            <a:srgbClr val="000000"/>
                          </a:solidFill>
                          <a:latin typeface="Calibri"/>
                        </a:rPr>
                        <a:t>Numero pannelli </a:t>
                      </a:r>
                      <a:r>
                        <a:rPr lang="it-IT" sz="1100" b="1" i="0" u="none" strike="noStrike" dirty="0" smtClean="0">
                          <a:solidFill>
                            <a:srgbClr val="000000"/>
                          </a:solidFill>
                          <a:latin typeface="Calibri"/>
                        </a:rPr>
                        <a:t>uso</a:t>
                      </a:r>
                      <a:r>
                        <a:rPr lang="it-IT" sz="1100" b="1" i="0" u="none" strike="noStrike" baseline="0" dirty="0" smtClean="0">
                          <a:solidFill>
                            <a:srgbClr val="000000"/>
                          </a:solidFill>
                          <a:latin typeface="Calibri"/>
                        </a:rPr>
                        <a:t> domestico</a:t>
                      </a:r>
                      <a:endParaRPr lang="it-IT" sz="1100" b="1" i="0" u="none" strike="noStrike" dirty="0">
                        <a:solidFill>
                          <a:srgbClr val="000000"/>
                        </a:solidFill>
                        <a:latin typeface="Calibri"/>
                      </a:endParaRPr>
                    </a:p>
                  </a:txBody>
                  <a:tcPr marL="0" marR="0" marT="0" marB="0" anchor="b">
                    <a:lnL>
                      <a:noFill/>
                    </a:lnL>
                    <a:lnR>
                      <a:noFill/>
                    </a:lnR>
                    <a:lnT>
                      <a:noFill/>
                    </a:lnT>
                    <a:lnB>
                      <a:noFill/>
                    </a:lnB>
                    <a:solidFill>
                      <a:schemeClr val="accent1">
                        <a:lumMod val="20000"/>
                        <a:lumOff val="80000"/>
                      </a:schemeClr>
                    </a:solidFill>
                  </a:tcPr>
                </a:tc>
              </a:tr>
              <a:tr h="200680">
                <a:tc>
                  <a:txBody>
                    <a:bodyPr/>
                    <a:lstStyle/>
                    <a:p>
                      <a:pPr algn="ctr" fontAlgn="b"/>
                      <a:r>
                        <a:rPr lang="it-IT" sz="1100" b="0" i="0" u="none" strike="noStrike" dirty="0" err="1">
                          <a:solidFill>
                            <a:srgbClr val="000000"/>
                          </a:solidFill>
                          <a:latin typeface="Calibri"/>
                        </a:rPr>
                        <a:t>lanzara</a:t>
                      </a:r>
                      <a:endParaRPr lang="it-IT" sz="1100" b="0" i="0" u="none" strike="noStrike" dirty="0">
                        <a:solidFill>
                          <a:srgbClr val="000000"/>
                        </a:solidFill>
                        <a:latin typeface="Calibri"/>
                      </a:endParaRPr>
                    </a:p>
                  </a:txBody>
                  <a:tcPr marL="0" marR="0" marT="0" marB="0" anchor="b">
                    <a:lnL>
                      <a:noFill/>
                    </a:lnL>
                    <a:lnR>
                      <a:noFill/>
                    </a:lnR>
                    <a:lnT>
                      <a:noFill/>
                    </a:lnT>
                    <a:lnB>
                      <a:noFill/>
                    </a:lnB>
                    <a:solidFill>
                      <a:schemeClr val="accent1">
                        <a:lumMod val="20000"/>
                        <a:lumOff val="80000"/>
                      </a:schemeClr>
                    </a:solidFill>
                  </a:tcPr>
                </a:tc>
                <a:tc>
                  <a:txBody>
                    <a:bodyPr/>
                    <a:lstStyle/>
                    <a:p>
                      <a:pPr algn="ctr" fontAlgn="b"/>
                      <a:r>
                        <a:rPr lang="it-IT" sz="1100" b="0" i="0" u="none" strike="noStrike" dirty="0">
                          <a:solidFill>
                            <a:srgbClr val="000000"/>
                          </a:solidFill>
                          <a:latin typeface="Calibri"/>
                        </a:rPr>
                        <a:t>545</a:t>
                      </a:r>
                    </a:p>
                  </a:txBody>
                  <a:tcPr marL="0" marR="0" marT="0" marB="0" anchor="b">
                    <a:lnL>
                      <a:noFill/>
                    </a:lnL>
                    <a:lnR>
                      <a:noFill/>
                    </a:lnR>
                    <a:lnT>
                      <a:noFill/>
                    </a:lnT>
                    <a:lnB>
                      <a:noFill/>
                    </a:lnB>
                    <a:solidFill>
                      <a:schemeClr val="accent1">
                        <a:lumMod val="20000"/>
                        <a:lumOff val="80000"/>
                      </a:schemeClr>
                    </a:solidFill>
                  </a:tcPr>
                </a:tc>
              </a:tr>
              <a:tr h="200680">
                <a:tc>
                  <a:txBody>
                    <a:bodyPr/>
                    <a:lstStyle/>
                    <a:p>
                      <a:pPr algn="ctr" fontAlgn="b"/>
                      <a:r>
                        <a:rPr lang="it-IT" sz="1100" b="0" i="0" u="none" strike="noStrike" dirty="0" err="1">
                          <a:solidFill>
                            <a:srgbClr val="000000"/>
                          </a:solidFill>
                          <a:latin typeface="Calibri"/>
                        </a:rPr>
                        <a:t>campomanfoli</a:t>
                      </a:r>
                      <a:endParaRPr lang="it-IT" sz="1100" b="0" i="0" u="none" strike="noStrike" dirty="0">
                        <a:solidFill>
                          <a:srgbClr val="000000"/>
                        </a:solidFill>
                        <a:latin typeface="Calibri"/>
                      </a:endParaRPr>
                    </a:p>
                  </a:txBody>
                  <a:tcPr marL="0" marR="0" marT="0" marB="0" anchor="b">
                    <a:lnL>
                      <a:noFill/>
                    </a:lnL>
                    <a:lnR>
                      <a:noFill/>
                    </a:lnR>
                    <a:lnT>
                      <a:noFill/>
                    </a:lnT>
                    <a:lnB>
                      <a:noFill/>
                    </a:lnB>
                    <a:solidFill>
                      <a:schemeClr val="accent1">
                        <a:lumMod val="20000"/>
                        <a:lumOff val="80000"/>
                      </a:schemeClr>
                    </a:solidFill>
                  </a:tcPr>
                </a:tc>
                <a:tc>
                  <a:txBody>
                    <a:bodyPr/>
                    <a:lstStyle/>
                    <a:p>
                      <a:pPr algn="ctr" fontAlgn="b"/>
                      <a:r>
                        <a:rPr lang="it-IT" sz="1100" b="0" i="0" u="none" strike="noStrike" dirty="0">
                          <a:solidFill>
                            <a:srgbClr val="000000"/>
                          </a:solidFill>
                          <a:latin typeface="Calibri"/>
                        </a:rPr>
                        <a:t>64</a:t>
                      </a:r>
                    </a:p>
                  </a:txBody>
                  <a:tcPr marL="0" marR="0" marT="0" marB="0" anchor="b">
                    <a:lnL>
                      <a:noFill/>
                    </a:lnL>
                    <a:lnR>
                      <a:noFill/>
                    </a:lnR>
                    <a:lnT>
                      <a:noFill/>
                    </a:lnT>
                    <a:lnB>
                      <a:noFill/>
                    </a:lnB>
                    <a:solidFill>
                      <a:schemeClr val="accent1">
                        <a:lumMod val="20000"/>
                        <a:lumOff val="80000"/>
                      </a:schemeClr>
                    </a:solidFill>
                  </a:tcPr>
                </a:tc>
              </a:tr>
              <a:tr h="200680">
                <a:tc>
                  <a:txBody>
                    <a:bodyPr/>
                    <a:lstStyle/>
                    <a:p>
                      <a:pPr algn="ctr" fontAlgn="b"/>
                      <a:r>
                        <a:rPr lang="it-IT" sz="1100" b="0" i="0" u="none" strike="noStrike" dirty="0">
                          <a:solidFill>
                            <a:srgbClr val="000000"/>
                          </a:solidFill>
                          <a:latin typeface="Calibri"/>
                        </a:rPr>
                        <a:t>torello</a:t>
                      </a:r>
                    </a:p>
                  </a:txBody>
                  <a:tcPr marL="0" marR="0" marT="0" marB="0" anchor="b">
                    <a:lnL>
                      <a:noFill/>
                    </a:lnL>
                    <a:lnR>
                      <a:noFill/>
                    </a:lnR>
                    <a:lnT>
                      <a:noFill/>
                    </a:lnT>
                    <a:lnB>
                      <a:noFill/>
                    </a:lnB>
                    <a:solidFill>
                      <a:schemeClr val="accent1">
                        <a:lumMod val="20000"/>
                        <a:lumOff val="80000"/>
                      </a:schemeClr>
                    </a:solidFill>
                  </a:tcPr>
                </a:tc>
                <a:tc>
                  <a:txBody>
                    <a:bodyPr/>
                    <a:lstStyle/>
                    <a:p>
                      <a:pPr algn="ctr" fontAlgn="b"/>
                      <a:r>
                        <a:rPr lang="it-IT" sz="1100" b="0" i="0" u="none" strike="noStrike" dirty="0">
                          <a:solidFill>
                            <a:srgbClr val="000000"/>
                          </a:solidFill>
                          <a:latin typeface="Calibri"/>
                        </a:rPr>
                        <a:t>176</a:t>
                      </a:r>
                    </a:p>
                  </a:txBody>
                  <a:tcPr marL="0" marR="0" marT="0" marB="0" anchor="b">
                    <a:lnL>
                      <a:noFill/>
                    </a:lnL>
                    <a:lnR>
                      <a:noFill/>
                    </a:lnR>
                    <a:lnT>
                      <a:noFill/>
                    </a:lnT>
                    <a:lnB>
                      <a:noFill/>
                    </a:lnB>
                    <a:solidFill>
                      <a:schemeClr val="accent1">
                        <a:lumMod val="20000"/>
                        <a:lumOff val="80000"/>
                      </a:schemeClr>
                    </a:solidFill>
                  </a:tcPr>
                </a:tc>
              </a:tr>
              <a:tr h="201703">
                <a:tc>
                  <a:txBody>
                    <a:bodyPr/>
                    <a:lstStyle/>
                    <a:p>
                      <a:pPr algn="ctr" fontAlgn="b"/>
                      <a:r>
                        <a:rPr lang="it-IT" sz="1100" b="0" i="0" u="none" strike="noStrike" dirty="0" err="1">
                          <a:solidFill>
                            <a:srgbClr val="000000"/>
                          </a:solidFill>
                          <a:latin typeface="Calibri"/>
                        </a:rPr>
                        <a:t>castel</a:t>
                      </a:r>
                      <a:r>
                        <a:rPr lang="it-IT" sz="1100" b="0" i="0" u="none" strike="noStrike" dirty="0">
                          <a:solidFill>
                            <a:srgbClr val="000000"/>
                          </a:solidFill>
                          <a:latin typeface="Calibri"/>
                        </a:rPr>
                        <a:t> san </a:t>
                      </a:r>
                      <a:r>
                        <a:rPr lang="it-IT" sz="1100" b="0" i="0" u="none" strike="noStrike" dirty="0" err="1">
                          <a:solidFill>
                            <a:srgbClr val="000000"/>
                          </a:solidFill>
                          <a:latin typeface="Calibri"/>
                        </a:rPr>
                        <a:t>giorgio</a:t>
                      </a:r>
                      <a:endParaRPr lang="it-IT" sz="1100" b="0" i="0" u="none" strike="noStrike" dirty="0">
                        <a:solidFill>
                          <a:srgbClr val="000000"/>
                        </a:solidFill>
                        <a:latin typeface="Calibri"/>
                      </a:endParaRPr>
                    </a:p>
                  </a:txBody>
                  <a:tcPr marL="0" marR="0" marT="0" marB="0" anchor="b">
                    <a:lnL>
                      <a:noFill/>
                    </a:lnL>
                    <a:lnR>
                      <a:noFill/>
                    </a:lnR>
                    <a:lnT>
                      <a:noFill/>
                    </a:lnT>
                    <a:lnB>
                      <a:noFill/>
                    </a:lnB>
                    <a:solidFill>
                      <a:schemeClr val="accent1">
                        <a:lumMod val="20000"/>
                        <a:lumOff val="80000"/>
                      </a:schemeClr>
                    </a:solidFill>
                  </a:tcPr>
                </a:tc>
                <a:tc>
                  <a:txBody>
                    <a:bodyPr/>
                    <a:lstStyle/>
                    <a:p>
                      <a:pPr algn="ctr" fontAlgn="b"/>
                      <a:r>
                        <a:rPr lang="it-IT" sz="1100" b="0" i="0" u="none" strike="noStrike" dirty="0">
                          <a:solidFill>
                            <a:srgbClr val="000000"/>
                          </a:solidFill>
                          <a:latin typeface="Calibri"/>
                        </a:rPr>
                        <a:t>533</a:t>
                      </a:r>
                    </a:p>
                  </a:txBody>
                  <a:tcPr marL="0" marR="0" marT="0" marB="0" anchor="b">
                    <a:lnL>
                      <a:noFill/>
                    </a:lnL>
                    <a:lnR>
                      <a:noFill/>
                    </a:lnR>
                    <a:lnT>
                      <a:noFill/>
                    </a:lnT>
                    <a:lnB>
                      <a:noFill/>
                    </a:lnB>
                    <a:solidFill>
                      <a:schemeClr val="accent1">
                        <a:lumMod val="20000"/>
                        <a:lumOff val="80000"/>
                      </a:schemeClr>
                    </a:solidFill>
                  </a:tcPr>
                </a:tc>
              </a:tr>
              <a:tr h="245161">
                <a:tc>
                  <a:txBody>
                    <a:bodyPr/>
                    <a:lstStyle/>
                    <a:p>
                      <a:pPr algn="ctr" fontAlgn="b"/>
                      <a:r>
                        <a:rPr lang="it-IT" sz="1100" b="0" i="0" u="none" strike="noStrike" dirty="0" err="1">
                          <a:solidFill>
                            <a:srgbClr val="000000"/>
                          </a:solidFill>
                          <a:latin typeface="Calibri"/>
                        </a:rPr>
                        <a:t>fimiani</a:t>
                      </a:r>
                      <a:endParaRPr lang="it-IT" sz="1100" b="0" i="0" u="none" strike="noStrike" dirty="0">
                        <a:solidFill>
                          <a:srgbClr val="000000"/>
                        </a:solidFill>
                        <a:latin typeface="Calibri"/>
                      </a:endParaRPr>
                    </a:p>
                  </a:txBody>
                  <a:tcPr marL="0" marR="0" marT="0" marB="0" anchor="b">
                    <a:lnL>
                      <a:noFill/>
                    </a:lnL>
                    <a:lnR>
                      <a:noFill/>
                    </a:lnR>
                    <a:lnT>
                      <a:noFill/>
                    </a:lnT>
                    <a:lnB>
                      <a:noFill/>
                    </a:lnB>
                    <a:solidFill>
                      <a:schemeClr val="accent1">
                        <a:lumMod val="20000"/>
                        <a:lumOff val="80000"/>
                      </a:schemeClr>
                    </a:solidFill>
                  </a:tcPr>
                </a:tc>
                <a:tc>
                  <a:txBody>
                    <a:bodyPr/>
                    <a:lstStyle/>
                    <a:p>
                      <a:pPr algn="ctr" fontAlgn="b"/>
                      <a:r>
                        <a:rPr lang="it-IT" sz="1100" b="0" i="0" u="none" strike="noStrike" dirty="0">
                          <a:solidFill>
                            <a:srgbClr val="000000"/>
                          </a:solidFill>
                          <a:latin typeface="Calibri"/>
                        </a:rPr>
                        <a:t>283</a:t>
                      </a:r>
                    </a:p>
                  </a:txBody>
                  <a:tcPr marL="0" marR="0" marT="0" marB="0" anchor="b">
                    <a:lnL>
                      <a:noFill/>
                    </a:lnL>
                    <a:lnR>
                      <a:noFill/>
                    </a:lnR>
                    <a:lnT>
                      <a:noFill/>
                    </a:lnT>
                    <a:lnB>
                      <a:noFill/>
                    </a:lnB>
                    <a:solidFill>
                      <a:schemeClr val="accent1">
                        <a:lumMod val="20000"/>
                        <a:lumOff val="80000"/>
                      </a:schemeClr>
                    </a:solidFill>
                  </a:tcPr>
                </a:tc>
              </a:tr>
              <a:tr h="200680">
                <a:tc>
                  <a:txBody>
                    <a:bodyPr/>
                    <a:lstStyle/>
                    <a:p>
                      <a:pPr algn="ctr" fontAlgn="b"/>
                      <a:r>
                        <a:rPr lang="it-IT" sz="1100" b="0" i="0" u="none" strike="noStrike" dirty="0" err="1">
                          <a:solidFill>
                            <a:srgbClr val="000000"/>
                          </a:solidFill>
                          <a:latin typeface="Calibri"/>
                        </a:rPr>
                        <a:t>cortedomini</a:t>
                      </a:r>
                      <a:endParaRPr lang="it-IT" sz="1100" b="0" i="0" u="none" strike="noStrike" dirty="0">
                        <a:solidFill>
                          <a:srgbClr val="000000"/>
                        </a:solidFill>
                        <a:latin typeface="Calibri"/>
                      </a:endParaRPr>
                    </a:p>
                  </a:txBody>
                  <a:tcPr marL="0" marR="0" marT="0" marB="0" anchor="b">
                    <a:lnL>
                      <a:noFill/>
                    </a:lnL>
                    <a:lnR>
                      <a:noFill/>
                    </a:lnR>
                    <a:lnT>
                      <a:noFill/>
                    </a:lnT>
                    <a:lnB>
                      <a:noFill/>
                    </a:lnB>
                    <a:solidFill>
                      <a:schemeClr val="accent1">
                        <a:lumMod val="20000"/>
                        <a:lumOff val="80000"/>
                      </a:schemeClr>
                    </a:solidFill>
                  </a:tcPr>
                </a:tc>
                <a:tc>
                  <a:txBody>
                    <a:bodyPr/>
                    <a:lstStyle/>
                    <a:p>
                      <a:pPr algn="ctr" fontAlgn="b"/>
                      <a:r>
                        <a:rPr lang="it-IT" sz="1100" b="0" i="0" u="none" strike="noStrike" dirty="0">
                          <a:solidFill>
                            <a:srgbClr val="000000"/>
                          </a:solidFill>
                          <a:latin typeface="Calibri"/>
                        </a:rPr>
                        <a:t>174</a:t>
                      </a:r>
                    </a:p>
                  </a:txBody>
                  <a:tcPr marL="0" marR="0" marT="0" marB="0" anchor="b">
                    <a:lnL>
                      <a:noFill/>
                    </a:lnL>
                    <a:lnR>
                      <a:noFill/>
                    </a:lnR>
                    <a:lnT>
                      <a:noFill/>
                    </a:lnT>
                    <a:lnB>
                      <a:noFill/>
                    </a:lnB>
                    <a:solidFill>
                      <a:schemeClr val="accent1">
                        <a:lumMod val="20000"/>
                        <a:lumOff val="80000"/>
                      </a:schemeClr>
                    </a:solidFill>
                  </a:tcPr>
                </a:tc>
              </a:tr>
              <a:tr h="200680">
                <a:tc>
                  <a:txBody>
                    <a:bodyPr/>
                    <a:lstStyle/>
                    <a:p>
                      <a:pPr algn="ctr" fontAlgn="b"/>
                      <a:r>
                        <a:rPr lang="it-IT" sz="1100" b="0" i="0" u="none" strike="noStrike" dirty="0" err="1">
                          <a:solidFill>
                            <a:srgbClr val="000000"/>
                          </a:solidFill>
                          <a:latin typeface="Calibri"/>
                        </a:rPr>
                        <a:t>castelluccio</a:t>
                      </a:r>
                      <a:endParaRPr lang="it-IT" sz="1100" b="0" i="0" u="none" strike="noStrike" dirty="0">
                        <a:solidFill>
                          <a:srgbClr val="000000"/>
                        </a:solidFill>
                        <a:latin typeface="Calibri"/>
                      </a:endParaRPr>
                    </a:p>
                  </a:txBody>
                  <a:tcPr marL="0" marR="0" marT="0" marB="0" anchor="b">
                    <a:lnL>
                      <a:noFill/>
                    </a:lnL>
                    <a:lnR>
                      <a:noFill/>
                    </a:lnR>
                    <a:lnT>
                      <a:noFill/>
                    </a:lnT>
                    <a:lnB>
                      <a:noFill/>
                    </a:lnB>
                    <a:solidFill>
                      <a:schemeClr val="accent1">
                        <a:lumMod val="40000"/>
                        <a:lumOff val="60000"/>
                      </a:schemeClr>
                    </a:solidFill>
                  </a:tcPr>
                </a:tc>
                <a:tc>
                  <a:txBody>
                    <a:bodyPr/>
                    <a:lstStyle/>
                    <a:p>
                      <a:pPr algn="ctr" fontAlgn="b"/>
                      <a:r>
                        <a:rPr lang="it-IT" sz="1100" b="0" i="0" u="none" strike="noStrike" dirty="0">
                          <a:solidFill>
                            <a:srgbClr val="000000"/>
                          </a:solidFill>
                          <a:latin typeface="Calibri"/>
                        </a:rPr>
                        <a:t>84</a:t>
                      </a:r>
                    </a:p>
                  </a:txBody>
                  <a:tcPr marL="0" marR="0" marT="0" marB="0" anchor="b">
                    <a:lnL>
                      <a:noFill/>
                    </a:lnL>
                    <a:lnR>
                      <a:noFill/>
                    </a:lnR>
                    <a:lnT>
                      <a:noFill/>
                    </a:lnT>
                    <a:lnB>
                      <a:noFill/>
                    </a:lnB>
                    <a:solidFill>
                      <a:schemeClr val="accent1">
                        <a:lumMod val="40000"/>
                        <a:lumOff val="60000"/>
                      </a:schemeClr>
                    </a:solidFill>
                  </a:tcPr>
                </a:tc>
              </a:tr>
              <a:tr h="200680">
                <a:tc>
                  <a:txBody>
                    <a:bodyPr/>
                    <a:lstStyle/>
                    <a:p>
                      <a:pPr algn="ctr" fontAlgn="b"/>
                      <a:r>
                        <a:rPr lang="it-IT" sz="1100" b="0" i="0" u="none" strike="noStrike" dirty="0">
                          <a:solidFill>
                            <a:srgbClr val="000000"/>
                          </a:solidFill>
                          <a:latin typeface="Calibri"/>
                        </a:rPr>
                        <a:t>trivio</a:t>
                      </a:r>
                    </a:p>
                  </a:txBody>
                  <a:tcPr marL="0" marR="0" marT="0" marB="0" anchor="b">
                    <a:lnL>
                      <a:noFill/>
                    </a:lnL>
                    <a:lnR>
                      <a:noFill/>
                    </a:lnR>
                    <a:lnT>
                      <a:noFill/>
                    </a:lnT>
                    <a:lnB>
                      <a:noFill/>
                    </a:lnB>
                    <a:solidFill>
                      <a:schemeClr val="accent1">
                        <a:lumMod val="40000"/>
                        <a:lumOff val="60000"/>
                      </a:schemeClr>
                    </a:solidFill>
                  </a:tcPr>
                </a:tc>
                <a:tc>
                  <a:txBody>
                    <a:bodyPr/>
                    <a:lstStyle/>
                    <a:p>
                      <a:pPr algn="ctr" fontAlgn="b"/>
                      <a:r>
                        <a:rPr lang="it-IT" sz="1100" b="0" i="0" u="none" strike="noStrike" dirty="0">
                          <a:solidFill>
                            <a:srgbClr val="000000"/>
                          </a:solidFill>
                          <a:latin typeface="Calibri"/>
                        </a:rPr>
                        <a:t>338</a:t>
                      </a:r>
                    </a:p>
                  </a:txBody>
                  <a:tcPr marL="0" marR="0" marT="0" marB="0" anchor="b">
                    <a:lnL>
                      <a:noFill/>
                    </a:lnL>
                    <a:lnR>
                      <a:noFill/>
                    </a:lnR>
                    <a:lnT>
                      <a:noFill/>
                    </a:lnT>
                    <a:lnB>
                      <a:noFill/>
                    </a:lnB>
                    <a:solidFill>
                      <a:schemeClr val="accent1">
                        <a:lumMod val="40000"/>
                        <a:lumOff val="60000"/>
                      </a:schemeClr>
                    </a:solidFill>
                  </a:tcPr>
                </a:tc>
              </a:tr>
              <a:tr h="200680">
                <a:tc>
                  <a:txBody>
                    <a:bodyPr/>
                    <a:lstStyle/>
                    <a:p>
                      <a:pPr algn="ctr" fontAlgn="b"/>
                      <a:r>
                        <a:rPr lang="it-IT" sz="1100" b="0" i="0" u="none" strike="noStrike" dirty="0" err="1">
                          <a:solidFill>
                            <a:srgbClr val="000000"/>
                          </a:solidFill>
                          <a:latin typeface="Calibri"/>
                        </a:rPr>
                        <a:t>aiello</a:t>
                      </a:r>
                      <a:endParaRPr lang="it-IT" sz="1100" b="0" i="0" u="none" strike="noStrike" dirty="0">
                        <a:solidFill>
                          <a:srgbClr val="000000"/>
                        </a:solidFill>
                        <a:latin typeface="Calibri"/>
                      </a:endParaRPr>
                    </a:p>
                  </a:txBody>
                  <a:tcPr marL="0" marR="0" marT="0" marB="0" anchor="b">
                    <a:lnL>
                      <a:noFill/>
                    </a:lnL>
                    <a:lnR>
                      <a:noFill/>
                    </a:lnR>
                    <a:lnT>
                      <a:noFill/>
                    </a:lnT>
                    <a:lnB>
                      <a:noFill/>
                    </a:lnB>
                    <a:solidFill>
                      <a:schemeClr val="accent1">
                        <a:lumMod val="40000"/>
                        <a:lumOff val="60000"/>
                      </a:schemeClr>
                    </a:solidFill>
                  </a:tcPr>
                </a:tc>
                <a:tc>
                  <a:txBody>
                    <a:bodyPr/>
                    <a:lstStyle/>
                    <a:p>
                      <a:pPr algn="ctr" fontAlgn="b"/>
                      <a:r>
                        <a:rPr lang="it-IT" sz="1100" b="0" i="0" u="none" strike="noStrike" dirty="0">
                          <a:solidFill>
                            <a:srgbClr val="000000"/>
                          </a:solidFill>
                          <a:latin typeface="Calibri"/>
                        </a:rPr>
                        <a:t>191</a:t>
                      </a:r>
                    </a:p>
                  </a:txBody>
                  <a:tcPr marL="0" marR="0" marT="0" marB="0" anchor="b">
                    <a:lnL>
                      <a:noFill/>
                    </a:lnL>
                    <a:lnR>
                      <a:noFill/>
                    </a:lnR>
                    <a:lnT>
                      <a:noFill/>
                    </a:lnT>
                    <a:lnB>
                      <a:noFill/>
                    </a:lnB>
                    <a:solidFill>
                      <a:schemeClr val="accent1">
                        <a:lumMod val="40000"/>
                        <a:lumOff val="60000"/>
                      </a:schemeClr>
                    </a:solidFill>
                  </a:tcPr>
                </a:tc>
              </a:tr>
              <a:tr h="200680">
                <a:tc>
                  <a:txBody>
                    <a:bodyPr/>
                    <a:lstStyle/>
                    <a:p>
                      <a:pPr algn="ctr" fontAlgn="b"/>
                      <a:r>
                        <a:rPr lang="it-IT" sz="1100" b="0" i="0" u="none" strike="noStrike" dirty="0">
                          <a:solidFill>
                            <a:srgbClr val="000000"/>
                          </a:solidFill>
                          <a:latin typeface="Calibri"/>
                        </a:rPr>
                        <a:t>santa croce</a:t>
                      </a:r>
                    </a:p>
                  </a:txBody>
                  <a:tcPr marL="0" marR="0" marT="0" marB="0" anchor="b">
                    <a:lnL>
                      <a:noFill/>
                    </a:lnL>
                    <a:lnR>
                      <a:noFill/>
                    </a:lnR>
                    <a:lnT>
                      <a:noFill/>
                    </a:lnT>
                    <a:lnB>
                      <a:noFill/>
                    </a:lnB>
                    <a:solidFill>
                      <a:schemeClr val="accent1">
                        <a:lumMod val="40000"/>
                        <a:lumOff val="60000"/>
                      </a:schemeClr>
                    </a:solidFill>
                  </a:tcPr>
                </a:tc>
                <a:tc>
                  <a:txBody>
                    <a:bodyPr/>
                    <a:lstStyle/>
                    <a:p>
                      <a:pPr algn="ctr" fontAlgn="b"/>
                      <a:r>
                        <a:rPr lang="it-IT" sz="1100" b="0" i="0" u="none" strike="noStrike" dirty="0">
                          <a:solidFill>
                            <a:srgbClr val="000000"/>
                          </a:solidFill>
                          <a:latin typeface="Calibri"/>
                        </a:rPr>
                        <a:t>111</a:t>
                      </a:r>
                    </a:p>
                  </a:txBody>
                  <a:tcPr marL="0" marR="0" marT="0" marB="0" anchor="b">
                    <a:lnL>
                      <a:noFill/>
                    </a:lnL>
                    <a:lnR>
                      <a:noFill/>
                    </a:lnR>
                    <a:lnT>
                      <a:noFill/>
                    </a:lnT>
                    <a:lnB>
                      <a:noFill/>
                    </a:lnB>
                    <a:solidFill>
                      <a:schemeClr val="accent1">
                        <a:lumMod val="40000"/>
                        <a:lumOff val="60000"/>
                      </a:schemeClr>
                    </a:solidFill>
                  </a:tcPr>
                </a:tc>
              </a:tr>
              <a:tr h="201703">
                <a:tc>
                  <a:txBody>
                    <a:bodyPr/>
                    <a:lstStyle/>
                    <a:p>
                      <a:pPr algn="ctr" fontAlgn="b"/>
                      <a:r>
                        <a:rPr lang="it-IT" sz="1100" b="0" i="0" u="none" strike="noStrike" dirty="0">
                          <a:solidFill>
                            <a:srgbClr val="000000"/>
                          </a:solidFill>
                          <a:latin typeface="Calibri"/>
                        </a:rPr>
                        <a:t>santa </a:t>
                      </a:r>
                      <a:r>
                        <a:rPr lang="it-IT" sz="1100" b="0" i="0" u="none" strike="noStrike" dirty="0" err="1">
                          <a:solidFill>
                            <a:srgbClr val="000000"/>
                          </a:solidFill>
                          <a:latin typeface="Calibri"/>
                        </a:rPr>
                        <a:t>maria</a:t>
                      </a:r>
                      <a:r>
                        <a:rPr lang="it-IT" sz="1100" b="0" i="0" u="none" strike="noStrike" dirty="0">
                          <a:solidFill>
                            <a:srgbClr val="000000"/>
                          </a:solidFill>
                          <a:latin typeface="Calibri"/>
                        </a:rPr>
                        <a:t> a favore</a:t>
                      </a:r>
                    </a:p>
                  </a:txBody>
                  <a:tcPr marL="0" marR="0" marT="0" marB="0" anchor="b">
                    <a:lnL>
                      <a:noFill/>
                    </a:lnL>
                    <a:lnR>
                      <a:noFill/>
                    </a:lnR>
                    <a:lnT>
                      <a:noFill/>
                    </a:lnT>
                    <a:lnB>
                      <a:noFill/>
                    </a:lnB>
                    <a:solidFill>
                      <a:schemeClr val="accent1">
                        <a:lumMod val="40000"/>
                        <a:lumOff val="60000"/>
                      </a:schemeClr>
                    </a:solidFill>
                  </a:tcPr>
                </a:tc>
                <a:tc>
                  <a:txBody>
                    <a:bodyPr/>
                    <a:lstStyle/>
                    <a:p>
                      <a:pPr algn="ctr" fontAlgn="b"/>
                      <a:r>
                        <a:rPr lang="it-IT" sz="1100" b="0" i="0" u="none" strike="noStrike" dirty="0">
                          <a:solidFill>
                            <a:srgbClr val="000000"/>
                          </a:solidFill>
                          <a:latin typeface="Calibri"/>
                        </a:rPr>
                        <a:t>73</a:t>
                      </a:r>
                    </a:p>
                  </a:txBody>
                  <a:tcPr marL="0" marR="0" marT="0" marB="0" anchor="b">
                    <a:lnL>
                      <a:noFill/>
                    </a:lnL>
                    <a:lnR>
                      <a:noFill/>
                    </a:lnR>
                    <a:lnT>
                      <a:noFill/>
                    </a:lnT>
                    <a:lnB>
                      <a:noFill/>
                    </a:lnB>
                    <a:solidFill>
                      <a:schemeClr val="accent1">
                        <a:lumMod val="40000"/>
                        <a:lumOff val="60000"/>
                      </a:schemeClr>
                    </a:solidFill>
                  </a:tcPr>
                </a:tc>
              </a:tr>
              <a:tr h="200680">
                <a:tc>
                  <a:txBody>
                    <a:bodyPr/>
                    <a:lstStyle/>
                    <a:p>
                      <a:pPr algn="ctr" fontAlgn="b"/>
                      <a:r>
                        <a:rPr lang="it-IT" sz="1100" b="0" i="0" u="none" strike="noStrike" dirty="0">
                          <a:solidFill>
                            <a:srgbClr val="000000"/>
                          </a:solidFill>
                          <a:latin typeface="Calibri"/>
                        </a:rPr>
                        <a:t>taverna</a:t>
                      </a:r>
                    </a:p>
                  </a:txBody>
                  <a:tcPr marL="0" marR="0" marT="0" marB="0" anchor="b">
                    <a:lnL>
                      <a:noFill/>
                    </a:lnL>
                    <a:lnR>
                      <a:noFill/>
                    </a:lnR>
                    <a:lnT>
                      <a:noFill/>
                    </a:lnT>
                    <a:lnB>
                      <a:noFill/>
                    </a:lnB>
                    <a:solidFill>
                      <a:schemeClr val="accent1">
                        <a:lumMod val="40000"/>
                        <a:lumOff val="60000"/>
                      </a:schemeClr>
                    </a:solidFill>
                  </a:tcPr>
                </a:tc>
                <a:tc>
                  <a:txBody>
                    <a:bodyPr/>
                    <a:lstStyle/>
                    <a:p>
                      <a:pPr algn="ctr" fontAlgn="b"/>
                      <a:r>
                        <a:rPr lang="it-IT" sz="1100" b="0" i="0" u="none" strike="noStrike" dirty="0">
                          <a:solidFill>
                            <a:srgbClr val="000000"/>
                          </a:solidFill>
                          <a:latin typeface="Calibri"/>
                        </a:rPr>
                        <a:t>56</a:t>
                      </a:r>
                    </a:p>
                  </a:txBody>
                  <a:tcPr marL="0" marR="0" marT="0" marB="0" anchor="b">
                    <a:lnL>
                      <a:noFill/>
                    </a:lnL>
                    <a:lnR>
                      <a:noFill/>
                    </a:lnR>
                    <a:lnT>
                      <a:noFill/>
                    </a:lnT>
                    <a:lnB>
                      <a:noFill/>
                    </a:lnB>
                    <a:solidFill>
                      <a:schemeClr val="accent1">
                        <a:lumMod val="40000"/>
                        <a:lumOff val="60000"/>
                      </a:schemeClr>
                    </a:solidFill>
                  </a:tcPr>
                </a:tc>
              </a:tr>
              <a:tr h="200680">
                <a:tc>
                  <a:txBody>
                    <a:bodyPr/>
                    <a:lstStyle/>
                    <a:p>
                      <a:pPr algn="ctr" fontAlgn="b"/>
                      <a:r>
                        <a:rPr lang="it-IT" sz="1100" b="0" i="0" u="none" strike="noStrike" dirty="0">
                          <a:solidFill>
                            <a:srgbClr val="000000"/>
                          </a:solidFill>
                          <a:latin typeface="Calibri"/>
                        </a:rPr>
                        <a:t>totale</a:t>
                      </a:r>
                    </a:p>
                  </a:txBody>
                  <a:tcPr marL="0" marR="0" marT="0" marB="0" anchor="b">
                    <a:lnL>
                      <a:noFill/>
                    </a:lnL>
                    <a:lnR>
                      <a:noFill/>
                    </a:lnR>
                    <a:lnT>
                      <a:noFill/>
                    </a:lnT>
                    <a:lnB>
                      <a:noFill/>
                    </a:lnB>
                    <a:solidFill>
                      <a:schemeClr val="accent1">
                        <a:lumMod val="40000"/>
                        <a:lumOff val="60000"/>
                      </a:schemeClr>
                    </a:solidFill>
                  </a:tcPr>
                </a:tc>
                <a:tc>
                  <a:txBody>
                    <a:bodyPr/>
                    <a:lstStyle/>
                    <a:p>
                      <a:pPr algn="ctr" fontAlgn="b"/>
                      <a:r>
                        <a:rPr lang="it-IT" sz="1100" b="0" i="0" u="none" strike="noStrike" dirty="0">
                          <a:solidFill>
                            <a:srgbClr val="000000"/>
                          </a:solidFill>
                          <a:latin typeface="Calibri"/>
                        </a:rPr>
                        <a:t>2628</a:t>
                      </a:r>
                    </a:p>
                  </a:txBody>
                  <a:tcPr marL="0" marR="0" marT="0" marB="0" anchor="b">
                    <a:lnL>
                      <a:noFill/>
                    </a:lnL>
                    <a:lnR>
                      <a:noFill/>
                    </a:lnR>
                    <a:lnT>
                      <a:noFill/>
                    </a:lnT>
                    <a:lnB>
                      <a:noFill/>
                    </a:lnB>
                    <a:solidFill>
                      <a:schemeClr val="accent1">
                        <a:lumMod val="40000"/>
                        <a:lumOff val="60000"/>
                      </a:schemeClr>
                    </a:solidFill>
                  </a:tcPr>
                </a:tc>
              </a:tr>
            </a:tbl>
          </a:graphicData>
        </a:graphic>
      </p:graphicFrame>
    </p:spTree>
    <p:extLst>
      <p:ext uri="{BB962C8B-B14F-4D97-AF65-F5344CB8AC3E}">
        <p14:creationId xmlns:p14="http://schemas.microsoft.com/office/powerpoint/2010/main" val="1396005216"/>
      </p:ext>
    </p:extLst>
  </p:cSld>
  <p:clrMapOvr>
    <a:masterClrMapping/>
  </p:clrMapOvr>
  <p:transition spd="slow">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28600" y="980728"/>
            <a:ext cx="8686800" cy="846996"/>
          </a:xfrm>
        </p:spPr>
        <p:txBody>
          <a:bodyPr>
            <a:normAutofit/>
          </a:bodyPr>
          <a:lstStyle/>
          <a:p>
            <a:pPr algn="just"/>
            <a:r>
              <a:rPr lang="it-IT" sz="2000" dirty="0">
                <a:solidFill>
                  <a:schemeClr val="accent6">
                    <a:lumMod val="50000"/>
                  </a:schemeClr>
                </a:solidFill>
              </a:rPr>
              <a:t>C</a:t>
            </a:r>
            <a:r>
              <a:rPr lang="it-IT" sz="2000" dirty="0" smtClean="0">
                <a:solidFill>
                  <a:schemeClr val="accent6">
                    <a:lumMod val="50000"/>
                  </a:schemeClr>
                </a:solidFill>
              </a:rPr>
              <a:t>i siamo ancora una volta posti una domanda: qual è la frazione residenziale  con maggior numero di pannelli fotovoltaici?</a:t>
            </a:r>
          </a:p>
          <a:p>
            <a:pPr algn="just"/>
            <a:endParaRPr lang="it-IT" sz="2000" dirty="0">
              <a:solidFill>
                <a:schemeClr val="tx1"/>
              </a:solidFill>
            </a:endParaRPr>
          </a:p>
        </p:txBody>
      </p:sp>
      <p:sp>
        <p:nvSpPr>
          <p:cNvPr id="6" name="Titolo 1"/>
          <p:cNvSpPr txBox="1">
            <a:spLocks/>
          </p:cNvSpPr>
          <p:nvPr/>
        </p:nvSpPr>
        <p:spPr>
          <a:xfrm>
            <a:off x="457200" y="288957"/>
            <a:ext cx="8229600" cy="59316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it-IT" sz="2800" dirty="0" smtClean="0">
                <a:solidFill>
                  <a:srgbClr val="FF0000"/>
                </a:solidFill>
              </a:rPr>
              <a:t>Separazione delle zone industriali da quelle residenziali</a:t>
            </a:r>
            <a:endParaRPr lang="it-IT" sz="2800" dirty="0">
              <a:solidFill>
                <a:srgbClr val="FF0000"/>
              </a:solidFill>
            </a:endParaRPr>
          </a:p>
        </p:txBody>
      </p:sp>
      <p:graphicFrame>
        <p:nvGraphicFramePr>
          <p:cNvPr id="8" name="Grafico 7"/>
          <p:cNvGraphicFramePr/>
          <p:nvPr>
            <p:extLst>
              <p:ext uri="{D42A27DB-BD31-4B8C-83A1-F6EECF244321}">
                <p14:modId xmlns:p14="http://schemas.microsoft.com/office/powerpoint/2010/main" val="824272813"/>
              </p:ext>
            </p:extLst>
          </p:nvPr>
        </p:nvGraphicFramePr>
        <p:xfrm>
          <a:off x="508207" y="1703994"/>
          <a:ext cx="5834735" cy="4092771"/>
        </p:xfrm>
        <a:graphic>
          <a:graphicData uri="http://schemas.openxmlformats.org/drawingml/2006/chart">
            <c:chart xmlns:c="http://schemas.openxmlformats.org/drawingml/2006/chart" xmlns:r="http://schemas.openxmlformats.org/officeDocument/2006/relationships" r:id="rId3"/>
          </a:graphicData>
        </a:graphic>
      </p:graphicFrame>
      <p:sp>
        <p:nvSpPr>
          <p:cNvPr id="9" name="Titolo 1"/>
          <p:cNvSpPr txBox="1">
            <a:spLocks/>
          </p:cNvSpPr>
          <p:nvPr/>
        </p:nvSpPr>
        <p:spPr>
          <a:xfrm>
            <a:off x="457200" y="5870096"/>
            <a:ext cx="7859216" cy="601083"/>
          </a:xfrm>
          <a:prstGeom prst="rect">
            <a:avLst/>
          </a:prstGeom>
          <a:ln>
            <a:noFill/>
          </a:ln>
        </p:spPr>
        <p:txBody>
          <a:bodyPr vert="horz" lIns="0" tIns="0" rIns="18288" bIns="0" anchor="b">
            <a:normAutofit fontScale="975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it-IT" sz="1800" dirty="0" smtClean="0">
                <a:solidFill>
                  <a:srgbClr val="FF0000"/>
                </a:solidFill>
              </a:rPr>
              <a:t>Con questo diagramma possiamo rispondere alla domanda affermando che la frazione urbana con più pannelli fotovoltaici è Lanzara</a:t>
            </a:r>
            <a:endParaRPr lang="it-IT" sz="1800" dirty="0">
              <a:solidFill>
                <a:srgbClr val="FF0000"/>
              </a:solidFill>
            </a:endParaRPr>
          </a:p>
        </p:txBody>
      </p:sp>
      <p:grpSp>
        <p:nvGrpSpPr>
          <p:cNvPr id="5" name="Gruppo 4"/>
          <p:cNvGrpSpPr/>
          <p:nvPr/>
        </p:nvGrpSpPr>
        <p:grpSpPr>
          <a:xfrm>
            <a:off x="6163518" y="1827724"/>
            <a:ext cx="2982963" cy="3096769"/>
            <a:chOff x="6163518" y="1827724"/>
            <a:chExt cx="2982963" cy="3096769"/>
          </a:xfrm>
        </p:grpSpPr>
        <p:sp>
          <p:nvSpPr>
            <p:cNvPr id="2" name="CasellaDiTesto 1"/>
            <p:cNvSpPr txBox="1"/>
            <p:nvPr/>
          </p:nvSpPr>
          <p:spPr>
            <a:xfrm>
              <a:off x="6410177" y="4001163"/>
              <a:ext cx="2736304" cy="923330"/>
            </a:xfrm>
            <a:prstGeom prst="rect">
              <a:avLst/>
            </a:prstGeom>
            <a:noFill/>
          </p:spPr>
          <p:txBody>
            <a:bodyPr wrap="square" rtlCol="0">
              <a:spAutoFit/>
            </a:bodyPr>
            <a:lstStyle/>
            <a:p>
              <a:r>
                <a:rPr lang="it-IT" b="1" dirty="0" smtClean="0">
                  <a:solidFill>
                    <a:srgbClr val="2A8400"/>
                  </a:solidFill>
                </a:rPr>
                <a:t>LANZARA</a:t>
              </a:r>
              <a:r>
                <a:rPr lang="it-IT" dirty="0" smtClean="0">
                  <a:solidFill>
                    <a:srgbClr val="2A8400"/>
                  </a:solidFill>
                </a:rPr>
                <a:t> IS </a:t>
              </a:r>
              <a:r>
                <a:rPr lang="it-IT" dirty="0">
                  <a:solidFill>
                    <a:srgbClr val="2A8400"/>
                  </a:solidFill>
                </a:rPr>
                <a:t>GREEN !!!</a:t>
              </a:r>
            </a:p>
            <a:p>
              <a:r>
                <a:rPr lang="it-IT" b="1" dirty="0" err="1">
                  <a:solidFill>
                    <a:srgbClr val="2A8400"/>
                  </a:solidFill>
                </a:rPr>
                <a:t>What</a:t>
              </a:r>
              <a:r>
                <a:rPr lang="it-IT" b="1" dirty="0">
                  <a:solidFill>
                    <a:srgbClr val="2A8400"/>
                  </a:solidFill>
                </a:rPr>
                <a:t> </a:t>
              </a:r>
              <a:r>
                <a:rPr lang="it-IT" b="1" dirty="0" err="1">
                  <a:solidFill>
                    <a:srgbClr val="2A8400"/>
                  </a:solidFill>
                </a:rPr>
                <a:t>about</a:t>
              </a:r>
              <a:r>
                <a:rPr lang="it-IT" b="1" dirty="0">
                  <a:solidFill>
                    <a:srgbClr val="2A8400"/>
                  </a:solidFill>
                </a:rPr>
                <a:t> </a:t>
              </a:r>
              <a:r>
                <a:rPr lang="it-IT" b="1" dirty="0" err="1">
                  <a:solidFill>
                    <a:srgbClr val="2A8400"/>
                  </a:solidFill>
                </a:rPr>
                <a:t>you</a:t>
              </a:r>
              <a:r>
                <a:rPr lang="it-IT" b="1" dirty="0">
                  <a:solidFill>
                    <a:srgbClr val="2A8400"/>
                  </a:solidFill>
                </a:rPr>
                <a:t>?</a:t>
              </a:r>
            </a:p>
            <a:p>
              <a:endParaRPr lang="it-IT" dirty="0">
                <a:solidFill>
                  <a:srgbClr val="2A8400"/>
                </a:solidFill>
              </a:endParaRPr>
            </a:p>
          </p:txBody>
        </p:sp>
        <p:pic>
          <p:nvPicPr>
            <p:cNvPr id="4" name="Immagine 3"/>
            <p:cNvPicPr>
              <a:picLocks noChangeAspect="1"/>
            </p:cNvPicPr>
            <p:nvPr/>
          </p:nvPicPr>
          <p:blipFill>
            <a:blip r:embed="rId4"/>
            <a:stretch>
              <a:fillRect/>
            </a:stretch>
          </p:blipFill>
          <p:spPr>
            <a:xfrm>
              <a:off x="6163518" y="1827724"/>
              <a:ext cx="2857616" cy="1961316"/>
            </a:xfrm>
            <a:prstGeom prst="rect">
              <a:avLst/>
            </a:prstGeom>
          </p:spPr>
        </p:pic>
      </p:grpSp>
    </p:spTree>
    <p:extLst>
      <p:ext uri="{BB962C8B-B14F-4D97-AF65-F5344CB8AC3E}">
        <p14:creationId xmlns:p14="http://schemas.microsoft.com/office/powerpoint/2010/main" val="376875057"/>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29427" y="260648"/>
            <a:ext cx="7429552" cy="953798"/>
          </a:xfrm>
        </p:spPr>
        <p:txBody>
          <a:bodyPr>
            <a:normAutofit/>
          </a:bodyPr>
          <a:lstStyle/>
          <a:p>
            <a:pPr algn="ctr"/>
            <a:r>
              <a:rPr lang="it-IT" sz="2000" dirty="0" smtClean="0"/>
              <a:t> </a:t>
            </a:r>
            <a:r>
              <a:rPr lang="it-IT" sz="2800" dirty="0" smtClean="0">
                <a:solidFill>
                  <a:srgbClr val="FF0000"/>
                </a:solidFill>
              </a:rPr>
              <a:t>Produzione energetica urbana e industriale del comune di </a:t>
            </a:r>
            <a:r>
              <a:rPr lang="it-IT" sz="2800" dirty="0" err="1" smtClean="0">
                <a:solidFill>
                  <a:srgbClr val="FF0000"/>
                </a:solidFill>
              </a:rPr>
              <a:t>Castel</a:t>
            </a:r>
            <a:r>
              <a:rPr lang="it-IT" sz="2800" dirty="0" smtClean="0">
                <a:solidFill>
                  <a:srgbClr val="FF0000"/>
                </a:solidFill>
              </a:rPr>
              <a:t> S. Giorgio</a:t>
            </a:r>
            <a:endParaRPr lang="it-IT" sz="2800" dirty="0">
              <a:solidFill>
                <a:srgbClr val="FF0000"/>
              </a:solidFill>
            </a:endParaRPr>
          </a:p>
        </p:txBody>
      </p:sp>
      <p:sp>
        <p:nvSpPr>
          <p:cNvPr id="3" name="Sottotitolo 2"/>
          <p:cNvSpPr>
            <a:spLocks noGrp="1"/>
          </p:cNvSpPr>
          <p:nvPr>
            <p:ph type="subTitle" idx="1"/>
          </p:nvPr>
        </p:nvSpPr>
        <p:spPr>
          <a:xfrm>
            <a:off x="312691" y="1384242"/>
            <a:ext cx="4014581" cy="2071702"/>
          </a:xfrm>
        </p:spPr>
        <p:txBody>
          <a:bodyPr>
            <a:noAutofit/>
          </a:bodyPr>
          <a:lstStyle/>
          <a:p>
            <a:pPr algn="just"/>
            <a:r>
              <a:rPr lang="it-IT" sz="1400" dirty="0" smtClean="0">
                <a:solidFill>
                  <a:schemeClr val="accent1">
                    <a:lumMod val="50000"/>
                  </a:schemeClr>
                </a:solidFill>
              </a:rPr>
              <a:t>Successivamente abbiamo deciso di calcolare la potenza energetica totale erogata da tutti i pannelli presenti sul territorio.</a:t>
            </a:r>
          </a:p>
          <a:p>
            <a:pPr algn="just"/>
            <a:r>
              <a:rPr lang="it-IT" sz="1400" dirty="0" smtClean="0">
                <a:solidFill>
                  <a:schemeClr val="accent1">
                    <a:lumMod val="50000"/>
                  </a:schemeClr>
                </a:solidFill>
              </a:rPr>
              <a:t>Abbiamo condotto una ricerca  in internet per conoscere la potenza energetica  oraria erogata annualmente da un singolo pannello di dimensioni standard.</a:t>
            </a:r>
          </a:p>
          <a:p>
            <a:pPr algn="just"/>
            <a:endParaRPr lang="it-IT" sz="1400" dirty="0" smtClean="0">
              <a:solidFill>
                <a:schemeClr val="accent1">
                  <a:lumMod val="50000"/>
                </a:schemeClr>
              </a:solidFill>
            </a:endParaRPr>
          </a:p>
          <a:p>
            <a:pPr algn="ctr"/>
            <a:r>
              <a:rPr lang="it-IT" sz="1400" dirty="0" smtClean="0">
                <a:solidFill>
                  <a:schemeClr val="accent1">
                    <a:lumMod val="50000"/>
                  </a:schemeClr>
                </a:solidFill>
              </a:rPr>
              <a:t>Pannello standard </a:t>
            </a:r>
          </a:p>
          <a:p>
            <a:pPr algn="ctr"/>
            <a:r>
              <a:rPr lang="it-IT" sz="1400" dirty="0" smtClean="0">
                <a:solidFill>
                  <a:schemeClr val="accent1">
                    <a:lumMod val="50000"/>
                  </a:schemeClr>
                </a:solidFill>
              </a:rPr>
              <a:t> Dimensione  1,7 m²    Potenza 200W/h (annui) </a:t>
            </a:r>
          </a:p>
          <a:p>
            <a:pPr algn="just"/>
            <a:endParaRPr lang="it-IT" sz="1400" dirty="0" smtClean="0">
              <a:solidFill>
                <a:schemeClr val="accent1">
                  <a:lumMod val="50000"/>
                </a:schemeClr>
              </a:solidFill>
            </a:endParaRPr>
          </a:p>
          <a:p>
            <a:pPr algn="just"/>
            <a:r>
              <a:rPr lang="it-IT" sz="1400" dirty="0" smtClean="0">
                <a:solidFill>
                  <a:schemeClr val="accent1">
                    <a:lumMod val="50000"/>
                  </a:schemeClr>
                </a:solidFill>
              </a:rPr>
              <a:t> Abbiamo moltiplicato il numero di pannelli evidenziati in ogni frazione per la potenza energetica oraria erogata annualmente da  un pannello fotovoltaico standard e abbiamo ricavato la quantità di energia prodotta mediante fotovoltaico nel comune.</a:t>
            </a:r>
          </a:p>
        </p:txBody>
      </p:sp>
      <p:graphicFrame>
        <p:nvGraphicFramePr>
          <p:cNvPr id="6" name="Tabella 5"/>
          <p:cNvGraphicFramePr>
            <a:graphicFrameLocks noGrp="1"/>
          </p:cNvGraphicFramePr>
          <p:nvPr/>
        </p:nvGraphicFramePr>
        <p:xfrm>
          <a:off x="10808413" y="3102796"/>
          <a:ext cx="208280" cy="365760"/>
        </p:xfrm>
        <a:graphic>
          <a:graphicData uri="http://schemas.openxmlformats.org/drawingml/2006/table">
            <a:tbl>
              <a:tblPr/>
              <a:tblGrid>
                <a:gridCol w="208280"/>
              </a:tblGrid>
              <a:tr h="0">
                <a:tc>
                  <a:txBody>
                    <a:bodyPr/>
                    <a:lstStyle/>
                    <a:p>
                      <a:endParaRPr lang="it-IT" dirty="0"/>
                    </a:p>
                  </a:txBody>
                  <a:tcPr>
                    <a:lnL w="12700" cmpd="sng">
                      <a:solidFill>
                        <a:schemeClr val="tx1"/>
                      </a:solidFill>
                      <a:prstDash val="sysDashDot"/>
                    </a:lnL>
                    <a:lnR w="12700" cmpd="sng">
                      <a:solidFill>
                        <a:schemeClr val="tx1"/>
                      </a:solidFill>
                      <a:prstDash val="sysDashDot"/>
                    </a:lnR>
                    <a:lnT w="12700" cmpd="sng">
                      <a:solidFill>
                        <a:schemeClr val="tx1"/>
                      </a:solidFill>
                      <a:prstDash val="sysDashDot"/>
                    </a:lnT>
                    <a:lnB w="12700" cmpd="sng">
                      <a:solidFill>
                        <a:schemeClr val="tx1"/>
                      </a:solidFill>
                      <a:prstDash val="sysDashDot"/>
                    </a:lnB>
                  </a:tcPr>
                </a:tc>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1064651899"/>
              </p:ext>
            </p:extLst>
          </p:nvPr>
        </p:nvGraphicFramePr>
        <p:xfrm>
          <a:off x="4644008" y="3276432"/>
          <a:ext cx="4032448" cy="3168350"/>
        </p:xfrm>
        <a:graphic>
          <a:graphicData uri="http://schemas.openxmlformats.org/drawingml/2006/table">
            <a:tbl>
              <a:tblPr/>
              <a:tblGrid>
                <a:gridCol w="1634485"/>
                <a:gridCol w="2397963"/>
              </a:tblGrid>
              <a:tr h="303657">
                <a:tc>
                  <a:txBody>
                    <a:bodyPr/>
                    <a:lstStyle/>
                    <a:p>
                      <a:pPr algn="l" fontAlgn="b"/>
                      <a:r>
                        <a:rPr lang="it-IT" sz="1100" b="1" i="0" u="none" strike="noStrike" dirty="0">
                          <a:solidFill>
                            <a:srgbClr val="000000"/>
                          </a:solidFill>
                          <a:effectLst/>
                          <a:latin typeface="Calibri" charset="0"/>
                        </a:rPr>
                        <a:t>frazione</a:t>
                      </a:r>
                    </a:p>
                  </a:txBody>
                  <a:tcPr marL="12700" marR="12700" marT="12700" marB="0" anchor="b">
                    <a:lnL>
                      <a:noFill/>
                    </a:lnL>
                    <a:lnR>
                      <a:noFill/>
                    </a:lnR>
                    <a:lnT>
                      <a:noFill/>
                    </a:lnT>
                    <a:lnB>
                      <a:noFill/>
                    </a:lnB>
                    <a:solidFill>
                      <a:schemeClr val="tx1">
                        <a:lumMod val="85000"/>
                      </a:schemeClr>
                    </a:solidFill>
                  </a:tcPr>
                </a:tc>
                <a:tc>
                  <a:txBody>
                    <a:bodyPr/>
                    <a:lstStyle/>
                    <a:p>
                      <a:pPr algn="l" fontAlgn="b"/>
                      <a:r>
                        <a:rPr lang="it-IT" sz="1100" b="1" i="0" u="none" strike="noStrike" dirty="0">
                          <a:solidFill>
                            <a:srgbClr val="000000"/>
                          </a:solidFill>
                          <a:effectLst/>
                          <a:latin typeface="Calibri" charset="0"/>
                        </a:rPr>
                        <a:t>potenza erogata KW/h(annui)</a:t>
                      </a:r>
                    </a:p>
                  </a:txBody>
                  <a:tcPr marL="12700" marR="12700" marT="12700" marB="0" anchor="b">
                    <a:lnL>
                      <a:noFill/>
                    </a:lnL>
                    <a:lnR>
                      <a:noFill/>
                    </a:lnR>
                    <a:lnT>
                      <a:noFill/>
                    </a:lnT>
                    <a:lnB>
                      <a:noFill/>
                    </a:lnB>
                    <a:solidFill>
                      <a:schemeClr val="tx1">
                        <a:lumMod val="85000"/>
                      </a:schemeClr>
                    </a:solidFill>
                  </a:tcPr>
                </a:tc>
              </a:tr>
              <a:tr h="220361">
                <a:tc>
                  <a:txBody>
                    <a:bodyPr/>
                    <a:lstStyle/>
                    <a:p>
                      <a:pPr algn="l" fontAlgn="b"/>
                      <a:r>
                        <a:rPr lang="it-IT" sz="1100" b="0" i="0" u="none" strike="noStrike">
                          <a:solidFill>
                            <a:srgbClr val="000000"/>
                          </a:solidFill>
                          <a:effectLst/>
                          <a:latin typeface="Calibri" charset="0"/>
                        </a:rPr>
                        <a:t>lanzara</a:t>
                      </a:r>
                    </a:p>
                  </a:txBody>
                  <a:tcPr marL="12700" marR="12700" marT="12700" marB="0" anchor="b">
                    <a:lnL>
                      <a:noFill/>
                    </a:lnL>
                    <a:lnR>
                      <a:noFill/>
                    </a:lnR>
                    <a:lnT>
                      <a:noFill/>
                    </a:lnT>
                    <a:lnB>
                      <a:noFill/>
                    </a:lnB>
                    <a:solidFill>
                      <a:schemeClr val="tx1">
                        <a:lumMod val="85000"/>
                      </a:schemeClr>
                    </a:solidFill>
                  </a:tcPr>
                </a:tc>
                <a:tc>
                  <a:txBody>
                    <a:bodyPr/>
                    <a:lstStyle/>
                    <a:p>
                      <a:pPr algn="r" fontAlgn="b"/>
                      <a:r>
                        <a:rPr lang="is-IS" sz="1100" b="0" i="0" u="none" strike="noStrike">
                          <a:solidFill>
                            <a:srgbClr val="000000"/>
                          </a:solidFill>
                          <a:effectLst/>
                          <a:latin typeface="Calibri" charset="0"/>
                        </a:rPr>
                        <a:t>109</a:t>
                      </a:r>
                    </a:p>
                  </a:txBody>
                  <a:tcPr marL="12700" marR="12700" marT="12700" marB="0" anchor="b">
                    <a:lnL>
                      <a:noFill/>
                    </a:lnL>
                    <a:lnR>
                      <a:noFill/>
                    </a:lnR>
                    <a:lnT>
                      <a:noFill/>
                    </a:lnT>
                    <a:lnB>
                      <a:noFill/>
                    </a:lnB>
                    <a:solidFill>
                      <a:schemeClr val="tx1">
                        <a:lumMod val="85000"/>
                      </a:schemeClr>
                    </a:solidFill>
                  </a:tcPr>
                </a:tc>
              </a:tr>
              <a:tr h="220361">
                <a:tc>
                  <a:txBody>
                    <a:bodyPr/>
                    <a:lstStyle/>
                    <a:p>
                      <a:pPr algn="l" fontAlgn="b"/>
                      <a:r>
                        <a:rPr lang="it-IT" sz="1100" b="0" i="0" u="none" strike="noStrike">
                          <a:solidFill>
                            <a:srgbClr val="000000"/>
                          </a:solidFill>
                          <a:effectLst/>
                          <a:latin typeface="Calibri" charset="0"/>
                        </a:rPr>
                        <a:t>campomanfoli</a:t>
                      </a:r>
                    </a:p>
                  </a:txBody>
                  <a:tcPr marL="12700" marR="12700" marT="12700" marB="0" anchor="b">
                    <a:lnL>
                      <a:noFill/>
                    </a:lnL>
                    <a:lnR>
                      <a:noFill/>
                    </a:lnR>
                    <a:lnT>
                      <a:noFill/>
                    </a:lnT>
                    <a:lnB>
                      <a:noFill/>
                    </a:lnB>
                    <a:solidFill>
                      <a:schemeClr val="tx1">
                        <a:lumMod val="85000"/>
                      </a:schemeClr>
                    </a:solidFill>
                  </a:tcPr>
                </a:tc>
                <a:tc>
                  <a:txBody>
                    <a:bodyPr/>
                    <a:lstStyle/>
                    <a:p>
                      <a:pPr algn="r" fontAlgn="b"/>
                      <a:r>
                        <a:rPr lang="fi-FI" sz="1100" b="0" i="0" u="none" strike="noStrike">
                          <a:solidFill>
                            <a:srgbClr val="000000"/>
                          </a:solidFill>
                          <a:effectLst/>
                          <a:latin typeface="Calibri" charset="0"/>
                        </a:rPr>
                        <a:t>12,8</a:t>
                      </a:r>
                    </a:p>
                  </a:txBody>
                  <a:tcPr marL="12700" marR="12700" marT="12700" marB="0" anchor="b">
                    <a:lnL>
                      <a:noFill/>
                    </a:lnL>
                    <a:lnR>
                      <a:noFill/>
                    </a:lnR>
                    <a:lnT>
                      <a:noFill/>
                    </a:lnT>
                    <a:lnB>
                      <a:noFill/>
                    </a:lnB>
                    <a:solidFill>
                      <a:schemeClr val="tx1">
                        <a:lumMod val="85000"/>
                      </a:schemeClr>
                    </a:solidFill>
                  </a:tcPr>
                </a:tc>
              </a:tr>
              <a:tr h="220361">
                <a:tc>
                  <a:txBody>
                    <a:bodyPr/>
                    <a:lstStyle/>
                    <a:p>
                      <a:pPr algn="l" fontAlgn="b"/>
                      <a:r>
                        <a:rPr lang="it-IT" sz="1100" b="0" i="0" u="none" strike="noStrike">
                          <a:solidFill>
                            <a:srgbClr val="000000"/>
                          </a:solidFill>
                          <a:effectLst/>
                          <a:latin typeface="Calibri" charset="0"/>
                        </a:rPr>
                        <a:t>torello</a:t>
                      </a:r>
                    </a:p>
                  </a:txBody>
                  <a:tcPr marL="12700" marR="12700" marT="12700" marB="0" anchor="b">
                    <a:lnL>
                      <a:noFill/>
                    </a:lnL>
                    <a:lnR>
                      <a:noFill/>
                    </a:lnR>
                    <a:lnT>
                      <a:noFill/>
                    </a:lnT>
                    <a:lnB>
                      <a:noFill/>
                    </a:lnB>
                    <a:solidFill>
                      <a:schemeClr val="tx1">
                        <a:lumMod val="85000"/>
                      </a:schemeClr>
                    </a:solidFill>
                  </a:tcPr>
                </a:tc>
                <a:tc>
                  <a:txBody>
                    <a:bodyPr/>
                    <a:lstStyle/>
                    <a:p>
                      <a:pPr algn="r" fontAlgn="b"/>
                      <a:r>
                        <a:rPr lang="is-IS" sz="1100" b="0" i="0" u="none" strike="noStrike">
                          <a:solidFill>
                            <a:srgbClr val="000000"/>
                          </a:solidFill>
                          <a:effectLst/>
                          <a:latin typeface="Calibri" charset="0"/>
                        </a:rPr>
                        <a:t>35,2</a:t>
                      </a:r>
                    </a:p>
                  </a:txBody>
                  <a:tcPr marL="12700" marR="12700" marT="12700" marB="0" anchor="b">
                    <a:lnL>
                      <a:noFill/>
                    </a:lnL>
                    <a:lnR>
                      <a:noFill/>
                    </a:lnR>
                    <a:lnT>
                      <a:noFill/>
                    </a:lnT>
                    <a:lnB>
                      <a:noFill/>
                    </a:lnB>
                    <a:solidFill>
                      <a:schemeClr val="tx1">
                        <a:lumMod val="85000"/>
                      </a:schemeClr>
                    </a:solidFill>
                  </a:tcPr>
                </a:tc>
              </a:tr>
              <a:tr h="220361">
                <a:tc>
                  <a:txBody>
                    <a:bodyPr/>
                    <a:lstStyle/>
                    <a:p>
                      <a:pPr algn="l" fontAlgn="b"/>
                      <a:r>
                        <a:rPr lang="it-IT" sz="1100" b="0" i="0" u="none" strike="noStrike">
                          <a:solidFill>
                            <a:srgbClr val="000000"/>
                          </a:solidFill>
                          <a:effectLst/>
                          <a:latin typeface="Calibri" charset="0"/>
                        </a:rPr>
                        <a:t>castel san giorgio</a:t>
                      </a:r>
                    </a:p>
                  </a:txBody>
                  <a:tcPr marL="12700" marR="12700" marT="12700" marB="0" anchor="b">
                    <a:lnL>
                      <a:noFill/>
                    </a:lnL>
                    <a:lnR>
                      <a:noFill/>
                    </a:lnR>
                    <a:lnT>
                      <a:noFill/>
                    </a:lnT>
                    <a:lnB>
                      <a:noFill/>
                    </a:lnB>
                    <a:solidFill>
                      <a:schemeClr val="tx1">
                        <a:lumMod val="85000"/>
                      </a:schemeClr>
                    </a:solidFill>
                  </a:tcPr>
                </a:tc>
                <a:tc>
                  <a:txBody>
                    <a:bodyPr/>
                    <a:lstStyle/>
                    <a:p>
                      <a:pPr algn="r" fontAlgn="b"/>
                      <a:r>
                        <a:rPr lang="is-IS" sz="1100" b="0" i="0" u="none" strike="noStrike">
                          <a:solidFill>
                            <a:srgbClr val="000000"/>
                          </a:solidFill>
                          <a:effectLst/>
                          <a:latin typeface="Calibri" charset="0"/>
                        </a:rPr>
                        <a:t>106,6</a:t>
                      </a:r>
                    </a:p>
                  </a:txBody>
                  <a:tcPr marL="12700" marR="12700" marT="12700" marB="0" anchor="b">
                    <a:lnL>
                      <a:noFill/>
                    </a:lnL>
                    <a:lnR>
                      <a:noFill/>
                    </a:lnR>
                    <a:lnT>
                      <a:noFill/>
                    </a:lnT>
                    <a:lnB>
                      <a:noFill/>
                    </a:lnB>
                    <a:solidFill>
                      <a:schemeClr val="tx1">
                        <a:lumMod val="85000"/>
                      </a:schemeClr>
                    </a:solidFill>
                  </a:tcPr>
                </a:tc>
              </a:tr>
              <a:tr h="220361">
                <a:tc>
                  <a:txBody>
                    <a:bodyPr/>
                    <a:lstStyle/>
                    <a:p>
                      <a:pPr algn="l" fontAlgn="b"/>
                      <a:r>
                        <a:rPr lang="it-IT" sz="1100" b="0" i="0" u="none" strike="noStrike">
                          <a:solidFill>
                            <a:srgbClr val="000000"/>
                          </a:solidFill>
                          <a:effectLst/>
                          <a:latin typeface="Calibri" charset="0"/>
                        </a:rPr>
                        <a:t>fimiani</a:t>
                      </a:r>
                    </a:p>
                  </a:txBody>
                  <a:tcPr marL="12700" marR="12700" marT="12700" marB="0" anchor="b">
                    <a:lnL>
                      <a:noFill/>
                    </a:lnL>
                    <a:lnR>
                      <a:noFill/>
                    </a:lnR>
                    <a:lnT>
                      <a:noFill/>
                    </a:lnT>
                    <a:lnB>
                      <a:noFill/>
                    </a:lnB>
                    <a:solidFill>
                      <a:schemeClr val="tx1">
                        <a:lumMod val="85000"/>
                      </a:schemeClr>
                    </a:solidFill>
                  </a:tcPr>
                </a:tc>
                <a:tc>
                  <a:txBody>
                    <a:bodyPr/>
                    <a:lstStyle/>
                    <a:p>
                      <a:pPr algn="r" fontAlgn="b"/>
                      <a:r>
                        <a:rPr lang="uk-UA" sz="1100" b="0" i="0" u="none" strike="noStrike">
                          <a:solidFill>
                            <a:srgbClr val="000000"/>
                          </a:solidFill>
                          <a:effectLst/>
                          <a:latin typeface="Calibri" charset="0"/>
                        </a:rPr>
                        <a:t>146,6</a:t>
                      </a:r>
                    </a:p>
                  </a:txBody>
                  <a:tcPr marL="12700" marR="12700" marT="12700" marB="0" anchor="b">
                    <a:lnL>
                      <a:noFill/>
                    </a:lnL>
                    <a:lnR>
                      <a:noFill/>
                    </a:lnR>
                    <a:lnT>
                      <a:noFill/>
                    </a:lnT>
                    <a:lnB>
                      <a:noFill/>
                    </a:lnB>
                    <a:solidFill>
                      <a:schemeClr val="tx1">
                        <a:lumMod val="85000"/>
                      </a:schemeClr>
                    </a:solidFill>
                  </a:tcPr>
                </a:tc>
              </a:tr>
              <a:tr h="220361">
                <a:tc>
                  <a:txBody>
                    <a:bodyPr/>
                    <a:lstStyle/>
                    <a:p>
                      <a:pPr algn="l" fontAlgn="b"/>
                      <a:r>
                        <a:rPr lang="it-IT" sz="1100" b="0" i="0" u="none" strike="noStrike">
                          <a:solidFill>
                            <a:srgbClr val="000000"/>
                          </a:solidFill>
                          <a:effectLst/>
                          <a:latin typeface="Calibri" charset="0"/>
                        </a:rPr>
                        <a:t>cortedomini</a:t>
                      </a:r>
                    </a:p>
                  </a:txBody>
                  <a:tcPr marL="12700" marR="12700" marT="12700" marB="0" anchor="b">
                    <a:lnL>
                      <a:noFill/>
                    </a:lnL>
                    <a:lnR>
                      <a:noFill/>
                    </a:lnR>
                    <a:lnT>
                      <a:noFill/>
                    </a:lnT>
                    <a:lnB>
                      <a:noFill/>
                    </a:lnB>
                    <a:solidFill>
                      <a:schemeClr val="tx1">
                        <a:lumMod val="85000"/>
                      </a:schemeClr>
                    </a:solidFill>
                  </a:tcPr>
                </a:tc>
                <a:tc>
                  <a:txBody>
                    <a:bodyPr/>
                    <a:lstStyle/>
                    <a:p>
                      <a:pPr algn="r" fontAlgn="b"/>
                      <a:r>
                        <a:rPr lang="uk-UA" sz="1100" b="0" i="0" u="none" strike="noStrike">
                          <a:solidFill>
                            <a:srgbClr val="000000"/>
                          </a:solidFill>
                          <a:effectLst/>
                          <a:latin typeface="Calibri" charset="0"/>
                        </a:rPr>
                        <a:t>34,8</a:t>
                      </a:r>
                    </a:p>
                  </a:txBody>
                  <a:tcPr marL="12700" marR="12700" marT="12700" marB="0" anchor="b">
                    <a:lnL>
                      <a:noFill/>
                    </a:lnL>
                    <a:lnR>
                      <a:noFill/>
                    </a:lnR>
                    <a:lnT>
                      <a:noFill/>
                    </a:lnT>
                    <a:lnB>
                      <a:noFill/>
                    </a:lnB>
                    <a:solidFill>
                      <a:schemeClr val="tx1">
                        <a:lumMod val="85000"/>
                      </a:schemeClr>
                    </a:solidFill>
                  </a:tcPr>
                </a:tc>
              </a:tr>
              <a:tr h="220361">
                <a:tc>
                  <a:txBody>
                    <a:bodyPr/>
                    <a:lstStyle/>
                    <a:p>
                      <a:pPr algn="l" fontAlgn="b"/>
                      <a:r>
                        <a:rPr lang="it-IT" sz="1100" b="0" i="0" u="none" strike="noStrike">
                          <a:solidFill>
                            <a:srgbClr val="000000"/>
                          </a:solidFill>
                          <a:effectLst/>
                          <a:latin typeface="Calibri" charset="0"/>
                        </a:rPr>
                        <a:t>castelluccio</a:t>
                      </a:r>
                    </a:p>
                  </a:txBody>
                  <a:tcPr marL="12700" marR="12700" marT="12700" marB="0" anchor="b">
                    <a:lnL>
                      <a:noFill/>
                    </a:lnL>
                    <a:lnR>
                      <a:noFill/>
                    </a:lnR>
                    <a:lnT>
                      <a:noFill/>
                    </a:lnT>
                    <a:lnB>
                      <a:noFill/>
                    </a:lnB>
                    <a:solidFill>
                      <a:schemeClr val="tx1">
                        <a:lumMod val="85000"/>
                      </a:schemeClr>
                    </a:solidFill>
                  </a:tcPr>
                </a:tc>
                <a:tc>
                  <a:txBody>
                    <a:bodyPr/>
                    <a:lstStyle/>
                    <a:p>
                      <a:pPr algn="r" fontAlgn="b"/>
                      <a:r>
                        <a:rPr lang="uk-UA" sz="1100" b="0" i="0" u="none" strike="noStrike">
                          <a:solidFill>
                            <a:srgbClr val="000000"/>
                          </a:solidFill>
                          <a:effectLst/>
                          <a:latin typeface="Calibri" charset="0"/>
                        </a:rPr>
                        <a:t>16,8</a:t>
                      </a:r>
                    </a:p>
                  </a:txBody>
                  <a:tcPr marL="12700" marR="12700" marT="12700" marB="0" anchor="b">
                    <a:lnL>
                      <a:noFill/>
                    </a:lnL>
                    <a:lnR>
                      <a:noFill/>
                    </a:lnR>
                    <a:lnT>
                      <a:noFill/>
                    </a:lnT>
                    <a:lnB>
                      <a:noFill/>
                    </a:lnB>
                    <a:solidFill>
                      <a:schemeClr val="tx1">
                        <a:lumMod val="85000"/>
                      </a:schemeClr>
                    </a:solidFill>
                  </a:tcPr>
                </a:tc>
              </a:tr>
              <a:tr h="220361">
                <a:tc>
                  <a:txBody>
                    <a:bodyPr/>
                    <a:lstStyle/>
                    <a:p>
                      <a:pPr algn="l" fontAlgn="b"/>
                      <a:r>
                        <a:rPr lang="it-IT" sz="1100" b="0" i="0" u="none" strike="noStrike">
                          <a:solidFill>
                            <a:srgbClr val="000000"/>
                          </a:solidFill>
                          <a:effectLst/>
                          <a:latin typeface="Calibri" charset="0"/>
                        </a:rPr>
                        <a:t>trivio</a:t>
                      </a:r>
                    </a:p>
                  </a:txBody>
                  <a:tcPr marL="12700" marR="12700" marT="12700" marB="0" anchor="b">
                    <a:lnL>
                      <a:noFill/>
                    </a:lnL>
                    <a:lnR>
                      <a:noFill/>
                    </a:lnR>
                    <a:lnT>
                      <a:noFill/>
                    </a:lnT>
                    <a:lnB>
                      <a:noFill/>
                    </a:lnB>
                    <a:solidFill>
                      <a:schemeClr val="tx1">
                        <a:lumMod val="85000"/>
                      </a:schemeClr>
                    </a:solidFill>
                  </a:tcPr>
                </a:tc>
                <a:tc>
                  <a:txBody>
                    <a:bodyPr/>
                    <a:lstStyle/>
                    <a:p>
                      <a:pPr algn="r" fontAlgn="b"/>
                      <a:r>
                        <a:rPr lang="is-IS" sz="1100" b="0" i="0" u="none" strike="noStrike">
                          <a:solidFill>
                            <a:srgbClr val="000000"/>
                          </a:solidFill>
                          <a:effectLst/>
                          <a:latin typeface="Calibri" charset="0"/>
                        </a:rPr>
                        <a:t>1363,6</a:t>
                      </a:r>
                    </a:p>
                  </a:txBody>
                  <a:tcPr marL="12700" marR="12700" marT="12700" marB="0" anchor="b">
                    <a:lnL>
                      <a:noFill/>
                    </a:lnL>
                    <a:lnR>
                      <a:noFill/>
                    </a:lnR>
                    <a:lnT>
                      <a:noFill/>
                    </a:lnT>
                    <a:lnB>
                      <a:noFill/>
                    </a:lnB>
                    <a:solidFill>
                      <a:schemeClr val="tx1">
                        <a:lumMod val="85000"/>
                      </a:schemeClr>
                    </a:solidFill>
                  </a:tcPr>
                </a:tc>
              </a:tr>
              <a:tr h="220361">
                <a:tc>
                  <a:txBody>
                    <a:bodyPr/>
                    <a:lstStyle/>
                    <a:p>
                      <a:pPr algn="l" fontAlgn="b"/>
                      <a:r>
                        <a:rPr lang="it-IT" sz="1100" b="0" i="0" u="none" strike="noStrike">
                          <a:solidFill>
                            <a:srgbClr val="000000"/>
                          </a:solidFill>
                          <a:effectLst/>
                          <a:latin typeface="Calibri" charset="0"/>
                        </a:rPr>
                        <a:t>aiello</a:t>
                      </a:r>
                    </a:p>
                  </a:txBody>
                  <a:tcPr marL="12700" marR="12700" marT="12700" marB="0" anchor="b">
                    <a:lnL>
                      <a:noFill/>
                    </a:lnL>
                    <a:lnR>
                      <a:noFill/>
                    </a:lnR>
                    <a:lnT>
                      <a:noFill/>
                    </a:lnT>
                    <a:lnB>
                      <a:noFill/>
                    </a:lnB>
                    <a:solidFill>
                      <a:schemeClr val="tx1">
                        <a:lumMod val="85000"/>
                      </a:schemeClr>
                    </a:solidFill>
                  </a:tcPr>
                </a:tc>
                <a:tc>
                  <a:txBody>
                    <a:bodyPr/>
                    <a:lstStyle/>
                    <a:p>
                      <a:pPr algn="r" fontAlgn="b"/>
                      <a:r>
                        <a:rPr lang="is-IS" sz="1100" b="0" i="0" u="none" strike="noStrike">
                          <a:solidFill>
                            <a:srgbClr val="000000"/>
                          </a:solidFill>
                          <a:effectLst/>
                          <a:latin typeface="Calibri" charset="0"/>
                        </a:rPr>
                        <a:t>38,2</a:t>
                      </a:r>
                    </a:p>
                  </a:txBody>
                  <a:tcPr marL="12700" marR="12700" marT="12700" marB="0" anchor="b">
                    <a:lnL>
                      <a:noFill/>
                    </a:lnL>
                    <a:lnR>
                      <a:noFill/>
                    </a:lnR>
                    <a:lnT>
                      <a:noFill/>
                    </a:lnT>
                    <a:lnB>
                      <a:noFill/>
                    </a:lnB>
                    <a:solidFill>
                      <a:schemeClr val="tx1">
                        <a:lumMod val="85000"/>
                      </a:schemeClr>
                    </a:solidFill>
                  </a:tcPr>
                </a:tc>
              </a:tr>
              <a:tr h="220361">
                <a:tc>
                  <a:txBody>
                    <a:bodyPr/>
                    <a:lstStyle/>
                    <a:p>
                      <a:pPr algn="l" fontAlgn="b"/>
                      <a:r>
                        <a:rPr lang="it-IT" sz="1100" b="0" i="0" u="none" strike="noStrike">
                          <a:solidFill>
                            <a:srgbClr val="000000"/>
                          </a:solidFill>
                          <a:effectLst/>
                          <a:latin typeface="Calibri" charset="0"/>
                        </a:rPr>
                        <a:t>santa croce</a:t>
                      </a:r>
                    </a:p>
                  </a:txBody>
                  <a:tcPr marL="12700" marR="12700" marT="12700" marB="0" anchor="b">
                    <a:lnL>
                      <a:noFill/>
                    </a:lnL>
                    <a:lnR>
                      <a:noFill/>
                    </a:lnR>
                    <a:lnT>
                      <a:noFill/>
                    </a:lnT>
                    <a:lnB>
                      <a:noFill/>
                    </a:lnB>
                    <a:solidFill>
                      <a:schemeClr val="tx1">
                        <a:lumMod val="85000"/>
                      </a:schemeClr>
                    </a:solidFill>
                  </a:tcPr>
                </a:tc>
                <a:tc>
                  <a:txBody>
                    <a:bodyPr/>
                    <a:lstStyle/>
                    <a:p>
                      <a:pPr algn="r" fontAlgn="b"/>
                      <a:r>
                        <a:rPr lang="is-IS" sz="1100" b="0" i="0" u="none" strike="noStrike">
                          <a:solidFill>
                            <a:srgbClr val="000000"/>
                          </a:solidFill>
                          <a:effectLst/>
                          <a:latin typeface="Calibri" charset="0"/>
                        </a:rPr>
                        <a:t>22,2</a:t>
                      </a:r>
                    </a:p>
                  </a:txBody>
                  <a:tcPr marL="12700" marR="12700" marT="12700" marB="0" anchor="b">
                    <a:lnL>
                      <a:noFill/>
                    </a:lnL>
                    <a:lnR>
                      <a:noFill/>
                    </a:lnR>
                    <a:lnT>
                      <a:noFill/>
                    </a:lnT>
                    <a:lnB>
                      <a:noFill/>
                    </a:lnB>
                    <a:solidFill>
                      <a:schemeClr val="tx1">
                        <a:lumMod val="85000"/>
                      </a:schemeClr>
                    </a:solidFill>
                  </a:tcPr>
                </a:tc>
              </a:tr>
              <a:tr h="220361">
                <a:tc>
                  <a:txBody>
                    <a:bodyPr/>
                    <a:lstStyle/>
                    <a:p>
                      <a:pPr algn="l" fontAlgn="b"/>
                      <a:r>
                        <a:rPr lang="it-IT" sz="1100" b="0" i="0" u="none" strike="noStrike">
                          <a:solidFill>
                            <a:srgbClr val="000000"/>
                          </a:solidFill>
                          <a:effectLst/>
                          <a:latin typeface="Calibri" charset="0"/>
                        </a:rPr>
                        <a:t>santa maria a favore</a:t>
                      </a:r>
                    </a:p>
                  </a:txBody>
                  <a:tcPr marL="12700" marR="12700" marT="12700" marB="0" anchor="b">
                    <a:lnL>
                      <a:noFill/>
                    </a:lnL>
                    <a:lnR>
                      <a:noFill/>
                    </a:lnR>
                    <a:lnT>
                      <a:noFill/>
                    </a:lnT>
                    <a:lnB>
                      <a:noFill/>
                    </a:lnB>
                    <a:solidFill>
                      <a:schemeClr val="tx1">
                        <a:lumMod val="85000"/>
                      </a:schemeClr>
                    </a:solidFill>
                  </a:tcPr>
                </a:tc>
                <a:tc>
                  <a:txBody>
                    <a:bodyPr/>
                    <a:lstStyle/>
                    <a:p>
                      <a:pPr algn="r" fontAlgn="b"/>
                      <a:r>
                        <a:rPr lang="uk-UA" sz="1100" b="0" i="0" u="none" strike="noStrike" dirty="0">
                          <a:solidFill>
                            <a:srgbClr val="000000"/>
                          </a:solidFill>
                          <a:effectLst/>
                          <a:latin typeface="Calibri" charset="0"/>
                        </a:rPr>
                        <a:t>45,4</a:t>
                      </a:r>
                    </a:p>
                  </a:txBody>
                  <a:tcPr marL="12700" marR="12700" marT="12700" marB="0" anchor="b">
                    <a:lnL>
                      <a:noFill/>
                    </a:lnL>
                    <a:lnR>
                      <a:noFill/>
                    </a:lnR>
                    <a:lnT>
                      <a:noFill/>
                    </a:lnT>
                    <a:lnB>
                      <a:noFill/>
                    </a:lnB>
                    <a:solidFill>
                      <a:schemeClr val="tx1">
                        <a:lumMod val="85000"/>
                      </a:schemeClr>
                    </a:solidFill>
                  </a:tcPr>
                </a:tc>
              </a:tr>
              <a:tr h="220361">
                <a:tc>
                  <a:txBody>
                    <a:bodyPr/>
                    <a:lstStyle/>
                    <a:p>
                      <a:pPr algn="l" fontAlgn="b"/>
                      <a:r>
                        <a:rPr lang="it-IT" sz="1100" b="0" i="0" u="none" strike="noStrike">
                          <a:solidFill>
                            <a:srgbClr val="000000"/>
                          </a:solidFill>
                          <a:effectLst/>
                          <a:latin typeface="Calibri" charset="0"/>
                        </a:rPr>
                        <a:t>taverna</a:t>
                      </a:r>
                    </a:p>
                  </a:txBody>
                  <a:tcPr marL="12700" marR="12700" marT="12700" marB="0" anchor="b">
                    <a:lnL>
                      <a:noFill/>
                    </a:lnL>
                    <a:lnR>
                      <a:noFill/>
                    </a:lnR>
                    <a:lnT>
                      <a:noFill/>
                    </a:lnT>
                    <a:lnB>
                      <a:noFill/>
                    </a:lnB>
                    <a:solidFill>
                      <a:schemeClr val="tx1">
                        <a:lumMod val="85000"/>
                      </a:schemeClr>
                    </a:solidFill>
                  </a:tcPr>
                </a:tc>
                <a:tc>
                  <a:txBody>
                    <a:bodyPr/>
                    <a:lstStyle/>
                    <a:p>
                      <a:pPr algn="r" fontAlgn="b"/>
                      <a:r>
                        <a:rPr lang="cs-CZ" sz="1100" b="0" i="0" u="none" strike="noStrike">
                          <a:solidFill>
                            <a:srgbClr val="000000"/>
                          </a:solidFill>
                          <a:effectLst/>
                          <a:latin typeface="Calibri" charset="0"/>
                        </a:rPr>
                        <a:t>11,2</a:t>
                      </a:r>
                    </a:p>
                  </a:txBody>
                  <a:tcPr marL="12700" marR="12700" marT="12700" marB="0" anchor="b">
                    <a:lnL>
                      <a:noFill/>
                    </a:lnL>
                    <a:lnR>
                      <a:noFill/>
                    </a:lnR>
                    <a:lnT>
                      <a:noFill/>
                    </a:lnT>
                    <a:lnB>
                      <a:noFill/>
                    </a:lnB>
                    <a:solidFill>
                      <a:schemeClr val="tx1">
                        <a:lumMod val="85000"/>
                      </a:schemeClr>
                    </a:solidFill>
                  </a:tcPr>
                </a:tc>
              </a:tr>
              <a:tr h="220361">
                <a:tc>
                  <a:txBody>
                    <a:bodyPr/>
                    <a:lstStyle/>
                    <a:p>
                      <a:pPr algn="l" fontAlgn="b"/>
                      <a:r>
                        <a:rPr lang="it-IT" sz="1100" b="0" i="0" u="none" strike="noStrike">
                          <a:solidFill>
                            <a:srgbClr val="000000"/>
                          </a:solidFill>
                          <a:effectLst/>
                          <a:latin typeface="Calibri" charset="0"/>
                        </a:rPr>
                        <a:t>totale</a:t>
                      </a:r>
                    </a:p>
                  </a:txBody>
                  <a:tcPr marL="12700" marR="12700" marT="12700" marB="0" anchor="b">
                    <a:lnL>
                      <a:noFill/>
                    </a:lnL>
                    <a:lnR>
                      <a:noFill/>
                    </a:lnR>
                    <a:lnT>
                      <a:noFill/>
                    </a:lnT>
                    <a:lnB>
                      <a:noFill/>
                    </a:lnB>
                    <a:solidFill>
                      <a:schemeClr val="tx1">
                        <a:lumMod val="85000"/>
                      </a:schemeClr>
                    </a:solidFill>
                  </a:tcPr>
                </a:tc>
                <a:tc>
                  <a:txBody>
                    <a:bodyPr/>
                    <a:lstStyle/>
                    <a:p>
                      <a:pPr algn="r" fontAlgn="b"/>
                      <a:r>
                        <a:rPr lang="cs-CZ" sz="1100" b="0" i="0" u="none" strike="noStrike" dirty="0">
                          <a:solidFill>
                            <a:srgbClr val="000000"/>
                          </a:solidFill>
                          <a:effectLst/>
                          <a:latin typeface="Calibri" charset="0"/>
                        </a:rPr>
                        <a:t>1942,4</a:t>
                      </a:r>
                    </a:p>
                  </a:txBody>
                  <a:tcPr marL="12700" marR="12700" marT="12700" marB="0" anchor="b">
                    <a:lnL>
                      <a:noFill/>
                    </a:lnL>
                    <a:lnR>
                      <a:noFill/>
                    </a:lnR>
                    <a:lnT>
                      <a:noFill/>
                    </a:lnT>
                    <a:lnB>
                      <a:noFill/>
                    </a:lnB>
                    <a:solidFill>
                      <a:schemeClr val="tx1">
                        <a:lumMod val="85000"/>
                      </a:schemeClr>
                    </a:solidFill>
                  </a:tcPr>
                </a:tc>
              </a:tr>
            </a:tbl>
          </a:graphicData>
        </a:graphic>
      </p:graphicFrame>
      <p:pic>
        <p:nvPicPr>
          <p:cNvPr id="8" name="Immagine 7"/>
          <p:cNvPicPr>
            <a:picLocks noChangeAspect="1"/>
          </p:cNvPicPr>
          <p:nvPr/>
        </p:nvPicPr>
        <p:blipFill>
          <a:blip r:embed="rId2"/>
          <a:stretch>
            <a:fillRect/>
          </a:stretch>
        </p:blipFill>
        <p:spPr>
          <a:xfrm>
            <a:off x="6660232" y="903245"/>
            <a:ext cx="2267718" cy="2226899"/>
          </a:xfrm>
          <a:prstGeom prst="rect">
            <a:avLst/>
          </a:prstGeom>
        </p:spPr>
      </p:pic>
      <p:sp>
        <p:nvSpPr>
          <p:cNvPr id="4" name="Freccia circolare a destra 3"/>
          <p:cNvSpPr/>
          <p:nvPr/>
        </p:nvSpPr>
        <p:spPr>
          <a:xfrm rot="18839961">
            <a:off x="3238426" y="5106297"/>
            <a:ext cx="468186" cy="1813000"/>
          </a:xfrm>
          <a:prstGeom prst="curvedRightArrow">
            <a:avLst>
              <a:gd name="adj1" fmla="val 25000"/>
              <a:gd name="adj2" fmla="val 50000"/>
              <a:gd name="adj3" fmla="val 607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466647227"/>
      </p:ext>
    </p:extLst>
  </p:cSld>
  <p:clrMapOvr>
    <a:masterClrMapping/>
  </p:clrMapOvr>
  <p:transition spd="slow">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11560" y="332656"/>
            <a:ext cx="8795320" cy="593164"/>
          </a:xfrm>
        </p:spPr>
        <p:txBody>
          <a:bodyPr>
            <a:noAutofit/>
          </a:bodyPr>
          <a:lstStyle/>
          <a:p>
            <a:r>
              <a:rPr lang="it-IT" sz="2800" b="1" dirty="0" smtClean="0">
                <a:solidFill>
                  <a:srgbClr val="FF0000"/>
                </a:solidFill>
              </a:rPr>
              <a:t>Contributo Energetico del </a:t>
            </a:r>
            <a:r>
              <a:rPr lang="it-IT" sz="2800" b="1" dirty="0" err="1">
                <a:solidFill>
                  <a:srgbClr val="FF0000"/>
                </a:solidFill>
              </a:rPr>
              <a:t>F</a:t>
            </a:r>
            <a:r>
              <a:rPr lang="it-IT" sz="2800" b="1" dirty="0" err="1" smtClean="0">
                <a:solidFill>
                  <a:srgbClr val="FF0000"/>
                </a:solidFill>
              </a:rPr>
              <a:t>otovoltaioco</a:t>
            </a:r>
            <a:r>
              <a:rPr lang="it-IT" sz="2800" b="1" dirty="0" smtClean="0">
                <a:solidFill>
                  <a:srgbClr val="FF0000"/>
                </a:solidFill>
              </a:rPr>
              <a:t> (Uso Domestico)</a:t>
            </a:r>
            <a:endParaRPr lang="it-IT" sz="2800" b="1" dirty="0">
              <a:solidFill>
                <a:srgbClr val="FF0000"/>
              </a:solidFill>
            </a:endParaRPr>
          </a:p>
        </p:txBody>
      </p:sp>
      <p:sp>
        <p:nvSpPr>
          <p:cNvPr id="9" name="CasellaDiTesto 8"/>
          <p:cNvSpPr txBox="1"/>
          <p:nvPr/>
        </p:nvSpPr>
        <p:spPr>
          <a:xfrm>
            <a:off x="500034" y="1214423"/>
            <a:ext cx="8104414" cy="4801314"/>
          </a:xfrm>
          <a:prstGeom prst="rect">
            <a:avLst/>
          </a:prstGeom>
          <a:noFill/>
        </p:spPr>
        <p:txBody>
          <a:bodyPr wrap="square" rtlCol="0">
            <a:spAutoFit/>
          </a:bodyPr>
          <a:lstStyle/>
          <a:p>
            <a:pPr algn="just"/>
            <a:r>
              <a:rPr lang="it-IT" dirty="0" smtClean="0"/>
              <a:t>In conclusione, volevamo sapere quanto contribuisce al fabbisogno energetico di una famiglia l’energia erogata dai pannelli fotovoltaici. </a:t>
            </a:r>
          </a:p>
          <a:p>
            <a:pPr algn="just"/>
            <a:r>
              <a:rPr lang="it-IT" dirty="0" smtClean="0"/>
              <a:t>Un nostro compagno di classe ha dei pannelli fotovoltaici sul tetto di casa e  dall’analisi delle specifiche tecniche abbiamo potuto costruire il grafico qui accanto:</a:t>
            </a:r>
          </a:p>
          <a:p>
            <a:pPr algn="just"/>
            <a:endParaRPr lang="it-IT" dirty="0" smtClean="0"/>
          </a:p>
          <a:p>
            <a:pPr algn="just"/>
            <a:r>
              <a:rPr lang="it-IT" dirty="0" smtClean="0"/>
              <a:t>N. </a:t>
            </a:r>
            <a:r>
              <a:rPr lang="it-IT" dirty="0" err="1" smtClean="0"/>
              <a:t>Pannelli=</a:t>
            </a:r>
            <a:r>
              <a:rPr lang="it-IT" dirty="0" smtClean="0"/>
              <a:t> 26</a:t>
            </a:r>
          </a:p>
          <a:p>
            <a:pPr algn="just"/>
            <a:r>
              <a:rPr lang="it-IT" dirty="0" smtClean="0"/>
              <a:t>Potenza </a:t>
            </a:r>
            <a:r>
              <a:rPr lang="it-IT" dirty="0" err="1" smtClean="0"/>
              <a:t>erogata=</a:t>
            </a:r>
            <a:r>
              <a:rPr lang="it-IT" dirty="0" smtClean="0"/>
              <a:t> 6kw/h (picco)</a:t>
            </a:r>
            <a:endParaRPr lang="it-IT" dirty="0"/>
          </a:p>
          <a:p>
            <a:pPr algn="just"/>
            <a:r>
              <a:rPr lang="it-IT" dirty="0" smtClean="0"/>
              <a:t>6kw/</a:t>
            </a:r>
            <a:r>
              <a:rPr lang="it-IT" dirty="0" err="1" smtClean="0"/>
              <a:t>h=</a:t>
            </a:r>
            <a:r>
              <a:rPr lang="it-IT" dirty="0" smtClean="0"/>
              <a:t> 6000w/h</a:t>
            </a:r>
          </a:p>
          <a:p>
            <a:pPr algn="just"/>
            <a:r>
              <a:rPr lang="it-IT" dirty="0" smtClean="0"/>
              <a:t>6000w/h : 26= 230w/h</a:t>
            </a:r>
            <a:endParaRPr lang="it-IT" dirty="0"/>
          </a:p>
          <a:p>
            <a:pPr algn="just"/>
            <a:r>
              <a:rPr lang="it-IT" dirty="0" smtClean="0"/>
              <a:t>Energia acquistata per contratto =7,5kw/h </a:t>
            </a:r>
          </a:p>
          <a:p>
            <a:pPr algn="just"/>
            <a:endParaRPr lang="it-IT" dirty="0"/>
          </a:p>
          <a:p>
            <a:pPr algn="just"/>
            <a:endParaRPr lang="it-IT" dirty="0" smtClean="0"/>
          </a:p>
          <a:p>
            <a:pPr algn="just"/>
            <a:r>
              <a:rPr lang="it-IT" dirty="0" smtClean="0"/>
              <a:t>L’ Energia fotovoltaica costituisce il </a:t>
            </a:r>
            <a:r>
              <a:rPr lang="it-IT" dirty="0" smtClean="0">
                <a:solidFill>
                  <a:srgbClr val="FF0000"/>
                </a:solidFill>
              </a:rPr>
              <a:t>44%</a:t>
            </a:r>
            <a:r>
              <a:rPr lang="it-IT" dirty="0">
                <a:solidFill>
                  <a:srgbClr val="FF0000"/>
                </a:solidFill>
              </a:rPr>
              <a:t> </a:t>
            </a:r>
            <a:r>
              <a:rPr lang="it-IT" dirty="0" smtClean="0"/>
              <a:t>del </a:t>
            </a:r>
            <a:r>
              <a:rPr lang="it-IT" dirty="0"/>
              <a:t>fabbisogno </a:t>
            </a:r>
            <a:r>
              <a:rPr lang="it-IT" dirty="0" smtClean="0"/>
              <a:t>energetico familiare, una parte di tale energia viene rivenduta al Gestore del contratto.</a:t>
            </a:r>
          </a:p>
          <a:p>
            <a:pPr algn="just"/>
            <a:endParaRPr lang="it-IT" dirty="0" smtClean="0"/>
          </a:p>
          <a:p>
            <a:pPr algn="just"/>
            <a:r>
              <a:rPr lang="it-IT" dirty="0" smtClean="0"/>
              <a:t>Questo è un buon risparmio!</a:t>
            </a:r>
          </a:p>
        </p:txBody>
      </p:sp>
      <p:graphicFrame>
        <p:nvGraphicFramePr>
          <p:cNvPr id="5" name="Grafico 4"/>
          <p:cNvGraphicFramePr/>
          <p:nvPr>
            <p:extLst>
              <p:ext uri="{D42A27DB-BD31-4B8C-83A1-F6EECF244321}">
                <p14:modId xmlns:p14="http://schemas.microsoft.com/office/powerpoint/2010/main" val="543906158"/>
              </p:ext>
            </p:extLst>
          </p:nvPr>
        </p:nvGraphicFramePr>
        <p:xfrm>
          <a:off x="4929190" y="925820"/>
          <a:ext cx="4019578" cy="5503576"/>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uppo 5"/>
          <p:cNvGrpSpPr/>
          <p:nvPr/>
        </p:nvGrpSpPr>
        <p:grpSpPr>
          <a:xfrm>
            <a:off x="1406041" y="2924944"/>
            <a:ext cx="7007933" cy="3711282"/>
            <a:chOff x="1406041" y="2924944"/>
            <a:chExt cx="7007933" cy="3711282"/>
          </a:xfrm>
        </p:grpSpPr>
        <p:pic>
          <p:nvPicPr>
            <p:cNvPr id="2" name="Immagine 1"/>
            <p:cNvPicPr>
              <a:picLocks noChangeAspect="1"/>
            </p:cNvPicPr>
            <p:nvPr/>
          </p:nvPicPr>
          <p:blipFill>
            <a:blip r:embed="rId3"/>
            <a:stretch>
              <a:fillRect/>
            </a:stretch>
          </p:blipFill>
          <p:spPr>
            <a:xfrm>
              <a:off x="3635896" y="4645360"/>
              <a:ext cx="4778078" cy="1990866"/>
            </a:xfrm>
            <a:prstGeom prst="rect">
              <a:avLst/>
            </a:prstGeom>
          </p:spPr>
        </p:pic>
        <p:pic>
          <p:nvPicPr>
            <p:cNvPr id="3" name="Immagine 2"/>
            <p:cNvPicPr>
              <a:picLocks noChangeAspect="1"/>
            </p:cNvPicPr>
            <p:nvPr/>
          </p:nvPicPr>
          <p:blipFill>
            <a:blip r:embed="rId4"/>
            <a:stretch>
              <a:fillRect/>
            </a:stretch>
          </p:blipFill>
          <p:spPr>
            <a:xfrm>
              <a:off x="1406041" y="2924944"/>
              <a:ext cx="3331350" cy="2498512"/>
            </a:xfrm>
            <a:prstGeom prst="rect">
              <a:avLst/>
            </a:prstGeom>
          </p:spPr>
        </p:pic>
      </p:grpSp>
    </p:spTree>
    <p:extLst>
      <p:ext uri="{BB962C8B-B14F-4D97-AF65-F5344CB8AC3E}">
        <p14:creationId xmlns:p14="http://schemas.microsoft.com/office/powerpoint/2010/main" val="106242869"/>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1052736"/>
            <a:ext cx="8248999" cy="432048"/>
          </a:xfrm>
        </p:spPr>
        <p:txBody>
          <a:bodyPr>
            <a:normAutofit fontScale="90000"/>
          </a:bodyPr>
          <a:lstStyle/>
          <a:p>
            <a:pPr algn="ctr"/>
            <a:r>
              <a:rPr lang="it-IT" sz="2800" dirty="0" smtClean="0"/>
              <a:t>Contributo energetico fotovoltaico nel Comune di </a:t>
            </a:r>
            <a:r>
              <a:rPr lang="it-IT" sz="2800" dirty="0" err="1" smtClean="0"/>
              <a:t>C.S.Giorgio</a:t>
            </a:r>
            <a:endParaRPr lang="it-IT" sz="2800" dirty="0"/>
          </a:p>
        </p:txBody>
      </p:sp>
      <p:sp>
        <p:nvSpPr>
          <p:cNvPr id="3" name="Sottotitolo 2"/>
          <p:cNvSpPr>
            <a:spLocks noGrp="1"/>
          </p:cNvSpPr>
          <p:nvPr>
            <p:ph type="subTitle" idx="1"/>
          </p:nvPr>
        </p:nvSpPr>
        <p:spPr>
          <a:xfrm>
            <a:off x="323528" y="1076146"/>
            <a:ext cx="8072494" cy="4572032"/>
          </a:xfrm>
        </p:spPr>
        <p:txBody>
          <a:bodyPr>
            <a:normAutofit/>
          </a:bodyPr>
          <a:lstStyle/>
          <a:p>
            <a:endParaRPr lang="it-IT" sz="2000" dirty="0" smtClean="0"/>
          </a:p>
          <a:p>
            <a:pPr algn="just"/>
            <a:endParaRPr lang="it-IT" sz="1800" dirty="0" smtClean="0"/>
          </a:p>
          <a:p>
            <a:pPr algn="just"/>
            <a:r>
              <a:rPr lang="it-IT" sz="1800" dirty="0" smtClean="0">
                <a:solidFill>
                  <a:schemeClr val="accent1">
                    <a:lumMod val="50000"/>
                  </a:schemeClr>
                </a:solidFill>
              </a:rPr>
              <a:t>Su internet abbiamo fatto una ricerca in cui abbiamo trovato il PUC (Piano Urbanistico Comunale) dell’anno 2008 nella quale abbiamo letto che il Comune di Castel San Giorgio necessita di più di un milione di KW/h. Abbiamo confrontato questo dato con quello ottenuto con i nostri calcoli:</a:t>
            </a:r>
          </a:p>
          <a:p>
            <a:pPr algn="just"/>
            <a:endParaRPr lang="it-IT" sz="1800" dirty="0" smtClean="0">
              <a:solidFill>
                <a:schemeClr val="accent1">
                  <a:lumMod val="50000"/>
                </a:schemeClr>
              </a:solidFill>
            </a:endParaRPr>
          </a:p>
          <a:p>
            <a:pPr algn="just"/>
            <a:r>
              <a:rPr lang="it-IT" sz="1800" dirty="0" smtClean="0">
                <a:solidFill>
                  <a:schemeClr val="accent1">
                    <a:lumMod val="50000"/>
                  </a:schemeClr>
                </a:solidFill>
              </a:rPr>
              <a:t>Energia </a:t>
            </a:r>
            <a:r>
              <a:rPr lang="it-IT" sz="1800" dirty="0">
                <a:solidFill>
                  <a:schemeClr val="accent1">
                    <a:lumMod val="50000"/>
                  </a:schemeClr>
                </a:solidFill>
              </a:rPr>
              <a:t>necessaria all'intero </a:t>
            </a:r>
            <a:r>
              <a:rPr lang="it-IT" sz="1800" dirty="0" smtClean="0">
                <a:solidFill>
                  <a:schemeClr val="accent1">
                    <a:lumMod val="50000"/>
                  </a:schemeClr>
                </a:solidFill>
              </a:rPr>
              <a:t>Comune (approssimata) = </a:t>
            </a:r>
            <a:r>
              <a:rPr lang="it-IT" sz="1800" dirty="0">
                <a:solidFill>
                  <a:schemeClr val="accent1">
                    <a:lumMod val="50000"/>
                  </a:schemeClr>
                </a:solidFill>
              </a:rPr>
              <a:t>1500000 </a:t>
            </a:r>
            <a:r>
              <a:rPr lang="it-IT" sz="1800" dirty="0" smtClean="0">
                <a:solidFill>
                  <a:schemeClr val="accent1">
                    <a:lumMod val="50000"/>
                  </a:schemeClr>
                </a:solidFill>
              </a:rPr>
              <a:t> KW/h </a:t>
            </a:r>
            <a:r>
              <a:rPr lang="it-IT" sz="1800" dirty="0">
                <a:solidFill>
                  <a:schemeClr val="accent1">
                    <a:lumMod val="50000"/>
                  </a:schemeClr>
                </a:solidFill>
              </a:rPr>
              <a:t>annui</a:t>
            </a:r>
            <a:r>
              <a:rPr lang="it-IT" sz="1800" dirty="0" smtClean="0">
                <a:solidFill>
                  <a:schemeClr val="accent1">
                    <a:lumMod val="50000"/>
                  </a:schemeClr>
                </a:solidFill>
              </a:rPr>
              <a:t> </a:t>
            </a:r>
          </a:p>
          <a:p>
            <a:pPr algn="just"/>
            <a:r>
              <a:rPr lang="it-IT" sz="1800" dirty="0" smtClean="0">
                <a:solidFill>
                  <a:schemeClr val="accent1">
                    <a:lumMod val="50000"/>
                  </a:schemeClr>
                </a:solidFill>
              </a:rPr>
              <a:t>Energia generata dai </a:t>
            </a:r>
            <a:r>
              <a:rPr lang="it-IT" sz="1800" dirty="0">
                <a:solidFill>
                  <a:schemeClr val="accent1">
                    <a:lumMod val="50000"/>
                  </a:schemeClr>
                </a:solidFill>
              </a:rPr>
              <a:t>pannelli </a:t>
            </a:r>
            <a:r>
              <a:rPr lang="it-IT" sz="1800" dirty="0" smtClean="0">
                <a:solidFill>
                  <a:schemeClr val="accent1">
                    <a:lumMod val="50000"/>
                  </a:schemeClr>
                </a:solidFill>
              </a:rPr>
              <a:t>fotovoltaici = </a:t>
            </a:r>
            <a:r>
              <a:rPr lang="it-IT" sz="1800" dirty="0">
                <a:solidFill>
                  <a:schemeClr val="accent1">
                    <a:lumMod val="50000"/>
                  </a:schemeClr>
                </a:solidFill>
              </a:rPr>
              <a:t>1942 </a:t>
            </a:r>
            <a:r>
              <a:rPr lang="it-IT" sz="1800" dirty="0" smtClean="0">
                <a:solidFill>
                  <a:schemeClr val="accent1">
                    <a:lumMod val="50000"/>
                  </a:schemeClr>
                </a:solidFill>
              </a:rPr>
              <a:t>KW/h </a:t>
            </a:r>
            <a:r>
              <a:rPr lang="it-IT" sz="1800" dirty="0">
                <a:solidFill>
                  <a:schemeClr val="accent1">
                    <a:lumMod val="50000"/>
                  </a:schemeClr>
                </a:solidFill>
              </a:rPr>
              <a:t>annui</a:t>
            </a:r>
            <a:r>
              <a:rPr lang="it-IT" sz="1800" dirty="0" smtClean="0">
                <a:solidFill>
                  <a:schemeClr val="accent1">
                    <a:lumMod val="50000"/>
                  </a:schemeClr>
                </a:solidFill>
              </a:rPr>
              <a:t> </a:t>
            </a:r>
          </a:p>
          <a:p>
            <a:pPr algn="just"/>
            <a:endParaRPr lang="it-IT" sz="1800" dirty="0" smtClean="0">
              <a:solidFill>
                <a:schemeClr val="accent1">
                  <a:lumMod val="50000"/>
                </a:schemeClr>
              </a:solidFill>
            </a:endParaRPr>
          </a:p>
          <a:p>
            <a:pPr algn="just"/>
            <a:endParaRPr lang="it-IT" sz="1800" dirty="0">
              <a:solidFill>
                <a:schemeClr val="accent1">
                  <a:lumMod val="50000"/>
                </a:schemeClr>
              </a:solidFill>
            </a:endParaRPr>
          </a:p>
          <a:p>
            <a:pPr algn="just"/>
            <a:r>
              <a:rPr lang="it-IT" sz="1800" dirty="0" smtClean="0">
                <a:solidFill>
                  <a:schemeClr val="accent1">
                    <a:lumMod val="50000"/>
                  </a:schemeClr>
                </a:solidFill>
              </a:rPr>
              <a:t>Quindi </a:t>
            </a:r>
            <a:r>
              <a:rPr lang="it-IT" sz="1800" dirty="0">
                <a:solidFill>
                  <a:schemeClr val="accent1">
                    <a:lumMod val="50000"/>
                  </a:schemeClr>
                </a:solidFill>
              </a:rPr>
              <a:t>abbiamo capito che i pannelli fotovoltaici presenti nel nostro Comune contribuiscono solo per lo </a:t>
            </a:r>
            <a:r>
              <a:rPr lang="it-IT" sz="1800" b="1" u="sng" dirty="0">
                <a:solidFill>
                  <a:srgbClr val="FF0000"/>
                </a:solidFill>
              </a:rPr>
              <a:t>0,1%</a:t>
            </a:r>
            <a:r>
              <a:rPr lang="it-IT" sz="1800" dirty="0">
                <a:solidFill>
                  <a:srgbClr val="FF0000"/>
                </a:solidFill>
              </a:rPr>
              <a:t> </a:t>
            </a:r>
            <a:r>
              <a:rPr lang="it-IT" sz="1800" dirty="0">
                <a:solidFill>
                  <a:schemeClr val="accent1">
                    <a:lumMod val="50000"/>
                  </a:schemeClr>
                </a:solidFill>
              </a:rPr>
              <a:t>di tutta l’energia necessaria: </a:t>
            </a:r>
            <a:r>
              <a:rPr lang="it-IT" sz="2400" b="1" u="sng" dirty="0">
                <a:solidFill>
                  <a:srgbClr val="FF0000"/>
                </a:solidFill>
              </a:rPr>
              <a:t>troppo poco!</a:t>
            </a:r>
          </a:p>
          <a:p>
            <a:pPr algn="just"/>
            <a:endParaRPr lang="it-IT" sz="1800" dirty="0">
              <a:solidFill>
                <a:schemeClr val="accent1">
                  <a:lumMod val="50000"/>
                </a:schemeClr>
              </a:solidFill>
            </a:endParaRPr>
          </a:p>
        </p:txBody>
      </p:sp>
      <p:grpSp>
        <p:nvGrpSpPr>
          <p:cNvPr id="6" name="Gruppo 5"/>
          <p:cNvGrpSpPr/>
          <p:nvPr/>
        </p:nvGrpSpPr>
        <p:grpSpPr>
          <a:xfrm>
            <a:off x="1043608" y="3573016"/>
            <a:ext cx="5842050" cy="3029322"/>
            <a:chOff x="1043608" y="3573016"/>
            <a:chExt cx="5842050" cy="3029322"/>
          </a:xfrm>
        </p:grpSpPr>
        <p:pic>
          <p:nvPicPr>
            <p:cNvPr id="4" name="Immagine 3"/>
            <p:cNvPicPr>
              <a:picLocks noChangeAspect="1"/>
            </p:cNvPicPr>
            <p:nvPr/>
          </p:nvPicPr>
          <p:blipFill>
            <a:blip r:embed="rId2"/>
            <a:stretch>
              <a:fillRect/>
            </a:stretch>
          </p:blipFill>
          <p:spPr>
            <a:xfrm rot="10800000">
              <a:off x="1043608" y="3573016"/>
              <a:ext cx="4039096" cy="3029322"/>
            </a:xfrm>
            <a:prstGeom prst="rect">
              <a:avLst/>
            </a:prstGeom>
          </p:spPr>
        </p:pic>
        <p:sp>
          <p:nvSpPr>
            <p:cNvPr id="5" name="CasellaDiTesto 4"/>
            <p:cNvSpPr txBox="1"/>
            <p:nvPr/>
          </p:nvSpPr>
          <p:spPr>
            <a:xfrm>
              <a:off x="5364088" y="5517232"/>
              <a:ext cx="1521570" cy="923330"/>
            </a:xfrm>
            <a:prstGeom prst="rect">
              <a:avLst/>
            </a:prstGeom>
            <a:noFill/>
          </p:spPr>
          <p:txBody>
            <a:bodyPr wrap="none" rtlCol="0">
              <a:spAutoFit/>
            </a:bodyPr>
            <a:lstStyle/>
            <a:p>
              <a:r>
                <a:rPr lang="it-IT" sz="5400" smtClean="0">
                  <a:solidFill>
                    <a:srgbClr val="FF0000"/>
                  </a:solidFill>
                </a:rPr>
                <a:t>0,1%</a:t>
              </a:r>
              <a:endParaRPr lang="it-IT" sz="5400" dirty="0">
                <a:solidFill>
                  <a:srgbClr val="FF0000"/>
                </a:solidFill>
              </a:endParaRPr>
            </a:p>
          </p:txBody>
        </p:sp>
      </p:grpSp>
    </p:spTree>
    <p:extLst>
      <p:ext uri="{BB962C8B-B14F-4D97-AF65-F5344CB8AC3E}">
        <p14:creationId xmlns:p14="http://schemas.microsoft.com/office/powerpoint/2010/main" val="1051402293"/>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23728" y="1052736"/>
            <a:ext cx="4978896" cy="1061472"/>
          </a:xfrm>
        </p:spPr>
        <p:txBody>
          <a:bodyPr/>
          <a:lstStyle/>
          <a:p>
            <a:pPr marL="0" indent="0" algn="ctr">
              <a:buNone/>
            </a:pPr>
            <a:r>
              <a:rPr lang="it-IT" dirty="0" smtClean="0"/>
              <a:t>GRAZIE PER L’ATTENZIONE!!!</a:t>
            </a:r>
            <a:endParaRPr lang="it-IT" dirty="0"/>
          </a:p>
        </p:txBody>
      </p:sp>
      <p:pic>
        <p:nvPicPr>
          <p:cNvPr id="5" name="Immagine 4"/>
          <p:cNvPicPr>
            <a:picLocks noChangeAspect="1"/>
          </p:cNvPicPr>
          <p:nvPr/>
        </p:nvPicPr>
        <p:blipFill>
          <a:blip r:embed="rId2"/>
          <a:stretch>
            <a:fillRect/>
          </a:stretch>
        </p:blipFill>
        <p:spPr>
          <a:xfrm>
            <a:off x="1440513" y="1916832"/>
            <a:ext cx="6345326" cy="3678138"/>
          </a:xfrm>
          <a:prstGeom prst="rect">
            <a:avLst/>
          </a:prstGeom>
        </p:spPr>
      </p:pic>
    </p:spTree>
    <p:extLst>
      <p:ext uri="{BB962C8B-B14F-4D97-AF65-F5344CB8AC3E}">
        <p14:creationId xmlns:p14="http://schemas.microsoft.com/office/powerpoint/2010/main" val="1280321648"/>
      </p:ext>
    </p:extLst>
  </p:cSld>
  <p:clrMapOvr>
    <a:masterClrMapping/>
  </p:clrMapOvr>
  <p:transition spd="slow">
    <p:cover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Tramont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167</TotalTime>
  <Words>737</Words>
  <Application>Microsoft Office PowerPoint</Application>
  <PresentationFormat>Presentazione su schermo (4:3)</PresentationFormat>
  <Paragraphs>142</Paragraphs>
  <Slides>9</Slides>
  <Notes>2</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Equinozio</vt:lpstr>
      <vt:lpstr>INDAGINE STATISTICA “IL FOTOVOLTAICO” nel comune di C. S. GIORGIO</vt:lpstr>
      <vt:lpstr>Osservazione e Raccolta dati</vt:lpstr>
      <vt:lpstr>Analisi dei dati e costruzione di un ortogramma</vt:lpstr>
      <vt:lpstr>Separazione delle zone industriali da quelle residenziali</vt:lpstr>
      <vt:lpstr>Presentazione standard di PowerPoint</vt:lpstr>
      <vt:lpstr> Produzione energetica urbana e industriale del comune di Castel S. Giorgio</vt:lpstr>
      <vt:lpstr>Contributo Energetico del Fotovoltaioco (Uso Domestico)</vt:lpstr>
      <vt:lpstr>Contributo energetico fotovoltaico nel Comune di C.S.Giorgio</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OSSERVAZIONE N. PANNELLI  OGNI FRAZIONE.</dc:title>
  <dc:creator>Utente</dc:creator>
  <cp:lastModifiedBy>Utente</cp:lastModifiedBy>
  <cp:revision>28</cp:revision>
  <dcterms:created xsi:type="dcterms:W3CDTF">2016-04-12T06:53:51Z</dcterms:created>
  <dcterms:modified xsi:type="dcterms:W3CDTF">2016-05-03T11:02:06Z</dcterms:modified>
</cp:coreProperties>
</file>