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4" r:id="rId1"/>
  </p:sldMasterIdLst>
  <p:sldIdLst>
    <p:sldId id="256" r:id="rId2"/>
    <p:sldId id="284" r:id="rId3"/>
    <p:sldId id="274" r:id="rId4"/>
    <p:sldId id="257" r:id="rId5"/>
    <p:sldId id="260" r:id="rId6"/>
    <p:sldId id="277" r:id="rId7"/>
    <p:sldId id="262" r:id="rId8"/>
    <p:sldId id="263" r:id="rId9"/>
    <p:sldId id="264" r:id="rId10"/>
    <p:sldId id="265" r:id="rId11"/>
    <p:sldId id="266" r:id="rId12"/>
    <p:sldId id="267" r:id="rId13"/>
    <p:sldId id="268" r:id="rId14"/>
    <p:sldId id="269" r:id="rId15"/>
    <p:sldId id="270" r:id="rId16"/>
    <p:sldId id="271" r:id="rId17"/>
    <p:sldId id="283" r:id="rId18"/>
    <p:sldId id="258" r:id="rId19"/>
    <p:sldId id="279" r:id="rId20"/>
    <p:sldId id="280" r:id="rId21"/>
    <p:sldId id="281" r:id="rId22"/>
    <p:sldId id="282" r:id="rId23"/>
    <p:sldId id="272" r:id="rId24"/>
    <p:sldId id="273" r:id="rId25"/>
    <p:sldId id="275" r:id="rId26"/>
    <p:sldId id="278" r:id="rId27"/>
    <p:sldId id="276" r:id="rId2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2B2"/>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15" autoAdjust="0"/>
    <p:restoredTop sz="94660"/>
  </p:normalViewPr>
  <p:slideViewPr>
    <p:cSldViewPr snapToGrid="0">
      <p:cViewPr>
        <p:scale>
          <a:sx n="44" d="100"/>
          <a:sy n="44" d="100"/>
        </p:scale>
        <p:origin x="-120" y="-162"/>
      </p:cViewPr>
      <p:guideLst>
        <p:guide orient="horz" pos="2160"/>
        <p:guide pos="3840"/>
      </p:guideLst>
    </p:cSldViewPr>
  </p:slideViewPr>
  <p:notesTextViewPr>
    <p:cViewPr>
      <p:scale>
        <a:sx n="1" d="1"/>
        <a:sy n="1" d="1"/>
      </p:scale>
      <p:origin x="0" y="0"/>
    </p:cViewPr>
  </p:notesTextViewPr>
  <p:sorterViewPr>
    <p:cViewPr>
      <p:scale>
        <a:sx n="100" d="100"/>
        <a:sy n="100" d="100"/>
      </p:scale>
      <p:origin x="0" y="-51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24940F-BB48-4187-809F-244DBE4F9FC3}" type="doc">
      <dgm:prSet loTypeId="urn:microsoft.com/office/officeart/2008/layout/AlternatingHexagons" loCatId="list" qsTypeId="urn:microsoft.com/office/officeart/2005/8/quickstyle/3d3" qsCatId="3D" csTypeId="urn:microsoft.com/office/officeart/2005/8/colors/colorful2" csCatId="colorful" phldr="1"/>
      <dgm:spPr/>
      <dgm:t>
        <a:bodyPr/>
        <a:lstStyle/>
        <a:p>
          <a:endParaRPr lang="it-IT"/>
        </a:p>
      </dgm:t>
    </dgm:pt>
    <dgm:pt modelId="{03FB1E8E-78A6-4D9B-BA3D-F9D3B019AEFC}" type="pres">
      <dgm:prSet presAssocID="{F124940F-BB48-4187-809F-244DBE4F9FC3}" presName="Name0" presStyleCnt="0">
        <dgm:presLayoutVars>
          <dgm:chMax/>
          <dgm:chPref/>
          <dgm:dir/>
          <dgm:animLvl val="lvl"/>
        </dgm:presLayoutVars>
      </dgm:prSet>
      <dgm:spPr/>
      <dgm:t>
        <a:bodyPr/>
        <a:lstStyle/>
        <a:p>
          <a:endParaRPr lang="it-IT"/>
        </a:p>
      </dgm:t>
    </dgm:pt>
  </dgm:ptLst>
  <dgm:cxnLst>
    <dgm:cxn modelId="{68963CEF-8BB3-4ED6-A5DA-238027CCB103}" type="presOf" srcId="{F124940F-BB48-4187-809F-244DBE4F9FC3}" destId="{03FB1E8E-78A6-4D9B-BA3D-F9D3B019AEFC}" srcOrd="0"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605B82-D572-426D-A7C5-479F5E682F5B}" type="doc">
      <dgm:prSet loTypeId="urn:microsoft.com/office/officeart/2005/8/layout/bProcess2" loCatId="process" qsTypeId="urn:microsoft.com/office/officeart/2005/8/quickstyle/simple1" qsCatId="simple" csTypeId="urn:microsoft.com/office/officeart/2005/8/colors/accent1_2" csCatId="accent1" phldr="1"/>
      <dgm:spPr/>
      <dgm:t>
        <a:bodyPr/>
        <a:lstStyle/>
        <a:p>
          <a:endParaRPr lang="it-IT"/>
        </a:p>
      </dgm:t>
    </dgm:pt>
    <dgm:pt modelId="{A550E438-4679-40EB-AC8A-7978E7240087}">
      <dgm:prSet phldrT="[Testo]"/>
      <dgm:spPr/>
      <dgm:t>
        <a:bodyPr/>
        <a:lstStyle/>
        <a:p>
          <a:r>
            <a:rPr lang="it-IT" dirty="0" smtClean="0">
              <a:solidFill>
                <a:srgbClr val="FF0000"/>
              </a:solidFill>
              <a:latin typeface="Arial Black" panose="020B0A04020102020204" pitchFamily="34" charset="0"/>
            </a:rPr>
            <a:t>IL RICICLAGGIO</a:t>
          </a:r>
          <a:endParaRPr lang="it-IT" dirty="0">
            <a:solidFill>
              <a:srgbClr val="FF0000"/>
            </a:solidFill>
            <a:latin typeface="Arial Black" panose="020B0A04020102020204" pitchFamily="34" charset="0"/>
          </a:endParaRPr>
        </a:p>
      </dgm:t>
    </dgm:pt>
    <dgm:pt modelId="{EE1F0B0D-BA4B-45C0-91E6-C64EE2DF6CD9}" type="parTrans" cxnId="{4E55A36A-7642-4D44-AE71-156299F016D2}">
      <dgm:prSet/>
      <dgm:spPr/>
      <dgm:t>
        <a:bodyPr/>
        <a:lstStyle/>
        <a:p>
          <a:endParaRPr lang="it-IT"/>
        </a:p>
      </dgm:t>
    </dgm:pt>
    <dgm:pt modelId="{152A1C2F-8A07-40A8-B6B6-92CB18F38D8F}" type="sibTrans" cxnId="{4E55A36A-7642-4D44-AE71-156299F016D2}">
      <dgm:prSet/>
      <dgm:spPr/>
      <dgm:t>
        <a:bodyPr/>
        <a:lstStyle/>
        <a:p>
          <a:endParaRPr lang="it-IT"/>
        </a:p>
      </dgm:t>
    </dgm:pt>
    <dgm:pt modelId="{9E59D6E9-DE0F-4EE2-A01F-EBF89FA5006B}">
      <dgm:prSet phldrT="[Testo]" custT="1"/>
      <dgm:spPr/>
      <dgm:t>
        <a:bodyPr/>
        <a:lstStyle/>
        <a:p>
          <a:r>
            <a:rPr lang="it-IT" sz="1600" dirty="0" smtClean="0">
              <a:latin typeface="Arial Black" panose="020B0A04020102020204" pitchFamily="34" charset="0"/>
            </a:rPr>
            <a:t>Introduzione</a:t>
          </a:r>
          <a:endParaRPr lang="it-IT" sz="1600" dirty="0">
            <a:latin typeface="Arial Black" panose="020B0A04020102020204" pitchFamily="34" charset="0"/>
          </a:endParaRPr>
        </a:p>
      </dgm:t>
    </dgm:pt>
    <dgm:pt modelId="{8E5B429E-8C42-468C-B18C-B17D17F8A1B1}" type="parTrans" cxnId="{62BA1625-C5FF-444D-8B3C-2D9BC5A8094C}">
      <dgm:prSet/>
      <dgm:spPr/>
      <dgm:t>
        <a:bodyPr/>
        <a:lstStyle/>
        <a:p>
          <a:endParaRPr lang="it-IT"/>
        </a:p>
      </dgm:t>
    </dgm:pt>
    <dgm:pt modelId="{3D4CF41F-CD0C-4CD7-8531-A66D21FA9975}" type="sibTrans" cxnId="{62BA1625-C5FF-444D-8B3C-2D9BC5A8094C}">
      <dgm:prSet/>
      <dgm:spPr/>
      <dgm:t>
        <a:bodyPr/>
        <a:lstStyle/>
        <a:p>
          <a:endParaRPr lang="it-IT"/>
        </a:p>
      </dgm:t>
    </dgm:pt>
    <dgm:pt modelId="{A8A615F9-BC16-4D40-9BB0-0E174C2C25B0}">
      <dgm:prSet phldrT="[Testo]" custT="1"/>
      <dgm:spPr/>
      <dgm:t>
        <a:bodyPr/>
        <a:lstStyle/>
        <a:p>
          <a:r>
            <a:rPr lang="it-IT" sz="2000" dirty="0" smtClean="0">
              <a:latin typeface="Arial Black" panose="020B0A04020102020204" pitchFamily="34" charset="0"/>
            </a:rPr>
            <a:t>Storia</a:t>
          </a:r>
          <a:endParaRPr lang="it-IT" sz="2000" dirty="0">
            <a:latin typeface="Arial Black" panose="020B0A04020102020204" pitchFamily="34" charset="0"/>
          </a:endParaRPr>
        </a:p>
      </dgm:t>
    </dgm:pt>
    <dgm:pt modelId="{19B30277-5764-4A24-94C9-62167490FB52}" type="parTrans" cxnId="{542501A1-A99F-4633-85ED-BB9307DD11B9}">
      <dgm:prSet/>
      <dgm:spPr/>
      <dgm:t>
        <a:bodyPr/>
        <a:lstStyle/>
        <a:p>
          <a:endParaRPr lang="it-IT"/>
        </a:p>
      </dgm:t>
    </dgm:pt>
    <dgm:pt modelId="{3F696EDA-26E2-47E5-A53B-5C00D1DC4BB4}" type="sibTrans" cxnId="{542501A1-A99F-4633-85ED-BB9307DD11B9}">
      <dgm:prSet/>
      <dgm:spPr/>
      <dgm:t>
        <a:bodyPr/>
        <a:lstStyle/>
        <a:p>
          <a:endParaRPr lang="it-IT"/>
        </a:p>
      </dgm:t>
    </dgm:pt>
    <dgm:pt modelId="{66EB46C0-8BD7-4254-A61C-4D5ED99BE59E}">
      <dgm:prSet phldrT="[Testo]" custT="1"/>
      <dgm:spPr/>
      <dgm:t>
        <a:bodyPr/>
        <a:lstStyle/>
        <a:p>
          <a:r>
            <a:rPr lang="it-IT" sz="1600" dirty="0" smtClean="0">
              <a:latin typeface="Arial Black" panose="020B0A04020102020204" pitchFamily="34" charset="0"/>
            </a:rPr>
            <a:t>Le 5 R</a:t>
          </a:r>
          <a:endParaRPr lang="it-IT" sz="1600" dirty="0">
            <a:latin typeface="Arial Black" panose="020B0A04020102020204" pitchFamily="34" charset="0"/>
          </a:endParaRPr>
        </a:p>
      </dgm:t>
    </dgm:pt>
    <dgm:pt modelId="{A4947620-3B75-4FED-823E-5B9A52CB8888}" type="parTrans" cxnId="{ECD1EA85-F755-407F-AEA3-E304A31A5ABF}">
      <dgm:prSet/>
      <dgm:spPr/>
      <dgm:t>
        <a:bodyPr/>
        <a:lstStyle/>
        <a:p>
          <a:endParaRPr lang="it-IT"/>
        </a:p>
      </dgm:t>
    </dgm:pt>
    <dgm:pt modelId="{0A60B551-79F1-4745-BBC7-2F436FA5FB50}" type="sibTrans" cxnId="{ECD1EA85-F755-407F-AEA3-E304A31A5ABF}">
      <dgm:prSet/>
      <dgm:spPr/>
      <dgm:t>
        <a:bodyPr/>
        <a:lstStyle/>
        <a:p>
          <a:endParaRPr lang="it-IT"/>
        </a:p>
      </dgm:t>
    </dgm:pt>
    <dgm:pt modelId="{B0F6FFAE-CD7C-47F4-8715-19B95406576D}">
      <dgm:prSet phldrT="[Testo]" custT="1"/>
      <dgm:spPr/>
      <dgm:t>
        <a:bodyPr/>
        <a:lstStyle/>
        <a:p>
          <a:r>
            <a:rPr lang="it-IT" sz="1200" dirty="0" smtClean="0">
              <a:latin typeface="Arial Black" panose="020B0A04020102020204" pitchFamily="34" charset="0"/>
            </a:rPr>
            <a:t>Classificazione dei rifiuti</a:t>
          </a:r>
          <a:endParaRPr lang="it-IT" sz="1200" dirty="0">
            <a:latin typeface="Arial Black" panose="020B0A04020102020204" pitchFamily="34" charset="0"/>
          </a:endParaRPr>
        </a:p>
      </dgm:t>
    </dgm:pt>
    <dgm:pt modelId="{A8D5AC94-1657-40CE-95EA-9CAE445C894A}" type="parTrans" cxnId="{55472839-94A4-49F4-B6BF-306CA73CEB8D}">
      <dgm:prSet/>
      <dgm:spPr/>
      <dgm:t>
        <a:bodyPr/>
        <a:lstStyle/>
        <a:p>
          <a:endParaRPr lang="it-IT"/>
        </a:p>
      </dgm:t>
    </dgm:pt>
    <dgm:pt modelId="{5CF4069C-793B-4896-B757-5D75B51F5CE0}" type="sibTrans" cxnId="{55472839-94A4-49F4-B6BF-306CA73CEB8D}">
      <dgm:prSet/>
      <dgm:spPr/>
      <dgm:t>
        <a:bodyPr/>
        <a:lstStyle/>
        <a:p>
          <a:endParaRPr lang="it-IT"/>
        </a:p>
      </dgm:t>
    </dgm:pt>
    <dgm:pt modelId="{F4D6855B-138B-4CAF-9473-1710C60FD87C}">
      <dgm:prSet phldrT="[Testo]" custT="1"/>
      <dgm:spPr/>
      <dgm:t>
        <a:bodyPr/>
        <a:lstStyle/>
        <a:p>
          <a:r>
            <a:rPr lang="it-IT" sz="1600" dirty="0" smtClean="0">
              <a:latin typeface="Arial Black" panose="020B0A04020102020204" pitchFamily="34" charset="0"/>
            </a:rPr>
            <a:t>Terra dei fuochi</a:t>
          </a:r>
          <a:endParaRPr lang="it-IT" sz="1600" dirty="0">
            <a:latin typeface="Arial Black" panose="020B0A04020102020204" pitchFamily="34" charset="0"/>
          </a:endParaRPr>
        </a:p>
      </dgm:t>
    </dgm:pt>
    <dgm:pt modelId="{A086A9C0-0F67-4AB7-A1A2-96683FE9A7AD}" type="parTrans" cxnId="{0F17D359-5767-4378-A0E6-7FADF843A1DF}">
      <dgm:prSet/>
      <dgm:spPr/>
      <dgm:t>
        <a:bodyPr/>
        <a:lstStyle/>
        <a:p>
          <a:endParaRPr lang="it-IT"/>
        </a:p>
      </dgm:t>
    </dgm:pt>
    <dgm:pt modelId="{567CEE5C-F4CF-496B-8D19-B9792723F830}" type="sibTrans" cxnId="{0F17D359-5767-4378-A0E6-7FADF843A1DF}">
      <dgm:prSet/>
      <dgm:spPr/>
      <dgm:t>
        <a:bodyPr/>
        <a:lstStyle/>
        <a:p>
          <a:endParaRPr lang="it-IT"/>
        </a:p>
      </dgm:t>
    </dgm:pt>
    <dgm:pt modelId="{203F9BB5-7762-43EF-9412-F92D31252943}">
      <dgm:prSet phldrT="[Testo]" custT="1"/>
      <dgm:spPr/>
      <dgm:t>
        <a:bodyPr/>
        <a:lstStyle/>
        <a:p>
          <a:r>
            <a:rPr lang="it-IT" sz="1600" dirty="0" smtClean="0">
              <a:latin typeface="Arial Black" panose="020B0A04020102020204" pitchFamily="34" charset="0"/>
            </a:rPr>
            <a:t>Raccolta differenziata</a:t>
          </a:r>
          <a:endParaRPr lang="it-IT" sz="1600" dirty="0">
            <a:latin typeface="Arial Black" panose="020B0A04020102020204" pitchFamily="34" charset="0"/>
          </a:endParaRPr>
        </a:p>
      </dgm:t>
    </dgm:pt>
    <dgm:pt modelId="{8905798A-EE94-499C-94EB-05C3F9CFD3A7}" type="parTrans" cxnId="{0A3B70D6-E8E5-425D-B909-5AE210C09520}">
      <dgm:prSet/>
      <dgm:spPr/>
      <dgm:t>
        <a:bodyPr/>
        <a:lstStyle/>
        <a:p>
          <a:endParaRPr lang="it-IT"/>
        </a:p>
      </dgm:t>
    </dgm:pt>
    <dgm:pt modelId="{941525D2-E855-4437-9929-0F683F4F2440}" type="sibTrans" cxnId="{0A3B70D6-E8E5-425D-B909-5AE210C09520}">
      <dgm:prSet/>
      <dgm:spPr/>
      <dgm:t>
        <a:bodyPr/>
        <a:lstStyle/>
        <a:p>
          <a:endParaRPr lang="it-IT"/>
        </a:p>
      </dgm:t>
    </dgm:pt>
    <dgm:pt modelId="{DA9E1A60-EE4B-4156-817E-FA864433318E}">
      <dgm:prSet phldrT="[Testo]" custT="1"/>
      <dgm:spPr/>
      <dgm:t>
        <a:bodyPr/>
        <a:lstStyle/>
        <a:p>
          <a:r>
            <a:rPr lang="it-IT" sz="1600" dirty="0" smtClean="0">
              <a:latin typeface="Arial Black" panose="020B0A04020102020204" pitchFamily="34" charset="0"/>
            </a:rPr>
            <a:t>Riciclo in musica e in scienze</a:t>
          </a:r>
          <a:endParaRPr lang="it-IT" sz="1600" dirty="0">
            <a:latin typeface="Arial Black" panose="020B0A04020102020204" pitchFamily="34" charset="0"/>
          </a:endParaRPr>
        </a:p>
      </dgm:t>
    </dgm:pt>
    <dgm:pt modelId="{B9AB3A5C-8165-43BE-B0D9-7600077E0D67}" type="parTrans" cxnId="{7F8FA108-F9F2-4DD5-A44B-1AF61B1B8554}">
      <dgm:prSet/>
      <dgm:spPr/>
      <dgm:t>
        <a:bodyPr/>
        <a:lstStyle/>
        <a:p>
          <a:endParaRPr lang="it-IT"/>
        </a:p>
      </dgm:t>
    </dgm:pt>
    <dgm:pt modelId="{00BCA1F6-6074-4489-B43A-3A158F961B42}" type="sibTrans" cxnId="{7F8FA108-F9F2-4DD5-A44B-1AF61B1B8554}">
      <dgm:prSet/>
      <dgm:spPr/>
      <dgm:t>
        <a:bodyPr/>
        <a:lstStyle/>
        <a:p>
          <a:endParaRPr lang="it-IT"/>
        </a:p>
      </dgm:t>
    </dgm:pt>
    <dgm:pt modelId="{FF44A4C6-534E-4A1B-BE3A-6F9ED45172F2}">
      <dgm:prSet phldrT="[Testo]" custT="1"/>
      <dgm:spPr/>
      <dgm:t>
        <a:bodyPr/>
        <a:lstStyle/>
        <a:p>
          <a:r>
            <a:rPr lang="it-IT" sz="1800" dirty="0" smtClean="0">
              <a:latin typeface="Arial Black" panose="020B0A04020102020204" pitchFamily="34" charset="0"/>
            </a:rPr>
            <a:t>Rifiuti in Campania e Conclusioni</a:t>
          </a:r>
          <a:endParaRPr lang="it-IT" sz="1800" dirty="0">
            <a:latin typeface="Arial Black" panose="020B0A04020102020204" pitchFamily="34" charset="0"/>
          </a:endParaRPr>
        </a:p>
      </dgm:t>
    </dgm:pt>
    <dgm:pt modelId="{BA6F75F3-241C-490E-A17F-D0937219DCBF}" type="parTrans" cxnId="{9A7D3157-2708-45DF-8FB2-7DF9FEB70AB9}">
      <dgm:prSet/>
      <dgm:spPr/>
      <dgm:t>
        <a:bodyPr/>
        <a:lstStyle/>
        <a:p>
          <a:endParaRPr lang="it-IT"/>
        </a:p>
      </dgm:t>
    </dgm:pt>
    <dgm:pt modelId="{A7D100E2-6B9E-4AF7-9A45-85BDFAE1B0C0}" type="sibTrans" cxnId="{9A7D3157-2708-45DF-8FB2-7DF9FEB70AB9}">
      <dgm:prSet/>
      <dgm:spPr/>
      <dgm:t>
        <a:bodyPr/>
        <a:lstStyle/>
        <a:p>
          <a:endParaRPr lang="it-IT"/>
        </a:p>
      </dgm:t>
    </dgm:pt>
    <dgm:pt modelId="{F534795D-807C-4E68-90DA-00F1C9B40198}" type="pres">
      <dgm:prSet presAssocID="{CB605B82-D572-426D-A7C5-479F5E682F5B}" presName="diagram" presStyleCnt="0">
        <dgm:presLayoutVars>
          <dgm:dir/>
          <dgm:resizeHandles/>
        </dgm:presLayoutVars>
      </dgm:prSet>
      <dgm:spPr/>
      <dgm:t>
        <a:bodyPr/>
        <a:lstStyle/>
        <a:p>
          <a:endParaRPr lang="it-IT"/>
        </a:p>
      </dgm:t>
    </dgm:pt>
    <dgm:pt modelId="{25C14C2E-F376-4E34-B8DB-1AAEF0A6B55D}" type="pres">
      <dgm:prSet presAssocID="{A550E438-4679-40EB-AC8A-7978E7240087}" presName="firstNode" presStyleLbl="node1" presStyleIdx="0" presStyleCnt="9" custScaleX="147010" custScaleY="112621" custLinFactNeighborX="-21877" custLinFactNeighborY="-1853">
        <dgm:presLayoutVars>
          <dgm:bulletEnabled val="1"/>
        </dgm:presLayoutVars>
      </dgm:prSet>
      <dgm:spPr/>
      <dgm:t>
        <a:bodyPr/>
        <a:lstStyle/>
        <a:p>
          <a:endParaRPr lang="it-IT"/>
        </a:p>
      </dgm:t>
    </dgm:pt>
    <dgm:pt modelId="{47B71DD4-49B2-4D41-9518-0121D00299C8}" type="pres">
      <dgm:prSet presAssocID="{152A1C2F-8A07-40A8-B6B6-92CB18F38D8F}" presName="sibTrans" presStyleLbl="sibTrans2D1" presStyleIdx="0" presStyleCnt="8"/>
      <dgm:spPr/>
      <dgm:t>
        <a:bodyPr/>
        <a:lstStyle/>
        <a:p>
          <a:endParaRPr lang="it-IT"/>
        </a:p>
      </dgm:t>
    </dgm:pt>
    <dgm:pt modelId="{DD15AFEC-2F6B-46F2-9CB7-49D96457792D}" type="pres">
      <dgm:prSet presAssocID="{9E59D6E9-DE0F-4EE2-A01F-EBF89FA5006B}" presName="middleNode" presStyleCnt="0"/>
      <dgm:spPr/>
    </dgm:pt>
    <dgm:pt modelId="{6E8FD90F-9E8C-4C24-A0C8-50A70EAE2086}" type="pres">
      <dgm:prSet presAssocID="{9E59D6E9-DE0F-4EE2-A01F-EBF89FA5006B}" presName="padding" presStyleLbl="node1" presStyleIdx="0" presStyleCnt="9"/>
      <dgm:spPr/>
    </dgm:pt>
    <dgm:pt modelId="{D4A40819-55FD-415F-A815-0B7F3D5531AC}" type="pres">
      <dgm:prSet presAssocID="{9E59D6E9-DE0F-4EE2-A01F-EBF89FA5006B}" presName="shape" presStyleLbl="node1" presStyleIdx="1" presStyleCnt="9" custScaleX="237119" custScaleY="151185" custLinFactNeighborX="-33133" custLinFactNeighborY="-8490">
        <dgm:presLayoutVars>
          <dgm:bulletEnabled val="1"/>
        </dgm:presLayoutVars>
      </dgm:prSet>
      <dgm:spPr/>
      <dgm:t>
        <a:bodyPr/>
        <a:lstStyle/>
        <a:p>
          <a:endParaRPr lang="it-IT"/>
        </a:p>
      </dgm:t>
    </dgm:pt>
    <dgm:pt modelId="{46A0756F-C2A5-4D4B-8468-300C8FAE4DE4}" type="pres">
      <dgm:prSet presAssocID="{3D4CF41F-CD0C-4CD7-8531-A66D21FA9975}" presName="sibTrans" presStyleLbl="sibTrans2D1" presStyleIdx="1" presStyleCnt="8"/>
      <dgm:spPr/>
      <dgm:t>
        <a:bodyPr/>
        <a:lstStyle/>
        <a:p>
          <a:endParaRPr lang="it-IT"/>
        </a:p>
      </dgm:t>
    </dgm:pt>
    <dgm:pt modelId="{592F2430-2A33-499E-A915-0065984C2BAF}" type="pres">
      <dgm:prSet presAssocID="{A8A615F9-BC16-4D40-9BB0-0E174C2C25B0}" presName="middleNode" presStyleCnt="0"/>
      <dgm:spPr/>
    </dgm:pt>
    <dgm:pt modelId="{FB52F375-8ADA-47AB-8FF8-7E412AFE5B88}" type="pres">
      <dgm:prSet presAssocID="{A8A615F9-BC16-4D40-9BB0-0E174C2C25B0}" presName="padding" presStyleLbl="node1" presStyleIdx="1" presStyleCnt="9"/>
      <dgm:spPr/>
    </dgm:pt>
    <dgm:pt modelId="{7EECF73F-37A2-44CA-AFEB-722EC43C338B}" type="pres">
      <dgm:prSet presAssocID="{A8A615F9-BC16-4D40-9BB0-0E174C2C25B0}" presName="shape" presStyleLbl="node1" presStyleIdx="2" presStyleCnt="9" custScaleX="222005" custScaleY="123719" custLinFactNeighborX="-31123" custLinFactNeighborY="-17766">
        <dgm:presLayoutVars>
          <dgm:bulletEnabled val="1"/>
        </dgm:presLayoutVars>
      </dgm:prSet>
      <dgm:spPr/>
      <dgm:t>
        <a:bodyPr/>
        <a:lstStyle/>
        <a:p>
          <a:endParaRPr lang="it-IT"/>
        </a:p>
      </dgm:t>
    </dgm:pt>
    <dgm:pt modelId="{AB18D86B-FC35-4942-A424-BDA9E3FDF856}" type="pres">
      <dgm:prSet presAssocID="{3F696EDA-26E2-47E5-A53B-5C00D1DC4BB4}" presName="sibTrans" presStyleLbl="sibTrans2D1" presStyleIdx="2" presStyleCnt="8"/>
      <dgm:spPr/>
      <dgm:t>
        <a:bodyPr/>
        <a:lstStyle/>
        <a:p>
          <a:endParaRPr lang="it-IT"/>
        </a:p>
      </dgm:t>
    </dgm:pt>
    <dgm:pt modelId="{5554F829-BD62-4CE7-B607-DD68C3DD96F1}" type="pres">
      <dgm:prSet presAssocID="{66EB46C0-8BD7-4254-A61C-4D5ED99BE59E}" presName="middleNode" presStyleCnt="0"/>
      <dgm:spPr/>
    </dgm:pt>
    <dgm:pt modelId="{CE000EF2-DA9C-4EA7-BBE9-F32B9E579835}" type="pres">
      <dgm:prSet presAssocID="{66EB46C0-8BD7-4254-A61C-4D5ED99BE59E}" presName="padding" presStyleLbl="node1" presStyleIdx="2" presStyleCnt="9"/>
      <dgm:spPr/>
    </dgm:pt>
    <dgm:pt modelId="{6D280E2C-A5E3-41F6-BB49-3CD6AD10954A}" type="pres">
      <dgm:prSet presAssocID="{66EB46C0-8BD7-4254-A61C-4D5ED99BE59E}" presName="shape" presStyleLbl="node1" presStyleIdx="3" presStyleCnt="9" custScaleX="240345" custScaleY="129610" custLinFactNeighborX="-2859">
        <dgm:presLayoutVars>
          <dgm:bulletEnabled val="1"/>
        </dgm:presLayoutVars>
      </dgm:prSet>
      <dgm:spPr/>
      <dgm:t>
        <a:bodyPr/>
        <a:lstStyle/>
        <a:p>
          <a:endParaRPr lang="it-IT"/>
        </a:p>
      </dgm:t>
    </dgm:pt>
    <dgm:pt modelId="{9042DBF4-B4A1-4072-805A-BE160A0D6E80}" type="pres">
      <dgm:prSet presAssocID="{0A60B551-79F1-4745-BBC7-2F436FA5FB50}" presName="sibTrans" presStyleLbl="sibTrans2D1" presStyleIdx="3" presStyleCnt="8"/>
      <dgm:spPr/>
      <dgm:t>
        <a:bodyPr/>
        <a:lstStyle/>
        <a:p>
          <a:endParaRPr lang="it-IT"/>
        </a:p>
      </dgm:t>
    </dgm:pt>
    <dgm:pt modelId="{43926084-8BA5-48CD-AC7B-34F0AF99D44E}" type="pres">
      <dgm:prSet presAssocID="{B0F6FFAE-CD7C-47F4-8715-19B95406576D}" presName="middleNode" presStyleCnt="0"/>
      <dgm:spPr/>
    </dgm:pt>
    <dgm:pt modelId="{E536011E-45C0-4063-B147-F609A997535F}" type="pres">
      <dgm:prSet presAssocID="{B0F6FFAE-CD7C-47F4-8715-19B95406576D}" presName="padding" presStyleLbl="node1" presStyleIdx="3" presStyleCnt="9"/>
      <dgm:spPr/>
    </dgm:pt>
    <dgm:pt modelId="{2BB4DC21-06E5-45A0-8F9D-E1B153590CBD}" type="pres">
      <dgm:prSet presAssocID="{B0F6FFAE-CD7C-47F4-8715-19B95406576D}" presName="shape" presStyleLbl="node1" presStyleIdx="4" presStyleCnt="9" custScaleX="207085" custScaleY="170462">
        <dgm:presLayoutVars>
          <dgm:bulletEnabled val="1"/>
        </dgm:presLayoutVars>
      </dgm:prSet>
      <dgm:spPr/>
      <dgm:t>
        <a:bodyPr/>
        <a:lstStyle/>
        <a:p>
          <a:endParaRPr lang="it-IT"/>
        </a:p>
      </dgm:t>
    </dgm:pt>
    <dgm:pt modelId="{B5A9EA53-5B17-49F8-8159-CC6E0F1904B6}" type="pres">
      <dgm:prSet presAssocID="{5CF4069C-793B-4896-B757-5D75B51F5CE0}" presName="sibTrans" presStyleLbl="sibTrans2D1" presStyleIdx="4" presStyleCnt="8"/>
      <dgm:spPr/>
      <dgm:t>
        <a:bodyPr/>
        <a:lstStyle/>
        <a:p>
          <a:endParaRPr lang="it-IT"/>
        </a:p>
      </dgm:t>
    </dgm:pt>
    <dgm:pt modelId="{9840731E-59C9-43F0-88EA-2EA33885C23F}" type="pres">
      <dgm:prSet presAssocID="{F4D6855B-138B-4CAF-9473-1710C60FD87C}" presName="middleNode" presStyleCnt="0"/>
      <dgm:spPr/>
    </dgm:pt>
    <dgm:pt modelId="{321F5A0A-F47A-462E-A965-1B590F8E0D9A}" type="pres">
      <dgm:prSet presAssocID="{F4D6855B-138B-4CAF-9473-1710C60FD87C}" presName="padding" presStyleLbl="node1" presStyleIdx="4" presStyleCnt="9"/>
      <dgm:spPr/>
    </dgm:pt>
    <dgm:pt modelId="{67128CCF-1AD6-4DE6-B828-4F2F61660A36}" type="pres">
      <dgm:prSet presAssocID="{F4D6855B-138B-4CAF-9473-1710C60FD87C}" presName="shape" presStyleLbl="node1" presStyleIdx="5" presStyleCnt="9" custScaleX="177020" custScaleY="132474" custLinFactNeighborX="-10172">
        <dgm:presLayoutVars>
          <dgm:bulletEnabled val="1"/>
        </dgm:presLayoutVars>
      </dgm:prSet>
      <dgm:spPr/>
      <dgm:t>
        <a:bodyPr/>
        <a:lstStyle/>
        <a:p>
          <a:endParaRPr lang="it-IT"/>
        </a:p>
      </dgm:t>
    </dgm:pt>
    <dgm:pt modelId="{63645FFC-3F15-4777-B15D-992630A22E99}" type="pres">
      <dgm:prSet presAssocID="{567CEE5C-F4CF-496B-8D19-B9792723F830}" presName="sibTrans" presStyleLbl="sibTrans2D1" presStyleIdx="5" presStyleCnt="8"/>
      <dgm:spPr/>
      <dgm:t>
        <a:bodyPr/>
        <a:lstStyle/>
        <a:p>
          <a:endParaRPr lang="it-IT"/>
        </a:p>
      </dgm:t>
    </dgm:pt>
    <dgm:pt modelId="{FFB593F2-6F78-4FB1-8868-C0381474E35C}" type="pres">
      <dgm:prSet presAssocID="{203F9BB5-7762-43EF-9412-F92D31252943}" presName="middleNode" presStyleCnt="0"/>
      <dgm:spPr/>
    </dgm:pt>
    <dgm:pt modelId="{E7422BB8-CE12-4AB3-A4FA-74A8F7460E9D}" type="pres">
      <dgm:prSet presAssocID="{203F9BB5-7762-43EF-9412-F92D31252943}" presName="padding" presStyleLbl="node1" presStyleIdx="5" presStyleCnt="9"/>
      <dgm:spPr/>
    </dgm:pt>
    <dgm:pt modelId="{26581679-6A8A-4CF3-8CC7-1A57413ACC30}" type="pres">
      <dgm:prSet presAssocID="{203F9BB5-7762-43EF-9412-F92D31252943}" presName="shape" presStyleLbl="node1" presStyleIdx="6" presStyleCnt="9" custScaleX="233881" custScaleY="132823" custLinFactNeighborX="1369">
        <dgm:presLayoutVars>
          <dgm:bulletEnabled val="1"/>
        </dgm:presLayoutVars>
      </dgm:prSet>
      <dgm:spPr/>
      <dgm:t>
        <a:bodyPr/>
        <a:lstStyle/>
        <a:p>
          <a:endParaRPr lang="it-IT"/>
        </a:p>
      </dgm:t>
    </dgm:pt>
    <dgm:pt modelId="{CF0655C3-973F-4FC5-A8F8-79BBEB3E061D}" type="pres">
      <dgm:prSet presAssocID="{941525D2-E855-4437-9929-0F683F4F2440}" presName="sibTrans" presStyleLbl="sibTrans2D1" presStyleIdx="6" presStyleCnt="8"/>
      <dgm:spPr/>
      <dgm:t>
        <a:bodyPr/>
        <a:lstStyle/>
        <a:p>
          <a:endParaRPr lang="it-IT"/>
        </a:p>
      </dgm:t>
    </dgm:pt>
    <dgm:pt modelId="{B8CADE5E-91FC-43DA-8F0F-1ADD602BC1DD}" type="pres">
      <dgm:prSet presAssocID="{DA9E1A60-EE4B-4156-817E-FA864433318E}" presName="middleNode" presStyleCnt="0"/>
      <dgm:spPr/>
    </dgm:pt>
    <dgm:pt modelId="{F2D9C128-8ECA-47C4-9370-C3B52E1612F4}" type="pres">
      <dgm:prSet presAssocID="{DA9E1A60-EE4B-4156-817E-FA864433318E}" presName="padding" presStyleLbl="node1" presStyleIdx="6" presStyleCnt="9"/>
      <dgm:spPr/>
    </dgm:pt>
    <dgm:pt modelId="{6B92C1C8-C52E-4E98-BC9E-F9BAA946DCEC}" type="pres">
      <dgm:prSet presAssocID="{DA9E1A60-EE4B-4156-817E-FA864433318E}" presName="shape" presStyleLbl="node1" presStyleIdx="7" presStyleCnt="9" custScaleX="266727" custScaleY="112913" custLinFactNeighborX="-1418" custLinFactNeighborY="-1368">
        <dgm:presLayoutVars>
          <dgm:bulletEnabled val="1"/>
        </dgm:presLayoutVars>
      </dgm:prSet>
      <dgm:spPr/>
      <dgm:t>
        <a:bodyPr/>
        <a:lstStyle/>
        <a:p>
          <a:endParaRPr lang="it-IT"/>
        </a:p>
      </dgm:t>
    </dgm:pt>
    <dgm:pt modelId="{65B489F7-CAED-4FEC-AA3A-13CD50944883}" type="pres">
      <dgm:prSet presAssocID="{00BCA1F6-6074-4489-B43A-3A158F961B42}" presName="sibTrans" presStyleLbl="sibTrans2D1" presStyleIdx="7" presStyleCnt="8"/>
      <dgm:spPr/>
      <dgm:t>
        <a:bodyPr/>
        <a:lstStyle/>
        <a:p>
          <a:endParaRPr lang="it-IT"/>
        </a:p>
      </dgm:t>
    </dgm:pt>
    <dgm:pt modelId="{0EDFC421-33D4-4CAC-B95B-52F7FBE8335F}" type="pres">
      <dgm:prSet presAssocID="{FF44A4C6-534E-4A1B-BE3A-6F9ED45172F2}" presName="lastNode" presStyleLbl="node1" presStyleIdx="8" presStyleCnt="9" custScaleX="162523" custScaleY="106522">
        <dgm:presLayoutVars>
          <dgm:bulletEnabled val="1"/>
        </dgm:presLayoutVars>
      </dgm:prSet>
      <dgm:spPr/>
      <dgm:t>
        <a:bodyPr/>
        <a:lstStyle/>
        <a:p>
          <a:endParaRPr lang="it-IT"/>
        </a:p>
      </dgm:t>
    </dgm:pt>
  </dgm:ptLst>
  <dgm:cxnLst>
    <dgm:cxn modelId="{28BF635E-2AFF-4F19-864D-268E86F83D38}" type="presOf" srcId="{A8A615F9-BC16-4D40-9BB0-0E174C2C25B0}" destId="{7EECF73F-37A2-44CA-AFEB-722EC43C338B}" srcOrd="0" destOrd="0" presId="urn:microsoft.com/office/officeart/2005/8/layout/bProcess2"/>
    <dgm:cxn modelId="{27DA7ADC-11C4-48EA-8274-B9B92D18741C}" type="presOf" srcId="{3F696EDA-26E2-47E5-A53B-5C00D1DC4BB4}" destId="{AB18D86B-FC35-4942-A424-BDA9E3FDF856}" srcOrd="0" destOrd="0" presId="urn:microsoft.com/office/officeart/2005/8/layout/bProcess2"/>
    <dgm:cxn modelId="{542501A1-A99F-4633-85ED-BB9307DD11B9}" srcId="{CB605B82-D572-426D-A7C5-479F5E682F5B}" destId="{A8A615F9-BC16-4D40-9BB0-0E174C2C25B0}" srcOrd="2" destOrd="0" parTransId="{19B30277-5764-4A24-94C9-62167490FB52}" sibTransId="{3F696EDA-26E2-47E5-A53B-5C00D1DC4BB4}"/>
    <dgm:cxn modelId="{54308C77-483F-472A-A6F4-A08D0B61F21A}" type="presOf" srcId="{00BCA1F6-6074-4489-B43A-3A158F961B42}" destId="{65B489F7-CAED-4FEC-AA3A-13CD50944883}" srcOrd="0" destOrd="0" presId="urn:microsoft.com/office/officeart/2005/8/layout/bProcess2"/>
    <dgm:cxn modelId="{D7250D95-664E-4DC3-8D4E-763FB299DA85}" type="presOf" srcId="{F4D6855B-138B-4CAF-9473-1710C60FD87C}" destId="{67128CCF-1AD6-4DE6-B828-4F2F61660A36}" srcOrd="0" destOrd="0" presId="urn:microsoft.com/office/officeart/2005/8/layout/bProcess2"/>
    <dgm:cxn modelId="{5D468034-40BE-4520-A743-A4C90B3F674D}" type="presOf" srcId="{567CEE5C-F4CF-496B-8D19-B9792723F830}" destId="{63645FFC-3F15-4777-B15D-992630A22E99}" srcOrd="0" destOrd="0" presId="urn:microsoft.com/office/officeart/2005/8/layout/bProcess2"/>
    <dgm:cxn modelId="{ECD1EA85-F755-407F-AEA3-E304A31A5ABF}" srcId="{CB605B82-D572-426D-A7C5-479F5E682F5B}" destId="{66EB46C0-8BD7-4254-A61C-4D5ED99BE59E}" srcOrd="3" destOrd="0" parTransId="{A4947620-3B75-4FED-823E-5B9A52CB8888}" sibTransId="{0A60B551-79F1-4745-BBC7-2F436FA5FB50}"/>
    <dgm:cxn modelId="{5DFC15D0-6A25-4B79-993D-3881508D0208}" type="presOf" srcId="{CB605B82-D572-426D-A7C5-479F5E682F5B}" destId="{F534795D-807C-4E68-90DA-00F1C9B40198}" srcOrd="0" destOrd="0" presId="urn:microsoft.com/office/officeart/2005/8/layout/bProcess2"/>
    <dgm:cxn modelId="{0F17D359-5767-4378-A0E6-7FADF843A1DF}" srcId="{CB605B82-D572-426D-A7C5-479F5E682F5B}" destId="{F4D6855B-138B-4CAF-9473-1710C60FD87C}" srcOrd="5" destOrd="0" parTransId="{A086A9C0-0F67-4AB7-A1A2-96683FE9A7AD}" sibTransId="{567CEE5C-F4CF-496B-8D19-B9792723F830}"/>
    <dgm:cxn modelId="{E59AFCDB-BE07-4B7A-B535-16717A8DEEB7}" type="presOf" srcId="{FF44A4C6-534E-4A1B-BE3A-6F9ED45172F2}" destId="{0EDFC421-33D4-4CAC-B95B-52F7FBE8335F}" srcOrd="0" destOrd="0" presId="urn:microsoft.com/office/officeart/2005/8/layout/bProcess2"/>
    <dgm:cxn modelId="{7F8FA108-F9F2-4DD5-A44B-1AF61B1B8554}" srcId="{CB605B82-D572-426D-A7C5-479F5E682F5B}" destId="{DA9E1A60-EE4B-4156-817E-FA864433318E}" srcOrd="7" destOrd="0" parTransId="{B9AB3A5C-8165-43BE-B0D9-7600077E0D67}" sibTransId="{00BCA1F6-6074-4489-B43A-3A158F961B42}"/>
    <dgm:cxn modelId="{D572663A-B599-4447-AA60-106A1B58A8CF}" type="presOf" srcId="{9E59D6E9-DE0F-4EE2-A01F-EBF89FA5006B}" destId="{D4A40819-55FD-415F-A815-0B7F3D5531AC}" srcOrd="0" destOrd="0" presId="urn:microsoft.com/office/officeart/2005/8/layout/bProcess2"/>
    <dgm:cxn modelId="{55472839-94A4-49F4-B6BF-306CA73CEB8D}" srcId="{CB605B82-D572-426D-A7C5-479F5E682F5B}" destId="{B0F6FFAE-CD7C-47F4-8715-19B95406576D}" srcOrd="4" destOrd="0" parTransId="{A8D5AC94-1657-40CE-95EA-9CAE445C894A}" sibTransId="{5CF4069C-793B-4896-B757-5D75B51F5CE0}"/>
    <dgm:cxn modelId="{0A3B70D6-E8E5-425D-B909-5AE210C09520}" srcId="{CB605B82-D572-426D-A7C5-479F5E682F5B}" destId="{203F9BB5-7762-43EF-9412-F92D31252943}" srcOrd="6" destOrd="0" parTransId="{8905798A-EE94-499C-94EB-05C3F9CFD3A7}" sibTransId="{941525D2-E855-4437-9929-0F683F4F2440}"/>
    <dgm:cxn modelId="{094873F6-63BA-4B35-9F80-AE6C18FDDE5C}" type="presOf" srcId="{66EB46C0-8BD7-4254-A61C-4D5ED99BE59E}" destId="{6D280E2C-A5E3-41F6-BB49-3CD6AD10954A}" srcOrd="0" destOrd="0" presId="urn:microsoft.com/office/officeart/2005/8/layout/bProcess2"/>
    <dgm:cxn modelId="{4E55A36A-7642-4D44-AE71-156299F016D2}" srcId="{CB605B82-D572-426D-A7C5-479F5E682F5B}" destId="{A550E438-4679-40EB-AC8A-7978E7240087}" srcOrd="0" destOrd="0" parTransId="{EE1F0B0D-BA4B-45C0-91E6-C64EE2DF6CD9}" sibTransId="{152A1C2F-8A07-40A8-B6B6-92CB18F38D8F}"/>
    <dgm:cxn modelId="{88BC6986-6440-4CF8-8307-F3AEE4359479}" type="presOf" srcId="{152A1C2F-8A07-40A8-B6B6-92CB18F38D8F}" destId="{47B71DD4-49B2-4D41-9518-0121D00299C8}" srcOrd="0" destOrd="0" presId="urn:microsoft.com/office/officeart/2005/8/layout/bProcess2"/>
    <dgm:cxn modelId="{32533C3C-1742-40B7-9954-A10007C7D07D}" type="presOf" srcId="{0A60B551-79F1-4745-BBC7-2F436FA5FB50}" destId="{9042DBF4-B4A1-4072-805A-BE160A0D6E80}" srcOrd="0" destOrd="0" presId="urn:microsoft.com/office/officeart/2005/8/layout/bProcess2"/>
    <dgm:cxn modelId="{35A144EA-6F48-42EA-9622-EE16B280EC41}" type="presOf" srcId="{5CF4069C-793B-4896-B757-5D75B51F5CE0}" destId="{B5A9EA53-5B17-49F8-8159-CC6E0F1904B6}" srcOrd="0" destOrd="0" presId="urn:microsoft.com/office/officeart/2005/8/layout/bProcess2"/>
    <dgm:cxn modelId="{D7A8D230-E631-4650-819B-3E3DE4E6967D}" type="presOf" srcId="{DA9E1A60-EE4B-4156-817E-FA864433318E}" destId="{6B92C1C8-C52E-4E98-BC9E-F9BAA946DCEC}" srcOrd="0" destOrd="0" presId="urn:microsoft.com/office/officeart/2005/8/layout/bProcess2"/>
    <dgm:cxn modelId="{C5344C20-F39F-4F26-B813-D05B3E288D9C}" type="presOf" srcId="{941525D2-E855-4437-9929-0F683F4F2440}" destId="{CF0655C3-973F-4FC5-A8F8-79BBEB3E061D}" srcOrd="0" destOrd="0" presId="urn:microsoft.com/office/officeart/2005/8/layout/bProcess2"/>
    <dgm:cxn modelId="{EAADE7E7-5E11-41AC-818B-A9E964841626}" type="presOf" srcId="{B0F6FFAE-CD7C-47F4-8715-19B95406576D}" destId="{2BB4DC21-06E5-45A0-8F9D-E1B153590CBD}" srcOrd="0" destOrd="0" presId="urn:microsoft.com/office/officeart/2005/8/layout/bProcess2"/>
    <dgm:cxn modelId="{62BA1625-C5FF-444D-8B3C-2D9BC5A8094C}" srcId="{CB605B82-D572-426D-A7C5-479F5E682F5B}" destId="{9E59D6E9-DE0F-4EE2-A01F-EBF89FA5006B}" srcOrd="1" destOrd="0" parTransId="{8E5B429E-8C42-468C-B18C-B17D17F8A1B1}" sibTransId="{3D4CF41F-CD0C-4CD7-8531-A66D21FA9975}"/>
    <dgm:cxn modelId="{EDED08AD-E042-4093-81EB-86E4D4FF0017}" type="presOf" srcId="{3D4CF41F-CD0C-4CD7-8531-A66D21FA9975}" destId="{46A0756F-C2A5-4D4B-8468-300C8FAE4DE4}" srcOrd="0" destOrd="0" presId="urn:microsoft.com/office/officeart/2005/8/layout/bProcess2"/>
    <dgm:cxn modelId="{0C04F21D-2089-46F4-AFCE-D31DB533BC94}" type="presOf" srcId="{203F9BB5-7762-43EF-9412-F92D31252943}" destId="{26581679-6A8A-4CF3-8CC7-1A57413ACC30}" srcOrd="0" destOrd="0" presId="urn:microsoft.com/office/officeart/2005/8/layout/bProcess2"/>
    <dgm:cxn modelId="{09A4531D-E913-45A9-9490-C8FB06A8CC11}" type="presOf" srcId="{A550E438-4679-40EB-AC8A-7978E7240087}" destId="{25C14C2E-F376-4E34-B8DB-1AAEF0A6B55D}" srcOrd="0" destOrd="0" presId="urn:microsoft.com/office/officeart/2005/8/layout/bProcess2"/>
    <dgm:cxn modelId="{9A7D3157-2708-45DF-8FB2-7DF9FEB70AB9}" srcId="{CB605B82-D572-426D-A7C5-479F5E682F5B}" destId="{FF44A4C6-534E-4A1B-BE3A-6F9ED45172F2}" srcOrd="8" destOrd="0" parTransId="{BA6F75F3-241C-490E-A17F-D0937219DCBF}" sibTransId="{A7D100E2-6B9E-4AF7-9A45-85BDFAE1B0C0}"/>
    <dgm:cxn modelId="{3D0EB95A-016F-4833-9819-46383798EDD0}" type="presParOf" srcId="{F534795D-807C-4E68-90DA-00F1C9B40198}" destId="{25C14C2E-F376-4E34-B8DB-1AAEF0A6B55D}" srcOrd="0" destOrd="0" presId="urn:microsoft.com/office/officeart/2005/8/layout/bProcess2"/>
    <dgm:cxn modelId="{61140215-6529-42B4-879C-4FAAB5CB5774}" type="presParOf" srcId="{F534795D-807C-4E68-90DA-00F1C9B40198}" destId="{47B71DD4-49B2-4D41-9518-0121D00299C8}" srcOrd="1" destOrd="0" presId="urn:microsoft.com/office/officeart/2005/8/layout/bProcess2"/>
    <dgm:cxn modelId="{6D8CFF4D-67EE-47AB-B206-EDE06DEACC06}" type="presParOf" srcId="{F534795D-807C-4E68-90DA-00F1C9B40198}" destId="{DD15AFEC-2F6B-46F2-9CB7-49D96457792D}" srcOrd="2" destOrd="0" presId="urn:microsoft.com/office/officeart/2005/8/layout/bProcess2"/>
    <dgm:cxn modelId="{676005CA-CF57-4206-A3E4-CA32FD2A4D30}" type="presParOf" srcId="{DD15AFEC-2F6B-46F2-9CB7-49D96457792D}" destId="{6E8FD90F-9E8C-4C24-A0C8-50A70EAE2086}" srcOrd="0" destOrd="0" presId="urn:microsoft.com/office/officeart/2005/8/layout/bProcess2"/>
    <dgm:cxn modelId="{422BF912-2393-480C-8A92-D3168BB6A90E}" type="presParOf" srcId="{DD15AFEC-2F6B-46F2-9CB7-49D96457792D}" destId="{D4A40819-55FD-415F-A815-0B7F3D5531AC}" srcOrd="1" destOrd="0" presId="urn:microsoft.com/office/officeart/2005/8/layout/bProcess2"/>
    <dgm:cxn modelId="{04DEBB01-E596-4D5A-8BD7-A86DEB76DCFD}" type="presParOf" srcId="{F534795D-807C-4E68-90DA-00F1C9B40198}" destId="{46A0756F-C2A5-4D4B-8468-300C8FAE4DE4}" srcOrd="3" destOrd="0" presId="urn:microsoft.com/office/officeart/2005/8/layout/bProcess2"/>
    <dgm:cxn modelId="{50EDCD29-B3FA-4477-906E-8DE20EBD622E}" type="presParOf" srcId="{F534795D-807C-4E68-90DA-00F1C9B40198}" destId="{592F2430-2A33-499E-A915-0065984C2BAF}" srcOrd="4" destOrd="0" presId="urn:microsoft.com/office/officeart/2005/8/layout/bProcess2"/>
    <dgm:cxn modelId="{93B6B446-6A29-491C-8254-A2EEF98355EA}" type="presParOf" srcId="{592F2430-2A33-499E-A915-0065984C2BAF}" destId="{FB52F375-8ADA-47AB-8FF8-7E412AFE5B88}" srcOrd="0" destOrd="0" presId="urn:microsoft.com/office/officeart/2005/8/layout/bProcess2"/>
    <dgm:cxn modelId="{81E2493B-1391-4DA7-B859-668BCD7D977D}" type="presParOf" srcId="{592F2430-2A33-499E-A915-0065984C2BAF}" destId="{7EECF73F-37A2-44CA-AFEB-722EC43C338B}" srcOrd="1" destOrd="0" presId="urn:microsoft.com/office/officeart/2005/8/layout/bProcess2"/>
    <dgm:cxn modelId="{12BC91F3-1CFD-47B4-8A17-8725239306A0}" type="presParOf" srcId="{F534795D-807C-4E68-90DA-00F1C9B40198}" destId="{AB18D86B-FC35-4942-A424-BDA9E3FDF856}" srcOrd="5" destOrd="0" presId="urn:microsoft.com/office/officeart/2005/8/layout/bProcess2"/>
    <dgm:cxn modelId="{A6B23240-95D0-4027-8BF6-21C67874F2E0}" type="presParOf" srcId="{F534795D-807C-4E68-90DA-00F1C9B40198}" destId="{5554F829-BD62-4CE7-B607-DD68C3DD96F1}" srcOrd="6" destOrd="0" presId="urn:microsoft.com/office/officeart/2005/8/layout/bProcess2"/>
    <dgm:cxn modelId="{D0E90FE1-80CA-4588-818E-1CFD788AFEC1}" type="presParOf" srcId="{5554F829-BD62-4CE7-B607-DD68C3DD96F1}" destId="{CE000EF2-DA9C-4EA7-BBE9-F32B9E579835}" srcOrd="0" destOrd="0" presId="urn:microsoft.com/office/officeart/2005/8/layout/bProcess2"/>
    <dgm:cxn modelId="{17083805-31ED-424F-AF95-A2CC632692FE}" type="presParOf" srcId="{5554F829-BD62-4CE7-B607-DD68C3DD96F1}" destId="{6D280E2C-A5E3-41F6-BB49-3CD6AD10954A}" srcOrd="1" destOrd="0" presId="urn:microsoft.com/office/officeart/2005/8/layout/bProcess2"/>
    <dgm:cxn modelId="{0D4283E2-C872-434E-ABB0-462D95C8DC2F}" type="presParOf" srcId="{F534795D-807C-4E68-90DA-00F1C9B40198}" destId="{9042DBF4-B4A1-4072-805A-BE160A0D6E80}" srcOrd="7" destOrd="0" presId="urn:microsoft.com/office/officeart/2005/8/layout/bProcess2"/>
    <dgm:cxn modelId="{929CFD15-4138-41FA-B9B5-A5E8F4D7D11D}" type="presParOf" srcId="{F534795D-807C-4E68-90DA-00F1C9B40198}" destId="{43926084-8BA5-48CD-AC7B-34F0AF99D44E}" srcOrd="8" destOrd="0" presId="urn:microsoft.com/office/officeart/2005/8/layout/bProcess2"/>
    <dgm:cxn modelId="{8845558D-3B21-4709-9A47-2A89DB016102}" type="presParOf" srcId="{43926084-8BA5-48CD-AC7B-34F0AF99D44E}" destId="{E536011E-45C0-4063-B147-F609A997535F}" srcOrd="0" destOrd="0" presId="urn:microsoft.com/office/officeart/2005/8/layout/bProcess2"/>
    <dgm:cxn modelId="{BB7EE359-26B5-4B77-9F18-031A6159E18C}" type="presParOf" srcId="{43926084-8BA5-48CD-AC7B-34F0AF99D44E}" destId="{2BB4DC21-06E5-45A0-8F9D-E1B153590CBD}" srcOrd="1" destOrd="0" presId="urn:microsoft.com/office/officeart/2005/8/layout/bProcess2"/>
    <dgm:cxn modelId="{A0731734-3235-4638-A79C-0E6844DF50E8}" type="presParOf" srcId="{F534795D-807C-4E68-90DA-00F1C9B40198}" destId="{B5A9EA53-5B17-49F8-8159-CC6E0F1904B6}" srcOrd="9" destOrd="0" presId="urn:microsoft.com/office/officeart/2005/8/layout/bProcess2"/>
    <dgm:cxn modelId="{47380014-00B1-41E6-9B02-EA2D4FCAF972}" type="presParOf" srcId="{F534795D-807C-4E68-90DA-00F1C9B40198}" destId="{9840731E-59C9-43F0-88EA-2EA33885C23F}" srcOrd="10" destOrd="0" presId="urn:microsoft.com/office/officeart/2005/8/layout/bProcess2"/>
    <dgm:cxn modelId="{8463E23F-6B02-4866-A169-645D32DD91F3}" type="presParOf" srcId="{9840731E-59C9-43F0-88EA-2EA33885C23F}" destId="{321F5A0A-F47A-462E-A965-1B590F8E0D9A}" srcOrd="0" destOrd="0" presId="urn:microsoft.com/office/officeart/2005/8/layout/bProcess2"/>
    <dgm:cxn modelId="{093E009A-904C-4994-BCF8-D815B9F4CFEC}" type="presParOf" srcId="{9840731E-59C9-43F0-88EA-2EA33885C23F}" destId="{67128CCF-1AD6-4DE6-B828-4F2F61660A36}" srcOrd="1" destOrd="0" presId="urn:microsoft.com/office/officeart/2005/8/layout/bProcess2"/>
    <dgm:cxn modelId="{A01DA3FE-83A1-49C8-8570-B1FE92A6884B}" type="presParOf" srcId="{F534795D-807C-4E68-90DA-00F1C9B40198}" destId="{63645FFC-3F15-4777-B15D-992630A22E99}" srcOrd="11" destOrd="0" presId="urn:microsoft.com/office/officeart/2005/8/layout/bProcess2"/>
    <dgm:cxn modelId="{6E23D749-C29F-42DB-AC29-B5FCEC4BFB6F}" type="presParOf" srcId="{F534795D-807C-4E68-90DA-00F1C9B40198}" destId="{FFB593F2-6F78-4FB1-8868-C0381474E35C}" srcOrd="12" destOrd="0" presId="urn:microsoft.com/office/officeart/2005/8/layout/bProcess2"/>
    <dgm:cxn modelId="{A8B34433-8F13-4740-9D58-051E795B3A4F}" type="presParOf" srcId="{FFB593F2-6F78-4FB1-8868-C0381474E35C}" destId="{E7422BB8-CE12-4AB3-A4FA-74A8F7460E9D}" srcOrd="0" destOrd="0" presId="urn:microsoft.com/office/officeart/2005/8/layout/bProcess2"/>
    <dgm:cxn modelId="{CAEAFB91-8770-43AC-BF5C-51479B2D3E2C}" type="presParOf" srcId="{FFB593F2-6F78-4FB1-8868-C0381474E35C}" destId="{26581679-6A8A-4CF3-8CC7-1A57413ACC30}" srcOrd="1" destOrd="0" presId="urn:microsoft.com/office/officeart/2005/8/layout/bProcess2"/>
    <dgm:cxn modelId="{4EC37817-6D33-4566-9824-B12E0D5ACA93}" type="presParOf" srcId="{F534795D-807C-4E68-90DA-00F1C9B40198}" destId="{CF0655C3-973F-4FC5-A8F8-79BBEB3E061D}" srcOrd="13" destOrd="0" presId="urn:microsoft.com/office/officeart/2005/8/layout/bProcess2"/>
    <dgm:cxn modelId="{CBB29BB2-654A-486E-8F6B-94C545268451}" type="presParOf" srcId="{F534795D-807C-4E68-90DA-00F1C9B40198}" destId="{B8CADE5E-91FC-43DA-8F0F-1ADD602BC1DD}" srcOrd="14" destOrd="0" presId="urn:microsoft.com/office/officeart/2005/8/layout/bProcess2"/>
    <dgm:cxn modelId="{1CE5631F-AA26-42FC-A2DC-8CAEB950A0AB}" type="presParOf" srcId="{B8CADE5E-91FC-43DA-8F0F-1ADD602BC1DD}" destId="{F2D9C128-8ECA-47C4-9370-C3B52E1612F4}" srcOrd="0" destOrd="0" presId="urn:microsoft.com/office/officeart/2005/8/layout/bProcess2"/>
    <dgm:cxn modelId="{BC9A2A6B-4658-4EF7-81B6-E6A141C56191}" type="presParOf" srcId="{B8CADE5E-91FC-43DA-8F0F-1ADD602BC1DD}" destId="{6B92C1C8-C52E-4E98-BC9E-F9BAA946DCEC}" srcOrd="1" destOrd="0" presId="urn:microsoft.com/office/officeart/2005/8/layout/bProcess2"/>
    <dgm:cxn modelId="{CFC2F470-D03A-488B-B28B-EB288FDC8D87}" type="presParOf" srcId="{F534795D-807C-4E68-90DA-00F1C9B40198}" destId="{65B489F7-CAED-4FEC-AA3A-13CD50944883}" srcOrd="15" destOrd="0" presId="urn:microsoft.com/office/officeart/2005/8/layout/bProcess2"/>
    <dgm:cxn modelId="{0969244F-5028-4F71-A714-9379B4653323}" type="presParOf" srcId="{F534795D-807C-4E68-90DA-00F1C9B40198}" destId="{0EDFC421-33D4-4CAC-B95B-52F7FBE8335F}" srcOrd="16" destOrd="0" presId="urn:microsoft.com/office/officeart/2005/8/layout/b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C14C2E-F376-4E34-B8DB-1AAEF0A6B55D}">
      <dsp:nvSpPr>
        <dsp:cNvPr id="0" name=""/>
        <dsp:cNvSpPr/>
      </dsp:nvSpPr>
      <dsp:spPr>
        <a:xfrm>
          <a:off x="0" y="75726"/>
          <a:ext cx="2001219" cy="1533088"/>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it-IT" sz="1400" kern="1200" dirty="0" smtClean="0">
              <a:solidFill>
                <a:srgbClr val="FF0000"/>
              </a:solidFill>
              <a:latin typeface="Arial Black" panose="020B0A04020102020204" pitchFamily="34" charset="0"/>
            </a:rPr>
            <a:t>IL RICICLAGGIO</a:t>
          </a:r>
          <a:endParaRPr lang="it-IT" sz="1400" kern="1200" dirty="0">
            <a:solidFill>
              <a:srgbClr val="FF0000"/>
            </a:solidFill>
            <a:latin typeface="Arial Black" panose="020B0A04020102020204" pitchFamily="34" charset="0"/>
          </a:endParaRPr>
        </a:p>
      </dsp:txBody>
      <dsp:txXfrm>
        <a:off x="293072" y="300242"/>
        <a:ext cx="1415075" cy="1084056"/>
      </dsp:txXfrm>
    </dsp:sp>
    <dsp:sp modelId="{47B71DD4-49B2-4D41-9518-0121D00299C8}">
      <dsp:nvSpPr>
        <dsp:cNvPr id="0" name=""/>
        <dsp:cNvSpPr/>
      </dsp:nvSpPr>
      <dsp:spPr>
        <a:xfrm rot="10661136">
          <a:off x="802201" y="1714651"/>
          <a:ext cx="476448" cy="225529"/>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A40819-55FD-415F-A815-0B7F3D5531AC}">
      <dsp:nvSpPr>
        <dsp:cNvPr id="0" name=""/>
        <dsp:cNvSpPr/>
      </dsp:nvSpPr>
      <dsp:spPr>
        <a:xfrm>
          <a:off x="0" y="2033400"/>
          <a:ext cx="2152980" cy="1372721"/>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it-IT" sz="1600" kern="1200" dirty="0" smtClean="0">
              <a:latin typeface="Arial Black" panose="020B0A04020102020204" pitchFamily="34" charset="0"/>
            </a:rPr>
            <a:t>Introduzione</a:t>
          </a:r>
          <a:endParaRPr lang="it-IT" sz="1600" kern="1200" dirty="0">
            <a:latin typeface="Arial Black" panose="020B0A04020102020204" pitchFamily="34" charset="0"/>
          </a:endParaRPr>
        </a:p>
      </dsp:txBody>
      <dsp:txXfrm>
        <a:off x="315297" y="2234430"/>
        <a:ext cx="1522386" cy="970661"/>
      </dsp:txXfrm>
    </dsp:sp>
    <dsp:sp modelId="{46A0756F-C2A5-4D4B-8468-300C8FAE4DE4}">
      <dsp:nvSpPr>
        <dsp:cNvPr id="0" name=""/>
        <dsp:cNvSpPr/>
      </dsp:nvSpPr>
      <dsp:spPr>
        <a:xfrm rot="10934016">
          <a:off x="801279" y="3555294"/>
          <a:ext cx="476448" cy="225529"/>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EECF73F-37A2-44CA-AFEB-722EC43C338B}">
      <dsp:nvSpPr>
        <dsp:cNvPr id="0" name=""/>
        <dsp:cNvSpPr/>
      </dsp:nvSpPr>
      <dsp:spPr>
        <a:xfrm>
          <a:off x="0" y="3917319"/>
          <a:ext cx="2015748" cy="112333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it-IT" sz="2000" kern="1200" dirty="0" smtClean="0">
              <a:latin typeface="Arial Black" panose="020B0A04020102020204" pitchFamily="34" charset="0"/>
            </a:rPr>
            <a:t>Storia</a:t>
          </a:r>
          <a:endParaRPr lang="it-IT" sz="2000" kern="1200" dirty="0">
            <a:latin typeface="Arial Black" panose="020B0A04020102020204" pitchFamily="34" charset="0"/>
          </a:endParaRPr>
        </a:p>
      </dsp:txBody>
      <dsp:txXfrm>
        <a:off x="295199" y="4081828"/>
        <a:ext cx="1425350" cy="794319"/>
      </dsp:txXfrm>
    </dsp:sp>
    <dsp:sp modelId="{AB18D86B-FC35-4942-A424-BDA9E3FDF856}">
      <dsp:nvSpPr>
        <dsp:cNvPr id="0" name=""/>
        <dsp:cNvSpPr/>
      </dsp:nvSpPr>
      <dsp:spPr>
        <a:xfrm rot="5591306">
          <a:off x="2182656" y="4444935"/>
          <a:ext cx="476448" cy="225529"/>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280E2C-A5E3-41F6-BB49-3CD6AD10954A}">
      <dsp:nvSpPr>
        <dsp:cNvPr id="0" name=""/>
        <dsp:cNvSpPr/>
      </dsp:nvSpPr>
      <dsp:spPr>
        <a:xfrm>
          <a:off x="2812488" y="4051885"/>
          <a:ext cx="2182271" cy="1176825"/>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it-IT" sz="1600" kern="1200" dirty="0" smtClean="0">
              <a:latin typeface="Arial Black" panose="020B0A04020102020204" pitchFamily="34" charset="0"/>
            </a:rPr>
            <a:t>Le 5 R</a:t>
          </a:r>
          <a:endParaRPr lang="it-IT" sz="1600" kern="1200" dirty="0">
            <a:latin typeface="Arial Black" panose="020B0A04020102020204" pitchFamily="34" charset="0"/>
          </a:endParaRPr>
        </a:p>
      </dsp:txBody>
      <dsp:txXfrm>
        <a:off x="3132074" y="4224227"/>
        <a:ext cx="1543099" cy="832141"/>
      </dsp:txXfrm>
    </dsp:sp>
    <dsp:sp modelId="{9042DBF4-B4A1-4072-805A-BE160A0D6E80}">
      <dsp:nvSpPr>
        <dsp:cNvPr id="0" name=""/>
        <dsp:cNvSpPr/>
      </dsp:nvSpPr>
      <dsp:spPr>
        <a:xfrm rot="46213">
          <a:off x="3677219" y="3648384"/>
          <a:ext cx="476448" cy="225529"/>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B4DC21-06E5-45A0-8F9D-E1B153590CBD}">
      <dsp:nvSpPr>
        <dsp:cNvPr id="0" name=""/>
        <dsp:cNvSpPr/>
      </dsp:nvSpPr>
      <dsp:spPr>
        <a:xfrm>
          <a:off x="2989443" y="1935457"/>
          <a:ext cx="1880279" cy="1547751"/>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it-IT" sz="1200" kern="1200" dirty="0" smtClean="0">
              <a:latin typeface="Arial Black" panose="020B0A04020102020204" pitchFamily="34" charset="0"/>
            </a:rPr>
            <a:t>Classificazione dei rifiuti</a:t>
          </a:r>
          <a:endParaRPr lang="it-IT" sz="1200" kern="1200" dirty="0">
            <a:latin typeface="Arial Black" panose="020B0A04020102020204" pitchFamily="34" charset="0"/>
          </a:endParaRPr>
        </a:p>
      </dsp:txBody>
      <dsp:txXfrm>
        <a:off x="3264803" y="2162120"/>
        <a:ext cx="1329559" cy="1094425"/>
      </dsp:txXfrm>
    </dsp:sp>
    <dsp:sp modelId="{B5A9EA53-5B17-49F8-8159-CC6E0F1904B6}">
      <dsp:nvSpPr>
        <dsp:cNvPr id="0" name=""/>
        <dsp:cNvSpPr/>
      </dsp:nvSpPr>
      <dsp:spPr>
        <a:xfrm rot="21435696">
          <a:off x="3640755" y="1538587"/>
          <a:ext cx="476448" cy="225529"/>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128CCF-1AD6-4DE6-B828-4F2F61660A36}">
      <dsp:nvSpPr>
        <dsp:cNvPr id="0" name=""/>
        <dsp:cNvSpPr/>
      </dsp:nvSpPr>
      <dsp:spPr>
        <a:xfrm>
          <a:off x="3033575" y="176953"/>
          <a:ext cx="1607296" cy="120283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it-IT" sz="1600" kern="1200" dirty="0" smtClean="0">
              <a:latin typeface="Arial Black" panose="020B0A04020102020204" pitchFamily="34" charset="0"/>
            </a:rPr>
            <a:t>Terra dei fuochi</a:t>
          </a:r>
          <a:endParaRPr lang="it-IT" sz="1600" kern="1200" dirty="0">
            <a:latin typeface="Arial Black" panose="020B0A04020102020204" pitchFamily="34" charset="0"/>
          </a:endParaRPr>
        </a:p>
      </dsp:txBody>
      <dsp:txXfrm>
        <a:off x="3268958" y="353103"/>
        <a:ext cx="1136530" cy="850530"/>
      </dsp:txXfrm>
    </dsp:sp>
    <dsp:sp modelId="{63645FFC-3F15-4777-B15D-992630A22E99}">
      <dsp:nvSpPr>
        <dsp:cNvPr id="0" name=""/>
        <dsp:cNvSpPr/>
      </dsp:nvSpPr>
      <dsp:spPr>
        <a:xfrm rot="5400000">
          <a:off x="5020048" y="665603"/>
          <a:ext cx="476448" cy="225529"/>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581679-6A8A-4CF3-8CC7-1A57413ACC30}">
      <dsp:nvSpPr>
        <dsp:cNvPr id="0" name=""/>
        <dsp:cNvSpPr/>
      </dsp:nvSpPr>
      <dsp:spPr>
        <a:xfrm>
          <a:off x="5862906" y="175369"/>
          <a:ext cx="2123580" cy="1205999"/>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it-IT" sz="1600" kern="1200" dirty="0" smtClean="0">
              <a:latin typeface="Arial Black" panose="020B0A04020102020204" pitchFamily="34" charset="0"/>
            </a:rPr>
            <a:t>Raccolta differenziata</a:t>
          </a:r>
          <a:endParaRPr lang="it-IT" sz="1600" kern="1200" dirty="0">
            <a:latin typeface="Arial Black" panose="020B0A04020102020204" pitchFamily="34" charset="0"/>
          </a:endParaRPr>
        </a:p>
      </dsp:txBody>
      <dsp:txXfrm>
        <a:off x="6173897" y="351983"/>
        <a:ext cx="1501598" cy="852771"/>
      </dsp:txXfrm>
    </dsp:sp>
    <dsp:sp modelId="{CF0655C3-973F-4FC5-A8F8-79BBEB3E061D}">
      <dsp:nvSpPr>
        <dsp:cNvPr id="0" name=""/>
        <dsp:cNvSpPr/>
      </dsp:nvSpPr>
      <dsp:spPr>
        <a:xfrm rot="10847656">
          <a:off x="6673104" y="1629829"/>
          <a:ext cx="476448" cy="225529"/>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92C1C8-C52E-4E98-BC9E-F9BAA946DCEC}">
      <dsp:nvSpPr>
        <dsp:cNvPr id="0" name=""/>
        <dsp:cNvSpPr/>
      </dsp:nvSpPr>
      <dsp:spPr>
        <a:xfrm>
          <a:off x="5688484" y="2091066"/>
          <a:ext cx="2421813" cy="1025221"/>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it-IT" sz="1600" kern="1200" dirty="0" smtClean="0">
              <a:latin typeface="Arial Black" panose="020B0A04020102020204" pitchFamily="34" charset="0"/>
            </a:rPr>
            <a:t>Riciclo in musica e in scienze</a:t>
          </a:r>
          <a:endParaRPr lang="it-IT" sz="1600" kern="1200" dirty="0">
            <a:latin typeface="Arial Black" panose="020B0A04020102020204" pitchFamily="34" charset="0"/>
          </a:endParaRPr>
        </a:p>
      </dsp:txBody>
      <dsp:txXfrm>
        <a:off x="6043150" y="2241206"/>
        <a:ext cx="1712481" cy="724941"/>
      </dsp:txXfrm>
    </dsp:sp>
    <dsp:sp modelId="{65B489F7-CAED-4FEC-AA3A-13CD50944883}">
      <dsp:nvSpPr>
        <dsp:cNvPr id="0" name=""/>
        <dsp:cNvSpPr/>
      </dsp:nvSpPr>
      <dsp:spPr>
        <a:xfrm rot="10776638">
          <a:off x="6666926" y="3338358"/>
          <a:ext cx="476448" cy="225529"/>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DFC421-33D4-4CAC-B95B-52F7FBE8335F}">
      <dsp:nvSpPr>
        <dsp:cNvPr id="0" name=""/>
        <dsp:cNvSpPr/>
      </dsp:nvSpPr>
      <dsp:spPr>
        <a:xfrm>
          <a:off x="5806068" y="3773187"/>
          <a:ext cx="2212395" cy="145006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kern="1200" dirty="0" smtClean="0">
              <a:latin typeface="Arial Black" panose="020B0A04020102020204" pitchFamily="34" charset="0"/>
            </a:rPr>
            <a:t>Rifiuti in Campania e Conclusioni</a:t>
          </a:r>
          <a:endParaRPr lang="it-IT" sz="1800" kern="1200" dirty="0">
            <a:latin typeface="Arial Black" panose="020B0A04020102020204" pitchFamily="34" charset="0"/>
          </a:endParaRPr>
        </a:p>
      </dsp:txBody>
      <dsp:txXfrm>
        <a:off x="6130066" y="3985544"/>
        <a:ext cx="1564399" cy="1025350"/>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6D168997-7EC5-405A-A685-959F33A5EEB7}" type="datetimeFigureOut">
              <a:rPr lang="it-IT" smtClean="0"/>
              <a:t>13/05/2016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01DAF5A-219E-4173-9F1F-BF584F8D5987}" type="slidenum">
              <a:rPr lang="it-IT" smtClean="0"/>
              <a:t>‹N›</a:t>
            </a:fld>
            <a:endParaRPr lang="it-IT"/>
          </a:p>
        </p:txBody>
      </p:sp>
    </p:spTree>
    <p:extLst>
      <p:ext uri="{BB962C8B-B14F-4D97-AF65-F5344CB8AC3E}">
        <p14:creationId xmlns:p14="http://schemas.microsoft.com/office/powerpoint/2010/main" val="2674771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6D168997-7EC5-405A-A685-959F33A5EEB7}" type="datetimeFigureOut">
              <a:rPr lang="it-IT" smtClean="0"/>
              <a:t>13/05/2016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01DAF5A-219E-4173-9F1F-BF584F8D5987}" type="slidenum">
              <a:rPr lang="it-IT" smtClean="0"/>
              <a:t>‹N›</a:t>
            </a:fld>
            <a:endParaRPr lang="it-IT"/>
          </a:p>
        </p:txBody>
      </p:sp>
    </p:spTree>
    <p:extLst>
      <p:ext uri="{BB962C8B-B14F-4D97-AF65-F5344CB8AC3E}">
        <p14:creationId xmlns:p14="http://schemas.microsoft.com/office/powerpoint/2010/main" val="2061786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smtClean="0"/>
              <a:t>Fare clic per modificare lo stile del titolo</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6D168997-7EC5-405A-A685-959F33A5EEB7}" type="datetimeFigureOut">
              <a:rPr lang="it-IT" smtClean="0"/>
              <a:t>13/05/2016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01DAF5A-219E-4173-9F1F-BF584F8D5987}" type="slidenum">
              <a:rPr lang="it-IT" smtClean="0"/>
              <a:t>‹N›</a:t>
            </a:fld>
            <a:endParaRPr lang="it-IT"/>
          </a:p>
        </p:txBody>
      </p:sp>
    </p:spTree>
    <p:extLst>
      <p:ext uri="{BB962C8B-B14F-4D97-AF65-F5344CB8AC3E}">
        <p14:creationId xmlns:p14="http://schemas.microsoft.com/office/powerpoint/2010/main" val="1075027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it-IT" smtClean="0"/>
              <a:t>Fare clic per modificare lo stile del titolo</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6D168997-7EC5-405A-A685-959F33A5EEB7}" type="datetimeFigureOut">
              <a:rPr lang="it-IT" smtClean="0"/>
              <a:t>13/05/2016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01DAF5A-219E-4173-9F1F-BF584F8D5987}" type="slidenum">
              <a:rPr lang="it-IT" smtClean="0"/>
              <a:t>‹N›</a:t>
            </a:fld>
            <a:endParaRPr lang="it-IT"/>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15537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6D168997-7EC5-405A-A685-959F33A5EEB7}" type="datetimeFigureOut">
              <a:rPr lang="it-IT" smtClean="0"/>
              <a:t>13/05/2016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01DAF5A-219E-4173-9F1F-BF584F8D5987}" type="slidenum">
              <a:rPr lang="it-IT" smtClean="0"/>
              <a:t>‹N›</a:t>
            </a:fld>
            <a:endParaRPr lang="it-IT"/>
          </a:p>
        </p:txBody>
      </p:sp>
    </p:spTree>
    <p:extLst>
      <p:ext uri="{BB962C8B-B14F-4D97-AF65-F5344CB8AC3E}">
        <p14:creationId xmlns:p14="http://schemas.microsoft.com/office/powerpoint/2010/main" val="1832552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D168997-7EC5-405A-A685-959F33A5EEB7}" type="datetimeFigureOut">
              <a:rPr lang="it-IT" smtClean="0"/>
              <a:t>13/05/2016</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01DAF5A-219E-4173-9F1F-BF584F8D5987}" type="slidenum">
              <a:rPr lang="it-IT" smtClean="0"/>
              <a:t>‹N›</a:t>
            </a:fld>
            <a:endParaRPr lang="it-IT"/>
          </a:p>
        </p:txBody>
      </p:sp>
    </p:spTree>
    <p:extLst>
      <p:ext uri="{BB962C8B-B14F-4D97-AF65-F5344CB8AC3E}">
        <p14:creationId xmlns:p14="http://schemas.microsoft.com/office/powerpoint/2010/main" val="4039679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D168997-7EC5-405A-A685-959F33A5EEB7}" type="datetimeFigureOut">
              <a:rPr lang="it-IT" smtClean="0"/>
              <a:t>13/05/2016</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01DAF5A-219E-4173-9F1F-BF584F8D5987}" type="slidenum">
              <a:rPr lang="it-IT" smtClean="0"/>
              <a:t>‹N›</a:t>
            </a:fld>
            <a:endParaRPr lang="it-IT"/>
          </a:p>
        </p:txBody>
      </p:sp>
    </p:spTree>
    <p:extLst>
      <p:ext uri="{BB962C8B-B14F-4D97-AF65-F5344CB8AC3E}">
        <p14:creationId xmlns:p14="http://schemas.microsoft.com/office/powerpoint/2010/main" val="426745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nchorCtr="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6D168997-7EC5-405A-A685-959F33A5EEB7}" type="datetimeFigureOut">
              <a:rPr lang="it-IT" smtClean="0"/>
              <a:t>13/05/2016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01DAF5A-219E-4173-9F1F-BF584F8D5987}" type="slidenum">
              <a:rPr lang="it-IT" smtClean="0"/>
              <a:t>‹N›</a:t>
            </a:fld>
            <a:endParaRPr lang="it-IT"/>
          </a:p>
        </p:txBody>
      </p:sp>
    </p:spTree>
    <p:extLst>
      <p:ext uri="{BB962C8B-B14F-4D97-AF65-F5344CB8AC3E}">
        <p14:creationId xmlns:p14="http://schemas.microsoft.com/office/powerpoint/2010/main" val="471698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6D168997-7EC5-405A-A685-959F33A5EEB7}" type="datetimeFigureOut">
              <a:rPr lang="it-IT" smtClean="0"/>
              <a:t>13/05/2016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01DAF5A-219E-4173-9F1F-BF584F8D5987}" type="slidenum">
              <a:rPr lang="it-IT" smtClean="0"/>
              <a:t>‹N›</a:t>
            </a:fld>
            <a:endParaRPr lang="it-IT"/>
          </a:p>
        </p:txBody>
      </p:sp>
    </p:spTree>
    <p:extLst>
      <p:ext uri="{BB962C8B-B14F-4D97-AF65-F5344CB8AC3E}">
        <p14:creationId xmlns:p14="http://schemas.microsoft.com/office/powerpoint/2010/main" val="1612902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6D168997-7EC5-405A-A685-959F33A5EEB7}" type="datetimeFigureOut">
              <a:rPr lang="it-IT" smtClean="0"/>
              <a:t>13/05/2016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01DAF5A-219E-4173-9F1F-BF584F8D5987}" type="slidenum">
              <a:rPr lang="it-IT" smtClean="0"/>
              <a:t>‹N›</a:t>
            </a:fld>
            <a:endParaRPr lang="it-IT"/>
          </a:p>
        </p:txBody>
      </p:sp>
    </p:spTree>
    <p:extLst>
      <p:ext uri="{BB962C8B-B14F-4D97-AF65-F5344CB8AC3E}">
        <p14:creationId xmlns:p14="http://schemas.microsoft.com/office/powerpoint/2010/main" val="4181953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6D168997-7EC5-405A-A685-959F33A5EEB7}" type="datetimeFigureOut">
              <a:rPr lang="it-IT" smtClean="0"/>
              <a:t>13/05/2016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01DAF5A-219E-4173-9F1F-BF584F8D5987}" type="slidenum">
              <a:rPr lang="it-IT" smtClean="0"/>
              <a:t>‹N›</a:t>
            </a:fld>
            <a:endParaRPr lang="it-IT"/>
          </a:p>
        </p:txBody>
      </p:sp>
    </p:spTree>
    <p:extLst>
      <p:ext uri="{BB962C8B-B14F-4D97-AF65-F5344CB8AC3E}">
        <p14:creationId xmlns:p14="http://schemas.microsoft.com/office/powerpoint/2010/main" val="420745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6D168997-7EC5-405A-A685-959F33A5EEB7}" type="datetimeFigureOut">
              <a:rPr lang="it-IT" smtClean="0"/>
              <a:t>13/05/2016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01DAF5A-219E-4173-9F1F-BF584F8D5987}" type="slidenum">
              <a:rPr lang="it-IT" smtClean="0"/>
              <a:t>‹N›</a:t>
            </a:fld>
            <a:endParaRPr lang="it-IT"/>
          </a:p>
        </p:txBody>
      </p:sp>
    </p:spTree>
    <p:extLst>
      <p:ext uri="{BB962C8B-B14F-4D97-AF65-F5344CB8AC3E}">
        <p14:creationId xmlns:p14="http://schemas.microsoft.com/office/powerpoint/2010/main" val="2923686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6D168997-7EC5-405A-A685-959F33A5EEB7}" type="datetimeFigureOut">
              <a:rPr lang="it-IT" smtClean="0"/>
              <a:t>13/05/2016</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001DAF5A-219E-4173-9F1F-BF584F8D5987}" type="slidenum">
              <a:rPr lang="it-IT" smtClean="0"/>
              <a:t>‹N›</a:t>
            </a:fld>
            <a:endParaRPr lang="it-IT"/>
          </a:p>
        </p:txBody>
      </p:sp>
    </p:spTree>
    <p:extLst>
      <p:ext uri="{BB962C8B-B14F-4D97-AF65-F5344CB8AC3E}">
        <p14:creationId xmlns:p14="http://schemas.microsoft.com/office/powerpoint/2010/main" val="298708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7" name="Date Placeholder 2"/>
          <p:cNvSpPr>
            <a:spLocks noGrp="1"/>
          </p:cNvSpPr>
          <p:nvPr>
            <p:ph type="dt" sz="half" idx="10"/>
          </p:nvPr>
        </p:nvSpPr>
        <p:spPr/>
        <p:txBody>
          <a:bodyPr/>
          <a:lstStyle/>
          <a:p>
            <a:fld id="{6D168997-7EC5-405A-A685-959F33A5EEB7}" type="datetimeFigureOut">
              <a:rPr lang="it-IT" smtClean="0"/>
              <a:t>13/05/2016</a:t>
            </a:fld>
            <a:endParaRPr lang="it-IT"/>
          </a:p>
        </p:txBody>
      </p:sp>
      <p:sp>
        <p:nvSpPr>
          <p:cNvPr id="5" name="Footer Placeholder 3"/>
          <p:cNvSpPr>
            <a:spLocks noGrp="1"/>
          </p:cNvSpPr>
          <p:nvPr>
            <p:ph type="ftr" sz="quarter" idx="11"/>
          </p:nvPr>
        </p:nvSpPr>
        <p:spPr/>
        <p:txBody>
          <a:bodyPr/>
          <a:lstStyle/>
          <a:p>
            <a:endParaRPr lang="it-IT"/>
          </a:p>
        </p:txBody>
      </p:sp>
      <p:sp>
        <p:nvSpPr>
          <p:cNvPr id="6" name="Slide Number Placeholder 4"/>
          <p:cNvSpPr>
            <a:spLocks noGrp="1"/>
          </p:cNvSpPr>
          <p:nvPr>
            <p:ph type="sldNum" sz="quarter" idx="12"/>
          </p:nvPr>
        </p:nvSpPr>
        <p:spPr/>
        <p:txBody>
          <a:bodyPr/>
          <a:lstStyle/>
          <a:p>
            <a:fld id="{001DAF5A-219E-4173-9F1F-BF584F8D5987}" type="slidenum">
              <a:rPr lang="it-IT" smtClean="0"/>
              <a:t>‹N›</a:t>
            </a:fld>
            <a:endParaRPr lang="it-IT"/>
          </a:p>
        </p:txBody>
      </p:sp>
    </p:spTree>
    <p:extLst>
      <p:ext uri="{BB962C8B-B14F-4D97-AF65-F5344CB8AC3E}">
        <p14:creationId xmlns:p14="http://schemas.microsoft.com/office/powerpoint/2010/main" val="2593061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D168997-7EC5-405A-A685-959F33A5EEB7}" type="datetimeFigureOut">
              <a:rPr lang="it-IT" smtClean="0"/>
              <a:t>13/05/2016</a:t>
            </a:fld>
            <a:endParaRPr lang="it-IT"/>
          </a:p>
        </p:txBody>
      </p:sp>
      <p:sp>
        <p:nvSpPr>
          <p:cNvPr id="5" name="Footer Placeholder 2"/>
          <p:cNvSpPr>
            <a:spLocks noGrp="1"/>
          </p:cNvSpPr>
          <p:nvPr>
            <p:ph type="ftr" sz="quarter" idx="11"/>
          </p:nvPr>
        </p:nvSpPr>
        <p:spPr/>
        <p:txBody>
          <a:bodyPr/>
          <a:lstStyle/>
          <a:p>
            <a:endParaRPr lang="it-IT"/>
          </a:p>
        </p:txBody>
      </p:sp>
      <p:sp>
        <p:nvSpPr>
          <p:cNvPr id="6" name="Slide Number Placeholder 3"/>
          <p:cNvSpPr>
            <a:spLocks noGrp="1"/>
          </p:cNvSpPr>
          <p:nvPr>
            <p:ph type="sldNum" sz="quarter" idx="12"/>
          </p:nvPr>
        </p:nvSpPr>
        <p:spPr/>
        <p:txBody>
          <a:bodyPr/>
          <a:lstStyle/>
          <a:p>
            <a:fld id="{001DAF5A-219E-4173-9F1F-BF584F8D5987}" type="slidenum">
              <a:rPr lang="it-IT" smtClean="0"/>
              <a:t>‹N›</a:t>
            </a:fld>
            <a:endParaRPr lang="it-IT"/>
          </a:p>
        </p:txBody>
      </p:sp>
    </p:spTree>
    <p:extLst>
      <p:ext uri="{BB962C8B-B14F-4D97-AF65-F5344CB8AC3E}">
        <p14:creationId xmlns:p14="http://schemas.microsoft.com/office/powerpoint/2010/main" val="2976763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7" name="Date Placeholder 4"/>
          <p:cNvSpPr>
            <a:spLocks noGrp="1"/>
          </p:cNvSpPr>
          <p:nvPr>
            <p:ph type="dt" sz="half" idx="10"/>
          </p:nvPr>
        </p:nvSpPr>
        <p:spPr/>
        <p:txBody>
          <a:bodyPr/>
          <a:lstStyle/>
          <a:p>
            <a:fld id="{6D168997-7EC5-405A-A685-959F33A5EEB7}" type="datetimeFigureOut">
              <a:rPr lang="it-IT" smtClean="0"/>
              <a:t>13/05/2016</a:t>
            </a:fld>
            <a:endParaRPr lang="it-IT"/>
          </a:p>
        </p:txBody>
      </p:sp>
      <p:sp>
        <p:nvSpPr>
          <p:cNvPr id="5" name="Footer Placeholder 5"/>
          <p:cNvSpPr>
            <a:spLocks noGrp="1"/>
          </p:cNvSpPr>
          <p:nvPr>
            <p:ph type="ftr" sz="quarter" idx="11"/>
          </p:nvPr>
        </p:nvSpPr>
        <p:spPr/>
        <p:txBody>
          <a:bodyPr/>
          <a:lstStyle/>
          <a:p>
            <a:endParaRPr lang="it-IT"/>
          </a:p>
        </p:txBody>
      </p:sp>
      <p:sp>
        <p:nvSpPr>
          <p:cNvPr id="6" name="Slide Number Placeholder 6"/>
          <p:cNvSpPr>
            <a:spLocks noGrp="1"/>
          </p:cNvSpPr>
          <p:nvPr>
            <p:ph type="sldNum" sz="quarter" idx="12"/>
          </p:nvPr>
        </p:nvSpPr>
        <p:spPr/>
        <p:txBody>
          <a:bodyPr/>
          <a:lstStyle/>
          <a:p>
            <a:fld id="{001DAF5A-219E-4173-9F1F-BF584F8D5987}" type="slidenum">
              <a:rPr lang="it-IT" smtClean="0"/>
              <a:t>‹N›</a:t>
            </a:fld>
            <a:endParaRPr lang="it-IT"/>
          </a:p>
        </p:txBody>
      </p:sp>
    </p:spTree>
    <p:extLst>
      <p:ext uri="{BB962C8B-B14F-4D97-AF65-F5344CB8AC3E}">
        <p14:creationId xmlns:p14="http://schemas.microsoft.com/office/powerpoint/2010/main" val="3862338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6D168997-7EC5-405A-A685-959F33A5EEB7}" type="datetimeFigureOut">
              <a:rPr lang="it-IT" smtClean="0"/>
              <a:t>13/05/2016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01DAF5A-219E-4173-9F1F-BF584F8D5987}" type="slidenum">
              <a:rPr lang="it-IT" smtClean="0"/>
              <a:t>‹N›</a:t>
            </a:fld>
            <a:endParaRPr lang="it-IT"/>
          </a:p>
        </p:txBody>
      </p:sp>
    </p:spTree>
    <p:extLst>
      <p:ext uri="{BB962C8B-B14F-4D97-AF65-F5344CB8AC3E}">
        <p14:creationId xmlns:p14="http://schemas.microsoft.com/office/powerpoint/2010/main" val="1970614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D168997-7EC5-405A-A685-959F33A5EEB7}" type="datetimeFigureOut">
              <a:rPr lang="it-IT" smtClean="0"/>
              <a:t>13/05/2016</a:t>
            </a:fld>
            <a:endParaRPr lang="it-IT"/>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it-IT"/>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01DAF5A-219E-4173-9F1F-BF584F8D5987}" type="slidenum">
              <a:rPr lang="it-IT" smtClean="0"/>
              <a:t>‹N›</a:t>
            </a:fld>
            <a:endParaRPr lang="it-IT"/>
          </a:p>
        </p:txBody>
      </p:sp>
    </p:spTree>
    <p:extLst>
      <p:ext uri="{BB962C8B-B14F-4D97-AF65-F5344CB8AC3E}">
        <p14:creationId xmlns:p14="http://schemas.microsoft.com/office/powerpoint/2010/main" val="3769447106"/>
      </p:ext>
    </p:extLst>
  </p:cSld>
  <p:clrMap bg1="dk1" tx1="lt1" bg2="dk2"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it.wikipedia.org/wiki/Gestione_dei_rifiuti" TargetMode="External"/><Relationship Id="rId3" Type="http://schemas.openxmlformats.org/officeDocument/2006/relationships/hyperlink" Target="https://it.wikipedia.org/wiki/Riciclaggio_dei_rifiuti" TargetMode="External"/><Relationship Id="rId7" Type="http://schemas.openxmlformats.org/officeDocument/2006/relationships/hyperlink" Target="https://it.wikipedia.org/wiki/FORSU" TargetMode="External"/><Relationship Id="rId2" Type="http://schemas.openxmlformats.org/officeDocument/2006/relationships/hyperlink" Target="https://it.wikipedia.org/wiki/Smaltimento" TargetMode="External"/><Relationship Id="rId1" Type="http://schemas.openxmlformats.org/officeDocument/2006/relationships/slideLayout" Target="../slideLayouts/slideLayout2.xml"/><Relationship Id="rId6" Type="http://schemas.openxmlformats.org/officeDocument/2006/relationships/hyperlink" Target="https://it.wikipedia.org/wiki/Compost" TargetMode="External"/><Relationship Id="rId5" Type="http://schemas.openxmlformats.org/officeDocument/2006/relationships/hyperlink" Target="https://it.wikipedia.org/wiki/Inceneritore" TargetMode="External"/><Relationship Id="rId4" Type="http://schemas.openxmlformats.org/officeDocument/2006/relationships/hyperlink" Target="https://it.wikipedia.org/wiki/Discarica"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it.wikipedia.org/wiki/Rifiuto_organico_umano" TargetMode="External"/><Relationship Id="rId7" Type="http://schemas.openxmlformats.org/officeDocument/2006/relationships/image" Target="../media/image7.jpeg"/><Relationship Id="rId2" Type="http://schemas.openxmlformats.org/officeDocument/2006/relationships/hyperlink" Target="https://it.wikipedia.org/wiki/Acque_reflue" TargetMode="External"/><Relationship Id="rId1" Type="http://schemas.openxmlformats.org/officeDocument/2006/relationships/slideLayout" Target="../slideLayouts/slideLayout9.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hyperlink" Target="https://it.wikipedia.org/wiki/Ruscellamento"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a:bodyPr>
          <a:lstStyle/>
          <a:p>
            <a:pPr algn="ctr"/>
            <a:r>
              <a:rPr lang="it-IT" sz="3200" i="1" dirty="0" smtClean="0">
                <a:latin typeface="Arial Black" panose="020B0A04020102020204" pitchFamily="34" charset="0"/>
              </a:rPr>
              <a:t>La classe </a:t>
            </a:r>
            <a:r>
              <a:rPr lang="it-IT" sz="3200" i="1" dirty="0" err="1" smtClean="0">
                <a:latin typeface="Arial Black" panose="020B0A04020102020204" pitchFamily="34" charset="0"/>
              </a:rPr>
              <a:t>I^b</a:t>
            </a:r>
            <a:endParaRPr lang="it-IT" sz="3200" i="1" dirty="0">
              <a:latin typeface="Arial Black" panose="020B0A04020102020204" pitchFamily="34" charset="0"/>
            </a:endParaRPr>
          </a:p>
        </p:txBody>
      </p:sp>
      <p:sp>
        <p:nvSpPr>
          <p:cNvPr id="5" name="Segnaposto contenuto 4"/>
          <p:cNvSpPr>
            <a:spLocks noGrp="1"/>
          </p:cNvSpPr>
          <p:nvPr>
            <p:ph idx="1"/>
          </p:nvPr>
        </p:nvSpPr>
        <p:spPr/>
        <p:txBody>
          <a:bodyPr>
            <a:normAutofit/>
          </a:bodyPr>
          <a:lstStyle/>
          <a:p>
            <a:pPr algn="ctr"/>
            <a:r>
              <a:rPr lang="it-IT" sz="3600" i="1" dirty="0" smtClean="0">
                <a:solidFill>
                  <a:srgbClr val="FF0000"/>
                </a:solidFill>
                <a:latin typeface="Arial Black" panose="020B0A04020102020204" pitchFamily="34" charset="0"/>
              </a:rPr>
              <a:t>PRESENTA</a:t>
            </a:r>
          </a:p>
          <a:p>
            <a:pPr algn="ctr"/>
            <a:r>
              <a:rPr lang="it-IT" sz="3600" i="1" dirty="0" smtClean="0">
                <a:effectLst/>
                <a:latin typeface="Arial Black" panose="020B0A04020102020204" pitchFamily="34" charset="0"/>
              </a:rPr>
              <a:t>(La tematica interdisciplinare)</a:t>
            </a:r>
          </a:p>
          <a:p>
            <a:pPr algn="ctr"/>
            <a:r>
              <a:rPr lang="it-IT" sz="3600" i="1" dirty="0" smtClean="0">
                <a:solidFill>
                  <a:srgbClr val="FF0000"/>
                </a:solidFill>
                <a:latin typeface="Arial Black" panose="020B0A04020102020204" pitchFamily="34" charset="0"/>
              </a:rPr>
              <a:t>IL RICICLAGGIO</a:t>
            </a:r>
          </a:p>
        </p:txBody>
      </p:sp>
      <p:pic>
        <p:nvPicPr>
          <p:cNvPr id="16" name="il Padrino colonna sonor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600" y="5791199"/>
            <a:ext cx="609600" cy="609600"/>
          </a:xfrm>
          <a:prstGeom prst="rect">
            <a:avLst/>
          </a:prstGeom>
        </p:spPr>
      </p:pic>
      <p:pic>
        <p:nvPicPr>
          <p:cNvPr id="2" name="I pirati del riciclaggio - Mele canterin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677005" y="5791199"/>
            <a:ext cx="609600" cy="609600"/>
          </a:xfrm>
          <a:prstGeom prst="rect">
            <a:avLst/>
          </a:prstGeom>
        </p:spPr>
      </p:pic>
    </p:spTree>
    <p:extLst>
      <p:ext uri="{BB962C8B-B14F-4D97-AF65-F5344CB8AC3E}">
        <p14:creationId xmlns:p14="http://schemas.microsoft.com/office/powerpoint/2010/main" val="393726306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nextCondLst>
                <p:cond evt="onClick" delay="0">
                  <p:tgtEl>
                    <p:spTgt spid="16"/>
                  </p:tgtEl>
                </p:cond>
              </p:nextCondLst>
            </p:seq>
            <p:audio>
              <p:cMediaNode vol="80000" numSld="999">
                <p:cTn id="7" repeatCount="indefinite" fill="remove" display="0">
                  <p:stCondLst>
                    <p:cond delay="indefinite"/>
                  </p:stCondLst>
                  <p:endCondLst>
                    <p:cond evt="onStopAudio" delay="0">
                      <p:tgtEl>
                        <p:sldTgt/>
                      </p:tgtEl>
                    </p:cond>
                  </p:endCondLst>
                </p:cTn>
                <p:tgtEl>
                  <p:spTgt spid="16"/>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6537"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endParaRPr lang="it-IT" dirty="0"/>
          </a:p>
        </p:txBody>
      </p:sp>
      <p:pic>
        <p:nvPicPr>
          <p:cNvPr id="3074" name="Picture 2" descr="http://www.cidiu.to.it/upload/raccolta_materiali/ed5798972e0befd4ced79b0103a12782.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8531" r="853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Segnaposto testo 5"/>
          <p:cNvSpPr>
            <a:spLocks noGrp="1"/>
          </p:cNvSpPr>
          <p:nvPr>
            <p:ph type="body" sz="half" idx="2"/>
          </p:nvPr>
        </p:nvSpPr>
        <p:spPr/>
        <p:txBody>
          <a:bodyPr>
            <a:normAutofit/>
          </a:bodyPr>
          <a:lstStyle/>
          <a:p>
            <a:r>
              <a:rPr lang="it-IT" sz="2400" dirty="0" smtClean="0"/>
              <a:t>Ecco un esempio di plastica:</a:t>
            </a:r>
            <a:endParaRPr lang="it-IT" sz="2400" dirty="0"/>
          </a:p>
        </p:txBody>
      </p:sp>
    </p:spTree>
    <p:extLst>
      <p:ext uri="{BB962C8B-B14F-4D97-AF65-F5344CB8AC3E}">
        <p14:creationId xmlns:p14="http://schemas.microsoft.com/office/powerpoint/2010/main" val="3323858240"/>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i="1" dirty="0" smtClean="0">
                <a:solidFill>
                  <a:srgbClr val="CC9900"/>
                </a:solidFill>
                <a:latin typeface="Arial Black" panose="020B0A04020102020204" pitchFamily="34" charset="0"/>
              </a:rPr>
              <a:t>CARTA E CARTONE</a:t>
            </a:r>
            <a:endParaRPr lang="it-IT" i="1" dirty="0">
              <a:solidFill>
                <a:srgbClr val="CC9900"/>
              </a:solidFill>
              <a:latin typeface="Arial Black" panose="020B0A04020102020204" pitchFamily="34" charset="0"/>
            </a:endParaRPr>
          </a:p>
        </p:txBody>
      </p:sp>
      <p:sp>
        <p:nvSpPr>
          <p:cNvPr id="3" name="Segnaposto contenuto 2"/>
          <p:cNvSpPr>
            <a:spLocks noGrp="1"/>
          </p:cNvSpPr>
          <p:nvPr>
            <p:ph idx="1"/>
          </p:nvPr>
        </p:nvSpPr>
        <p:spPr/>
        <p:txBody>
          <a:bodyPr>
            <a:normAutofit lnSpcReduction="10000"/>
          </a:bodyPr>
          <a:lstStyle/>
          <a:p>
            <a:pPr marL="0" indent="0">
              <a:buNone/>
            </a:pPr>
            <a:r>
              <a:rPr lang="it-IT" dirty="0"/>
              <a:t>Per far funzionare il riciclo degli imballaggi di carta e cartone è necessario separarli </a:t>
            </a:r>
            <a:r>
              <a:rPr lang="it-IT" dirty="0" smtClean="0"/>
              <a:t>dagli altri </a:t>
            </a:r>
            <a:r>
              <a:rPr lang="it-IT" dirty="0"/>
              <a:t>materiali, riducendo il volume delle confezioni. Mai buttare nel contenitore per la </a:t>
            </a:r>
            <a:r>
              <a:rPr lang="it-IT" dirty="0" smtClean="0"/>
              <a:t>raccolta </a:t>
            </a:r>
            <a:r>
              <a:rPr lang="it-IT" dirty="0"/>
              <a:t>della </a:t>
            </a:r>
            <a:r>
              <a:rPr lang="it-IT" dirty="0" smtClean="0"/>
              <a:t>carta </a:t>
            </a:r>
            <a:r>
              <a:rPr lang="it-IT" dirty="0"/>
              <a:t>imballaggi sporchi, sacchetti di plastica, </a:t>
            </a:r>
            <a:r>
              <a:rPr lang="it-IT" dirty="0" smtClean="0"/>
              <a:t>fazzoletti </a:t>
            </a:r>
            <a:r>
              <a:rPr lang="it-IT" dirty="0"/>
              <a:t>sporchi, scontrini o materiale cartaceo con attaccato nastro adesivo o </a:t>
            </a:r>
            <a:r>
              <a:rPr lang="it-IT" dirty="0" smtClean="0"/>
              <a:t>graffette. Il </a:t>
            </a:r>
            <a:r>
              <a:rPr lang="it-IT" dirty="0"/>
              <a:t>materiale raccolto, sarà portato da </a:t>
            </a:r>
            <a:r>
              <a:rPr lang="it-IT" dirty="0" smtClean="0"/>
              <a:t>COMIECO</a:t>
            </a:r>
            <a:r>
              <a:rPr lang="it-IT" dirty="0"/>
              <a:t> </a:t>
            </a:r>
            <a:r>
              <a:rPr lang="it-IT" dirty="0" smtClean="0"/>
              <a:t>alla </a:t>
            </a:r>
            <a:r>
              <a:rPr lang="it-IT" dirty="0"/>
              <a:t>piattaforma di selezione, dove viene </a:t>
            </a:r>
            <a:r>
              <a:rPr lang="it-IT" dirty="0" smtClean="0"/>
              <a:t>lavorato </a:t>
            </a:r>
            <a:r>
              <a:rPr lang="it-IT" dirty="0"/>
              <a:t>secondo le indicazioni delle </a:t>
            </a:r>
            <a:r>
              <a:rPr lang="it-IT" dirty="0" smtClean="0"/>
              <a:t>cartiere, </a:t>
            </a:r>
            <a:r>
              <a:rPr lang="it-IT" dirty="0"/>
              <a:t>alle quali viene </a:t>
            </a:r>
            <a:r>
              <a:rPr lang="it-IT" dirty="0" smtClean="0"/>
              <a:t>assegnato </a:t>
            </a:r>
            <a:r>
              <a:rPr lang="it-IT" dirty="0"/>
              <a:t>per produrre </a:t>
            </a:r>
            <a:r>
              <a:rPr lang="it-IT" dirty="0" smtClean="0"/>
              <a:t>nuova </a:t>
            </a:r>
            <a:r>
              <a:rPr lang="it-IT" dirty="0"/>
              <a:t>carta in </a:t>
            </a:r>
            <a:r>
              <a:rPr lang="it-IT" dirty="0" smtClean="0"/>
              <a:t>rotolo di carta. </a:t>
            </a:r>
            <a:r>
              <a:rPr lang="it-IT" dirty="0"/>
              <a:t>Grazie ai trasformatori questa materia prima diventa un nuovo </a:t>
            </a:r>
            <a:r>
              <a:rPr lang="it-IT" dirty="0" smtClean="0"/>
              <a:t>manufatto</a:t>
            </a:r>
            <a:r>
              <a:rPr lang="it-IT" dirty="0"/>
              <a:t>.</a:t>
            </a:r>
          </a:p>
          <a:p>
            <a:pPr marL="0" indent="0">
              <a:buNone/>
            </a:pPr>
            <a:r>
              <a:rPr lang="it-IT" dirty="0"/>
              <a:t>MA QUALI SONO GLI IMBALLAGGI IN CARTA E CARTONE? </a:t>
            </a:r>
          </a:p>
          <a:p>
            <a:r>
              <a:rPr lang="it-IT" dirty="0"/>
              <a:t>Scatole e altri imballi in cartoncino, sacchetti di carta, cartoni per bevande e alimenti </a:t>
            </a:r>
            <a:r>
              <a:rPr lang="it-IT" dirty="0" smtClean="0"/>
              <a:t>(</a:t>
            </a:r>
            <a:r>
              <a:rPr lang="it-IT" dirty="0"/>
              <a:t>se a prevalenza carta), scatole in cartone ondulato.</a:t>
            </a:r>
          </a:p>
          <a:p>
            <a:endParaRPr lang="it-IT" dirty="0"/>
          </a:p>
        </p:txBody>
      </p:sp>
    </p:spTree>
    <p:extLst>
      <p:ext uri="{BB962C8B-B14F-4D97-AF65-F5344CB8AC3E}">
        <p14:creationId xmlns:p14="http://schemas.microsoft.com/office/powerpoint/2010/main" val="14711220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6" name="Segnaposto immagine 5"/>
          <p:cNvPicPr>
            <a:picLocks noGrp="1" noChangeAspect="1"/>
          </p:cNvPicPr>
          <p:nvPr>
            <p:ph type="pic" idx="1"/>
          </p:nvPr>
        </p:nvPicPr>
        <p:blipFill>
          <a:blip r:embed="rId2">
            <a:extLst>
              <a:ext uri="{28A0092B-C50C-407E-A947-70E740481C1C}">
                <a14:useLocalDpi xmlns:a14="http://schemas.microsoft.com/office/drawing/2010/main" val="0"/>
              </a:ext>
            </a:extLst>
          </a:blip>
          <a:srcRect l="26297" r="26297"/>
          <a:stretch>
            <a:fillRect/>
          </a:stretch>
        </p:blipFill>
        <p:spPr/>
      </p:pic>
      <p:sp>
        <p:nvSpPr>
          <p:cNvPr id="5" name="Segnaposto testo 4"/>
          <p:cNvSpPr>
            <a:spLocks noGrp="1"/>
          </p:cNvSpPr>
          <p:nvPr>
            <p:ph type="body" sz="half" idx="2"/>
          </p:nvPr>
        </p:nvSpPr>
        <p:spPr/>
        <p:txBody>
          <a:bodyPr/>
          <a:lstStyle/>
          <a:p>
            <a:endParaRPr lang="it-IT" dirty="0"/>
          </a:p>
        </p:txBody>
      </p:sp>
      <p:sp>
        <p:nvSpPr>
          <p:cNvPr id="9" name="Segnaposto testo 3"/>
          <p:cNvSpPr txBox="1">
            <a:spLocks/>
          </p:cNvSpPr>
          <p:nvPr/>
        </p:nvSpPr>
        <p:spPr>
          <a:xfrm>
            <a:off x="792480" y="3124200"/>
            <a:ext cx="5434307" cy="31394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it-IT" sz="2400" dirty="0" smtClean="0"/>
              <a:t>Ecco un esempio di carta e cartone:</a:t>
            </a:r>
            <a:endParaRPr lang="it-IT" sz="2400" dirty="0"/>
          </a:p>
        </p:txBody>
      </p:sp>
    </p:spTree>
    <p:extLst>
      <p:ext uri="{BB962C8B-B14F-4D97-AF65-F5344CB8AC3E}">
        <p14:creationId xmlns:p14="http://schemas.microsoft.com/office/powerpoint/2010/main" val="748498541"/>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i="1" dirty="0" smtClean="0">
                <a:solidFill>
                  <a:srgbClr val="92D050"/>
                </a:solidFill>
                <a:latin typeface="Arial Black" panose="020B0A04020102020204" pitchFamily="34" charset="0"/>
              </a:rPr>
              <a:t/>
            </a:r>
            <a:br>
              <a:rPr lang="it-IT" i="1" dirty="0" smtClean="0">
                <a:solidFill>
                  <a:srgbClr val="92D050"/>
                </a:solidFill>
                <a:latin typeface="Arial Black" panose="020B0A04020102020204" pitchFamily="34" charset="0"/>
              </a:rPr>
            </a:br>
            <a:r>
              <a:rPr lang="it-IT" i="1" dirty="0" smtClean="0">
                <a:solidFill>
                  <a:srgbClr val="92D050"/>
                </a:solidFill>
                <a:latin typeface="Arial Black" panose="020B0A04020102020204" pitchFamily="34" charset="0"/>
              </a:rPr>
              <a:t>VETRO</a:t>
            </a:r>
            <a:endParaRPr lang="it-IT" i="1" dirty="0">
              <a:solidFill>
                <a:srgbClr val="92D050"/>
              </a:solidFill>
              <a:latin typeface="Arial Black" panose="020B0A04020102020204" pitchFamily="34" charset="0"/>
            </a:endParaRPr>
          </a:p>
        </p:txBody>
      </p:sp>
      <p:sp>
        <p:nvSpPr>
          <p:cNvPr id="3" name="Segnaposto contenuto 2"/>
          <p:cNvSpPr>
            <a:spLocks noGrp="1"/>
          </p:cNvSpPr>
          <p:nvPr>
            <p:ph idx="1"/>
          </p:nvPr>
        </p:nvSpPr>
        <p:spPr/>
        <p:txBody>
          <a:bodyPr>
            <a:normAutofit lnSpcReduction="10000"/>
          </a:bodyPr>
          <a:lstStyle/>
          <a:p>
            <a:r>
              <a:rPr lang="it-IT" dirty="0"/>
              <a:t>Il materiale in vetro raccolto con </a:t>
            </a:r>
            <a:r>
              <a:rPr lang="it-IT"/>
              <a:t>la </a:t>
            </a:r>
            <a:r>
              <a:rPr lang="it-IT" smtClean="0"/>
              <a:t>differenziata arriva </a:t>
            </a:r>
            <a:r>
              <a:rPr lang="it-IT" dirty="0"/>
              <a:t>nei centri </a:t>
            </a:r>
            <a:r>
              <a:rPr lang="it-IT" dirty="0" smtClean="0"/>
              <a:t>di </a:t>
            </a:r>
            <a:r>
              <a:rPr lang="it-IT" dirty="0"/>
              <a:t>trattamento dove viene separato da corpi estranei e da residui di cristallo, ceramica </a:t>
            </a:r>
            <a:r>
              <a:rPr lang="it-IT" dirty="0" smtClean="0"/>
              <a:t>e </a:t>
            </a:r>
            <a:r>
              <a:rPr lang="it-IT" dirty="0"/>
              <a:t>altri rifiuti. La materia ottenuta viene passata ai forni delle </a:t>
            </a:r>
            <a:r>
              <a:rPr lang="it-IT" dirty="0" smtClean="0"/>
              <a:t>vetrerie, </a:t>
            </a:r>
            <a:r>
              <a:rPr lang="it-IT" dirty="0"/>
              <a:t>dove viene fuso </a:t>
            </a:r>
            <a:r>
              <a:rPr lang="it-IT" dirty="0" smtClean="0"/>
              <a:t>e </a:t>
            </a:r>
            <a:r>
              <a:rPr lang="it-IT" dirty="0"/>
              <a:t>dove, tramiti appositi stampi, prende la forma di un nuovo contenitore. La bottiglia </a:t>
            </a:r>
            <a:r>
              <a:rPr lang="it-IT" dirty="0" smtClean="0"/>
              <a:t>o </a:t>
            </a:r>
            <a:r>
              <a:rPr lang="it-IT" dirty="0"/>
              <a:t>i vasetti così sagomati vengono fatti raffreddare, vengono sottoposti a controlli e </a:t>
            </a:r>
            <a:r>
              <a:rPr lang="it-IT" dirty="0" smtClean="0"/>
              <a:t>verifiche </a:t>
            </a:r>
            <a:r>
              <a:rPr lang="it-IT" dirty="0"/>
              <a:t>e, infine, passano alle aziende imbottigliatrici. </a:t>
            </a:r>
          </a:p>
          <a:p>
            <a:r>
              <a:rPr lang="it-IT" dirty="0"/>
              <a:t>MA QUALI SONO GLI IMBALLAGGI IN VETRO?</a:t>
            </a:r>
          </a:p>
          <a:p>
            <a:r>
              <a:rPr lang="it-IT" dirty="0"/>
              <a:t>I principali imballaggi in vetro sono bottiglie e vasetti. Nella campana del vetro non </a:t>
            </a:r>
            <a:r>
              <a:rPr lang="it-IT" dirty="0" smtClean="0"/>
              <a:t>devono </a:t>
            </a:r>
            <a:r>
              <a:rPr lang="it-IT" dirty="0"/>
              <a:t>essere gettati oggetti di cristallo (bicchieri, lampadari, </a:t>
            </a:r>
            <a:r>
              <a:rPr lang="it-IT" dirty="0" err="1"/>
              <a:t>portaceneri</a:t>
            </a:r>
            <a:r>
              <a:rPr lang="it-IT" dirty="0"/>
              <a:t>, centrotavola), </a:t>
            </a:r>
            <a:r>
              <a:rPr lang="it-IT" dirty="0" smtClean="0"/>
              <a:t>ceramiche </a:t>
            </a:r>
            <a:r>
              <a:rPr lang="it-IT" dirty="0"/>
              <a:t>e porcellane (piatti, tazzine), contenitori in vetro-ceramica, lampade e </a:t>
            </a:r>
            <a:r>
              <a:rPr lang="it-IT" dirty="0" smtClean="0"/>
              <a:t>lampadine</a:t>
            </a:r>
            <a:r>
              <a:rPr lang="it-IT" dirty="0"/>
              <a:t>, specchi, tubi e schermi tv, monitor, computer. </a:t>
            </a:r>
          </a:p>
          <a:p>
            <a:endParaRPr lang="it-IT" dirty="0"/>
          </a:p>
        </p:txBody>
      </p:sp>
    </p:spTree>
    <p:extLst>
      <p:ext uri="{BB962C8B-B14F-4D97-AF65-F5344CB8AC3E}">
        <p14:creationId xmlns:p14="http://schemas.microsoft.com/office/powerpoint/2010/main" val="414718150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 name="Segnaposto contenuto 4"/>
          <p:cNvPicPr>
            <a:picLocks noGrp="1" noChangeAspect="1"/>
          </p:cNvPicPr>
          <p:nvPr>
            <p:ph idx="1"/>
          </p:nvPr>
        </p:nvPicPr>
        <p:blipFill>
          <a:blip r:embed="rId2"/>
          <a:stretch>
            <a:fillRect/>
          </a:stretch>
        </p:blipFill>
        <p:spPr>
          <a:xfrm>
            <a:off x="5001419" y="2076450"/>
            <a:ext cx="4762500" cy="3314700"/>
          </a:xfrm>
          <a:prstGeom prst="rect">
            <a:avLst/>
          </a:prstGeom>
        </p:spPr>
      </p:pic>
      <p:sp>
        <p:nvSpPr>
          <p:cNvPr id="4" name="Segnaposto testo 3"/>
          <p:cNvSpPr>
            <a:spLocks noGrp="1"/>
          </p:cNvSpPr>
          <p:nvPr>
            <p:ph type="body" sz="half" idx="2"/>
          </p:nvPr>
        </p:nvSpPr>
        <p:spPr/>
        <p:txBody>
          <a:bodyPr>
            <a:normAutofit/>
          </a:bodyPr>
          <a:lstStyle/>
          <a:p>
            <a:r>
              <a:rPr lang="it-IT" sz="2400" dirty="0" smtClean="0"/>
              <a:t>Ecco un esempio di vetro:</a:t>
            </a:r>
            <a:endParaRPr lang="it-IT" sz="2400" dirty="0"/>
          </a:p>
        </p:txBody>
      </p:sp>
    </p:spTree>
    <p:extLst>
      <p:ext uri="{BB962C8B-B14F-4D97-AF65-F5344CB8AC3E}">
        <p14:creationId xmlns:p14="http://schemas.microsoft.com/office/powerpoint/2010/main" val="2400216556"/>
      </p:ext>
    </p:extLst>
  </p:cSld>
  <p:clrMapOvr>
    <a:masterClrMapping/>
  </p:clrMapOvr>
  <p:transition spd="slow">
    <p:comb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95600" y="764373"/>
            <a:ext cx="8686800" cy="1293028"/>
          </a:xfrm>
        </p:spPr>
        <p:txBody>
          <a:bodyPr/>
          <a:lstStyle/>
          <a:p>
            <a:pPr algn="ctr"/>
            <a:r>
              <a:rPr lang="it-IT" i="1" dirty="0" smtClean="0">
                <a:solidFill>
                  <a:srgbClr val="B2B2B2"/>
                </a:solidFill>
                <a:latin typeface="Arial Black" panose="020B0A04020102020204" pitchFamily="34" charset="0"/>
              </a:rPr>
              <a:t>alluminio</a:t>
            </a:r>
            <a:endParaRPr lang="it-IT" i="1" dirty="0">
              <a:solidFill>
                <a:srgbClr val="B2B2B2"/>
              </a:solidFill>
              <a:latin typeface="Arial Black" panose="020B0A04020102020204" pitchFamily="34" charset="0"/>
            </a:endParaRPr>
          </a:p>
        </p:txBody>
      </p:sp>
      <p:sp>
        <p:nvSpPr>
          <p:cNvPr id="3" name="Segnaposto contenuto 2"/>
          <p:cNvSpPr>
            <a:spLocks noGrp="1"/>
          </p:cNvSpPr>
          <p:nvPr>
            <p:ph idx="1"/>
          </p:nvPr>
        </p:nvSpPr>
        <p:spPr/>
        <p:txBody>
          <a:bodyPr>
            <a:normAutofit/>
          </a:bodyPr>
          <a:lstStyle/>
          <a:p>
            <a:r>
              <a:rPr lang="it-IT" dirty="0"/>
              <a:t>COME FUNZIONA IL RICICLO DEGLI IMBALLAGGI IN ALLUMINIO?</a:t>
            </a:r>
          </a:p>
          <a:p>
            <a:r>
              <a:rPr lang="it-IT" dirty="0" smtClean="0"/>
              <a:t>A Castel San Giorgio l’alluminio </a:t>
            </a:r>
            <a:r>
              <a:rPr lang="it-IT" dirty="0"/>
              <a:t>si raccoglie nei contenitori gialli insieme alla plastica e all’acciaio. </a:t>
            </a:r>
            <a:r>
              <a:rPr lang="it-IT" dirty="0" smtClean="0"/>
              <a:t>L’alluminio </a:t>
            </a:r>
            <a:r>
              <a:rPr lang="it-IT" dirty="0"/>
              <a:t>raccolto è portato nei centri di selezione dove viene separato dagli altri </a:t>
            </a:r>
            <a:r>
              <a:rPr lang="it-IT" dirty="0" smtClean="0"/>
              <a:t>materiali</a:t>
            </a:r>
            <a:r>
              <a:rPr lang="it-IT" dirty="0"/>
              <a:t>, per essere pressato e trasportato in </a:t>
            </a:r>
            <a:r>
              <a:rPr lang="it-IT" dirty="0" smtClean="0"/>
              <a:t>fonderia, </a:t>
            </a:r>
            <a:r>
              <a:rPr lang="it-IT" dirty="0"/>
              <a:t>dove viene fuso e trasformato </a:t>
            </a:r>
            <a:r>
              <a:rPr lang="it-IT" dirty="0" smtClean="0"/>
              <a:t>in </a:t>
            </a:r>
            <a:r>
              <a:rPr lang="it-IT" dirty="0"/>
              <a:t>lingotti e placche.</a:t>
            </a:r>
          </a:p>
          <a:p>
            <a:r>
              <a:rPr lang="it-IT" dirty="0"/>
              <a:t>MA QUALI SONO GLI IMBALLAGGI IN ALLUMINIO? </a:t>
            </a:r>
          </a:p>
          <a:p>
            <a:r>
              <a:rPr lang="it-IT" dirty="0"/>
              <a:t>Lattine per bevande, fogli sottili per alimenti (cioccolato, coperchi degli yogurt), </a:t>
            </a:r>
            <a:r>
              <a:rPr lang="it-IT" dirty="0" smtClean="0"/>
              <a:t>vaschette </a:t>
            </a:r>
            <a:r>
              <a:rPr lang="it-IT" dirty="0"/>
              <a:t>in alluminio per alimenti, bombolette spray per profumi, lacche, deodoranti, </a:t>
            </a:r>
            <a:r>
              <a:rPr lang="it-IT" dirty="0" smtClean="0"/>
              <a:t>panna</a:t>
            </a:r>
            <a:r>
              <a:rPr lang="it-IT" dirty="0"/>
              <a:t>; scatolette per tonno, carne, pesce, legumi e creme; tubetti per conserve, creme e </a:t>
            </a:r>
            <a:r>
              <a:rPr lang="it-IT" dirty="0" smtClean="0"/>
              <a:t>cosmetici</a:t>
            </a:r>
            <a:r>
              <a:rPr lang="it-IT" dirty="0"/>
              <a:t>, capsule e tappi per bottiglie di olio, vino, </a:t>
            </a:r>
            <a:r>
              <a:rPr lang="it-IT" dirty="0" smtClean="0"/>
              <a:t>liquori e acqua</a:t>
            </a:r>
          </a:p>
          <a:p>
            <a:endParaRPr lang="it-IT" dirty="0"/>
          </a:p>
        </p:txBody>
      </p:sp>
    </p:spTree>
    <p:extLst>
      <p:ext uri="{BB962C8B-B14F-4D97-AF65-F5344CB8AC3E}">
        <p14:creationId xmlns:p14="http://schemas.microsoft.com/office/powerpoint/2010/main" val="295644796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 name="Segnaposto immagine 4"/>
          <p:cNvPicPr>
            <a:picLocks noGrp="1" noChangeAspect="1"/>
          </p:cNvPicPr>
          <p:nvPr>
            <p:ph type="pic" idx="1"/>
          </p:nvPr>
        </p:nvPicPr>
        <p:blipFill>
          <a:blip r:embed="rId2">
            <a:extLst>
              <a:ext uri="{28A0092B-C50C-407E-A947-70E740481C1C}">
                <a14:useLocalDpi xmlns:a14="http://schemas.microsoft.com/office/drawing/2010/main" val="0"/>
              </a:ext>
            </a:extLst>
          </a:blip>
          <a:srcRect l="19066" r="19066"/>
          <a:stretch>
            <a:fillRect/>
          </a:stretch>
        </p:blipFill>
        <p:spPr/>
      </p:pic>
      <p:sp>
        <p:nvSpPr>
          <p:cNvPr id="4" name="Segnaposto testo 3"/>
          <p:cNvSpPr>
            <a:spLocks noGrp="1"/>
          </p:cNvSpPr>
          <p:nvPr>
            <p:ph type="body" sz="half" idx="2"/>
          </p:nvPr>
        </p:nvSpPr>
        <p:spPr/>
        <p:txBody>
          <a:bodyPr>
            <a:normAutofit/>
          </a:bodyPr>
          <a:lstStyle/>
          <a:p>
            <a:r>
              <a:rPr lang="it-IT" sz="2400" dirty="0" smtClean="0"/>
              <a:t>Ecco un esempio di alluminio:</a:t>
            </a:r>
            <a:endParaRPr lang="it-IT" sz="2400" dirty="0"/>
          </a:p>
        </p:txBody>
      </p:sp>
    </p:spTree>
    <p:extLst>
      <p:ext uri="{BB962C8B-B14F-4D97-AF65-F5344CB8AC3E}">
        <p14:creationId xmlns:p14="http://schemas.microsoft.com/office/powerpoint/2010/main" val="1393464483"/>
      </p:ext>
    </p:extLst>
  </p:cSld>
  <p:clrMapOvr>
    <a:masterClrMapping/>
  </p:clrMapOvr>
  <p:transition spd="slow">
    <p:randomBa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Le 5 r</a:t>
            </a:r>
            <a:endParaRPr lang="it-IT" dirty="0"/>
          </a:p>
        </p:txBody>
      </p:sp>
      <p:sp>
        <p:nvSpPr>
          <p:cNvPr id="3" name="Segnaposto contenuto 2"/>
          <p:cNvSpPr>
            <a:spLocks noGrp="1"/>
          </p:cNvSpPr>
          <p:nvPr>
            <p:ph idx="1"/>
          </p:nvPr>
        </p:nvSpPr>
        <p:spPr/>
        <p:txBody>
          <a:bodyPr>
            <a:normAutofit/>
          </a:bodyPr>
          <a:lstStyle/>
          <a:p>
            <a:r>
              <a:rPr lang="it-IT" sz="2400" dirty="0" smtClean="0">
                <a:solidFill>
                  <a:srgbClr val="92D050"/>
                </a:solidFill>
                <a:latin typeface="Arial Black" panose="020B0A04020102020204" pitchFamily="34" charset="0"/>
              </a:rPr>
              <a:t>1. Riduzione </a:t>
            </a:r>
          </a:p>
          <a:p>
            <a:r>
              <a:rPr lang="it-IT" sz="2400" dirty="0" smtClean="0">
                <a:solidFill>
                  <a:srgbClr val="92D050"/>
                </a:solidFill>
                <a:latin typeface="Arial Black" panose="020B0A04020102020204" pitchFamily="34" charset="0"/>
              </a:rPr>
              <a:t>2. Riciclo </a:t>
            </a:r>
          </a:p>
          <a:p>
            <a:r>
              <a:rPr lang="it-IT" sz="2400" dirty="0" smtClean="0">
                <a:solidFill>
                  <a:srgbClr val="92D050"/>
                </a:solidFill>
                <a:latin typeface="Arial Black" panose="020B0A04020102020204" pitchFamily="34" charset="0"/>
              </a:rPr>
              <a:t>3. Riutilizzo</a:t>
            </a:r>
          </a:p>
          <a:p>
            <a:r>
              <a:rPr lang="it-IT" sz="2400" dirty="0" smtClean="0">
                <a:solidFill>
                  <a:srgbClr val="92D050"/>
                </a:solidFill>
                <a:latin typeface="Arial Black" panose="020B0A04020102020204" pitchFamily="34" charset="0"/>
              </a:rPr>
              <a:t>4. Raccolta differenziata</a:t>
            </a:r>
          </a:p>
          <a:p>
            <a:r>
              <a:rPr lang="it-IT" sz="2400" dirty="0" smtClean="0">
                <a:solidFill>
                  <a:srgbClr val="92D050"/>
                </a:solidFill>
                <a:latin typeface="Arial Black" panose="020B0A04020102020204" pitchFamily="34" charset="0"/>
              </a:rPr>
              <a:t>5. Risorse energetiche</a:t>
            </a:r>
            <a:endParaRPr lang="it-IT" sz="2400" dirty="0">
              <a:solidFill>
                <a:srgbClr val="92D050"/>
              </a:solidFill>
              <a:latin typeface="Arial Black" panose="020B0A04020102020204" pitchFamily="34" charset="0"/>
            </a:endParaRPr>
          </a:p>
        </p:txBody>
      </p:sp>
      <p:pic>
        <p:nvPicPr>
          <p:cNvPr id="1026" name="Picture 2" descr="http://www.cevspa.it/img/le-5-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631" y="1935921"/>
            <a:ext cx="6108718" cy="385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48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2000"/>
                                        <p:tgtEl>
                                          <p:spTgt spid="3">
                                            <p:txEl>
                                              <p:pRg st="0" end="0"/>
                                            </p:txEl>
                                          </p:spTgt>
                                        </p:tgtEl>
                                      </p:cBhvr>
                                    </p:animEffect>
                                    <p:anim calcmode="lin" valueType="num">
                                      <p:cBhvr>
                                        <p:cTn id="26"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7"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2000"/>
                                        <p:tgtEl>
                                          <p:spTgt spid="3">
                                            <p:txEl>
                                              <p:pRg st="1" end="1"/>
                                            </p:txEl>
                                          </p:spTgt>
                                        </p:tgtEl>
                                      </p:cBhvr>
                                    </p:animEffect>
                                    <p:anim calcmode="lin" valueType="num">
                                      <p:cBhvr>
                                        <p:cTn id="33"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34"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2000"/>
                                        <p:tgtEl>
                                          <p:spTgt spid="3">
                                            <p:txEl>
                                              <p:pRg st="2" end="2"/>
                                            </p:txEl>
                                          </p:spTgt>
                                        </p:tgtEl>
                                      </p:cBhvr>
                                    </p:animEffect>
                                    <p:anim calcmode="lin" valueType="num">
                                      <p:cBhvr>
                                        <p:cTn id="40"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41"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45" presetClass="entr" presetSubtype="0" fill="hold"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fade">
                                      <p:cBhvr>
                                        <p:cTn id="46" dur="2000"/>
                                        <p:tgtEl>
                                          <p:spTgt spid="3">
                                            <p:txEl>
                                              <p:pRg st="3" end="3"/>
                                            </p:txEl>
                                          </p:spTgt>
                                        </p:tgtEl>
                                      </p:cBhvr>
                                    </p:animEffect>
                                    <p:anim calcmode="lin" valueType="num">
                                      <p:cBhvr>
                                        <p:cTn id="47"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48"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45" presetClass="entr" presetSubtype="0" fill="hold"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Effect transition="in" filter="fade">
                                      <p:cBhvr>
                                        <p:cTn id="53" dur="2000"/>
                                        <p:tgtEl>
                                          <p:spTgt spid="3">
                                            <p:txEl>
                                              <p:pRg st="4" end="4"/>
                                            </p:txEl>
                                          </p:spTgt>
                                        </p:tgtEl>
                                      </p:cBhvr>
                                    </p:animEffect>
                                    <p:anim calcmode="lin" valueType="num">
                                      <p:cBhvr>
                                        <p:cTn id="54"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55"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i="1" dirty="0" smtClean="0">
                <a:latin typeface="Arial Black" panose="020B0A04020102020204" pitchFamily="34" charset="0"/>
              </a:rPr>
              <a:t>COS’ è LA RACCOLTA DIFFERENZIATA</a:t>
            </a:r>
            <a:endParaRPr lang="it-IT" i="1" dirty="0">
              <a:latin typeface="Arial Black" panose="020B0A04020102020204" pitchFamily="34" charset="0"/>
            </a:endParaRPr>
          </a:p>
        </p:txBody>
      </p:sp>
      <p:sp>
        <p:nvSpPr>
          <p:cNvPr id="3" name="Segnaposto contenuto 2"/>
          <p:cNvSpPr>
            <a:spLocks noGrp="1"/>
          </p:cNvSpPr>
          <p:nvPr>
            <p:ph idx="1"/>
          </p:nvPr>
        </p:nvSpPr>
        <p:spPr/>
        <p:txBody>
          <a:bodyPr>
            <a:normAutofit/>
          </a:bodyPr>
          <a:lstStyle/>
          <a:p>
            <a:pPr marL="0" indent="0">
              <a:buNone/>
            </a:pPr>
            <a:r>
              <a:rPr lang="it-IT" dirty="0" smtClean="0"/>
              <a:t>Per fare un ottima classificazione di tutti questi rifiuti dobbiamo svolgere una raccolta differenziata.</a:t>
            </a:r>
          </a:p>
          <a:p>
            <a:pPr marL="0" indent="0">
              <a:buNone/>
            </a:pPr>
            <a:r>
              <a:rPr lang="it-IT" dirty="0" smtClean="0"/>
              <a:t>La </a:t>
            </a:r>
            <a:r>
              <a:rPr lang="it-IT" b="1" dirty="0"/>
              <a:t>raccolta differenziata</a:t>
            </a:r>
            <a:r>
              <a:rPr lang="it-IT" dirty="0"/>
              <a:t> indica un sistema di raccolta dei rifiuti che prevede una prima </a:t>
            </a:r>
            <a:r>
              <a:rPr lang="it-IT" dirty="0" smtClean="0"/>
              <a:t>distinzione </a:t>
            </a:r>
            <a:r>
              <a:rPr lang="it-IT" dirty="0"/>
              <a:t>in base al tipo da parte dei </a:t>
            </a:r>
            <a:r>
              <a:rPr lang="it-IT" dirty="0" smtClean="0"/>
              <a:t>cittadini</a:t>
            </a:r>
            <a:endParaRPr lang="it-IT" dirty="0"/>
          </a:p>
          <a:p>
            <a:r>
              <a:rPr lang="it-IT" dirty="0"/>
              <a:t>Il fine ultimo è dunque la separazione dei rifiuti in modo tale da reindirizzare ciascuna tipologia di rifiuto differenziato verso il rispettivo più adatto trattamento di </a:t>
            </a:r>
            <a:r>
              <a:rPr lang="it-IT" dirty="0">
                <a:hlinkClick r:id="rId2" tooltip="Smaltimento"/>
              </a:rPr>
              <a:t>smaltimento</a:t>
            </a:r>
            <a:r>
              <a:rPr lang="it-IT" dirty="0"/>
              <a:t> o </a:t>
            </a:r>
            <a:r>
              <a:rPr lang="it-IT" dirty="0">
                <a:hlinkClick r:id="rId3" tooltip="Riciclaggio dei rifiuti"/>
              </a:rPr>
              <a:t>recupero</a:t>
            </a:r>
            <a:r>
              <a:rPr lang="it-IT" dirty="0"/>
              <a:t> che va d</a:t>
            </a:r>
            <a:r>
              <a:rPr lang="it-IT" dirty="0" smtClean="0"/>
              <a:t>al deposito </a:t>
            </a:r>
            <a:r>
              <a:rPr lang="it-IT" dirty="0"/>
              <a:t>in </a:t>
            </a:r>
            <a:r>
              <a:rPr lang="it-IT" dirty="0">
                <a:hlinkClick r:id="rId4" tooltip="Discarica"/>
              </a:rPr>
              <a:t>discarica</a:t>
            </a:r>
            <a:r>
              <a:rPr lang="it-IT" dirty="0"/>
              <a:t> o </a:t>
            </a:r>
            <a:r>
              <a:rPr lang="it-IT" dirty="0" smtClean="0"/>
              <a:t>all'</a:t>
            </a:r>
            <a:r>
              <a:rPr lang="it-IT" dirty="0" smtClean="0">
                <a:hlinkClick r:id="rId5" tooltip="Inceneritore"/>
              </a:rPr>
              <a:t>incenerimento</a:t>
            </a:r>
            <a:r>
              <a:rPr lang="it-IT" dirty="0" smtClean="0"/>
              <a:t>, </a:t>
            </a:r>
            <a:r>
              <a:rPr lang="it-IT" dirty="0"/>
              <a:t>al </a:t>
            </a:r>
            <a:r>
              <a:rPr lang="it-IT" dirty="0">
                <a:hlinkClick r:id="rId6" tooltip="Compost"/>
              </a:rPr>
              <a:t>compostaggio</a:t>
            </a:r>
            <a:r>
              <a:rPr lang="it-IT" dirty="0"/>
              <a:t> per l'</a:t>
            </a:r>
            <a:r>
              <a:rPr lang="it-IT" dirty="0">
                <a:hlinkClick r:id="rId7" tooltip="FORSU"/>
              </a:rPr>
              <a:t>organico</a:t>
            </a:r>
            <a:r>
              <a:rPr lang="it-IT" dirty="0"/>
              <a:t> e al </a:t>
            </a:r>
            <a:r>
              <a:rPr lang="it-IT" dirty="0">
                <a:hlinkClick r:id="rId3" tooltip="Riciclaggio dei rifiuti"/>
              </a:rPr>
              <a:t>riciclo</a:t>
            </a:r>
            <a:r>
              <a:rPr lang="it-IT" dirty="0"/>
              <a:t> per il </a:t>
            </a:r>
            <a:r>
              <a:rPr lang="it-IT" dirty="0" smtClean="0"/>
              <a:t>differenziato.</a:t>
            </a:r>
            <a:endParaRPr lang="it-IT" dirty="0"/>
          </a:p>
          <a:p>
            <a:r>
              <a:rPr lang="it-IT" dirty="0"/>
              <a:t>Per quanto detto la raccolta differenziata è </a:t>
            </a:r>
            <a:r>
              <a:rPr lang="it-IT" dirty="0" smtClean="0"/>
              <a:t>avviata dalla </a:t>
            </a:r>
            <a:r>
              <a:rPr lang="it-IT" dirty="0"/>
              <a:t>corretta e più avanzata </a:t>
            </a:r>
            <a:r>
              <a:rPr lang="it-IT" dirty="0">
                <a:hlinkClick r:id="rId8" tooltip="Gestione dei rifiuti"/>
              </a:rPr>
              <a:t>gestione dei rifiuti</a:t>
            </a:r>
            <a:r>
              <a:rPr lang="it-IT" dirty="0"/>
              <a:t> costituendone di fatto la prima fase dell'intero processo.</a:t>
            </a:r>
          </a:p>
          <a:p>
            <a:endParaRPr lang="it-IT" dirty="0"/>
          </a:p>
        </p:txBody>
      </p:sp>
    </p:spTree>
    <p:extLst>
      <p:ext uri="{BB962C8B-B14F-4D97-AF65-F5344CB8AC3E}">
        <p14:creationId xmlns:p14="http://schemas.microsoft.com/office/powerpoint/2010/main" val="979906914"/>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13795" y="161096"/>
            <a:ext cx="10353761" cy="1326321"/>
          </a:xfrm>
        </p:spPr>
        <p:txBody>
          <a:bodyPr/>
          <a:lstStyle/>
          <a:p>
            <a:r>
              <a:rPr lang="it-IT" b="0" i="1" dirty="0">
                <a:solidFill>
                  <a:srgbClr val="FF0000"/>
                </a:solidFill>
                <a:effectLst/>
                <a:latin typeface="Arial Black" panose="020B0A04020102020204" pitchFamily="34" charset="0"/>
              </a:rPr>
              <a:t>Il riciclaggio in </a:t>
            </a:r>
            <a:r>
              <a:rPr lang="it-IT" b="0" i="1" dirty="0" smtClean="0">
                <a:solidFill>
                  <a:srgbClr val="FF0000"/>
                </a:solidFill>
                <a:effectLst/>
                <a:latin typeface="Arial Black" panose="020B0A04020102020204" pitchFamily="34" charset="0"/>
              </a:rPr>
              <a:t>musica</a:t>
            </a:r>
            <a:endParaRPr lang="it-IT" b="0" i="1" dirty="0">
              <a:solidFill>
                <a:srgbClr val="FF0000"/>
              </a:solidFill>
              <a:effectLst/>
              <a:latin typeface="Arial Black" panose="020B0A04020102020204" pitchFamily="34" charset="0"/>
            </a:endParaRPr>
          </a:p>
        </p:txBody>
      </p:sp>
      <p:sp>
        <p:nvSpPr>
          <p:cNvPr id="3" name="Segnaposto contenuto 2"/>
          <p:cNvSpPr>
            <a:spLocks noGrp="1"/>
          </p:cNvSpPr>
          <p:nvPr>
            <p:ph idx="1"/>
          </p:nvPr>
        </p:nvSpPr>
        <p:spPr>
          <a:xfrm>
            <a:off x="913795" y="959732"/>
            <a:ext cx="10353762" cy="3695136"/>
          </a:xfrm>
        </p:spPr>
        <p:txBody>
          <a:bodyPr/>
          <a:lstStyle/>
          <a:p>
            <a:pPr marL="0" indent="0">
              <a:buNone/>
            </a:pPr>
            <a:r>
              <a:rPr lang="it-IT" dirty="0" smtClean="0"/>
              <a:t>A volte con i materiali raccolti attraverso la raccolta differenziata per essere riciclati si possono creare nuovi suoni o addirittura strumenti particolari per esempio con bottiglie di vetro o di </a:t>
            </a:r>
            <a:r>
              <a:rPr lang="it-IT" dirty="0"/>
              <a:t>plastica. Molte scuole, </a:t>
            </a:r>
            <a:r>
              <a:rPr lang="it-IT" dirty="0" smtClean="0"/>
              <a:t>infatti, </a:t>
            </a:r>
            <a:r>
              <a:rPr lang="it-IT" dirty="0"/>
              <a:t>mettono in campo attività ricreative e giochi per sensibilizzare i più giovani nei confronti della tematica ambientale. Uno dei tanti laboratori creati appunto per questo nobile scopo prevede la costruzione di semplici strumenti musicali con l'utilizzo di alcuni materiali da riciclo. </a:t>
            </a:r>
            <a:endParaRPr lang="it-IT" dirty="0" smtClean="0"/>
          </a:p>
        </p:txBody>
      </p:sp>
      <p:pic>
        <p:nvPicPr>
          <p:cNvPr id="4" name="Immagine 3"/>
          <p:cNvPicPr>
            <a:picLocks noChangeAspect="1"/>
          </p:cNvPicPr>
          <p:nvPr/>
        </p:nvPicPr>
        <p:blipFill>
          <a:blip r:embed="rId4"/>
          <a:stretch>
            <a:fillRect/>
          </a:stretch>
        </p:blipFill>
        <p:spPr>
          <a:xfrm>
            <a:off x="7315199" y="3497784"/>
            <a:ext cx="4103371" cy="2731499"/>
          </a:xfrm>
          <a:prstGeom prst="rect">
            <a:avLst/>
          </a:prstGeom>
        </p:spPr>
      </p:pic>
      <p:pic>
        <p:nvPicPr>
          <p:cNvPr id="5" name="Immagine 4"/>
          <p:cNvPicPr>
            <a:picLocks noChangeAspect="1"/>
          </p:cNvPicPr>
          <p:nvPr/>
        </p:nvPicPr>
        <p:blipFill>
          <a:blip r:embed="rId5"/>
          <a:stretch>
            <a:fillRect/>
          </a:stretch>
        </p:blipFill>
        <p:spPr>
          <a:xfrm>
            <a:off x="1737360" y="3594327"/>
            <a:ext cx="3809999" cy="2538412"/>
          </a:xfrm>
          <a:prstGeom prst="rect">
            <a:avLst/>
          </a:prstGeom>
        </p:spPr>
      </p:pic>
      <p:pic>
        <p:nvPicPr>
          <p:cNvPr id="6" name="Dzorlev Zoran &amp; Zoran Madzirov Monti Chardas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1178" y="5453504"/>
            <a:ext cx="609600" cy="609600"/>
          </a:xfrm>
          <a:prstGeom prst="rect">
            <a:avLst/>
          </a:prstGeom>
        </p:spPr>
      </p:pic>
    </p:spTree>
    <p:extLst>
      <p:ext uri="{BB962C8B-B14F-4D97-AF65-F5344CB8AC3E}">
        <p14:creationId xmlns:p14="http://schemas.microsoft.com/office/powerpoint/2010/main" val="3288711639"/>
      </p:ext>
    </p:extLst>
  </p:cSld>
  <p:clrMapOvr>
    <a:masterClrMapping/>
  </p:clrMapOvr>
  <mc:AlternateContent xmlns:mc="http://schemas.openxmlformats.org/markup-compatibility/2006" xmlns:p14="http://schemas.microsoft.com/office/powerpoint/2010/main">
    <mc:Choice Requires="p14">
      <p:transition spd="slow" p14:dur="1600">
        <p14:prism dir="u"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98030" fill="hold"/>
                                        <p:tgtEl>
                                          <p:spTgt spid="6"/>
                                        </p:tgtEl>
                                      </p:cBhvr>
                                    </p:cmd>
                                  </p:childTnLst>
                                </p:cTn>
                              </p:par>
                            </p:childTnLst>
                          </p:cTn>
                        </p:par>
                      </p:childTnLst>
                    </p:cTn>
                  </p:par>
                </p:childTnLst>
              </p:cTn>
              <p:nextCondLst>
                <p:cond evt="onClick" delay="0">
                  <p:tgtEl>
                    <p:spTgt spid="6"/>
                  </p:tgtEl>
                </p:cond>
              </p:nextCondLst>
            </p:seq>
            <p:audio>
              <p:cMediaNode vol="80000">
                <p:cTn id="24"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endParaRPr lang="it-IT" sz="4400" dirty="0"/>
          </a:p>
        </p:txBody>
      </p:sp>
      <p:graphicFrame>
        <p:nvGraphicFramePr>
          <p:cNvPr id="6" name="Segnaposto contenuto 5"/>
          <p:cNvGraphicFramePr>
            <a:graphicFrameLocks noGrp="1"/>
          </p:cNvGraphicFramePr>
          <p:nvPr>
            <p:ph idx="1"/>
            <p:extLst>
              <p:ext uri="{D42A27DB-BD31-4B8C-83A1-F6EECF244321}">
                <p14:modId xmlns:p14="http://schemas.microsoft.com/office/powerpoint/2010/main" val="1076119254"/>
              </p:ext>
            </p:extLst>
          </p:nvPr>
        </p:nvGraphicFramePr>
        <p:xfrm>
          <a:off x="1103313" y="2052638"/>
          <a:ext cx="8947150" cy="4195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ma 7"/>
          <p:cNvGraphicFramePr/>
          <p:nvPr>
            <p:extLst>
              <p:ext uri="{D42A27DB-BD31-4B8C-83A1-F6EECF244321}">
                <p14:modId xmlns:p14="http://schemas.microsoft.com/office/powerpoint/2010/main" val="370514449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131644233"/>
      </p:ext>
    </p:extLst>
  </p:cSld>
  <p:clrMapOvr>
    <a:masterClrMapping/>
  </p:clrMapOvr>
  <p:transition spd="slow">
    <p:comb/>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nchor="t">
            <a:normAutofit/>
          </a:bodyPr>
          <a:lstStyle/>
          <a:p>
            <a:pPr marL="0" indent="0">
              <a:buNone/>
            </a:pPr>
            <a:r>
              <a:rPr lang="it-IT" dirty="0" smtClean="0"/>
              <a:t>Nel mondo alcune persone, con gran talento, si esibiscono per dimostrare al pubblico che un suono </a:t>
            </a:r>
            <a:r>
              <a:rPr lang="it-IT" smtClean="0"/>
              <a:t>piacevole può </a:t>
            </a:r>
            <a:r>
              <a:rPr lang="it-IT" dirty="0" smtClean="0"/>
              <a:t>venire anche dalle piccole cose e che secondo noi sono inutili.</a:t>
            </a:r>
          </a:p>
          <a:p>
            <a:pPr marL="0" indent="0">
              <a:buNone/>
            </a:pPr>
            <a:r>
              <a:rPr lang="it-IT" dirty="0" smtClean="0"/>
              <a:t>ECCO UN ESEMPIO:</a:t>
            </a:r>
          </a:p>
          <a:p>
            <a:endParaRPr lang="it-IT" dirty="0"/>
          </a:p>
        </p:txBody>
      </p:sp>
      <p:pic>
        <p:nvPicPr>
          <p:cNvPr id="4" name="Immagine 3"/>
          <p:cNvPicPr>
            <a:picLocks noChangeAspect="1"/>
          </p:cNvPicPr>
          <p:nvPr/>
        </p:nvPicPr>
        <p:blipFill>
          <a:blip r:embed="rId2"/>
          <a:stretch>
            <a:fillRect/>
          </a:stretch>
        </p:blipFill>
        <p:spPr>
          <a:xfrm>
            <a:off x="5162550" y="3139440"/>
            <a:ext cx="4714240" cy="2651760"/>
          </a:xfrm>
          <a:prstGeom prst="rect">
            <a:avLst/>
          </a:prstGeom>
        </p:spPr>
      </p:pic>
    </p:spTree>
    <p:extLst>
      <p:ext uri="{BB962C8B-B14F-4D97-AF65-F5344CB8AC3E}">
        <p14:creationId xmlns:p14="http://schemas.microsoft.com/office/powerpoint/2010/main" val="2585463156"/>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b="0" dirty="0">
                <a:effectLst/>
                <a:latin typeface="Arial Black" panose="020B0A04020102020204" pitchFamily="34" charset="0"/>
              </a:rPr>
              <a:t>LA RACCOLTA DIFFERENZIATA COME COOPERAZIONE</a:t>
            </a:r>
          </a:p>
        </p:txBody>
      </p:sp>
      <p:sp>
        <p:nvSpPr>
          <p:cNvPr id="3" name="Segnaposto contenuto 2"/>
          <p:cNvSpPr>
            <a:spLocks noGrp="1"/>
          </p:cNvSpPr>
          <p:nvPr>
            <p:ph idx="1"/>
          </p:nvPr>
        </p:nvSpPr>
        <p:spPr/>
        <p:txBody>
          <a:bodyPr>
            <a:normAutofit lnSpcReduction="10000"/>
          </a:bodyPr>
          <a:lstStyle/>
          <a:p>
            <a:r>
              <a:rPr lang="it-IT" dirty="0">
                <a:latin typeface="Arial Black" panose="020B0A04020102020204" pitchFamily="34" charset="0"/>
              </a:rPr>
              <a:t>Noi alunni della classe 1°B, dopo aver studiato gli ecosistemi e le interazioni negative tra gli esseri viventi, abbiamo condotto una ricerca a più mani su diversi siti scientifici per scoprire le interazioni </a:t>
            </a:r>
            <a:r>
              <a:rPr lang="it-IT" dirty="0" smtClean="0">
                <a:latin typeface="Arial Black" panose="020B0A04020102020204" pitchFamily="34" charset="0"/>
              </a:rPr>
              <a:t>positive </a:t>
            </a:r>
            <a:r>
              <a:rPr lang="it-IT" dirty="0">
                <a:latin typeface="Arial Black" panose="020B0A04020102020204" pitchFamily="34" charset="0"/>
              </a:rPr>
              <a:t>tra gli esseri viventi:</a:t>
            </a:r>
          </a:p>
          <a:p>
            <a:pPr marL="0" indent="0">
              <a:buNone/>
            </a:pPr>
            <a:r>
              <a:rPr lang="it-IT" dirty="0" smtClean="0">
                <a:solidFill>
                  <a:srgbClr val="FFFF00"/>
                </a:solidFill>
                <a:latin typeface="Arial Black" panose="020B0A04020102020204" pitchFamily="34" charset="0"/>
              </a:rPr>
              <a:t> </a:t>
            </a:r>
            <a:r>
              <a:rPr lang="it-IT" sz="1900" dirty="0">
                <a:solidFill>
                  <a:srgbClr val="FFFF00"/>
                </a:solidFill>
                <a:latin typeface="Arial Black" panose="020B0A04020102020204" pitchFamily="34" charset="0"/>
              </a:rPr>
              <a:t>Simbiosi</a:t>
            </a:r>
            <a:r>
              <a:rPr lang="it-IT" dirty="0" smtClean="0">
                <a:latin typeface="Arial Black" panose="020B0A04020102020204" pitchFamily="34" charset="0"/>
              </a:rPr>
              <a:t>: </a:t>
            </a:r>
            <a:r>
              <a:rPr lang="it-IT" dirty="0">
                <a:latin typeface="Arial Black" panose="020B0A04020102020204" pitchFamily="34" charset="0"/>
              </a:rPr>
              <a:t>associazione tra due o più animali o vegetali di specie diverse                 </a:t>
            </a:r>
            <a:endParaRPr lang="it-IT" dirty="0" smtClean="0">
              <a:latin typeface="Arial Black" panose="020B0A04020102020204" pitchFamily="34" charset="0"/>
            </a:endParaRPr>
          </a:p>
          <a:p>
            <a:pPr marL="0" indent="0">
              <a:buNone/>
            </a:pPr>
            <a:r>
              <a:rPr lang="it-IT" dirty="0">
                <a:solidFill>
                  <a:srgbClr val="FFFF00"/>
                </a:solidFill>
                <a:latin typeface="Arial Black" panose="020B0A04020102020204" pitchFamily="34" charset="0"/>
              </a:rPr>
              <a:t> Mutualismo</a:t>
            </a:r>
            <a:r>
              <a:rPr lang="it-IT" dirty="0" smtClean="0">
                <a:latin typeface="Arial Black" panose="020B0A04020102020204" pitchFamily="34" charset="0"/>
              </a:rPr>
              <a:t>: </a:t>
            </a:r>
            <a:r>
              <a:rPr lang="it-IT" dirty="0">
                <a:latin typeface="Arial Black" panose="020B0A04020102020204" pitchFamily="34" charset="0"/>
              </a:rPr>
              <a:t>particolare relazione tra specie che traggono reciprocamente vantaggio dalla convivenza </a:t>
            </a:r>
            <a:endParaRPr lang="it-IT" dirty="0" smtClean="0">
              <a:latin typeface="Arial Black" panose="020B0A04020102020204" pitchFamily="34" charset="0"/>
            </a:endParaRPr>
          </a:p>
          <a:p>
            <a:pPr marL="0" indent="0">
              <a:buNone/>
            </a:pPr>
            <a:r>
              <a:rPr lang="it-IT" dirty="0" smtClean="0">
                <a:solidFill>
                  <a:srgbClr val="FFFF00"/>
                </a:solidFill>
                <a:latin typeface="Arial Black" panose="020B0A04020102020204" pitchFamily="34" charset="0"/>
              </a:rPr>
              <a:t>Commensalismo</a:t>
            </a:r>
            <a:r>
              <a:rPr lang="it-IT" dirty="0">
                <a:latin typeface="Arial Black" panose="020B0A04020102020204" pitchFamily="34" charset="0"/>
              </a:rPr>
              <a:t>:  Forma di simbiosi </a:t>
            </a:r>
            <a:r>
              <a:rPr lang="it-IT" dirty="0" smtClean="0">
                <a:latin typeface="Arial Black" panose="020B0A04020102020204" pitchFamily="34" charset="0"/>
              </a:rPr>
              <a:t>fra </a:t>
            </a:r>
            <a:r>
              <a:rPr lang="it-IT" dirty="0">
                <a:latin typeface="Arial Black" panose="020B0A04020102020204" pitchFamily="34" charset="0"/>
              </a:rPr>
              <a:t>due specie animali o </a:t>
            </a:r>
            <a:r>
              <a:rPr lang="it-IT" dirty="0" smtClean="0">
                <a:latin typeface="Arial Black" panose="020B0A04020102020204" pitchFamily="34" charset="0"/>
              </a:rPr>
              <a:t>vegetali, </a:t>
            </a:r>
            <a:r>
              <a:rPr lang="it-IT" dirty="0">
                <a:latin typeface="Arial Black" panose="020B0A04020102020204" pitchFamily="34" charset="0"/>
              </a:rPr>
              <a:t>per cui l'una deriva dall'altra </a:t>
            </a:r>
            <a:r>
              <a:rPr lang="it-IT" dirty="0" smtClean="0">
                <a:latin typeface="Arial Black" panose="020B0A04020102020204" pitchFamily="34" charset="0"/>
              </a:rPr>
              <a:t>senza creare danno.</a:t>
            </a:r>
          </a:p>
          <a:p>
            <a:pPr marL="0" indent="0">
              <a:buNone/>
            </a:pPr>
            <a:r>
              <a:rPr lang="it-IT" dirty="0" smtClean="0">
                <a:solidFill>
                  <a:srgbClr val="FFFF00"/>
                </a:solidFill>
                <a:latin typeface="Arial Black" panose="020B0A04020102020204" pitchFamily="34" charset="0"/>
              </a:rPr>
              <a:t>Cooperazione</a:t>
            </a:r>
            <a:r>
              <a:rPr lang="it-IT" dirty="0" smtClean="0">
                <a:latin typeface="Arial Black" panose="020B0A04020102020204" pitchFamily="34" charset="0"/>
              </a:rPr>
              <a:t>: </a:t>
            </a:r>
            <a:r>
              <a:rPr lang="it-IT" dirty="0">
                <a:latin typeface="Arial Black" panose="020B0A04020102020204" pitchFamily="34" charset="0"/>
              </a:rPr>
              <a:t>Opera prestata per la realizzazione di un'impresa o il conseguimento di un fine; </a:t>
            </a:r>
            <a:endParaRPr lang="it-IT" dirty="0"/>
          </a:p>
        </p:txBody>
      </p:sp>
    </p:spTree>
    <p:extLst>
      <p:ext uri="{BB962C8B-B14F-4D97-AF65-F5344CB8AC3E}">
        <p14:creationId xmlns:p14="http://schemas.microsoft.com/office/powerpoint/2010/main" val="2868631876"/>
      </p:ext>
    </p:extLst>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a:t>Con il nostro lavoro abbiamo risposto ad una domanda: </a:t>
            </a:r>
          </a:p>
          <a:p>
            <a:pPr marL="0" indent="0">
              <a:buNone/>
            </a:pPr>
            <a:r>
              <a:rPr lang="it-IT" dirty="0"/>
              <a:t>In quale forma di interazione positiva rientra la raccolta differenziata?</a:t>
            </a:r>
          </a:p>
          <a:p>
            <a:endParaRPr lang="it-IT"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275" y="3332404"/>
            <a:ext cx="3254259" cy="2376264"/>
          </a:xfrm>
          <a:prstGeom prst="rect">
            <a:avLst/>
          </a:prstGeom>
          <a:noFill/>
          <a:ln>
            <a:noFill/>
          </a:ln>
          <a:effectLst>
            <a:glow rad="101600">
              <a:schemeClr val="accent4">
                <a:satMod val="175000"/>
                <a:alpha val="40000"/>
              </a:schemeClr>
            </a:glow>
            <a:outerShdw dist="35921" dir="2700000" algn="ctr" rotWithShape="0">
              <a:schemeClr val="bg2"/>
            </a:outerShdw>
            <a:reflection blurRad="6350" stA="50000" endA="300" endPos="900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magine 4" descr="http://ilquotidianoinclasse.corriere.it/wp-content/uploads/2014/11/fd456406745d816a45cae554c788e75491.jpg"/>
          <p:cNvPicPr/>
          <p:nvPr/>
        </p:nvPicPr>
        <p:blipFill>
          <a:blip r:embed="rId3"/>
          <a:srcRect/>
          <a:stretch>
            <a:fillRect/>
          </a:stretch>
        </p:blipFill>
        <p:spPr bwMode="auto">
          <a:xfrm>
            <a:off x="6747392" y="3349377"/>
            <a:ext cx="3176016" cy="2441823"/>
          </a:xfrm>
          <a:prstGeom prst="rect">
            <a:avLst/>
          </a:prstGeom>
          <a:ln>
            <a:headEnd/>
            <a:tailEnd/>
          </a:ln>
          <a:effectLst>
            <a:outerShdw blurRad="50800" dist="38100" dir="5400000" sy="96000" rotWithShape="0">
              <a:srgbClr val="000000">
                <a:alpha val="54000"/>
              </a:srgbClr>
            </a:outerShdw>
            <a:reflection blurRad="6350" stA="50000" endA="300" endPos="90000" dist="50800" dir="5400000" sy="-100000" algn="bl" rotWithShape="0"/>
          </a:effectLst>
        </p:spPr>
        <p:style>
          <a:lnRef idx="1">
            <a:schemeClr val="accent2"/>
          </a:lnRef>
          <a:fillRef idx="3">
            <a:schemeClr val="accent2"/>
          </a:fillRef>
          <a:effectRef idx="2">
            <a:schemeClr val="accent2"/>
          </a:effectRef>
          <a:fontRef idx="minor">
            <a:schemeClr val="lt1"/>
          </a:fontRef>
        </p:style>
      </p:pic>
      <p:sp>
        <p:nvSpPr>
          <p:cNvPr id="6" name="Freccia a destra 5"/>
          <p:cNvSpPr/>
          <p:nvPr/>
        </p:nvSpPr>
        <p:spPr>
          <a:xfrm>
            <a:off x="4906851" y="4237149"/>
            <a:ext cx="1167454" cy="575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arrotondato 7"/>
          <p:cNvSpPr/>
          <p:nvPr/>
        </p:nvSpPr>
        <p:spPr>
          <a:xfrm>
            <a:off x="3564543" y="5186008"/>
            <a:ext cx="3493080" cy="153067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200" dirty="0"/>
          </a:p>
          <a:p>
            <a:r>
              <a:rPr lang="it-IT" sz="1200" dirty="0"/>
              <a:t>La cooperazione all’interno di una specie, soprattutto nella specie umana porta al rispetto di tutti gli ecosistemi.</a:t>
            </a:r>
          </a:p>
          <a:p>
            <a:pPr algn="ctr"/>
            <a:endParaRPr lang="it-IT" dirty="0"/>
          </a:p>
        </p:txBody>
      </p:sp>
    </p:spTree>
    <p:extLst>
      <p:ext uri="{BB962C8B-B14F-4D97-AF65-F5344CB8AC3E}">
        <p14:creationId xmlns:p14="http://schemas.microsoft.com/office/powerpoint/2010/main" val="4172578533"/>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i="1" dirty="0" smtClean="0">
                <a:solidFill>
                  <a:srgbClr val="FFC000"/>
                </a:solidFill>
                <a:latin typeface="Arial Black" panose="020B0A04020102020204" pitchFamily="34" charset="0"/>
              </a:rPr>
              <a:t>RIFIUTI IN CAMPANIA:</a:t>
            </a:r>
            <a:br>
              <a:rPr lang="it-IT" i="1" dirty="0" smtClean="0">
                <a:solidFill>
                  <a:srgbClr val="FFC000"/>
                </a:solidFill>
                <a:latin typeface="Arial Black" panose="020B0A04020102020204" pitchFamily="34" charset="0"/>
              </a:rPr>
            </a:br>
            <a:r>
              <a:rPr lang="it-IT" i="1" dirty="0" smtClean="0">
                <a:solidFill>
                  <a:srgbClr val="FFC000"/>
                </a:solidFill>
                <a:latin typeface="Arial Black" panose="020B0A04020102020204" pitchFamily="34" charset="0"/>
              </a:rPr>
              <a:t>RICOMINCIAMO DAI CITTADINI</a:t>
            </a:r>
            <a:endParaRPr lang="it-IT" i="1" dirty="0">
              <a:solidFill>
                <a:srgbClr val="FFC000"/>
              </a:solidFill>
              <a:latin typeface="Arial Black" panose="020B0A04020102020204" pitchFamily="34" charset="0"/>
            </a:endParaRPr>
          </a:p>
        </p:txBody>
      </p:sp>
      <p:sp>
        <p:nvSpPr>
          <p:cNvPr id="5" name="Segnaposto contenuto 4"/>
          <p:cNvSpPr>
            <a:spLocks noGrp="1"/>
          </p:cNvSpPr>
          <p:nvPr>
            <p:ph idx="1"/>
          </p:nvPr>
        </p:nvSpPr>
        <p:spPr/>
        <p:txBody>
          <a:bodyPr>
            <a:normAutofit/>
          </a:bodyPr>
          <a:lstStyle/>
          <a:p>
            <a:r>
              <a:rPr lang="it-IT" dirty="0"/>
              <a:t>“Da cittadini” e non “dai cittadini”,  ricominciamo da persone responsabili che con i loro comportamenti possono fare la differenza e richiamare ancora una volta, se ce ne fosse bisogno, le Istituzioni ad assumere scelte concrete ed in linea con le politiche comunitarie. </a:t>
            </a:r>
          </a:p>
          <a:p>
            <a:r>
              <a:rPr lang="it-IT" dirty="0"/>
              <a:t> </a:t>
            </a:r>
            <a:r>
              <a:rPr lang="it-IT" dirty="0" smtClean="0"/>
              <a:t>Tutta </a:t>
            </a:r>
            <a:r>
              <a:rPr lang="it-IT" dirty="0"/>
              <a:t>la normativa comunitaria ed italiana è fondata su pochi principi chiari che si possono così riassumere: va in discarica </a:t>
            </a:r>
            <a:r>
              <a:rPr lang="it-IT" dirty="0" smtClean="0"/>
              <a:t>tutto </a:t>
            </a:r>
            <a:r>
              <a:rPr lang="it-IT" dirty="0"/>
              <a:t>quello che non è altrimenti recuperabile. Nel momento in cui un piano di gestione prevede un sistema basato su impianti di dimensioni tali da assorbire la gran parte dei rifiuti prodotti, </a:t>
            </a:r>
            <a:r>
              <a:rPr lang="it-IT" dirty="0" smtClean="0"/>
              <a:t>si </a:t>
            </a:r>
            <a:r>
              <a:rPr lang="it-IT" dirty="0"/>
              <a:t>autorizzano alcuni di questi impianti a smaltire </a:t>
            </a:r>
            <a:r>
              <a:rPr lang="it-IT" dirty="0" smtClean="0"/>
              <a:t>il recupero </a:t>
            </a:r>
            <a:r>
              <a:rPr lang="it-IT" dirty="0"/>
              <a:t>dei materiali e riciclaggio di questi sono cose che non servono. </a:t>
            </a:r>
          </a:p>
        </p:txBody>
      </p:sp>
    </p:spTree>
    <p:extLst>
      <p:ext uri="{BB962C8B-B14F-4D97-AF65-F5344CB8AC3E}">
        <p14:creationId xmlns:p14="http://schemas.microsoft.com/office/powerpoint/2010/main" val="3310393518"/>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a:bodyPr>
          <a:lstStyle/>
          <a:p>
            <a:r>
              <a:rPr lang="it-IT" sz="1800" dirty="0"/>
              <a:t>In Campania vivono circa 5.800.000 persone che, secondo i dati APAT (oggi ISPRA)  producono ogni anno poco meno di 500 kg di rifiuti </a:t>
            </a:r>
            <a:r>
              <a:rPr lang="it-IT" sz="1800" dirty="0" smtClean="0"/>
              <a:t> </a:t>
            </a:r>
            <a:r>
              <a:rPr lang="it-IT" sz="1800" dirty="0"/>
              <a:t>per un totale di oltre 2.700.000 tonnellate. Secondo le Linee di Piano 2010-2013 per la Gestione dei Rifiuti Urbani, approvato con </a:t>
            </a:r>
            <a:r>
              <a:rPr lang="it-IT" sz="1800" dirty="0" smtClean="0"/>
              <a:t>l’ordinanza </a:t>
            </a:r>
            <a:r>
              <a:rPr lang="it-IT" sz="1800" dirty="0"/>
              <a:t>n. 75 del 5 febbraio </a:t>
            </a:r>
            <a:r>
              <a:rPr lang="it-IT" sz="1800" dirty="0" smtClean="0"/>
              <a:t>2010, </a:t>
            </a:r>
            <a:r>
              <a:rPr lang="it-IT" sz="1800" dirty="0"/>
              <a:t>la produzione di rifiuti in Campania è superiore a 2,7 milioni t/a. Nel 2008 si è registrato un lieve calo a seguito della crisi economica. Un trend identico in tutta Italia. </a:t>
            </a:r>
            <a:endParaRPr lang="it-IT" sz="1800" dirty="0" smtClean="0"/>
          </a:p>
          <a:p>
            <a:r>
              <a:rPr lang="it-IT" sz="1800" dirty="0"/>
              <a:t>La tabella, che segue riporta la produzione per provincia</a:t>
            </a:r>
            <a:r>
              <a:rPr lang="it-IT" sz="1800" dirty="0" smtClean="0"/>
              <a:t>.</a:t>
            </a:r>
          </a:p>
          <a:p>
            <a:endParaRPr lang="it-IT" sz="1800" dirty="0"/>
          </a:p>
        </p:txBody>
      </p:sp>
      <p:pic>
        <p:nvPicPr>
          <p:cNvPr id="5" name="Immagine 4"/>
          <p:cNvPicPr/>
          <p:nvPr/>
        </p:nvPicPr>
        <p:blipFill>
          <a:blip r:embed="rId2" cstate="print">
            <a:extLst>
              <a:ext uri="{28A0092B-C50C-407E-A947-70E740481C1C}">
                <a14:useLocalDpi xmlns:a14="http://schemas.microsoft.com/office/drawing/2010/main" val="0"/>
              </a:ext>
            </a:extLst>
          </a:blip>
          <a:srcRect b="11728"/>
          <a:stretch>
            <a:fillRect/>
          </a:stretch>
        </p:blipFill>
        <p:spPr bwMode="auto">
          <a:xfrm>
            <a:off x="3043555" y="4550410"/>
            <a:ext cx="6104890" cy="1363980"/>
          </a:xfrm>
          <a:prstGeom prst="rect">
            <a:avLst/>
          </a:prstGeom>
          <a:noFill/>
          <a:ln>
            <a:noFill/>
          </a:ln>
        </p:spPr>
      </p:pic>
    </p:spTree>
    <p:extLst>
      <p:ext uri="{BB962C8B-B14F-4D97-AF65-F5344CB8AC3E}">
        <p14:creationId xmlns:p14="http://schemas.microsoft.com/office/powerpoint/2010/main" val="36418207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92480" y="647700"/>
            <a:ext cx="10607040" cy="5615940"/>
          </a:xfrm>
        </p:spPr>
        <p:txBody>
          <a:bodyPr>
            <a:normAutofit fontScale="92500" lnSpcReduction="20000"/>
          </a:bodyPr>
          <a:lstStyle/>
          <a:p>
            <a:r>
              <a:rPr lang="it-IT" dirty="0"/>
              <a:t>1.	Una delle prime </a:t>
            </a:r>
            <a:r>
              <a:rPr lang="it-IT" dirty="0" smtClean="0"/>
              <a:t>prontezze </a:t>
            </a:r>
            <a:r>
              <a:rPr lang="it-IT" dirty="0"/>
              <a:t>riguarda la raccolta differenziata dei rifiuti. In ogni paese e città </a:t>
            </a:r>
            <a:r>
              <a:rPr lang="it-IT" dirty="0" smtClean="0"/>
              <a:t>valgono </a:t>
            </a:r>
            <a:r>
              <a:rPr lang="it-IT" dirty="0"/>
              <a:t>delle regole specifiche per il riciclo, che impongono una corretta separazione dei materiali da buttare. Smistarli a seconda delle loro caratteristiche, è il primo passo per diventare eco-sostenitori. Se il vostro comune adotta questo sistema di raccolta settimanale, procuratevi il calendario per rispettarne i turni, e non dimenticatevi di informarvi adeguatamente per non sbagliare!</a:t>
            </a:r>
          </a:p>
          <a:p>
            <a:r>
              <a:rPr lang="it-IT" dirty="0"/>
              <a:t>2.Prima di buttare un oggetto, verificate se possa essere riutilizzato in maniera creativa ed originale; separate sempre i rifiuti a seconda del materiale, usando come guida il calendario locale; risciacquate i contenitori (barattoli e lattine) prima di buttarli nell'apposito contenitore dei rifiuti; prestate attenzione ai rifiuti pericolosi e/o tossici. Se previsto, chiedete che vengano ritirati a domicilio, o comunque portateli </a:t>
            </a:r>
            <a:r>
              <a:rPr lang="it-IT" dirty="0" smtClean="0"/>
              <a:t>dove </a:t>
            </a:r>
            <a:r>
              <a:rPr lang="it-IT" dirty="0"/>
              <a:t>richiesto; ricordatevi che le pile usate vanno smaltite buttandole negli appositi raccoglitori e non vanno mischiate al resto della spazzatura! Consegnate i farmaci scaduti alla farmacia più vicina; prima di buttare mobili/elettrodomestici/accessori che non utilizzate, ma ancora in buone condizioni e funzionali, verificate se possano servire a qualche associazione/ente; ricordatevi che tutto ciò che non si può riciclare va nei rifiuti secchi (tra questi assorbenti e pannolini sporchi, carta da forno/oleata e pellicola usata, giocattoli, imballaggi composti da diversi materiali, siringhe e cerotti); leggete sempre le etichette dei prodotti: sempre più spesso, infatti, si trova la giusta indicazione per differenziare il prodotto; quando buttate le bottiglie di plastica, schiacciatele, per evitare un ingombrante volume durante il viaggio verso il riciclo.</a:t>
            </a:r>
          </a:p>
          <a:p>
            <a:endParaRPr lang="it-IT" dirty="0"/>
          </a:p>
        </p:txBody>
      </p:sp>
    </p:spTree>
    <p:extLst>
      <p:ext uri="{BB962C8B-B14F-4D97-AF65-F5344CB8AC3E}">
        <p14:creationId xmlns:p14="http://schemas.microsoft.com/office/powerpoint/2010/main" val="1707113739"/>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8801" y="583052"/>
            <a:ext cx="10498756" cy="1293028"/>
          </a:xfrm>
        </p:spPr>
        <p:txBody>
          <a:bodyPr anchor="ctr">
            <a:normAutofit fontScale="90000"/>
          </a:bodyPr>
          <a:lstStyle/>
          <a:p>
            <a:pPr algn="ctr"/>
            <a:r>
              <a:rPr lang="it-IT" dirty="0" smtClean="0">
                <a:latin typeface="Arial Black" panose="020B0A04020102020204" pitchFamily="34" charset="0"/>
              </a:rPr>
              <a:t/>
            </a:r>
            <a:br>
              <a:rPr lang="it-IT" dirty="0" smtClean="0">
                <a:latin typeface="Arial Black" panose="020B0A04020102020204" pitchFamily="34" charset="0"/>
              </a:rPr>
            </a:br>
            <a:r>
              <a:rPr lang="it-IT" dirty="0" smtClean="0">
                <a:latin typeface="Arial Black" panose="020B0A04020102020204" pitchFamily="34" charset="0"/>
              </a:rPr>
              <a:t>Conclusioni con una filastrocca ecologica</a:t>
            </a:r>
            <a:br>
              <a:rPr lang="it-IT" dirty="0" smtClean="0">
                <a:latin typeface="Arial Black" panose="020B0A04020102020204" pitchFamily="34" charset="0"/>
              </a:rPr>
            </a:br>
            <a:endParaRPr lang="it-IT" dirty="0">
              <a:latin typeface="Arial Black" panose="020B0A04020102020204" pitchFamily="34" charset="0"/>
            </a:endParaRPr>
          </a:p>
        </p:txBody>
      </p:sp>
      <p:sp>
        <p:nvSpPr>
          <p:cNvPr id="3" name="Segnaposto contenuto 2"/>
          <p:cNvSpPr>
            <a:spLocks noGrp="1"/>
          </p:cNvSpPr>
          <p:nvPr>
            <p:ph idx="1"/>
          </p:nvPr>
        </p:nvSpPr>
        <p:spPr/>
        <p:txBody>
          <a:bodyPr>
            <a:noAutofit/>
          </a:bodyPr>
          <a:lstStyle/>
          <a:p>
            <a:pPr algn="ctr"/>
            <a:r>
              <a:rPr lang="it-IT" sz="2400" b="1" dirty="0" smtClean="0">
                <a:solidFill>
                  <a:srgbClr val="FFFF00"/>
                </a:solidFill>
                <a:latin typeface="+mj-lt"/>
              </a:rPr>
              <a:t>Come sarebbe bello avere prati colorati invece che inquinati.</a:t>
            </a:r>
          </a:p>
          <a:p>
            <a:pPr marL="0" indent="0" algn="ctr">
              <a:buNone/>
            </a:pPr>
            <a:r>
              <a:rPr lang="it-IT" sz="2400" b="1" dirty="0" smtClean="0">
                <a:solidFill>
                  <a:srgbClr val="FFFF00"/>
                </a:solidFill>
                <a:latin typeface="+mj-lt"/>
              </a:rPr>
              <a:t>Vorremmo grandi mari azzurri per far vivere pesci colorati.</a:t>
            </a:r>
          </a:p>
          <a:p>
            <a:pPr marL="0" indent="0" algn="ctr">
              <a:buNone/>
            </a:pPr>
            <a:r>
              <a:rPr lang="it-IT" sz="2400" b="1" dirty="0" smtClean="0">
                <a:solidFill>
                  <a:srgbClr val="FFFF00"/>
                </a:solidFill>
                <a:latin typeface="+mj-lt"/>
              </a:rPr>
              <a:t>Vorremmo un mondo normale dove poter giocare</a:t>
            </a:r>
          </a:p>
          <a:p>
            <a:pPr marL="0" indent="0" algn="ctr">
              <a:buNone/>
            </a:pPr>
            <a:r>
              <a:rPr lang="it-IT" sz="2400" b="1" dirty="0">
                <a:solidFill>
                  <a:srgbClr val="FFFF00"/>
                </a:solidFill>
                <a:latin typeface="+mj-lt"/>
              </a:rPr>
              <a:t>p</a:t>
            </a:r>
            <a:r>
              <a:rPr lang="it-IT" sz="2400" b="1" dirty="0" smtClean="0">
                <a:solidFill>
                  <a:srgbClr val="FFFF00"/>
                </a:solidFill>
                <a:latin typeface="+mj-lt"/>
              </a:rPr>
              <a:t>ieno di fiorellini dorati e campi coltivati.</a:t>
            </a:r>
          </a:p>
          <a:p>
            <a:pPr marL="0" indent="0" algn="ctr">
              <a:buNone/>
            </a:pPr>
            <a:r>
              <a:rPr lang="it-IT" sz="2400" b="1" dirty="0" smtClean="0">
                <a:solidFill>
                  <a:srgbClr val="FFFF00"/>
                </a:solidFill>
                <a:latin typeface="+mj-lt"/>
              </a:rPr>
              <a:t>Vorremmo alberelli sempre belli.</a:t>
            </a:r>
          </a:p>
          <a:p>
            <a:pPr marL="0" indent="0" algn="ctr">
              <a:buNone/>
            </a:pPr>
            <a:r>
              <a:rPr lang="it-IT" sz="2400" b="1" dirty="0" smtClean="0">
                <a:solidFill>
                  <a:srgbClr val="FFFF00"/>
                </a:solidFill>
                <a:latin typeface="+mj-lt"/>
              </a:rPr>
              <a:t>Vorremmo un mondo non inquinato </a:t>
            </a:r>
          </a:p>
          <a:p>
            <a:pPr marL="0" indent="0" algn="ctr">
              <a:buNone/>
            </a:pPr>
            <a:r>
              <a:rPr lang="it-IT" sz="2400" b="1" dirty="0">
                <a:solidFill>
                  <a:srgbClr val="FFFF00"/>
                </a:solidFill>
                <a:latin typeface="+mj-lt"/>
              </a:rPr>
              <a:t>e</a:t>
            </a:r>
            <a:r>
              <a:rPr lang="it-IT" sz="2400" b="1" dirty="0" smtClean="0">
                <a:solidFill>
                  <a:srgbClr val="FFFF00"/>
                </a:solidFill>
                <a:latin typeface="+mj-lt"/>
              </a:rPr>
              <a:t> vivere in un posto amato e ben curato</a:t>
            </a:r>
            <a:endParaRPr lang="it-IT" sz="2400" b="1" dirty="0">
              <a:solidFill>
                <a:srgbClr val="FFFF00"/>
              </a:solidFill>
              <a:latin typeface="+mj-lt"/>
            </a:endParaRPr>
          </a:p>
        </p:txBody>
      </p:sp>
    </p:spTree>
    <p:extLst>
      <p:ext uri="{BB962C8B-B14F-4D97-AF65-F5344CB8AC3E}">
        <p14:creationId xmlns:p14="http://schemas.microsoft.com/office/powerpoint/2010/main" val="4188706508"/>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vert="wordArtVert" anchor="ctr"/>
          <a:lstStyle/>
          <a:p>
            <a:pPr algn="ctr"/>
            <a:r>
              <a:rPr lang="it-IT" i="1" dirty="0" smtClean="0">
                <a:latin typeface="Arial Black" panose="020B0A04020102020204" pitchFamily="34" charset="0"/>
              </a:rPr>
              <a:t>The</a:t>
            </a:r>
            <a:r>
              <a:rPr lang="it-IT" dirty="0" smtClean="0"/>
              <a:t> </a:t>
            </a:r>
            <a:r>
              <a:rPr lang="it-IT" i="1" dirty="0" smtClean="0">
                <a:latin typeface="Arial Black" panose="020B0A04020102020204" pitchFamily="34" charset="0"/>
              </a:rPr>
              <a:t>end</a:t>
            </a:r>
            <a:endParaRPr lang="it-IT" i="1" dirty="0">
              <a:latin typeface="Arial Black" panose="020B0A04020102020204" pitchFamily="34" charset="0"/>
            </a:endParaRPr>
          </a:p>
        </p:txBody>
      </p:sp>
      <p:sp>
        <p:nvSpPr>
          <p:cNvPr id="3" name="Segnaposto testo 2"/>
          <p:cNvSpPr>
            <a:spLocks noGrp="1"/>
          </p:cNvSpPr>
          <p:nvPr>
            <p:ph type="body" idx="1"/>
          </p:nvPr>
        </p:nvSpPr>
        <p:spPr/>
        <p:txBody>
          <a:bodyPr/>
          <a:lstStyle/>
          <a:p>
            <a:endParaRPr lang="it-IT"/>
          </a:p>
        </p:txBody>
      </p:sp>
    </p:spTree>
    <p:extLst>
      <p:ext uri="{BB962C8B-B14F-4D97-AF65-F5344CB8AC3E}">
        <p14:creationId xmlns:p14="http://schemas.microsoft.com/office/powerpoint/2010/main" val="3489852510"/>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i="1" dirty="0" smtClean="0">
                <a:latin typeface="Arial Black" panose="020B0A04020102020204" pitchFamily="34" charset="0"/>
              </a:rPr>
              <a:t>Storia della raccolta differenziata</a:t>
            </a:r>
            <a:endParaRPr lang="it-IT" i="1" dirty="0">
              <a:latin typeface="Arial Black" panose="020B0A04020102020204" pitchFamily="34" charset="0"/>
            </a:endParaRPr>
          </a:p>
        </p:txBody>
      </p:sp>
      <p:sp>
        <p:nvSpPr>
          <p:cNvPr id="3" name="Segnaposto contenuto 2"/>
          <p:cNvSpPr>
            <a:spLocks noGrp="1"/>
          </p:cNvSpPr>
          <p:nvPr>
            <p:ph idx="1"/>
          </p:nvPr>
        </p:nvSpPr>
        <p:spPr/>
        <p:txBody>
          <a:bodyPr>
            <a:noAutofit/>
          </a:bodyPr>
          <a:lstStyle/>
          <a:p>
            <a:r>
              <a:rPr lang="it-IT" sz="1500" dirty="0"/>
              <a:t>L’uomo preistorico produceva una quantità di </a:t>
            </a:r>
            <a:r>
              <a:rPr lang="it-IT" sz="1500" dirty="0" smtClean="0"/>
              <a:t>rifiuti </a:t>
            </a:r>
            <a:r>
              <a:rPr lang="it-IT" sz="1500" dirty="0"/>
              <a:t>veramente </a:t>
            </a:r>
            <a:r>
              <a:rPr lang="it-IT" sz="1500" dirty="0" smtClean="0"/>
              <a:t>limitata costituiti</a:t>
            </a:r>
            <a:r>
              <a:rPr lang="it-IT" sz="1500" dirty="0"/>
              <a:t>, interamente da prodotti naturali: ossa degli animali, resti </a:t>
            </a:r>
            <a:r>
              <a:rPr lang="it-IT" sz="1500" dirty="0" smtClean="0"/>
              <a:t>di utensili </a:t>
            </a:r>
            <a:r>
              <a:rPr lang="it-IT" sz="1500" dirty="0"/>
              <a:t>in osso o in pietra. I </a:t>
            </a:r>
            <a:r>
              <a:rPr lang="it-IT" sz="1500" dirty="0" smtClean="0"/>
              <a:t>rifiuti </a:t>
            </a:r>
            <a:r>
              <a:rPr lang="it-IT" sz="1500" dirty="0"/>
              <a:t>non venivano in alcun modo smaltiti </a:t>
            </a:r>
            <a:r>
              <a:rPr lang="it-IT" sz="1500" dirty="0" smtClean="0"/>
              <a:t>e, nei </a:t>
            </a:r>
            <a:r>
              <a:rPr lang="it-IT" sz="1500" dirty="0"/>
              <a:t>siti archeologici, sono attualmente catalogati come preziosi </a:t>
            </a:r>
            <a:r>
              <a:rPr lang="it-IT" sz="1500" dirty="0" smtClean="0"/>
              <a:t>reperti.</a:t>
            </a:r>
          </a:p>
          <a:p>
            <a:r>
              <a:rPr lang="it-IT" sz="1500" dirty="0" smtClean="0"/>
              <a:t> I </a:t>
            </a:r>
            <a:r>
              <a:rPr lang="it-IT" sz="1500" dirty="0"/>
              <a:t>Greci </a:t>
            </a:r>
            <a:r>
              <a:rPr lang="it-IT" sz="1500" dirty="0" smtClean="0"/>
              <a:t>furono </a:t>
            </a:r>
            <a:r>
              <a:rPr lang="it-IT" sz="1500" dirty="0"/>
              <a:t>i primi a sentire il bisogno della pulizia delle città, creando un </a:t>
            </a:r>
            <a:r>
              <a:rPr lang="it-IT" sz="1500" dirty="0" smtClean="0"/>
              <a:t>servizio di </a:t>
            </a:r>
            <a:r>
              <a:rPr lang="it-IT" sz="1500" dirty="0"/>
              <a:t>pulizia urbana. Nella "Costituzione degli Ateniesi" Aristotele </a:t>
            </a:r>
            <a:r>
              <a:rPr lang="it-IT" sz="1500" dirty="0" smtClean="0"/>
              <a:t>assicurava i doveri </a:t>
            </a:r>
            <a:r>
              <a:rPr lang="it-IT" sz="1500" dirty="0"/>
              <a:t>di dieci sorveglianti della città incaricati di verificare il lavoro </a:t>
            </a:r>
            <a:r>
              <a:rPr lang="it-IT" sz="1500" dirty="0" smtClean="0"/>
              <a:t>degli spazzini</a:t>
            </a:r>
            <a:r>
              <a:rPr lang="it-IT" sz="1500" dirty="0"/>
              <a:t>, chiamati "</a:t>
            </a:r>
            <a:r>
              <a:rPr lang="it-IT" sz="1500" dirty="0" err="1"/>
              <a:t>coprologi</a:t>
            </a:r>
            <a:r>
              <a:rPr lang="it-IT" sz="1500" dirty="0"/>
              <a:t>", che avevano il compito di scaricare i rifiuti </a:t>
            </a:r>
            <a:r>
              <a:rPr lang="it-IT" sz="1500" dirty="0" smtClean="0"/>
              <a:t>a due </a:t>
            </a:r>
            <a:r>
              <a:rPr lang="it-IT" sz="1500" dirty="0"/>
              <a:t>chilometri dalla </a:t>
            </a:r>
            <a:r>
              <a:rPr lang="it-IT" sz="1500" dirty="0" smtClean="0"/>
              <a:t>città.</a:t>
            </a:r>
          </a:p>
          <a:p>
            <a:r>
              <a:rPr lang="it-IT" sz="1500" dirty="0" smtClean="0"/>
              <a:t> I </a:t>
            </a:r>
            <a:r>
              <a:rPr lang="it-IT" sz="1500" dirty="0"/>
              <a:t>Romani s</a:t>
            </a:r>
            <a:r>
              <a:rPr lang="it-IT" sz="1500" dirty="0" smtClean="0"/>
              <a:t>caricavano </a:t>
            </a:r>
            <a:r>
              <a:rPr lang="it-IT" sz="1500" dirty="0"/>
              <a:t>i rifiuti che non venivano riutilizzati nella Cloaca Massima, </a:t>
            </a:r>
            <a:r>
              <a:rPr lang="it-IT" sz="1500" dirty="0" smtClean="0"/>
              <a:t>il sistema </a:t>
            </a:r>
            <a:r>
              <a:rPr lang="it-IT" sz="1500" dirty="0"/>
              <a:t>di fognature che </a:t>
            </a:r>
            <a:r>
              <a:rPr lang="it-IT" sz="1500" dirty="0" smtClean="0"/>
              <a:t>serviva </a:t>
            </a:r>
            <a:r>
              <a:rPr lang="it-IT" sz="1500" dirty="0"/>
              <a:t>la città, mentre gli scarichi </a:t>
            </a:r>
            <a:r>
              <a:rPr lang="it-IT" sz="1500" dirty="0" smtClean="0"/>
              <a:t>domestici venivano </a:t>
            </a:r>
            <a:r>
              <a:rPr lang="it-IT" sz="1500" dirty="0"/>
              <a:t>buttati per strada. Non avendo un sistema di raccolta pubblica, </a:t>
            </a:r>
            <a:r>
              <a:rPr lang="it-IT" sz="1500" dirty="0" smtClean="0"/>
              <a:t>il servizio </a:t>
            </a:r>
            <a:r>
              <a:rPr lang="it-IT" sz="1500" dirty="0"/>
              <a:t>era stato affidato a privati. Ogni proprietario di casa </a:t>
            </a:r>
            <a:r>
              <a:rPr lang="it-IT" sz="1500" dirty="0" smtClean="0"/>
              <a:t>doveva provvedere </a:t>
            </a:r>
            <a:r>
              <a:rPr lang="it-IT" sz="1500" dirty="0"/>
              <a:t>alla pulizia del suo circondario. Soltanto Giulio Cesare bandì </a:t>
            </a:r>
            <a:r>
              <a:rPr lang="it-IT" sz="1500" dirty="0" smtClean="0"/>
              <a:t>una gara </a:t>
            </a:r>
            <a:r>
              <a:rPr lang="it-IT" sz="1500" dirty="0"/>
              <a:t>d'appalto pubblica per la pulizia delle strade, con la suddivisione </a:t>
            </a:r>
            <a:r>
              <a:rPr lang="it-IT" sz="1500" dirty="0" smtClean="0"/>
              <a:t>delle spese </a:t>
            </a:r>
            <a:r>
              <a:rPr lang="it-IT" sz="1500" dirty="0"/>
              <a:t>a metà tra l'amministrazione pubblica e i proprietari di case. In </a:t>
            </a:r>
            <a:r>
              <a:rPr lang="it-IT" sz="1500" dirty="0" smtClean="0"/>
              <a:t>ogni caso </a:t>
            </a:r>
            <a:r>
              <a:rPr lang="it-IT" sz="1500" dirty="0"/>
              <a:t>i romani furono i primi creatori dei servizi pubblici di raccolta </a:t>
            </a:r>
            <a:r>
              <a:rPr lang="it-IT" sz="1500" dirty="0" smtClean="0"/>
              <a:t>e smaltimento </a:t>
            </a:r>
            <a:r>
              <a:rPr lang="it-IT" sz="1500" dirty="0"/>
              <a:t>dei rifiuti ed il loro modello fu esportato in tutto l'impero </a:t>
            </a:r>
            <a:r>
              <a:rPr lang="it-IT" sz="1500" dirty="0" smtClean="0"/>
              <a:t>fino alla </a:t>
            </a:r>
            <a:r>
              <a:rPr lang="it-IT" sz="1500" dirty="0"/>
              <a:t>sua durata. Nelle strade venivano collocati i bidoni in cui si </a:t>
            </a:r>
            <a:r>
              <a:rPr lang="it-IT" sz="1500" dirty="0" smtClean="0"/>
              <a:t>doveva svuotare </a:t>
            </a:r>
            <a:r>
              <a:rPr lang="it-IT" sz="1500" dirty="0"/>
              <a:t>l'urina, che veniva poi raccolta dai cosiddetti "lavoratori ad urina</a:t>
            </a:r>
            <a:r>
              <a:rPr lang="it-IT" sz="1500" dirty="0" smtClean="0"/>
              <a:t>", che </a:t>
            </a:r>
            <a:r>
              <a:rPr lang="it-IT" sz="1500" dirty="0"/>
              <a:t>a </a:t>
            </a:r>
            <a:r>
              <a:rPr lang="it-IT" sz="1500" dirty="0" smtClean="0"/>
              <a:t>sua </a:t>
            </a:r>
            <a:r>
              <a:rPr lang="it-IT" sz="1500" dirty="0"/>
              <a:t>volta veniva utilizzata per lavare la lana grezza.</a:t>
            </a:r>
          </a:p>
        </p:txBody>
      </p:sp>
    </p:spTree>
    <p:extLst>
      <p:ext uri="{BB962C8B-B14F-4D97-AF65-F5344CB8AC3E}">
        <p14:creationId xmlns:p14="http://schemas.microsoft.com/office/powerpoint/2010/main" val="513896742"/>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endParaRPr lang="it-IT"/>
          </a:p>
        </p:txBody>
      </p:sp>
      <p:sp>
        <p:nvSpPr>
          <p:cNvPr id="3" name="Segnaposto contenuto 2"/>
          <p:cNvSpPr>
            <a:spLocks noGrp="1"/>
          </p:cNvSpPr>
          <p:nvPr>
            <p:ph type="body" sz="half" idx="2"/>
          </p:nvPr>
        </p:nvSpPr>
        <p:spPr>
          <a:xfrm>
            <a:off x="257577" y="180304"/>
            <a:ext cx="11487955" cy="6529589"/>
          </a:xfrm>
        </p:spPr>
        <p:txBody>
          <a:bodyPr numCol="2" anchor="ctr">
            <a:normAutofit/>
          </a:bodyPr>
          <a:lstStyle/>
          <a:p>
            <a:pPr marL="0" indent="0">
              <a:buNone/>
            </a:pPr>
            <a:r>
              <a:rPr lang="it-IT" sz="1800" dirty="0"/>
              <a:t>“Ognuno deve essere lo spazzino di se </a:t>
            </a:r>
            <a:r>
              <a:rPr lang="it-IT" sz="1800" dirty="0" smtClean="0"/>
              <a:t>stesso.</a:t>
            </a:r>
          </a:p>
          <a:p>
            <a:r>
              <a:rPr lang="it-IT" sz="1800" dirty="0"/>
              <a:t>Evacuare è altrettanto necessario che </a:t>
            </a:r>
            <a:r>
              <a:rPr lang="it-IT" sz="1800" dirty="0" smtClean="0"/>
              <a:t>mangiare: e </a:t>
            </a:r>
            <a:r>
              <a:rPr lang="it-IT" sz="1800" dirty="0"/>
              <a:t>la cosa migliore sarebbe che ciascuno </a:t>
            </a:r>
            <a:r>
              <a:rPr lang="it-IT" sz="1800" dirty="0" smtClean="0"/>
              <a:t>gestisse i </a:t>
            </a:r>
            <a:r>
              <a:rPr lang="it-IT" sz="1800" dirty="0"/>
              <a:t>propri rifiuti. Se questo è impossibile, </a:t>
            </a:r>
            <a:r>
              <a:rPr lang="it-IT" sz="1800" dirty="0" smtClean="0"/>
              <a:t>ogni famiglia </a:t>
            </a:r>
            <a:r>
              <a:rPr lang="it-IT" sz="1800" dirty="0"/>
              <a:t>dovrebbe occuparsi dei propri </a:t>
            </a:r>
            <a:r>
              <a:rPr lang="it-IT" sz="1800" dirty="0" smtClean="0"/>
              <a:t>rifiuti.</a:t>
            </a:r>
            <a:r>
              <a:rPr lang="it-IT" sz="1800" i="1" dirty="0">
                <a:solidFill>
                  <a:srgbClr val="FFFF00"/>
                </a:solidFill>
                <a:latin typeface="Algerian" panose="04020705040A02060702" pitchFamily="82" charset="0"/>
              </a:rPr>
              <a:t> </a:t>
            </a:r>
            <a:endParaRPr lang="it-IT" sz="1800" i="1" dirty="0" smtClean="0">
              <a:solidFill>
                <a:srgbClr val="FFFF00"/>
              </a:solidFill>
              <a:latin typeface="Algerian" panose="04020705040A02060702" pitchFamily="82" charset="0"/>
            </a:endParaRPr>
          </a:p>
          <a:p>
            <a:r>
              <a:rPr lang="it-IT" sz="1800" dirty="0" smtClean="0"/>
              <a:t>Per </a:t>
            </a:r>
            <a:r>
              <a:rPr lang="it-IT" sz="1800" dirty="0"/>
              <a:t>anni ho pensato che ci deve essere </a:t>
            </a:r>
            <a:r>
              <a:rPr lang="it-IT" sz="1800" dirty="0" smtClean="0"/>
              <a:t>qualcosa di </a:t>
            </a:r>
            <a:r>
              <a:rPr lang="it-IT" sz="1800" dirty="0"/>
              <a:t>radicalmente sbagliato là dove la </a:t>
            </a:r>
            <a:r>
              <a:rPr lang="it-IT" sz="1800" dirty="0" smtClean="0"/>
              <a:t>gestione della </a:t>
            </a:r>
            <a:r>
              <a:rPr lang="it-IT" sz="1800" dirty="0"/>
              <a:t>spazzatura è stata resa attività di </a:t>
            </a:r>
            <a:r>
              <a:rPr lang="it-IT" sz="1800" dirty="0" smtClean="0"/>
              <a:t>una categoria </a:t>
            </a:r>
            <a:r>
              <a:rPr lang="it-IT" sz="1800" dirty="0"/>
              <a:t>specializzata della società.</a:t>
            </a:r>
          </a:p>
          <a:p>
            <a:r>
              <a:rPr lang="it-IT" sz="1800" dirty="0"/>
              <a:t>Non abbiamo nessuna testimonianza </a:t>
            </a:r>
            <a:r>
              <a:rPr lang="it-IT" sz="1800" dirty="0" smtClean="0"/>
              <a:t>storica sull’uomo </a:t>
            </a:r>
            <a:r>
              <a:rPr lang="it-IT" sz="1800" dirty="0"/>
              <a:t>che </a:t>
            </a:r>
            <a:r>
              <a:rPr lang="it-IT" sz="1800" dirty="0" smtClean="0"/>
              <a:t>per </a:t>
            </a:r>
            <a:r>
              <a:rPr lang="it-IT" sz="1800" dirty="0"/>
              <a:t>primo assegnò il rango </a:t>
            </a:r>
            <a:r>
              <a:rPr lang="it-IT" sz="1800" dirty="0" smtClean="0"/>
              <a:t>più basso </a:t>
            </a:r>
            <a:r>
              <a:rPr lang="it-IT" sz="1800" dirty="0"/>
              <a:t>a questo essenziale servizio.</a:t>
            </a:r>
          </a:p>
          <a:p>
            <a:r>
              <a:rPr lang="it-IT" sz="1800" dirty="0"/>
              <a:t>Chiunque sia stato non ci ha certo </a:t>
            </a:r>
            <a:r>
              <a:rPr lang="it-IT" sz="1800" dirty="0" smtClean="0"/>
              <a:t>fatto del </a:t>
            </a:r>
            <a:r>
              <a:rPr lang="it-IT" sz="1800" dirty="0"/>
              <a:t>bene. Sin dalla nostra prima </a:t>
            </a:r>
            <a:r>
              <a:rPr lang="it-IT" sz="1800" dirty="0" smtClean="0"/>
              <a:t>infanzia dovremmo </a:t>
            </a:r>
            <a:r>
              <a:rPr lang="it-IT" sz="1800" dirty="0"/>
              <a:t>avere impressa nelle nostre </a:t>
            </a:r>
            <a:r>
              <a:rPr lang="it-IT" sz="1800" dirty="0" smtClean="0"/>
              <a:t>menti l’idea </a:t>
            </a:r>
            <a:r>
              <a:rPr lang="it-IT" sz="1800" dirty="0"/>
              <a:t>che siamo tutti spazzini (…).</a:t>
            </a:r>
          </a:p>
          <a:p>
            <a:r>
              <a:rPr lang="it-IT" sz="1800" dirty="0"/>
              <a:t>Occuparsi della spazzatura in un </a:t>
            </a:r>
            <a:r>
              <a:rPr lang="it-IT" sz="1800" dirty="0" smtClean="0"/>
              <a:t>modo intelligente </a:t>
            </a:r>
            <a:r>
              <a:rPr lang="it-IT" sz="1800" dirty="0"/>
              <a:t>aiuterà ad apprezzare </a:t>
            </a:r>
            <a:r>
              <a:rPr lang="it-IT" sz="1800" dirty="0" smtClean="0"/>
              <a:t>veramente l’uguaglianza </a:t>
            </a:r>
            <a:r>
              <a:rPr lang="it-IT" dirty="0"/>
              <a:t>umana</a:t>
            </a:r>
            <a:r>
              <a:rPr lang="it-IT" dirty="0" smtClean="0"/>
              <a:t>”.</a:t>
            </a:r>
          </a:p>
          <a:p>
            <a:endParaRPr lang="it-IT" dirty="0"/>
          </a:p>
          <a:p>
            <a:endParaRPr lang="it-IT" dirty="0" smtClean="0"/>
          </a:p>
          <a:p>
            <a:endParaRPr lang="it-IT" dirty="0"/>
          </a:p>
          <a:p>
            <a:endParaRPr lang="it-IT" dirty="0" smtClean="0"/>
          </a:p>
          <a:p>
            <a:r>
              <a:rPr lang="it-IT" sz="2400" i="1" dirty="0" smtClean="0">
                <a:solidFill>
                  <a:srgbClr val="FFFF00"/>
                </a:solidFill>
                <a:latin typeface="Arial Black" panose="020B0A04020102020204" pitchFamily="34" charset="0"/>
              </a:rPr>
              <a:t>GHANDI</a:t>
            </a:r>
            <a:endParaRPr lang="it-IT" sz="2400" i="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2873352159"/>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i="1" dirty="0" smtClean="0">
                <a:latin typeface="Arial Black" panose="020B0A04020102020204" pitchFamily="34" charset="0"/>
              </a:rPr>
              <a:t>COSA SONO I </a:t>
            </a:r>
            <a:br>
              <a:rPr lang="it-IT" i="1" dirty="0" smtClean="0">
                <a:latin typeface="Arial Black" panose="020B0A04020102020204" pitchFamily="34" charset="0"/>
              </a:rPr>
            </a:br>
            <a:r>
              <a:rPr lang="it-IT" i="1" dirty="0" smtClean="0">
                <a:latin typeface="Arial Black" panose="020B0A04020102020204" pitchFamily="34" charset="0"/>
              </a:rPr>
              <a:t>RIFIUTI</a:t>
            </a:r>
            <a:endParaRPr lang="it-IT" i="1" dirty="0">
              <a:latin typeface="Arial Black" panose="020B0A04020102020204" pitchFamily="34" charset="0"/>
            </a:endParaRPr>
          </a:p>
        </p:txBody>
      </p:sp>
      <p:sp>
        <p:nvSpPr>
          <p:cNvPr id="3" name="Segnaposto immagine 2"/>
          <p:cNvSpPr>
            <a:spLocks noGrp="1"/>
          </p:cNvSpPr>
          <p:nvPr>
            <p:ph type="pic" idx="1"/>
          </p:nvPr>
        </p:nvSpPr>
        <p:spPr/>
      </p:sp>
      <p:sp>
        <p:nvSpPr>
          <p:cNvPr id="4" name="Segnaposto testo 3"/>
          <p:cNvSpPr>
            <a:spLocks noGrp="1"/>
          </p:cNvSpPr>
          <p:nvPr>
            <p:ph type="body" sz="half" idx="2"/>
          </p:nvPr>
        </p:nvSpPr>
        <p:spPr/>
        <p:txBody>
          <a:bodyPr>
            <a:normAutofit/>
          </a:bodyPr>
          <a:lstStyle/>
          <a:p>
            <a:r>
              <a:rPr lang="it-IT" dirty="0"/>
              <a:t>I </a:t>
            </a:r>
            <a:r>
              <a:rPr lang="it-IT" b="1" dirty="0"/>
              <a:t>rifiuti</a:t>
            </a:r>
            <a:r>
              <a:rPr lang="it-IT" dirty="0"/>
              <a:t> sono materiali di scarto o avanzo di numerose attività umane. Gli esempi tipici includono i rifiuti solidi urbani, le </a:t>
            </a:r>
            <a:r>
              <a:rPr lang="it-IT" dirty="0">
                <a:hlinkClick r:id="rId2" tooltip="Acque reflue"/>
              </a:rPr>
              <a:t>acque</a:t>
            </a:r>
            <a:r>
              <a:rPr lang="it-IT" u="sng" dirty="0">
                <a:hlinkClick r:id="rId2" tooltip="Acque reflue"/>
              </a:rPr>
              <a:t> </a:t>
            </a:r>
            <a:r>
              <a:rPr lang="it-IT" dirty="0"/>
              <a:t> contenenti </a:t>
            </a:r>
            <a:r>
              <a:rPr lang="it-IT" u="sng" dirty="0">
                <a:hlinkClick r:id="rId3" tooltip="Rifiuto organico umano"/>
              </a:rPr>
              <a:t>rifiuti concreti</a:t>
            </a:r>
            <a:r>
              <a:rPr lang="it-IT" dirty="0"/>
              <a:t>, l’ </a:t>
            </a:r>
            <a:r>
              <a:rPr lang="it-IT" u="sng" dirty="0">
                <a:hlinkClick r:id="rId4" tooltip="Ruscellamento"/>
              </a:rPr>
              <a:t>affluenza superficiale</a:t>
            </a:r>
            <a:r>
              <a:rPr lang="it-IT" dirty="0"/>
              <a:t> della </a:t>
            </a:r>
            <a:r>
              <a:rPr lang="it-IT" dirty="0" smtClean="0"/>
              <a:t>pioggia in idrologia </a:t>
            </a:r>
            <a:r>
              <a:rPr lang="it-IT" dirty="0"/>
              <a:t>e in particolare nei sistemi </a:t>
            </a:r>
            <a:r>
              <a:rPr lang="it-IT" dirty="0" smtClean="0"/>
              <a:t>di trasferimento urbano</a:t>
            </a:r>
            <a:r>
              <a:rPr lang="it-IT" dirty="0" smtClean="0">
                <a:hlinkClick r:id="" action="ppaction://noaction">
                  <a:snd r:embed="rId5" name="drumroll.wav"/>
                </a:hlinkClick>
                <a:hlinkMouseOver r:id="" action="ppaction://hlinkshowjump?jump=nextslide">
                  <a:snd r:embed="rId6" name="suction.wav"/>
                </a:hlinkMouseOver>
              </a:rPr>
              <a:t>, </a:t>
            </a:r>
            <a:r>
              <a:rPr lang="it-IT" dirty="0">
                <a:hlinkClick r:id="" action="ppaction://noaction">
                  <a:snd r:embed="rId5" name="drumroll.wav"/>
                </a:hlinkClick>
                <a:hlinkMouseOver r:id="" action="ppaction://hlinkshowjump?jump=nextslide">
                  <a:snd r:embed="rId6" name="suction.wav"/>
                </a:hlinkMouseOver>
              </a:rPr>
              <a:t>i </a:t>
            </a:r>
            <a:r>
              <a:rPr lang="it-IT" u="sng" dirty="0">
                <a:hlinkClick r:id="" action="ppaction://noaction">
                  <a:snd r:embed="rId5" name="drumroll.wav"/>
                </a:hlinkClick>
                <a:hlinkMouseOver r:id="" action="ppaction://hlinkshowjump?jump=nextslide">
                  <a:snd r:embed="rId6" name="suction.wav"/>
                </a:hlinkMouseOver>
              </a:rPr>
              <a:t>rifiuti radioattivi</a:t>
            </a:r>
            <a:r>
              <a:rPr lang="it-IT" dirty="0">
                <a:hlinkClick r:id="" action="ppaction://noaction">
                  <a:snd r:embed="rId5" name="drumroll.wav"/>
                </a:hlinkClick>
                <a:hlinkMouseOver r:id="" action="ppaction://hlinkshowjump?jump=nextslide">
                  <a:snd r:embed="rId6" name="suction.wav"/>
                </a:hlinkMouseOver>
              </a:rPr>
              <a:t> e altri.</a:t>
            </a:r>
            <a:endParaRPr lang="it-IT" dirty="0"/>
          </a:p>
          <a:p>
            <a:endParaRPr lang="it-IT" dirty="0"/>
          </a:p>
        </p:txBody>
      </p:sp>
      <p:pic>
        <p:nvPicPr>
          <p:cNvPr id="1026" name="Picture 2" descr="http://www.outsidernews.net/wp-content/uploads/2014/01/riciclo_rifiut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5389" y="850979"/>
            <a:ext cx="4531002" cy="479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44816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97735" y="764373"/>
            <a:ext cx="10201785" cy="1293028"/>
          </a:xfrm>
        </p:spPr>
        <p:txBody>
          <a:bodyPr/>
          <a:lstStyle/>
          <a:p>
            <a:pPr algn="ctr"/>
            <a:r>
              <a:rPr lang="it-IT" i="1" dirty="0" smtClean="0">
                <a:solidFill>
                  <a:srgbClr val="FF0000"/>
                </a:solidFill>
                <a:latin typeface="Arial Black" panose="020B0A04020102020204" pitchFamily="34" charset="0"/>
              </a:rPr>
              <a:t>Terra dei fuochi</a:t>
            </a:r>
            <a:endParaRPr lang="it-IT" i="1" dirty="0">
              <a:solidFill>
                <a:srgbClr val="FF0000"/>
              </a:solidFill>
              <a:latin typeface="Arial Black" panose="020B0A04020102020204" pitchFamily="34" charset="0"/>
            </a:endParaRPr>
          </a:p>
        </p:txBody>
      </p:sp>
      <p:sp>
        <p:nvSpPr>
          <p:cNvPr id="3" name="Segnaposto contenuto 2"/>
          <p:cNvSpPr>
            <a:spLocks noGrp="1"/>
          </p:cNvSpPr>
          <p:nvPr>
            <p:ph idx="1"/>
          </p:nvPr>
        </p:nvSpPr>
        <p:spPr/>
        <p:txBody>
          <a:bodyPr>
            <a:normAutofit/>
          </a:bodyPr>
          <a:lstStyle/>
          <a:p>
            <a:r>
              <a:rPr lang="it-IT" dirty="0" smtClean="0"/>
              <a:t>Con </a:t>
            </a:r>
            <a:r>
              <a:rPr lang="it-IT" dirty="0"/>
              <a:t>"terra dei fuochi" si individua una vasta area situata nell'Italia meridionale</a:t>
            </a:r>
            <a:r>
              <a:rPr lang="it-IT" dirty="0" smtClean="0"/>
              <a:t>, </a:t>
            </a:r>
            <a:r>
              <a:rPr lang="it-IT" dirty="0"/>
              <a:t>tra le province di Napoli e Caserta, diventata famosa a livello mediatico a causa della presenza di rifiuti tossici </a:t>
            </a:r>
            <a:r>
              <a:rPr lang="it-IT" dirty="0" smtClean="0"/>
              <a:t>che causano un impatto </a:t>
            </a:r>
            <a:r>
              <a:rPr lang="it-IT" dirty="0"/>
              <a:t>sulla salute della popolazione </a:t>
            </a:r>
            <a:r>
              <a:rPr lang="it-IT" dirty="0" smtClean="0"/>
              <a:t>locale.</a:t>
            </a:r>
          </a:p>
          <a:p>
            <a:r>
              <a:rPr lang="it-IT" dirty="0" smtClean="0"/>
              <a:t>Questa </a:t>
            </a:r>
            <a:r>
              <a:rPr lang="it-IT" dirty="0"/>
              <a:t>terminologia è stata utilizzata per la prima volta nel 2003 nel Rapporto Ecomafie 2003 curato da Legambiente</a:t>
            </a:r>
            <a:r>
              <a:rPr lang="it-IT" dirty="0" smtClean="0"/>
              <a:t>. </a:t>
            </a:r>
            <a:r>
              <a:rPr lang="it-IT" dirty="0"/>
              <a:t>Successivamente è stata utilizzata da Roberto Saviano nel libro </a:t>
            </a:r>
            <a:r>
              <a:rPr lang="it-IT" dirty="0" err="1"/>
              <a:t>Gomorra</a:t>
            </a:r>
            <a:r>
              <a:rPr lang="it-IT" dirty="0"/>
              <a:t>, come titolo dell'XI ed ultimo capitolo. Dal 1970 in poi nelle </a:t>
            </a:r>
            <a:r>
              <a:rPr lang="it-IT" dirty="0" smtClean="0"/>
              <a:t>zoni della </a:t>
            </a:r>
            <a:r>
              <a:rPr lang="it-IT" dirty="0"/>
              <a:t>Campania si sono verificati sversamenti di rifiuti industriali</a:t>
            </a:r>
            <a:r>
              <a:rPr lang="it-IT" dirty="0" smtClean="0"/>
              <a:t>, </a:t>
            </a:r>
            <a:r>
              <a:rPr lang="it-IT" dirty="0"/>
              <a:t>tossici e nucleari. In particolare, nelle zone di Succivo, Aversa, Caivano, Acerra e Giugliano in Campania si sono verificati roghi di rifiuti industriali, responsabili di un alto tasso di tumori che hanno colpito soprattutto giovani donne, al seno e alla tiroide, e bambini.</a:t>
            </a:r>
          </a:p>
          <a:p>
            <a:endParaRPr lang="it-IT" dirty="0"/>
          </a:p>
        </p:txBody>
      </p:sp>
    </p:spTree>
    <p:extLst>
      <p:ext uri="{BB962C8B-B14F-4D97-AF65-F5344CB8AC3E}">
        <p14:creationId xmlns:p14="http://schemas.microsoft.com/office/powerpoint/2010/main" val="292443227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i="1" dirty="0" smtClean="0">
                <a:solidFill>
                  <a:srgbClr val="7030A0"/>
                </a:solidFill>
                <a:latin typeface="Arial Black" panose="020B0A04020102020204" pitchFamily="34" charset="0"/>
              </a:rPr>
              <a:t>umido</a:t>
            </a:r>
            <a:endParaRPr lang="it-IT" i="1" dirty="0">
              <a:solidFill>
                <a:srgbClr val="7030A0"/>
              </a:solidFill>
              <a:latin typeface="Arial Black" panose="020B0A04020102020204" pitchFamily="34" charset="0"/>
            </a:endParaRPr>
          </a:p>
        </p:txBody>
      </p:sp>
      <p:sp>
        <p:nvSpPr>
          <p:cNvPr id="3" name="Segnaposto contenuto 2"/>
          <p:cNvSpPr>
            <a:spLocks noGrp="1"/>
          </p:cNvSpPr>
          <p:nvPr>
            <p:ph idx="1"/>
          </p:nvPr>
        </p:nvSpPr>
        <p:spPr/>
        <p:txBody>
          <a:bodyPr>
            <a:normAutofit lnSpcReduction="10000"/>
          </a:bodyPr>
          <a:lstStyle/>
          <a:p>
            <a:r>
              <a:rPr lang="it-IT" dirty="0"/>
              <a:t>COME FUNZIONA IL RICICLO DELL’UMIDO?</a:t>
            </a:r>
          </a:p>
          <a:p>
            <a:r>
              <a:rPr lang="it-IT" dirty="0"/>
              <a:t>Per una corretta raccolta dell’organico la prima cosa da fare è separare i rifiuti utilizzando </a:t>
            </a:r>
            <a:r>
              <a:rPr lang="it-IT" dirty="0" smtClean="0"/>
              <a:t>sacchetti </a:t>
            </a:r>
            <a:r>
              <a:rPr lang="it-IT" dirty="0"/>
              <a:t>biodegradabili e gettarli nei bidoni marroni. L’organico ottenuto viene inviato </a:t>
            </a:r>
            <a:r>
              <a:rPr lang="it-IT" dirty="0" smtClean="0"/>
              <a:t>nei centri </a:t>
            </a:r>
            <a:r>
              <a:rPr lang="it-IT" dirty="0"/>
              <a:t>di </a:t>
            </a:r>
            <a:r>
              <a:rPr lang="it-IT" dirty="0" smtClean="0"/>
              <a:t>compostaggio, </a:t>
            </a:r>
            <a:r>
              <a:rPr lang="it-IT" dirty="0"/>
              <a:t>dove è trasformato in fertilizzante, da </a:t>
            </a:r>
            <a:r>
              <a:rPr lang="it-IT" dirty="0" smtClean="0"/>
              <a:t>utilizzare come concime </a:t>
            </a:r>
            <a:r>
              <a:rPr lang="it-IT" dirty="0"/>
              <a:t>in agricoltura e nel giardinaggio. </a:t>
            </a:r>
          </a:p>
          <a:p>
            <a:r>
              <a:rPr lang="it-IT" dirty="0"/>
              <a:t>COSA SONO I RIFIUTI ORGANICI?</a:t>
            </a:r>
          </a:p>
          <a:p>
            <a:r>
              <a:rPr lang="it-IT" dirty="0"/>
              <a:t>Scarti alimentari, bucce, semi, torsoli e noccioli, verdura, carne, pesce, formaggi, pane, </a:t>
            </a:r>
            <a:r>
              <a:rPr lang="it-IT" dirty="0" smtClean="0"/>
              <a:t>pasta</a:t>
            </a:r>
            <a:r>
              <a:rPr lang="it-IT" dirty="0"/>
              <a:t>, uova, fondi di caffè e bustine di the, gusci d’uovo, lische di pesce, peli e piume, </a:t>
            </a:r>
            <a:r>
              <a:rPr lang="it-IT" dirty="0" smtClean="0"/>
              <a:t>conchiglie </a:t>
            </a:r>
            <a:r>
              <a:rPr lang="it-IT" dirty="0"/>
              <a:t>di molluschi, carta da cucina, tovaglioli e fazzoletti di carta, fiammiferi e </a:t>
            </a:r>
            <a:r>
              <a:rPr lang="it-IT" dirty="0" smtClean="0"/>
              <a:t>bastoncini </a:t>
            </a:r>
            <a:r>
              <a:rPr lang="it-IT" dirty="0"/>
              <a:t>di legno, tappi in sughero, segatura, erba, fogliame, piccole piante e fio</a:t>
            </a:r>
          </a:p>
        </p:txBody>
      </p:sp>
    </p:spTree>
    <p:extLst>
      <p:ext uri="{BB962C8B-B14F-4D97-AF65-F5344CB8AC3E}">
        <p14:creationId xmlns:p14="http://schemas.microsoft.com/office/powerpoint/2010/main" val="2154299489"/>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050" name="Picture 2" descr="Risultati immagini per umido"/>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420644" y="2543175"/>
            <a:ext cx="192405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testo 3"/>
          <p:cNvSpPr>
            <a:spLocks noGrp="1"/>
          </p:cNvSpPr>
          <p:nvPr>
            <p:ph type="body" sz="half" idx="2"/>
          </p:nvPr>
        </p:nvSpPr>
        <p:spPr/>
        <p:txBody>
          <a:bodyPr>
            <a:normAutofit/>
          </a:bodyPr>
          <a:lstStyle/>
          <a:p>
            <a:r>
              <a:rPr lang="it-IT" sz="2400" dirty="0" smtClean="0"/>
              <a:t>Ecco un esempio di umido:</a:t>
            </a:r>
            <a:endParaRPr lang="it-IT" sz="2400" dirty="0"/>
          </a:p>
        </p:txBody>
      </p:sp>
    </p:spTree>
    <p:extLst>
      <p:ext uri="{BB962C8B-B14F-4D97-AF65-F5344CB8AC3E}">
        <p14:creationId xmlns:p14="http://schemas.microsoft.com/office/powerpoint/2010/main" val="301399165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i="1" dirty="0" smtClean="0">
                <a:solidFill>
                  <a:schemeClr val="accent1"/>
                </a:solidFill>
                <a:latin typeface="Arial Black" panose="020B0A04020102020204" pitchFamily="34" charset="0"/>
              </a:rPr>
              <a:t>plastica</a:t>
            </a:r>
            <a:endParaRPr lang="it-IT" i="1" dirty="0">
              <a:solidFill>
                <a:schemeClr val="accent1"/>
              </a:solidFill>
              <a:latin typeface="Arial Black" panose="020B0A04020102020204" pitchFamily="34" charset="0"/>
            </a:endParaRPr>
          </a:p>
        </p:txBody>
      </p:sp>
      <p:sp>
        <p:nvSpPr>
          <p:cNvPr id="3" name="Segnaposto contenuto 2"/>
          <p:cNvSpPr>
            <a:spLocks noGrp="1"/>
          </p:cNvSpPr>
          <p:nvPr>
            <p:ph idx="1"/>
          </p:nvPr>
        </p:nvSpPr>
        <p:spPr/>
        <p:txBody>
          <a:bodyPr>
            <a:normAutofit fontScale="92500" lnSpcReduction="10000"/>
          </a:bodyPr>
          <a:lstStyle/>
          <a:p>
            <a:pPr marL="0" indent="0">
              <a:buNone/>
            </a:pPr>
            <a:r>
              <a:rPr lang="it-IT" dirty="0"/>
              <a:t>Per una corretta raccolta differenziata degli imballaggi in plastica è necessario accertare </a:t>
            </a:r>
            <a:r>
              <a:rPr lang="it-IT" dirty="0" smtClean="0"/>
              <a:t>che </a:t>
            </a:r>
            <a:r>
              <a:rPr lang="it-IT" dirty="0"/>
              <a:t>siano vuoti, ridurne l’ingombro e gettarli nella </a:t>
            </a:r>
            <a:r>
              <a:rPr lang="it-IT" dirty="0" smtClean="0"/>
              <a:t>giusto contenitore. </a:t>
            </a:r>
            <a:r>
              <a:rPr lang="it-IT" dirty="0"/>
              <a:t>Il processo di riciclo di questi rifiuti, una volta presi in carico da </a:t>
            </a:r>
            <a:r>
              <a:rPr lang="it-IT" dirty="0" smtClean="0"/>
              <a:t>COREPLA e </a:t>
            </a:r>
            <a:r>
              <a:rPr lang="it-IT" dirty="0"/>
              <a:t>inviati </a:t>
            </a:r>
            <a:r>
              <a:rPr lang="it-IT" dirty="0" smtClean="0"/>
              <a:t>ai centri </a:t>
            </a:r>
            <a:r>
              <a:rPr lang="it-IT" dirty="0"/>
              <a:t>di </a:t>
            </a:r>
            <a:r>
              <a:rPr lang="it-IT" dirty="0" smtClean="0"/>
              <a:t>separazione delle </a:t>
            </a:r>
            <a:r>
              <a:rPr lang="it-IT" dirty="0"/>
              <a:t>varie plastiche, consiste in una sequenza di operazioni </a:t>
            </a:r>
            <a:r>
              <a:rPr lang="it-IT" dirty="0" smtClean="0"/>
              <a:t>necessarie </a:t>
            </a:r>
            <a:r>
              <a:rPr lang="it-IT" dirty="0"/>
              <a:t>per dare nuova vita alla plastica, come la macinazione, il lavaggio, cui si </a:t>
            </a:r>
            <a:r>
              <a:rPr lang="it-IT" dirty="0" smtClean="0"/>
              <a:t>aggiunge </a:t>
            </a:r>
            <a:r>
              <a:rPr lang="it-IT" dirty="0"/>
              <a:t>in molti casi il processo di </a:t>
            </a:r>
            <a:r>
              <a:rPr lang="it-IT" dirty="0" err="1" smtClean="0"/>
              <a:t>rigranulazione</a:t>
            </a:r>
            <a:r>
              <a:rPr lang="it-IT" dirty="0" smtClean="0"/>
              <a:t>.</a:t>
            </a:r>
          </a:p>
          <a:p>
            <a:pPr marL="0" indent="0">
              <a:buNone/>
            </a:pPr>
            <a:r>
              <a:rPr lang="it-IT" dirty="0" smtClean="0"/>
              <a:t>MA </a:t>
            </a:r>
            <a:r>
              <a:rPr lang="it-IT" dirty="0"/>
              <a:t>QUALI SONO GLI IMBALLAGGI IN PLASTICA?</a:t>
            </a:r>
          </a:p>
          <a:p>
            <a:r>
              <a:rPr lang="it-IT" dirty="0"/>
              <a:t>Bottiglie di acqua e bibite; flaconi e barattoli per detersivi, saponi, cosmetici; vaschette </a:t>
            </a:r>
            <a:r>
              <a:rPr lang="it-IT" dirty="0" smtClean="0"/>
              <a:t>e </a:t>
            </a:r>
            <a:r>
              <a:rPr lang="it-IT" dirty="0"/>
              <a:t>confezioni in plastica trasparente per alimenti; vasetti e vaschette per yogurt e gelati; </a:t>
            </a:r>
            <a:r>
              <a:rPr lang="it-IT" dirty="0" smtClean="0"/>
              <a:t>confezioni </a:t>
            </a:r>
            <a:r>
              <a:rPr lang="it-IT" dirty="0"/>
              <a:t>rigide per dolciumi; vaschette e piccoli imballaggi in polistirolo; shopper, </a:t>
            </a:r>
            <a:r>
              <a:rPr lang="it-IT" dirty="0" smtClean="0"/>
              <a:t>buste </a:t>
            </a:r>
            <a:r>
              <a:rPr lang="it-IT" dirty="0"/>
              <a:t>e sacchetti per alimenti in genere (pasta, riso, patatine); blister e contenitori rigidi; </a:t>
            </a:r>
            <a:r>
              <a:rPr lang="it-IT" dirty="0" smtClean="0"/>
              <a:t>plastica </a:t>
            </a:r>
            <a:r>
              <a:rPr lang="it-IT" dirty="0"/>
              <a:t>d’imballaggio; piatti e bicchieri monouso di plastica.</a:t>
            </a:r>
          </a:p>
          <a:p>
            <a:endParaRPr lang="it-IT" dirty="0"/>
          </a:p>
        </p:txBody>
      </p:sp>
    </p:spTree>
    <p:extLst>
      <p:ext uri="{BB962C8B-B14F-4D97-AF65-F5344CB8AC3E}">
        <p14:creationId xmlns:p14="http://schemas.microsoft.com/office/powerpoint/2010/main" val="285330706"/>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e">
  <a:themeElements>
    <a:clrScheme name="Ione">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e">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621</TotalTime>
  <Words>2032</Words>
  <Application>Microsoft Office PowerPoint</Application>
  <PresentationFormat>Personalizzato</PresentationFormat>
  <Paragraphs>101</Paragraphs>
  <Slides>27</Slides>
  <Notes>0</Notes>
  <HiddenSlides>0</HiddenSlides>
  <MMClips>3</MMClips>
  <ScaleCrop>false</ScaleCrop>
  <HeadingPairs>
    <vt:vector size="4" baseType="variant">
      <vt:variant>
        <vt:lpstr>Tema</vt:lpstr>
      </vt:variant>
      <vt:variant>
        <vt:i4>1</vt:i4>
      </vt:variant>
      <vt:variant>
        <vt:lpstr>Titoli diapositive</vt:lpstr>
      </vt:variant>
      <vt:variant>
        <vt:i4>27</vt:i4>
      </vt:variant>
    </vt:vector>
  </HeadingPairs>
  <TitlesOfParts>
    <vt:vector size="28" baseType="lpstr">
      <vt:lpstr>Ione</vt:lpstr>
      <vt:lpstr>La classe I^b</vt:lpstr>
      <vt:lpstr>Presentazione standard di PowerPoint</vt:lpstr>
      <vt:lpstr>Storia della raccolta differenziata</vt:lpstr>
      <vt:lpstr>Presentazione standard di PowerPoint</vt:lpstr>
      <vt:lpstr>COSA SONO I  RIFIUTI</vt:lpstr>
      <vt:lpstr>Terra dei fuochi</vt:lpstr>
      <vt:lpstr>umido</vt:lpstr>
      <vt:lpstr>Presentazione standard di PowerPoint</vt:lpstr>
      <vt:lpstr>plastica</vt:lpstr>
      <vt:lpstr>Presentazione standard di PowerPoint</vt:lpstr>
      <vt:lpstr>CARTA E CARTONE</vt:lpstr>
      <vt:lpstr>Presentazione standard di PowerPoint</vt:lpstr>
      <vt:lpstr> VETRO</vt:lpstr>
      <vt:lpstr>Presentazione standard di PowerPoint</vt:lpstr>
      <vt:lpstr>alluminio</vt:lpstr>
      <vt:lpstr>Presentazione standard di PowerPoint</vt:lpstr>
      <vt:lpstr>Le 5 r</vt:lpstr>
      <vt:lpstr>COS’ è LA RACCOLTA DIFFERENZIATA</vt:lpstr>
      <vt:lpstr>Il riciclaggio in musica</vt:lpstr>
      <vt:lpstr>Presentazione standard di PowerPoint</vt:lpstr>
      <vt:lpstr>LA RACCOLTA DIFFERENZIATA COME COOPERAZIONE</vt:lpstr>
      <vt:lpstr>Presentazione standard di PowerPoint</vt:lpstr>
      <vt:lpstr>RIFIUTI IN CAMPANIA: RICOMINCIAMO DAI CITTADINI</vt:lpstr>
      <vt:lpstr>Presentazione standard di PowerPoint</vt:lpstr>
      <vt:lpstr>Presentazione standard di PowerPoint</vt:lpstr>
      <vt:lpstr> Conclusioni con una filastrocca ecologica </vt:lpstr>
      <vt:lpstr>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VITO BOVE, ALEX CALIFANO, STEFANO FASOLINO, RAFFAELE GRIMALDI, MATTEO CARPENTIERI E CRISTIAN FIUME.</dc:title>
  <dc:creator>Utente</dc:creator>
  <cp:lastModifiedBy>Utente</cp:lastModifiedBy>
  <cp:revision>62</cp:revision>
  <cp:lastPrinted>2016-02-14T19:08:06Z</cp:lastPrinted>
  <dcterms:created xsi:type="dcterms:W3CDTF">2016-02-13T15:43:01Z</dcterms:created>
  <dcterms:modified xsi:type="dcterms:W3CDTF">2016-05-13T07:27:50Z</dcterms:modified>
</cp:coreProperties>
</file>