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6" r:id="rId2"/>
    <p:sldId id="317" r:id="rId3"/>
    <p:sldId id="258" r:id="rId4"/>
    <p:sldId id="259" r:id="rId5"/>
    <p:sldId id="260" r:id="rId6"/>
    <p:sldId id="261" r:id="rId7"/>
    <p:sldId id="262" r:id="rId8"/>
    <p:sldId id="270" r:id="rId9"/>
    <p:sldId id="263" r:id="rId10"/>
    <p:sldId id="264" r:id="rId11"/>
    <p:sldId id="265" r:id="rId12"/>
    <p:sldId id="266" r:id="rId13"/>
    <p:sldId id="267" r:id="rId14"/>
    <p:sldId id="268" r:id="rId15"/>
    <p:sldId id="271" r:id="rId16"/>
    <p:sldId id="269"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79" r:id="rId35"/>
    <p:sldId id="290" r:id="rId36"/>
    <p:sldId id="291" r:id="rId37"/>
    <p:sldId id="292" r:id="rId38"/>
    <p:sldId id="295" r:id="rId39"/>
    <p:sldId id="296" r:id="rId40"/>
    <p:sldId id="297" r:id="rId41"/>
    <p:sldId id="298" r:id="rId42"/>
    <p:sldId id="299" r:id="rId43"/>
    <p:sldId id="301" r:id="rId44"/>
    <p:sldId id="300" r:id="rId45"/>
    <p:sldId id="302" r:id="rId46"/>
    <p:sldId id="303" r:id="rId47"/>
    <p:sldId id="304" r:id="rId48"/>
    <p:sldId id="305" r:id="rId49"/>
    <p:sldId id="306" r:id="rId50"/>
    <p:sldId id="308" r:id="rId51"/>
    <p:sldId id="310" r:id="rId52"/>
    <p:sldId id="311" r:id="rId53"/>
    <p:sldId id="312" r:id="rId54"/>
    <p:sldId id="313" r:id="rId55"/>
    <p:sldId id="314" r:id="rId56"/>
    <p:sldId id="315" r:id="rId5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7" autoAdjust="0"/>
    <p:restoredTop sz="94660"/>
  </p:normalViewPr>
  <p:slideViewPr>
    <p:cSldViewPr>
      <p:cViewPr varScale="1">
        <p:scale>
          <a:sx n="69" d="100"/>
          <a:sy n="69" d="100"/>
        </p:scale>
        <p:origin x="-55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fld id="{8D0D9D8E-9757-4D1F-83B8-805EB1C830E7}" type="datetimeFigureOut">
              <a:rPr lang="it-IT" smtClean="0"/>
              <a:pPr/>
              <a:t>20/04/2016</a:t>
            </a:fld>
            <a:endParaRPr lang="it-IT"/>
          </a:p>
        </p:txBody>
      </p:sp>
      <p:sp>
        <p:nvSpPr>
          <p:cNvPr id="17" name="Segnaposto piè di pagina 16"/>
          <p:cNvSpPr>
            <a:spLocks noGrp="1"/>
          </p:cNvSpPr>
          <p:nvPr>
            <p:ph type="ftr" sz="quarter" idx="11"/>
          </p:nvPr>
        </p:nvSpPr>
        <p:spPr bwMode="auto">
          <a:xfrm rot="5400000">
            <a:off x="7077269" y="4181669"/>
            <a:ext cx="3657600" cy="384048"/>
          </a:xfrm>
        </p:spPr>
        <p:txBody>
          <a:bodyPr/>
          <a:lstStyle/>
          <a:p>
            <a:endParaRPr lang="it-IT"/>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egnaposto numero diapositiva 28"/>
          <p:cNvSpPr>
            <a:spLocks noGrp="1"/>
          </p:cNvSpPr>
          <p:nvPr>
            <p:ph type="sldNum" sz="quarter" idx="12"/>
          </p:nvPr>
        </p:nvSpPr>
        <p:spPr bwMode="auto">
          <a:xfrm>
            <a:off x="1325544" y="4928702"/>
            <a:ext cx="609600" cy="517524"/>
          </a:xfrm>
        </p:spPr>
        <p:txBody>
          <a:bodyPr/>
          <a:lstStyle/>
          <a:p>
            <a:fld id="{CE727D11-2FBC-4AE9-B9CE-39846A1AC80A}" type="slidenum">
              <a:rPr lang="it-IT" smtClean="0"/>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8D0D9D8E-9757-4D1F-83B8-805EB1C830E7}" type="datetimeFigureOut">
              <a:rPr lang="it-IT" smtClean="0"/>
              <a:pPr/>
              <a:t>20/04/2016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27D11-2FBC-4AE9-B9CE-39846A1AC80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8D0D9D8E-9757-4D1F-83B8-805EB1C830E7}" type="datetimeFigureOut">
              <a:rPr lang="it-IT" smtClean="0"/>
              <a:pPr/>
              <a:t>20/04/2016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727D11-2FBC-4AE9-B9CE-39846A1AC80A}"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fld id="{8D0D9D8E-9757-4D1F-83B8-805EB1C830E7}" type="datetimeFigureOut">
              <a:rPr lang="it-IT" smtClean="0"/>
              <a:pPr/>
              <a:t>20/04/2016</a:t>
            </a:fld>
            <a:endParaRPr lang="it-IT"/>
          </a:p>
        </p:txBody>
      </p:sp>
      <p:sp>
        <p:nvSpPr>
          <p:cNvPr id="9" name="Segnaposto numero diapositiva 8"/>
          <p:cNvSpPr>
            <a:spLocks noGrp="1"/>
          </p:cNvSpPr>
          <p:nvPr>
            <p:ph type="sldNum" sz="quarter" idx="15"/>
          </p:nvPr>
        </p:nvSpPr>
        <p:spPr/>
        <p:txBody>
          <a:bodyPr rtlCol="0"/>
          <a:lstStyle/>
          <a:p>
            <a:fld id="{CE727D11-2FBC-4AE9-B9CE-39846A1AC80A}" type="slidenum">
              <a:rPr lang="it-IT" smtClean="0"/>
              <a:pPr/>
              <a:t>‹N›</a:t>
            </a:fld>
            <a:endParaRPr lang="it-IT"/>
          </a:p>
        </p:txBody>
      </p:sp>
      <p:sp>
        <p:nvSpPr>
          <p:cNvPr id="10" name="Segnaposto piè di pagina 9"/>
          <p:cNvSpPr>
            <a:spLocks noGrp="1"/>
          </p:cNvSpPr>
          <p:nvPr>
            <p:ph type="ftr" sz="quarter" idx="16"/>
          </p:nvPr>
        </p:nvSpPr>
        <p:spPr/>
        <p:txBody>
          <a:bodyPr rtlCol="0"/>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fld id="{8D0D9D8E-9757-4D1F-83B8-805EB1C830E7}" type="datetimeFigureOut">
              <a:rPr lang="it-IT" smtClean="0"/>
              <a:pPr/>
              <a:t>20/04/2016</a:t>
            </a:fld>
            <a:endParaRPr lang="it-IT"/>
          </a:p>
        </p:txBody>
      </p:sp>
      <p:sp>
        <p:nvSpPr>
          <p:cNvPr id="5" name="Segnaposto piè di pagina 4"/>
          <p:cNvSpPr>
            <a:spLocks noGrp="1"/>
          </p:cNvSpPr>
          <p:nvPr>
            <p:ph type="ftr" sz="quarter" idx="11"/>
          </p:nvPr>
        </p:nvSpPr>
        <p:spPr bwMode="auto">
          <a:xfrm rot="5400000">
            <a:off x="7077456" y="4178808"/>
            <a:ext cx="3657600" cy="384048"/>
          </a:xfrm>
        </p:spPr>
        <p:txBody>
          <a:bodyPr/>
          <a:lstStyle/>
          <a:p>
            <a:endParaRPr lang="it-IT"/>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numero diapositiva 5"/>
          <p:cNvSpPr>
            <a:spLocks noGrp="1"/>
          </p:cNvSpPr>
          <p:nvPr>
            <p:ph type="sldNum" sz="quarter" idx="12"/>
          </p:nvPr>
        </p:nvSpPr>
        <p:spPr bwMode="auto">
          <a:xfrm>
            <a:off x="1340616" y="4928702"/>
            <a:ext cx="609600" cy="517524"/>
          </a:xfrm>
        </p:spPr>
        <p:txBody>
          <a:bodyPr/>
          <a:lstStyle/>
          <a:p>
            <a:fld id="{CE727D11-2FBC-4AE9-B9CE-39846A1AC80A}" type="slidenum">
              <a:rPr lang="it-IT" smtClean="0"/>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8D0D9D8E-9757-4D1F-83B8-805EB1C830E7}" type="datetimeFigureOut">
              <a:rPr lang="it-IT" smtClean="0"/>
              <a:pPr/>
              <a:t>20/04/2016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E727D11-2FBC-4AE9-B9CE-39846A1AC80A}" type="slidenum">
              <a:rPr lang="it-IT" smtClean="0"/>
              <a:pPr/>
              <a:t>‹N›</a:t>
            </a:fld>
            <a:endParaRPr lang="it-IT"/>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8D0D9D8E-9757-4D1F-83B8-805EB1C830E7}" type="datetimeFigureOut">
              <a:rPr lang="it-IT" smtClean="0"/>
              <a:pPr/>
              <a:t>20/04/2016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E727D11-2FBC-4AE9-B9CE-39846A1AC80A}" type="slidenum">
              <a:rPr lang="it-IT" smtClean="0"/>
              <a:pPr/>
              <a:t>‹N›</a:t>
            </a:fld>
            <a:endParaRPr lang="it-IT"/>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fld id="{8D0D9D8E-9757-4D1F-83B8-805EB1C830E7}" type="datetimeFigureOut">
              <a:rPr lang="it-IT" smtClean="0"/>
              <a:pPr/>
              <a:t>20/04/2016</a:t>
            </a:fld>
            <a:endParaRPr lang="it-IT"/>
          </a:p>
        </p:txBody>
      </p:sp>
      <p:sp>
        <p:nvSpPr>
          <p:cNvPr id="7" name="Segnaposto numero diapositiva 6"/>
          <p:cNvSpPr>
            <a:spLocks noGrp="1"/>
          </p:cNvSpPr>
          <p:nvPr>
            <p:ph type="sldNum" sz="quarter" idx="11"/>
          </p:nvPr>
        </p:nvSpPr>
        <p:spPr/>
        <p:txBody>
          <a:bodyPr rtlCol="0"/>
          <a:lstStyle/>
          <a:p>
            <a:fld id="{CE727D11-2FBC-4AE9-B9CE-39846A1AC80A}" type="slidenum">
              <a:rPr lang="it-IT" smtClean="0"/>
              <a:pPr/>
              <a:t>‹N›</a:t>
            </a:fld>
            <a:endParaRPr lang="it-IT"/>
          </a:p>
        </p:txBody>
      </p:sp>
      <p:sp>
        <p:nvSpPr>
          <p:cNvPr id="8" name="Segnaposto piè di pagina 7"/>
          <p:cNvSpPr>
            <a:spLocks noGrp="1"/>
          </p:cNvSpPr>
          <p:nvPr>
            <p:ph type="ftr" sz="quarter" idx="12"/>
          </p:nvPr>
        </p:nvSpPr>
        <p:spPr/>
        <p:txBody>
          <a:bodyPr rtlCol="0"/>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D0D9D8E-9757-4D1F-83B8-805EB1C830E7}" type="datetimeFigureOut">
              <a:rPr lang="it-IT" smtClean="0"/>
              <a:pPr/>
              <a:t>20/04/2016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E727D11-2FBC-4AE9-B9CE-39846A1AC80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fld id="{8D0D9D8E-9757-4D1F-83B8-805EB1C830E7}" type="datetimeFigureOut">
              <a:rPr lang="it-IT" smtClean="0"/>
              <a:pPr/>
              <a:t>20/04/2016</a:t>
            </a:fld>
            <a:endParaRPr lang="it-IT"/>
          </a:p>
        </p:txBody>
      </p:sp>
      <p:sp>
        <p:nvSpPr>
          <p:cNvPr id="22" name="Segnaposto numero diapositiva 21"/>
          <p:cNvSpPr>
            <a:spLocks noGrp="1"/>
          </p:cNvSpPr>
          <p:nvPr>
            <p:ph type="sldNum" sz="quarter" idx="15"/>
          </p:nvPr>
        </p:nvSpPr>
        <p:spPr/>
        <p:txBody>
          <a:bodyPr rtlCol="0"/>
          <a:lstStyle/>
          <a:p>
            <a:fld id="{CE727D11-2FBC-4AE9-B9CE-39846A1AC80A}" type="slidenum">
              <a:rPr lang="it-IT" smtClean="0"/>
              <a:pPr/>
              <a:t>‹N›</a:t>
            </a:fld>
            <a:endParaRPr lang="it-IT"/>
          </a:p>
        </p:txBody>
      </p:sp>
      <p:sp>
        <p:nvSpPr>
          <p:cNvPr id="23" name="Segnaposto piè di pagina 22"/>
          <p:cNvSpPr>
            <a:spLocks noGrp="1"/>
          </p:cNvSpPr>
          <p:nvPr>
            <p:ph type="ftr" sz="quarter" idx="16"/>
          </p:nvPr>
        </p:nvSpPr>
        <p:spPr/>
        <p:txBody>
          <a:bodyPr rtlCol="0"/>
          <a:lstStyle/>
          <a:p>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egnaposto data 16"/>
          <p:cNvSpPr>
            <a:spLocks noGrp="1"/>
          </p:cNvSpPr>
          <p:nvPr>
            <p:ph type="dt" sz="half" idx="10"/>
          </p:nvPr>
        </p:nvSpPr>
        <p:spPr/>
        <p:txBody>
          <a:bodyPr rtlCol="0"/>
          <a:lstStyle/>
          <a:p>
            <a:fld id="{8D0D9D8E-9757-4D1F-83B8-805EB1C830E7}" type="datetimeFigureOut">
              <a:rPr lang="it-IT" smtClean="0"/>
              <a:pPr/>
              <a:t>20/04/2016</a:t>
            </a:fld>
            <a:endParaRPr lang="it-IT"/>
          </a:p>
        </p:txBody>
      </p:sp>
      <p:sp>
        <p:nvSpPr>
          <p:cNvPr id="18" name="Segnaposto numero diapositiva 17"/>
          <p:cNvSpPr>
            <a:spLocks noGrp="1"/>
          </p:cNvSpPr>
          <p:nvPr>
            <p:ph type="sldNum" sz="quarter" idx="11"/>
          </p:nvPr>
        </p:nvSpPr>
        <p:spPr/>
        <p:txBody>
          <a:bodyPr rtlCol="0"/>
          <a:lstStyle/>
          <a:p>
            <a:fld id="{CE727D11-2FBC-4AE9-B9CE-39846A1AC80A}" type="slidenum">
              <a:rPr lang="it-IT" smtClean="0"/>
              <a:pPr/>
              <a:t>‹N›</a:t>
            </a:fld>
            <a:endParaRPr lang="it-IT"/>
          </a:p>
        </p:txBody>
      </p:sp>
      <p:sp>
        <p:nvSpPr>
          <p:cNvPr id="21" name="Segnaposto piè di pagina 20"/>
          <p:cNvSpPr>
            <a:spLocks noGrp="1"/>
          </p:cNvSpPr>
          <p:nvPr>
            <p:ph type="ftr" sz="quarter" idx="12"/>
          </p:nvPr>
        </p:nvSpPr>
        <p:spPr/>
        <p:txBody>
          <a:bodyPr rtlCol="0"/>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8D0D9D8E-9757-4D1F-83B8-805EB1C830E7}" type="datetimeFigureOut">
              <a:rPr lang="it-IT" smtClean="0"/>
              <a:pPr/>
              <a:t>20/04/2016</a:t>
            </a:fld>
            <a:endParaRPr lang="it-IT"/>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CE727D11-2FBC-4AE9-B9CE-39846A1AC80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4.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1.xml"/><Relationship Id="rId4" Type="http://schemas.openxmlformats.org/officeDocument/2006/relationships/image" Target="../media/image59.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5" Type="http://schemas.openxmlformats.org/officeDocument/2006/relationships/slideLayout" Target="../slideLayouts/slideLayout8.xml"/><Relationship Id="rId4" Type="http://schemas.openxmlformats.org/officeDocument/2006/relationships/audio" Target="../media/media2.mp3"/></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www.google.it/url?sa=i&amp;rct=j&amp;q=&amp;esrc=s&amp;source=images&amp;cd=&amp;cad=rja&amp;uact=8&amp;ved=0ahUKEwj37J2a5NTLAhVCnBoKHWL5DcQQjRwIBw&amp;url=http://it.freepik.com/foto-gratuito/segnale-di-stop_570817.htm&amp;bvm=bv.117218890,d.ZWU&amp;psig=AFQjCNEM78868FxrnjLfzXLy7xKASdTCTQ&amp;ust=1458752904348993"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91680" y="1196752"/>
            <a:ext cx="6622504" cy="5040560"/>
          </a:xfrm>
        </p:spPr>
        <p:txBody>
          <a:bodyPr>
            <a:normAutofit/>
          </a:bodyPr>
          <a:lstStyle/>
          <a:p>
            <a:r>
              <a:rPr lang="it-IT" dirty="0" smtClean="0"/>
              <a:t>        IO PER LA STRADA</a:t>
            </a:r>
            <a:br>
              <a:rPr lang="it-IT" dirty="0" smtClean="0"/>
            </a:br>
            <a:r>
              <a:rPr lang="it-IT" dirty="0"/>
              <a:t/>
            </a:r>
            <a:br>
              <a:rPr lang="it-IT" dirty="0"/>
            </a:br>
            <a:r>
              <a:rPr lang="it-IT" dirty="0" smtClean="0"/>
              <a:t/>
            </a:r>
            <a:br>
              <a:rPr lang="it-IT" dirty="0" smtClean="0"/>
            </a:br>
            <a:r>
              <a:rPr lang="it-IT" dirty="0" smtClean="0"/>
              <a:t/>
            </a:r>
            <a:br>
              <a:rPr lang="it-IT" dirty="0" smtClean="0"/>
            </a:br>
            <a:r>
              <a:rPr lang="it-IT" dirty="0"/>
              <a:t/>
            </a:r>
            <a:br>
              <a:rPr lang="it-IT" dirty="0"/>
            </a:br>
            <a:r>
              <a:rPr lang="it-IT" dirty="0"/>
              <a:t> </a:t>
            </a:r>
            <a:r>
              <a:rPr lang="it-IT" dirty="0" smtClean="0"/>
              <a:t>                               CLASSE III </a:t>
            </a:r>
            <a:r>
              <a:rPr lang="it-IT" dirty="0"/>
              <a:t>D  </a:t>
            </a:r>
            <a:r>
              <a:rPr lang="it-IT" dirty="0" smtClean="0"/>
              <a:t>      A.S.2015/16</a:t>
            </a:r>
            <a:endParaRPr lang="it-IT" dirty="0"/>
          </a:p>
        </p:txBody>
      </p:sp>
    </p:spTree>
    <p:extLst>
      <p:ext uri="{BB962C8B-B14F-4D97-AF65-F5344CB8AC3E}">
        <p14:creationId xmlns:p14="http://schemas.microsoft.com/office/powerpoint/2010/main" val="1976212300"/>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92122" y="122831"/>
            <a:ext cx="3975821" cy="421346"/>
          </a:xfrm>
        </p:spPr>
        <p:txBody>
          <a:bodyPr>
            <a:normAutofit fontScale="90000"/>
          </a:bodyPr>
          <a:lstStyle/>
          <a:p>
            <a:pPr lvl="0"/>
            <a:r>
              <a:rPr lang="it-IT" sz="2700" dirty="0" smtClean="0"/>
              <a:t>H</a:t>
            </a:r>
            <a:r>
              <a:rPr lang="it-IT" sz="2700" cap="none" dirty="0" smtClean="0"/>
              <a:t>arley</a:t>
            </a:r>
            <a:r>
              <a:rPr lang="it-IT" sz="2700" dirty="0" smtClean="0"/>
              <a:t>-D</a:t>
            </a:r>
            <a:r>
              <a:rPr lang="it-IT" sz="2700" cap="none" dirty="0" smtClean="0"/>
              <a:t>avidson: storia</a:t>
            </a:r>
            <a:r>
              <a:rPr lang="it-IT" dirty="0" smtClean="0"/>
              <a:t> </a:t>
            </a:r>
            <a:endParaRPr lang="it-IT" dirty="0"/>
          </a:p>
        </p:txBody>
      </p:sp>
      <p:sp>
        <p:nvSpPr>
          <p:cNvPr id="3" name="Segnaposto testo 3"/>
          <p:cNvSpPr txBox="1">
            <a:spLocks noGrp="1"/>
          </p:cNvSpPr>
          <p:nvPr>
            <p:ph type="body" idx="2"/>
          </p:nvPr>
        </p:nvSpPr>
        <p:spPr>
          <a:xfrm>
            <a:off x="92123" y="476672"/>
            <a:ext cx="4974608" cy="5582929"/>
          </a:xfrm>
        </p:spPr>
        <p:txBody>
          <a:bodyPr>
            <a:noAutofit/>
          </a:bodyPr>
          <a:lstStyle/>
          <a:p>
            <a:pPr lvl="0"/>
            <a:r>
              <a:rPr lang="it-IT" sz="1600" dirty="0"/>
              <a:t>La Harley-Davidson Motor Company è una casa motociclistica statunitense, fondata a Milwaukee nel 1903. Nacque nel 1902 a Milwaukee quando William Harley, di 21 anni e Arthur Davidson di 20, costruirono un prototipo marciante di bicicletta motorizzata; questo mezzo venne realizzato nel garage dell'abitazione di Davidson. Il prototipo funzionava e alla società si unirono fin dall'inizio i due fratelli di Davidson, William e Walter. Nei primi due anni furono venduti solo tre esemplari. La Harley-Davidson venne ufficialmente fondata il 28 agosto 1903 e a questa data si può far risalire ufficialmente l'inizio della produzione in serie. Nel 1906 venne costruito il primo vero e proprio stabilimento produttivo, in </a:t>
            </a:r>
            <a:r>
              <a:rPr lang="it-IT" sz="1600" dirty="0" err="1"/>
              <a:t>Juneau</a:t>
            </a:r>
            <a:r>
              <a:rPr lang="it-IT" sz="1600" dirty="0"/>
              <a:t> Avenue, dove ancora oggi si trova il quartier generale della Casa; il garage originale venne demolito accidentalmente durante la costruzione del nuovo edificio. Nel 1917 gli Stati Uniti entrarono nel conflitto che da tre anni si era scatenato in Europa, pertanto i militari richiesero delle moto da poter utilizzare nelle operazioni. Le Harley-Davidson erano già state testate dalle forze armate, ma fu solo con la prima guerra mondiale che le motociclette furono adottate in grandi numeri (circa 45.000 esemplari).</a:t>
            </a:r>
          </a:p>
        </p:txBody>
      </p:sp>
      <p:pic>
        <p:nvPicPr>
          <p:cNvPr id="4" name="Immagine 5"/>
          <p:cNvPicPr>
            <a:picLocks noChangeAspect="1"/>
          </p:cNvPicPr>
          <p:nvPr/>
        </p:nvPicPr>
        <p:blipFill>
          <a:blip r:embed="rId2" cstate="print"/>
          <a:stretch>
            <a:fillRect/>
          </a:stretch>
        </p:blipFill>
        <p:spPr>
          <a:xfrm>
            <a:off x="5436096" y="260648"/>
            <a:ext cx="2594779" cy="2306473"/>
          </a:xfrm>
          <a:prstGeom prst="rect">
            <a:avLst/>
          </a:prstGeom>
          <a:noFill/>
          <a:ln>
            <a:noFill/>
          </a:ln>
        </p:spPr>
      </p:pic>
      <p:pic>
        <p:nvPicPr>
          <p:cNvPr id="5" name="Immagine 6"/>
          <p:cNvPicPr>
            <a:picLocks noChangeAspect="1"/>
          </p:cNvPicPr>
          <p:nvPr/>
        </p:nvPicPr>
        <p:blipFill>
          <a:blip r:embed="rId3" cstate="print"/>
          <a:stretch>
            <a:fillRect/>
          </a:stretch>
        </p:blipFill>
        <p:spPr>
          <a:xfrm>
            <a:off x="5076056" y="2996952"/>
            <a:ext cx="3708641" cy="2608454"/>
          </a:xfrm>
          <a:prstGeom prst="rect">
            <a:avLst/>
          </a:prstGeom>
          <a:noFill/>
          <a:ln>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395536" y="188640"/>
            <a:ext cx="6624736" cy="470431"/>
          </a:xfrm>
        </p:spPr>
        <p:txBody>
          <a:bodyPr>
            <a:normAutofit fontScale="90000"/>
          </a:bodyPr>
          <a:lstStyle/>
          <a:p>
            <a:pPr lvl="0"/>
            <a:r>
              <a:rPr lang="it-IT" sz="3600" cap="none" dirty="0"/>
              <a:t>La </a:t>
            </a:r>
            <a:r>
              <a:rPr lang="it-IT" sz="3600" cap="none" dirty="0" smtClean="0"/>
              <a:t>storia della vespa</a:t>
            </a:r>
            <a:endParaRPr lang="it-IT" sz="3600" cap="none" dirty="0"/>
          </a:p>
        </p:txBody>
      </p:sp>
      <p:sp>
        <p:nvSpPr>
          <p:cNvPr id="3" name="Segnaposto testo 3"/>
          <p:cNvSpPr txBox="1">
            <a:spLocks noGrp="1"/>
          </p:cNvSpPr>
          <p:nvPr>
            <p:ph type="body" idx="2"/>
          </p:nvPr>
        </p:nvSpPr>
        <p:spPr>
          <a:xfrm>
            <a:off x="251520" y="620688"/>
            <a:ext cx="4072170" cy="5300612"/>
          </a:xfrm>
        </p:spPr>
        <p:txBody>
          <a:bodyPr>
            <a:noAutofit/>
          </a:bodyPr>
          <a:lstStyle/>
          <a:p>
            <a:pPr lvl="0"/>
            <a:r>
              <a:rPr lang="it-IT" sz="1700" dirty="0"/>
              <a:t>La Vespa n°0 nacque nel 1945 come prototipo, ma non venne mai effettivamente prodotto. Il suo nome era Paperino, progettato dall’ingegnere Renzo </a:t>
            </a:r>
            <a:r>
              <a:rPr lang="it-IT" sz="1700" dirty="0" err="1"/>
              <a:t>Spolti</a:t>
            </a:r>
            <a:r>
              <a:rPr lang="it-IT" sz="1700" dirty="0"/>
              <a:t>, ma aprì la strada alla prima «Vespa 98» dello stesso anno, ma questa non fu destinata a restare un prototipo, era senza ventola di raffreddamento e venne denominata MP6. L’anno successivo entrò finalmente in produzione, con il classico raffreddamento ad aria forzata. Fu poi progettato e realizzato una Vespa con motore più convenzionale con cambio a due marce, ma Enrico Piaggio non lo accettò. Nel 1947 fu provata una Vespa con 98cc con motore a 4 tempi. Fortunatamente questo progetto venne abbandonato, così la Vespa Classica manterrà sempre il glorioso motore a 2 tempi con cambio manuale che la renderanno mitica e inconfondibile. </a:t>
            </a:r>
          </a:p>
        </p:txBody>
      </p:sp>
      <p:pic>
        <p:nvPicPr>
          <p:cNvPr id="4" name="Immagine 3"/>
          <p:cNvPicPr>
            <a:picLocks noChangeAspect="1"/>
          </p:cNvPicPr>
          <p:nvPr/>
        </p:nvPicPr>
        <p:blipFill>
          <a:blip r:embed="rId2" cstate="print"/>
          <a:stretch>
            <a:fillRect/>
          </a:stretch>
        </p:blipFill>
        <p:spPr>
          <a:xfrm>
            <a:off x="4370693" y="1620481"/>
            <a:ext cx="4336231" cy="3657600"/>
          </a:xfrm>
          <a:prstGeom prst="rect">
            <a:avLst/>
          </a:prstGeom>
          <a:noFill/>
          <a:ln>
            <a:noFill/>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323528" y="332656"/>
            <a:ext cx="3390591" cy="1809211"/>
          </a:xfrm>
        </p:spPr>
        <p:txBody>
          <a:bodyPr>
            <a:normAutofit fontScale="90000"/>
          </a:bodyPr>
          <a:lstStyle/>
          <a:p>
            <a:pPr lvl="0"/>
            <a:r>
              <a:rPr lang="it-IT" sz="2800" cap="none" dirty="0"/>
              <a:t>Esiste, ma è rarissima, una Vespa con marchio Hall State</a:t>
            </a:r>
          </a:p>
        </p:txBody>
      </p:sp>
      <p:sp>
        <p:nvSpPr>
          <p:cNvPr id="3" name="Segnaposto testo 3"/>
          <p:cNvSpPr txBox="1">
            <a:spLocks noGrp="1"/>
          </p:cNvSpPr>
          <p:nvPr>
            <p:ph type="body" idx="2"/>
          </p:nvPr>
        </p:nvSpPr>
        <p:spPr>
          <a:xfrm>
            <a:off x="251520" y="2204864"/>
            <a:ext cx="3510884" cy="4339989"/>
          </a:xfrm>
        </p:spPr>
        <p:txBody>
          <a:bodyPr>
            <a:normAutofit lnSpcReduction="10000"/>
          </a:bodyPr>
          <a:lstStyle/>
          <a:p>
            <a:pPr lvl="0"/>
            <a:r>
              <a:rPr lang="it-IT" sz="2000" dirty="0"/>
              <a:t>Nel novembre 1951 comincia l’avventura della Vespa negli Stati Uniti. Il 14 novembre l’agenzia di stampa ANSA annuncia l’accordo tra la Piaggio e la Sears, </a:t>
            </a:r>
            <a:r>
              <a:rPr lang="it-IT" sz="2000" dirty="0" err="1"/>
              <a:t>Roebuck</a:t>
            </a:r>
            <a:r>
              <a:rPr lang="it-IT" sz="2000" dirty="0"/>
              <a:t> &amp; Co. Il documento fu firmato a Genova e le prime Vespa partirono nel dicembre 1951. Il modello che partì in America era la 125cc chiamata «Vespa Hall State </a:t>
            </a:r>
            <a:r>
              <a:rPr lang="it-IT" sz="2000" dirty="0" err="1"/>
              <a:t>Crusaire</a:t>
            </a:r>
            <a:r>
              <a:rPr lang="it-IT" sz="2000" dirty="0"/>
              <a:t>». Questa costava 325,95 dollari</a:t>
            </a:r>
            <a:r>
              <a:rPr lang="it-IT" sz="1800" dirty="0"/>
              <a:t>.</a:t>
            </a:r>
          </a:p>
        </p:txBody>
      </p:sp>
      <p:pic>
        <p:nvPicPr>
          <p:cNvPr id="4" name="Picture 2" descr="http://win.vespaforever.net/lo_file/ALLS1.JPG"/>
          <p:cNvPicPr>
            <a:picLocks noChangeAspect="1"/>
          </p:cNvPicPr>
          <p:nvPr/>
        </p:nvPicPr>
        <p:blipFill>
          <a:blip r:embed="rId2" cstate="print"/>
          <a:srcRect/>
          <a:stretch>
            <a:fillRect/>
          </a:stretch>
        </p:blipFill>
        <p:spPr>
          <a:xfrm>
            <a:off x="4503644" y="836712"/>
            <a:ext cx="4033396" cy="4752528"/>
          </a:xfrm>
          <a:prstGeom prst="rect">
            <a:avLst/>
          </a:prstGeom>
          <a:noFill/>
          <a:ln>
            <a:no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509700" y="261884"/>
            <a:ext cx="2982180" cy="1366916"/>
          </a:xfrm>
        </p:spPr>
        <p:txBody>
          <a:bodyPr>
            <a:normAutofit fontScale="90000"/>
          </a:bodyPr>
          <a:lstStyle/>
          <a:p>
            <a:pPr lvl="0"/>
            <a:r>
              <a:rPr lang="it-IT" sz="2800" cap="none" dirty="0" smtClean="0"/>
              <a:t>E . . . </a:t>
            </a:r>
            <a:r>
              <a:rPr lang="it-IT" sz="2800" cap="none" dirty="0"/>
              <a:t>poi i Russi ci copiarono la Vespa</a:t>
            </a:r>
          </a:p>
        </p:txBody>
      </p:sp>
      <p:sp>
        <p:nvSpPr>
          <p:cNvPr id="3" name="Segnaposto testo 3"/>
          <p:cNvSpPr txBox="1">
            <a:spLocks noGrp="1"/>
          </p:cNvSpPr>
          <p:nvPr>
            <p:ph type="body" idx="2"/>
          </p:nvPr>
        </p:nvSpPr>
        <p:spPr>
          <a:xfrm>
            <a:off x="539552" y="1556792"/>
            <a:ext cx="2795279" cy="4117607"/>
          </a:xfrm>
        </p:spPr>
        <p:txBody>
          <a:bodyPr>
            <a:noAutofit/>
          </a:bodyPr>
          <a:lstStyle/>
          <a:p>
            <a:pPr lvl="0"/>
            <a:r>
              <a:rPr lang="it-IT" sz="2000" dirty="0"/>
              <a:t>A prima vista il ciclomotore russo sembra una 150GS, ma di differente ha solo la cilindrata, ma tutto il tutto il resto è una palese copiatura della Vespa italiana. Fu denominata </a:t>
            </a:r>
            <a:r>
              <a:rPr lang="it-IT" sz="2000" dirty="0" err="1"/>
              <a:t>Viatka</a:t>
            </a:r>
            <a:r>
              <a:rPr lang="it-IT" sz="2000" dirty="0"/>
              <a:t>. Le caratteristiche tecnico-meccaniche erano molto simili alla Vespa e la velocità limitata era a soli 80 Km/h.</a:t>
            </a:r>
          </a:p>
        </p:txBody>
      </p:sp>
      <p:pic>
        <p:nvPicPr>
          <p:cNvPr id="4" name="Immagine 4"/>
          <p:cNvPicPr>
            <a:picLocks noChangeAspect="1"/>
          </p:cNvPicPr>
          <p:nvPr/>
        </p:nvPicPr>
        <p:blipFill>
          <a:blip r:embed="rId2" cstate="print"/>
          <a:stretch>
            <a:fillRect/>
          </a:stretch>
        </p:blipFill>
        <p:spPr>
          <a:xfrm>
            <a:off x="4499992" y="1268760"/>
            <a:ext cx="4215187" cy="3678777"/>
          </a:xfrm>
          <a:prstGeom prst="rect">
            <a:avLst/>
          </a:prstGeom>
          <a:noFill/>
          <a:ln>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274868" y="389543"/>
            <a:ext cx="2784964" cy="1070771"/>
          </a:xfrm>
        </p:spPr>
        <p:txBody>
          <a:bodyPr>
            <a:normAutofit fontScale="90000"/>
          </a:bodyPr>
          <a:lstStyle/>
          <a:p>
            <a:pPr lvl="0"/>
            <a:r>
              <a:rPr lang="it-IT" sz="2800" cap="none" dirty="0"/>
              <a:t>La Vespa da </a:t>
            </a:r>
            <a:r>
              <a:rPr lang="it-IT" sz="2800" cap="none" dirty="0" smtClean="0"/>
              <a:t>combattimento . . . </a:t>
            </a:r>
            <a:endParaRPr lang="it-IT" sz="2800" cap="none" dirty="0"/>
          </a:p>
        </p:txBody>
      </p:sp>
      <p:sp>
        <p:nvSpPr>
          <p:cNvPr id="3" name="Segnaposto testo 3"/>
          <p:cNvSpPr txBox="1">
            <a:spLocks noGrp="1"/>
          </p:cNvSpPr>
          <p:nvPr>
            <p:ph type="body" idx="2"/>
          </p:nvPr>
        </p:nvSpPr>
        <p:spPr>
          <a:xfrm>
            <a:off x="251520" y="1628800"/>
            <a:ext cx="3133653" cy="3993358"/>
          </a:xfrm>
        </p:spPr>
        <p:txBody>
          <a:bodyPr>
            <a:noAutofit/>
          </a:bodyPr>
          <a:lstStyle/>
          <a:p>
            <a:pPr lvl="0"/>
            <a:r>
              <a:rPr lang="it-IT" sz="2000" dirty="0"/>
              <a:t>La Vespa, anche se nota come veicolo per uso civile, ebbe negli anni 50, anche una versione militare con colore mimetico e toro nello scudo, per il trasporto di un piccolo cannone. In Francia, per il codice della strada dell’ epoca, che prevedeva che tutti i ciclomotori avessero i pedali, la Vespa 50 riuscì ugualmente ad approdare.</a:t>
            </a:r>
          </a:p>
        </p:txBody>
      </p:sp>
      <p:pic>
        <p:nvPicPr>
          <p:cNvPr id="4" name="Immagine 4"/>
          <p:cNvPicPr>
            <a:picLocks noChangeAspect="1"/>
          </p:cNvPicPr>
          <p:nvPr/>
        </p:nvPicPr>
        <p:blipFill>
          <a:blip r:embed="rId2" cstate="print"/>
          <a:stretch>
            <a:fillRect/>
          </a:stretch>
        </p:blipFill>
        <p:spPr>
          <a:xfrm>
            <a:off x="3779912" y="1484784"/>
            <a:ext cx="4728947" cy="3862315"/>
          </a:xfrm>
          <a:prstGeom prst="rect">
            <a:avLst/>
          </a:prstGeom>
          <a:noFill/>
          <a:ln>
            <a:no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67744" y="2564904"/>
            <a:ext cx="6172200" cy="2053590"/>
          </a:xfrm>
        </p:spPr>
        <p:txBody>
          <a:bodyPr/>
          <a:lstStyle/>
          <a:p>
            <a:r>
              <a:rPr lang="it-IT" dirty="0" smtClean="0"/>
              <a:t>Storia della bicicletta</a:t>
            </a:r>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908721"/>
            <a:ext cx="5461816" cy="5949280"/>
          </a:xfrm>
        </p:spPr>
        <p:txBody>
          <a:bodyPr>
            <a:normAutofit/>
          </a:bodyPr>
          <a:lstStyle/>
          <a:p>
            <a:pPr marL="0" indent="0">
              <a:buNone/>
            </a:pPr>
            <a:r>
              <a:rPr lang="it-IT" sz="2400" dirty="0"/>
              <a:t>La bicicletta (il codice della strada la chiama </a:t>
            </a:r>
            <a:r>
              <a:rPr lang="it-IT" sz="2400" dirty="0" smtClean="0"/>
              <a:t>velocipede </a:t>
            </a:r>
            <a:r>
              <a:rPr lang="it-IT" sz="2400" dirty="0"/>
              <a:t>) è il mezzo di trasporto più semplice e più utilizzato da bambini e ragazzi . </a:t>
            </a:r>
          </a:p>
          <a:p>
            <a:pPr marL="0" indent="0">
              <a:buNone/>
            </a:pPr>
            <a:r>
              <a:rPr lang="it-IT" sz="2400" dirty="0"/>
              <a:t>Questa nacque in un primo momento con Leonardo Da Vinci , egli ideò diverse macchine mosse dalla forza delle leve e da quella dell’ uomo . Nel “codice Atlantico” troviamo il primo disegno di un mezzo che possiamo definire “una bicicletta”. Essa è completa di tutti gli elementi con i quali ci immaginiamo una bici : pedali , catena e mozzo . </a:t>
            </a:r>
          </a:p>
          <a:p>
            <a:pPr marL="0" indent="0">
              <a:buNone/>
            </a:pPr>
            <a:endParaRPr lang="it-IT" dirty="0"/>
          </a:p>
        </p:txBody>
      </p:sp>
      <p:pic>
        <p:nvPicPr>
          <p:cNvPr id="4" name="Immagine 3"/>
          <p:cNvPicPr>
            <a:picLocks noChangeAspect="1"/>
          </p:cNvPicPr>
          <p:nvPr/>
        </p:nvPicPr>
        <p:blipFill>
          <a:blip r:embed="rId2" cstate="print"/>
          <a:stretch>
            <a:fillRect/>
          </a:stretch>
        </p:blipFill>
        <p:spPr>
          <a:xfrm>
            <a:off x="5802017" y="3861048"/>
            <a:ext cx="3341983" cy="2996952"/>
          </a:xfrm>
          <a:prstGeom prst="rect">
            <a:avLst/>
          </a:prstGeom>
        </p:spPr>
      </p:pic>
      <p:pic>
        <p:nvPicPr>
          <p:cNvPr id="5" name="Immagine 4"/>
          <p:cNvPicPr>
            <a:picLocks noChangeAspect="1"/>
          </p:cNvPicPr>
          <p:nvPr/>
        </p:nvPicPr>
        <p:blipFill>
          <a:blip r:embed="rId3" cstate="print"/>
          <a:stretch>
            <a:fillRect/>
          </a:stretch>
        </p:blipFill>
        <p:spPr>
          <a:xfrm>
            <a:off x="4182415" y="1"/>
            <a:ext cx="4961585" cy="923925"/>
          </a:xfrm>
          <a:prstGeom prst="rect">
            <a:avLst/>
          </a:prstGeom>
        </p:spPr>
      </p:pic>
    </p:spTree>
    <p:extLst>
      <p:ext uri="{BB962C8B-B14F-4D97-AF65-F5344CB8AC3E}">
        <p14:creationId xmlns:p14="http://schemas.microsoft.com/office/powerpoint/2010/main" val="25784041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9775" y="128790"/>
            <a:ext cx="6665727" cy="901521"/>
          </a:xfrm>
        </p:spPr>
        <p:txBody>
          <a:bodyPr>
            <a:normAutofit/>
          </a:bodyPr>
          <a:lstStyle/>
          <a:p>
            <a:r>
              <a:rPr lang="it-IT" sz="4400" dirty="0" smtClean="0"/>
              <a:t>Il </a:t>
            </a:r>
            <a:r>
              <a:rPr lang="it-IT" sz="4400" dirty="0" err="1" smtClean="0"/>
              <a:t>Celerifero</a:t>
            </a:r>
            <a:endParaRPr lang="it-IT" sz="4400" dirty="0"/>
          </a:p>
        </p:txBody>
      </p:sp>
      <p:sp>
        <p:nvSpPr>
          <p:cNvPr id="3" name="Segnaposto contenuto 2"/>
          <p:cNvSpPr>
            <a:spLocks noGrp="1"/>
          </p:cNvSpPr>
          <p:nvPr>
            <p:ph idx="1"/>
          </p:nvPr>
        </p:nvSpPr>
        <p:spPr>
          <a:xfrm>
            <a:off x="393684" y="1030310"/>
            <a:ext cx="3998891" cy="4511509"/>
          </a:xfrm>
        </p:spPr>
        <p:txBody>
          <a:bodyPr>
            <a:normAutofit fontScale="92500"/>
          </a:bodyPr>
          <a:lstStyle/>
          <a:p>
            <a:pPr marL="0" indent="0">
              <a:buNone/>
            </a:pPr>
            <a:r>
              <a:rPr lang="it-IT" dirty="0" smtClean="0"/>
              <a:t> </a:t>
            </a:r>
            <a:endParaRPr lang="it-IT" dirty="0"/>
          </a:p>
          <a:p>
            <a:pPr marL="0" indent="0">
              <a:buNone/>
            </a:pPr>
            <a:r>
              <a:rPr lang="it-IT" sz="2800" dirty="0"/>
              <a:t>Nel 1791 il Conte De </a:t>
            </a:r>
            <a:r>
              <a:rPr lang="it-IT" sz="2800" dirty="0" err="1"/>
              <a:t>Sivrac</a:t>
            </a:r>
            <a:r>
              <a:rPr lang="it-IT" sz="2800" dirty="0"/>
              <a:t> costruì un mezzo che battezzò “</a:t>
            </a:r>
            <a:r>
              <a:rPr lang="it-IT" sz="2800" dirty="0" err="1"/>
              <a:t>celifere</a:t>
            </a:r>
            <a:r>
              <a:rPr lang="it-IT" sz="2800" dirty="0"/>
              <a:t>” una sorta di bici in legno priva di catene e pedali , quindi un mezzo che consentiva di andare a passeggio stando seduti spingendosi coni piedi in avanti e in indietro .</a:t>
            </a:r>
          </a:p>
          <a:p>
            <a:pPr marL="0" indent="0">
              <a:buNone/>
            </a:pPr>
            <a:endParaRPr lang="it-IT" sz="2400" dirty="0"/>
          </a:p>
        </p:txBody>
      </p:sp>
      <p:pic>
        <p:nvPicPr>
          <p:cNvPr id="4" name="Immagine 3"/>
          <p:cNvPicPr>
            <a:picLocks noChangeAspect="1"/>
          </p:cNvPicPr>
          <p:nvPr/>
        </p:nvPicPr>
        <p:blipFill>
          <a:blip r:embed="rId2" cstate="print"/>
          <a:stretch>
            <a:fillRect/>
          </a:stretch>
        </p:blipFill>
        <p:spPr>
          <a:xfrm>
            <a:off x="5916139" y="1"/>
            <a:ext cx="3227862" cy="3554569"/>
          </a:xfrm>
          <a:prstGeom prst="rect">
            <a:avLst/>
          </a:prstGeom>
        </p:spPr>
      </p:pic>
      <p:pic>
        <p:nvPicPr>
          <p:cNvPr id="5" name="Immagine 4"/>
          <p:cNvPicPr>
            <a:picLocks noChangeAspect="1"/>
          </p:cNvPicPr>
          <p:nvPr/>
        </p:nvPicPr>
        <p:blipFill>
          <a:blip r:embed="rId3" cstate="print"/>
          <a:stretch>
            <a:fillRect/>
          </a:stretch>
        </p:blipFill>
        <p:spPr>
          <a:xfrm>
            <a:off x="5916139" y="3559398"/>
            <a:ext cx="3227861" cy="3341786"/>
          </a:xfrm>
          <a:prstGeom prst="rect">
            <a:avLst/>
          </a:prstGeom>
        </p:spPr>
      </p:pic>
    </p:spTree>
    <p:extLst>
      <p:ext uri="{BB962C8B-B14F-4D97-AF65-F5344CB8AC3E}">
        <p14:creationId xmlns:p14="http://schemas.microsoft.com/office/powerpoint/2010/main" val="23450381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9775" y="141668"/>
            <a:ext cx="6413679" cy="862884"/>
          </a:xfrm>
        </p:spPr>
        <p:txBody>
          <a:bodyPr>
            <a:noAutofit/>
          </a:bodyPr>
          <a:lstStyle/>
          <a:p>
            <a:r>
              <a:rPr lang="it-IT" sz="5400" dirty="0" smtClean="0"/>
              <a:t>La Draisina</a:t>
            </a:r>
            <a:endParaRPr lang="it-IT" sz="5400" dirty="0"/>
          </a:p>
        </p:txBody>
      </p:sp>
      <p:sp>
        <p:nvSpPr>
          <p:cNvPr id="3" name="Segnaposto contenuto 2"/>
          <p:cNvSpPr>
            <a:spLocks noGrp="1"/>
          </p:cNvSpPr>
          <p:nvPr>
            <p:ph idx="1"/>
          </p:nvPr>
        </p:nvSpPr>
        <p:spPr>
          <a:xfrm>
            <a:off x="289775" y="2060848"/>
            <a:ext cx="3922185" cy="3456384"/>
          </a:xfrm>
        </p:spPr>
        <p:txBody>
          <a:bodyPr>
            <a:normAutofit/>
          </a:bodyPr>
          <a:lstStyle/>
          <a:p>
            <a:pPr marL="0" indent="0">
              <a:buNone/>
            </a:pPr>
            <a:r>
              <a:rPr lang="it-IT" sz="2800" dirty="0"/>
              <a:t>Nel 1820 Il Barone Karl Von </a:t>
            </a:r>
            <a:r>
              <a:rPr lang="it-IT" sz="2800" dirty="0" err="1"/>
              <a:t>Drais</a:t>
            </a:r>
            <a:r>
              <a:rPr lang="it-IT" sz="2800" dirty="0"/>
              <a:t> aggiunge uno sterzo al congegno che verrà poi chiamato “draisina”.</a:t>
            </a:r>
          </a:p>
          <a:p>
            <a:pPr marL="0" indent="0">
              <a:buNone/>
            </a:pPr>
            <a:endParaRPr lang="it-IT" sz="2800" dirty="0"/>
          </a:p>
        </p:txBody>
      </p:sp>
      <p:pic>
        <p:nvPicPr>
          <p:cNvPr id="5" name="Immagine 4"/>
          <p:cNvPicPr>
            <a:picLocks noChangeAspect="1"/>
          </p:cNvPicPr>
          <p:nvPr/>
        </p:nvPicPr>
        <p:blipFill>
          <a:blip r:embed="rId2" cstate="print"/>
          <a:stretch>
            <a:fillRect/>
          </a:stretch>
        </p:blipFill>
        <p:spPr>
          <a:xfrm>
            <a:off x="5733313" y="0"/>
            <a:ext cx="3410687" cy="3248274"/>
          </a:xfrm>
          <a:prstGeom prst="rect">
            <a:avLst/>
          </a:prstGeom>
        </p:spPr>
      </p:pic>
      <p:pic>
        <p:nvPicPr>
          <p:cNvPr id="6" name="Immagine 5"/>
          <p:cNvPicPr>
            <a:picLocks noChangeAspect="1"/>
          </p:cNvPicPr>
          <p:nvPr/>
        </p:nvPicPr>
        <p:blipFill>
          <a:blip r:embed="rId3" cstate="print"/>
          <a:stretch>
            <a:fillRect/>
          </a:stretch>
        </p:blipFill>
        <p:spPr>
          <a:xfrm>
            <a:off x="5726190" y="3660400"/>
            <a:ext cx="3417810" cy="3088131"/>
          </a:xfrm>
          <a:prstGeom prst="rect">
            <a:avLst/>
          </a:prstGeom>
        </p:spPr>
      </p:pic>
    </p:spTree>
    <p:extLst>
      <p:ext uri="{BB962C8B-B14F-4D97-AF65-F5344CB8AC3E}">
        <p14:creationId xmlns:p14="http://schemas.microsoft.com/office/powerpoint/2010/main" val="42390858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9775" y="154546"/>
            <a:ext cx="6665727" cy="824248"/>
          </a:xfrm>
        </p:spPr>
        <p:txBody>
          <a:bodyPr/>
          <a:lstStyle/>
          <a:p>
            <a:r>
              <a:rPr lang="it-IT" dirty="0" smtClean="0"/>
              <a:t>Il Velocipede</a:t>
            </a:r>
            <a:endParaRPr lang="it-IT" dirty="0"/>
          </a:p>
        </p:txBody>
      </p:sp>
      <p:sp>
        <p:nvSpPr>
          <p:cNvPr id="3" name="Segnaposto contenuto 2"/>
          <p:cNvSpPr>
            <a:spLocks noGrp="1"/>
          </p:cNvSpPr>
          <p:nvPr>
            <p:ph idx="1"/>
          </p:nvPr>
        </p:nvSpPr>
        <p:spPr>
          <a:xfrm>
            <a:off x="398887" y="1145958"/>
            <a:ext cx="3542048" cy="5451394"/>
          </a:xfrm>
        </p:spPr>
        <p:txBody>
          <a:bodyPr>
            <a:normAutofit fontScale="92500" lnSpcReduction="10000"/>
          </a:bodyPr>
          <a:lstStyle/>
          <a:p>
            <a:pPr marL="0" indent="0">
              <a:buNone/>
            </a:pPr>
            <a:r>
              <a:rPr lang="it-IT" sz="2400" dirty="0" smtClean="0"/>
              <a:t>Nel </a:t>
            </a:r>
            <a:r>
              <a:rPr lang="it-IT" sz="2400" dirty="0"/>
              <a:t>1840 </a:t>
            </a:r>
            <a:r>
              <a:rPr lang="it-IT" sz="2400" dirty="0" err="1"/>
              <a:t>Kirkpatrick</a:t>
            </a:r>
            <a:r>
              <a:rPr lang="it-IT" sz="2400" dirty="0"/>
              <a:t> Mac </a:t>
            </a:r>
            <a:r>
              <a:rPr lang="it-IT" sz="2400" dirty="0" err="1"/>
              <a:t>Millon</a:t>
            </a:r>
            <a:r>
              <a:rPr lang="it-IT" sz="2400" dirty="0"/>
              <a:t> riuscì ad applicare delle manovelle all’ asse della ruota anteriore che venivano azionate da due pedali “a leva”. Nel 1861 Pierre </a:t>
            </a:r>
            <a:r>
              <a:rPr lang="it-IT" sz="2400" dirty="0" err="1"/>
              <a:t>Michoux</a:t>
            </a:r>
            <a:r>
              <a:rPr lang="it-IT" sz="2400" dirty="0"/>
              <a:t> pensò di applicare un mozzo con i </a:t>
            </a:r>
            <a:r>
              <a:rPr lang="it-IT" sz="2400" dirty="0" smtClean="0"/>
              <a:t>pedali , </a:t>
            </a:r>
            <a:r>
              <a:rPr lang="it-IT" sz="2400" dirty="0"/>
              <a:t>nacque così il “</a:t>
            </a:r>
            <a:r>
              <a:rPr lang="it-IT" sz="2400" dirty="0" smtClean="0"/>
              <a:t>velocipede.</a:t>
            </a:r>
            <a:r>
              <a:rPr lang="it-IT" sz="2400" dirty="0"/>
              <a:t> </a:t>
            </a:r>
            <a:br>
              <a:rPr lang="it-IT" sz="2400" dirty="0"/>
            </a:br>
            <a:r>
              <a:rPr lang="it-IT" sz="2400" dirty="0"/>
              <a:t>La ruota anteriore era molto più grossa </a:t>
            </a:r>
            <a:r>
              <a:rPr lang="it-IT" sz="2400" dirty="0" err="1" smtClean="0"/>
              <a:t>perchè</a:t>
            </a:r>
            <a:r>
              <a:rPr lang="it-IT" sz="2400" dirty="0" smtClean="0"/>
              <a:t> </a:t>
            </a:r>
            <a:r>
              <a:rPr lang="it-IT" sz="2400" dirty="0"/>
              <a:t>nessuno aveva scoperto l'uso della catena, perciò doveva servire da ruota motrice.</a:t>
            </a:r>
          </a:p>
          <a:p>
            <a:pPr marL="0" indent="0">
              <a:buNone/>
            </a:pPr>
            <a:endParaRPr lang="it-IT" sz="2400" dirty="0"/>
          </a:p>
          <a:p>
            <a:pPr marL="0" indent="0">
              <a:buNone/>
            </a:pPr>
            <a:endParaRPr lang="it-IT" sz="2400" dirty="0"/>
          </a:p>
        </p:txBody>
      </p:sp>
      <p:pic>
        <p:nvPicPr>
          <p:cNvPr id="4" name="Immagine 3"/>
          <p:cNvPicPr>
            <a:picLocks noChangeAspect="1"/>
          </p:cNvPicPr>
          <p:nvPr/>
        </p:nvPicPr>
        <p:blipFill>
          <a:blip r:embed="rId2" cstate="print"/>
          <a:stretch>
            <a:fillRect/>
          </a:stretch>
        </p:blipFill>
        <p:spPr>
          <a:xfrm>
            <a:off x="5824653" y="3345464"/>
            <a:ext cx="3319348" cy="3512537"/>
          </a:xfrm>
          <a:prstGeom prst="rect">
            <a:avLst/>
          </a:prstGeom>
        </p:spPr>
      </p:pic>
      <p:pic>
        <p:nvPicPr>
          <p:cNvPr id="6" name="Immagine 5"/>
          <p:cNvPicPr>
            <a:picLocks noChangeAspect="1"/>
          </p:cNvPicPr>
          <p:nvPr/>
        </p:nvPicPr>
        <p:blipFill>
          <a:blip r:embed="rId3" cstate="print"/>
          <a:stretch>
            <a:fillRect/>
          </a:stretch>
        </p:blipFill>
        <p:spPr>
          <a:xfrm>
            <a:off x="4047187" y="-12618"/>
            <a:ext cx="2772179" cy="3582758"/>
          </a:xfrm>
          <a:prstGeom prst="rect">
            <a:avLst/>
          </a:prstGeom>
        </p:spPr>
      </p:pic>
    </p:spTree>
    <p:extLst>
      <p:ext uri="{BB962C8B-B14F-4D97-AF65-F5344CB8AC3E}">
        <p14:creationId xmlns:p14="http://schemas.microsoft.com/office/powerpoint/2010/main" val="19999790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1916832"/>
            <a:ext cx="7702624" cy="1584176"/>
          </a:xfrm>
        </p:spPr>
        <p:txBody>
          <a:bodyPr/>
          <a:lstStyle/>
          <a:p>
            <a:r>
              <a:rPr lang="it-IT" dirty="0"/>
              <a:t>            Storia delle automobili </a:t>
            </a:r>
          </a:p>
        </p:txBody>
      </p:sp>
      <p:pic>
        <p:nvPicPr>
          <p:cNvPr id="3" name="Shawn_Mendes_-_Stitches_(Official_Vide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028384" y="5733256"/>
            <a:ext cx="609600" cy="609600"/>
          </a:xfrm>
          <a:prstGeom prst="rect">
            <a:avLst/>
          </a:prstGeom>
        </p:spPr>
      </p:pic>
    </p:spTree>
    <p:extLst>
      <p:ext uri="{BB962C8B-B14F-4D97-AF65-F5344CB8AC3E}">
        <p14:creationId xmlns:p14="http://schemas.microsoft.com/office/powerpoint/2010/main" val="32216910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1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2161" y="154546"/>
            <a:ext cx="6733341" cy="914400"/>
          </a:xfrm>
        </p:spPr>
        <p:txBody>
          <a:bodyPr>
            <a:normAutofit fontScale="90000"/>
          </a:bodyPr>
          <a:lstStyle/>
          <a:p>
            <a:r>
              <a:rPr lang="it-IT" dirty="0"/>
              <a:t>La Rover </a:t>
            </a:r>
            <a:r>
              <a:rPr lang="it-IT" dirty="0" err="1"/>
              <a:t>Safety</a:t>
            </a:r>
            <a:r>
              <a:rPr lang="it-IT" dirty="0"/>
              <a:t/>
            </a:r>
            <a:br>
              <a:rPr lang="it-IT" dirty="0"/>
            </a:br>
            <a:endParaRPr lang="it-IT" dirty="0"/>
          </a:p>
        </p:txBody>
      </p:sp>
      <p:sp>
        <p:nvSpPr>
          <p:cNvPr id="3" name="Segnaposto contenuto 2"/>
          <p:cNvSpPr>
            <a:spLocks noGrp="1"/>
          </p:cNvSpPr>
          <p:nvPr>
            <p:ph idx="1"/>
          </p:nvPr>
        </p:nvSpPr>
        <p:spPr>
          <a:xfrm>
            <a:off x="222161" y="1068948"/>
            <a:ext cx="3969913" cy="4306617"/>
          </a:xfrm>
        </p:spPr>
        <p:txBody>
          <a:bodyPr>
            <a:noAutofit/>
          </a:bodyPr>
          <a:lstStyle/>
          <a:p>
            <a:pPr marL="0" indent="0">
              <a:buNone/>
            </a:pPr>
            <a:r>
              <a:rPr lang="it-IT" sz="2800" dirty="0" smtClean="0"/>
              <a:t>Nel </a:t>
            </a:r>
            <a:r>
              <a:rPr lang="it-IT" sz="2800" dirty="0"/>
              <a:t>1877 la casa costruttrice “</a:t>
            </a:r>
            <a:r>
              <a:rPr lang="it-IT" sz="2800" dirty="0" err="1"/>
              <a:t>rover</a:t>
            </a:r>
            <a:r>
              <a:rPr lang="it-IT" sz="2800" dirty="0"/>
              <a:t>” immetteva sul mercato un mezzo dal nome “</a:t>
            </a:r>
            <a:r>
              <a:rPr lang="it-IT" sz="2800" dirty="0" err="1"/>
              <a:t>rover</a:t>
            </a:r>
            <a:r>
              <a:rPr lang="it-IT" sz="2800" dirty="0"/>
              <a:t> </a:t>
            </a:r>
            <a:r>
              <a:rPr lang="it-IT" sz="2800" dirty="0" err="1"/>
              <a:t>safety”che</a:t>
            </a:r>
            <a:r>
              <a:rPr lang="it-IT" sz="2800" dirty="0"/>
              <a:t> aveva adottato la trasmissione a catena e il ridimensionamento delle ruote . </a:t>
            </a:r>
          </a:p>
          <a:p>
            <a:pPr marL="0" indent="0">
              <a:buNone/>
            </a:pPr>
            <a:endParaRPr lang="it-IT" sz="2800" dirty="0"/>
          </a:p>
        </p:txBody>
      </p:sp>
      <p:pic>
        <p:nvPicPr>
          <p:cNvPr id="4" name="Immagine 3"/>
          <p:cNvPicPr>
            <a:picLocks noChangeAspect="1"/>
          </p:cNvPicPr>
          <p:nvPr/>
        </p:nvPicPr>
        <p:blipFill>
          <a:blip r:embed="rId2" cstate="print"/>
          <a:stretch>
            <a:fillRect/>
          </a:stretch>
        </p:blipFill>
        <p:spPr>
          <a:xfrm>
            <a:off x="5483457" y="0"/>
            <a:ext cx="3671112" cy="3245476"/>
          </a:xfrm>
          <a:prstGeom prst="rect">
            <a:avLst/>
          </a:prstGeom>
        </p:spPr>
      </p:pic>
      <p:pic>
        <p:nvPicPr>
          <p:cNvPr id="5" name="Immagine 4"/>
          <p:cNvPicPr>
            <a:picLocks noChangeAspect="1"/>
          </p:cNvPicPr>
          <p:nvPr/>
        </p:nvPicPr>
        <p:blipFill>
          <a:blip r:embed="rId3" cstate="print"/>
          <a:stretch>
            <a:fillRect/>
          </a:stretch>
        </p:blipFill>
        <p:spPr>
          <a:xfrm>
            <a:off x="5723103" y="3223426"/>
            <a:ext cx="3431467" cy="3634575"/>
          </a:xfrm>
          <a:prstGeom prst="rect">
            <a:avLst/>
          </a:prstGeom>
        </p:spPr>
      </p:pic>
    </p:spTree>
    <p:extLst>
      <p:ext uri="{BB962C8B-B14F-4D97-AF65-F5344CB8AC3E}">
        <p14:creationId xmlns:p14="http://schemas.microsoft.com/office/powerpoint/2010/main" val="3407865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8001" y="167426"/>
            <a:ext cx="6447501" cy="888643"/>
          </a:xfrm>
        </p:spPr>
        <p:txBody>
          <a:bodyPr>
            <a:normAutofit fontScale="90000"/>
          </a:bodyPr>
          <a:lstStyle/>
          <a:p>
            <a:r>
              <a:rPr lang="it-IT" dirty="0" smtClean="0"/>
              <a:t>Il Primo Pneumatico Ad Aria Compressa</a:t>
            </a:r>
            <a:endParaRPr lang="it-IT" dirty="0"/>
          </a:p>
        </p:txBody>
      </p:sp>
      <p:sp>
        <p:nvSpPr>
          <p:cNvPr id="3" name="Segnaposto contenuto 2"/>
          <p:cNvSpPr>
            <a:spLocks noGrp="1"/>
          </p:cNvSpPr>
          <p:nvPr>
            <p:ph idx="1"/>
          </p:nvPr>
        </p:nvSpPr>
        <p:spPr>
          <a:xfrm>
            <a:off x="392091" y="1056068"/>
            <a:ext cx="3494110" cy="4845968"/>
          </a:xfrm>
        </p:spPr>
        <p:txBody>
          <a:bodyPr>
            <a:noAutofit/>
          </a:bodyPr>
          <a:lstStyle/>
          <a:p>
            <a:pPr marL="0" indent="0">
              <a:buNone/>
            </a:pPr>
            <a:r>
              <a:rPr lang="it-IT" sz="2800" dirty="0"/>
              <a:t>Nel 1888 la ditta del Sig. </a:t>
            </a:r>
            <a:r>
              <a:rPr lang="it-IT" sz="2800" dirty="0" err="1"/>
              <a:t>Boyd</a:t>
            </a:r>
            <a:r>
              <a:rPr lang="it-IT" sz="2800" dirty="0"/>
              <a:t> Dunlop brevetta il primo pneumatico con camera d’ aria gonfiata a pressione , questa invenzione rese più agevole l’ uso della bici sulle strade accidentate di allora.</a:t>
            </a:r>
          </a:p>
          <a:p>
            <a:pPr marL="0" indent="0">
              <a:buNone/>
            </a:pPr>
            <a:endParaRPr lang="it-IT" sz="2800" dirty="0"/>
          </a:p>
        </p:txBody>
      </p:sp>
      <p:pic>
        <p:nvPicPr>
          <p:cNvPr id="4" name="Immagine 3"/>
          <p:cNvPicPr>
            <a:picLocks noChangeAspect="1"/>
          </p:cNvPicPr>
          <p:nvPr/>
        </p:nvPicPr>
        <p:blipFill>
          <a:blip r:embed="rId2" cstate="print"/>
          <a:stretch>
            <a:fillRect/>
          </a:stretch>
        </p:blipFill>
        <p:spPr>
          <a:xfrm>
            <a:off x="5505718" y="1056068"/>
            <a:ext cx="3638282" cy="3638282"/>
          </a:xfrm>
          <a:prstGeom prst="rect">
            <a:avLst/>
          </a:prstGeom>
        </p:spPr>
      </p:pic>
    </p:spTree>
    <p:extLst>
      <p:ext uri="{BB962C8B-B14F-4D97-AF65-F5344CB8AC3E}">
        <p14:creationId xmlns:p14="http://schemas.microsoft.com/office/powerpoint/2010/main" val="6232683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8001" y="167426"/>
            <a:ext cx="6447501" cy="978794"/>
          </a:xfrm>
        </p:spPr>
        <p:txBody>
          <a:bodyPr>
            <a:normAutofit/>
          </a:bodyPr>
          <a:lstStyle/>
          <a:p>
            <a:r>
              <a:rPr lang="it-IT" dirty="0" err="1" smtClean="0"/>
              <a:t>Schwinn</a:t>
            </a:r>
            <a:r>
              <a:rPr lang="it-IT" dirty="0" smtClean="0"/>
              <a:t> </a:t>
            </a:r>
            <a:r>
              <a:rPr lang="it-IT" dirty="0" err="1" smtClean="0"/>
              <a:t>Excelsior</a:t>
            </a:r>
            <a:endParaRPr lang="it-IT" dirty="0"/>
          </a:p>
        </p:txBody>
      </p:sp>
      <p:sp>
        <p:nvSpPr>
          <p:cNvPr id="3" name="Segnaposto contenuto 2"/>
          <p:cNvSpPr>
            <a:spLocks noGrp="1"/>
          </p:cNvSpPr>
          <p:nvPr>
            <p:ph idx="1"/>
          </p:nvPr>
        </p:nvSpPr>
        <p:spPr>
          <a:xfrm>
            <a:off x="508000" y="1429555"/>
            <a:ext cx="3775968" cy="4807757"/>
          </a:xfrm>
        </p:spPr>
        <p:txBody>
          <a:bodyPr>
            <a:noAutofit/>
          </a:bodyPr>
          <a:lstStyle/>
          <a:p>
            <a:pPr marL="0" indent="0">
              <a:buNone/>
            </a:pPr>
            <a:r>
              <a:rPr lang="it-IT" sz="2400" dirty="0"/>
              <a:t>Nel 1933 negli  Stati Uniti il Sig. </a:t>
            </a:r>
            <a:r>
              <a:rPr lang="it-IT" sz="2400" dirty="0" err="1"/>
              <a:t>Ignaz</a:t>
            </a:r>
            <a:r>
              <a:rPr lang="it-IT" sz="2400" dirty="0"/>
              <a:t> </a:t>
            </a:r>
            <a:r>
              <a:rPr lang="it-IT" sz="2400" dirty="0" err="1"/>
              <a:t>Schwinn</a:t>
            </a:r>
            <a:r>
              <a:rPr lang="it-IT" sz="2400" dirty="0"/>
              <a:t> iniziò a produrre una bicicletta adottata poi per la sua indistruttibilità , era la </a:t>
            </a:r>
            <a:r>
              <a:rPr lang="it-IT" sz="2400" dirty="0" err="1"/>
              <a:t>Schwinn</a:t>
            </a:r>
            <a:r>
              <a:rPr lang="it-IT" sz="2400" dirty="0"/>
              <a:t> </a:t>
            </a:r>
            <a:r>
              <a:rPr lang="it-IT" sz="2400" dirty="0" err="1"/>
              <a:t>Excelsior</a:t>
            </a:r>
            <a:r>
              <a:rPr lang="it-IT" sz="2400" dirty="0"/>
              <a:t>. Nel  1945 il Sig. Gary </a:t>
            </a:r>
            <a:r>
              <a:rPr lang="it-IT" sz="2400" dirty="0" err="1"/>
              <a:t>Fisherapplicò</a:t>
            </a:r>
            <a:r>
              <a:rPr lang="it-IT" sz="2400" dirty="0"/>
              <a:t> alla sua </a:t>
            </a:r>
            <a:r>
              <a:rPr lang="it-IT" sz="2400" dirty="0" err="1"/>
              <a:t>Schwinn</a:t>
            </a:r>
            <a:r>
              <a:rPr lang="it-IT" sz="2400" dirty="0"/>
              <a:t> i cambi di velocità , migliorò i freni e aprì così la strada alla moderna Mountain Bike . </a:t>
            </a:r>
          </a:p>
          <a:p>
            <a:pPr marL="0" indent="0">
              <a:buNone/>
            </a:pPr>
            <a:endParaRPr lang="it-IT" sz="2400" dirty="0"/>
          </a:p>
        </p:txBody>
      </p:sp>
      <p:pic>
        <p:nvPicPr>
          <p:cNvPr id="4" name="Immagine 3"/>
          <p:cNvPicPr>
            <a:picLocks noChangeAspect="1"/>
          </p:cNvPicPr>
          <p:nvPr/>
        </p:nvPicPr>
        <p:blipFill>
          <a:blip r:embed="rId2" cstate="print"/>
          <a:stretch>
            <a:fillRect/>
          </a:stretch>
        </p:blipFill>
        <p:spPr>
          <a:xfrm>
            <a:off x="5793382" y="978795"/>
            <a:ext cx="3350618" cy="2962141"/>
          </a:xfrm>
          <a:prstGeom prst="rect">
            <a:avLst/>
          </a:prstGeom>
        </p:spPr>
      </p:pic>
      <p:pic>
        <p:nvPicPr>
          <p:cNvPr id="5" name="Immagine 4"/>
          <p:cNvPicPr>
            <a:picLocks noChangeAspect="1"/>
          </p:cNvPicPr>
          <p:nvPr/>
        </p:nvPicPr>
        <p:blipFill>
          <a:blip r:embed="rId3" cstate="print"/>
          <a:stretch>
            <a:fillRect/>
          </a:stretch>
        </p:blipFill>
        <p:spPr>
          <a:xfrm>
            <a:off x="5842258" y="3940935"/>
            <a:ext cx="3301742" cy="2918932"/>
          </a:xfrm>
          <a:prstGeom prst="rect">
            <a:avLst/>
          </a:prstGeom>
        </p:spPr>
      </p:pic>
    </p:spTree>
    <p:extLst>
      <p:ext uri="{BB962C8B-B14F-4D97-AF65-F5344CB8AC3E}">
        <p14:creationId xmlns:p14="http://schemas.microsoft.com/office/powerpoint/2010/main" val="23569436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159" y="1"/>
            <a:ext cx="6400800" cy="2410691"/>
          </a:xfrm>
        </p:spPr>
        <p:txBody>
          <a:bodyPr>
            <a:normAutofit/>
          </a:bodyPr>
          <a:lstStyle/>
          <a:p>
            <a:r>
              <a:rPr lang="it-IT" sz="4800" dirty="0"/>
              <a:t>Il Rampichino</a:t>
            </a:r>
            <a:r>
              <a:rPr lang="it-IT" dirty="0"/>
              <a:t/>
            </a:r>
            <a:br>
              <a:rPr lang="it-IT" dirty="0"/>
            </a:br>
            <a:endParaRPr lang="it-IT" dirty="0"/>
          </a:p>
        </p:txBody>
      </p:sp>
      <p:sp>
        <p:nvSpPr>
          <p:cNvPr id="3" name="Segnaposto contenuto 2"/>
          <p:cNvSpPr>
            <a:spLocks noGrp="1"/>
          </p:cNvSpPr>
          <p:nvPr>
            <p:ph idx="1"/>
          </p:nvPr>
        </p:nvSpPr>
        <p:spPr>
          <a:xfrm>
            <a:off x="382431" y="2420887"/>
            <a:ext cx="4045553" cy="4032449"/>
          </a:xfrm>
        </p:spPr>
        <p:txBody>
          <a:bodyPr>
            <a:normAutofit/>
          </a:bodyPr>
          <a:lstStyle/>
          <a:p>
            <a:pPr marL="0" indent="0">
              <a:buNone/>
            </a:pPr>
            <a:r>
              <a:rPr lang="it-IT" sz="2800" dirty="0" smtClean="0"/>
              <a:t>Il </a:t>
            </a:r>
            <a:r>
              <a:rPr lang="it-IT" sz="2800" dirty="0"/>
              <a:t>nome di “rampichino” fu dato alla prima mountain bike interamente italiana nell’ anno del 1985 . Fino ad allora la bici fuoristrada era quasi sconosciuta.</a:t>
            </a:r>
          </a:p>
          <a:p>
            <a:endParaRPr lang="it-IT" sz="2800" dirty="0"/>
          </a:p>
        </p:txBody>
      </p:sp>
      <p:pic>
        <p:nvPicPr>
          <p:cNvPr id="4" name="Immagine 3"/>
          <p:cNvPicPr>
            <a:picLocks noChangeAspect="1"/>
          </p:cNvPicPr>
          <p:nvPr/>
        </p:nvPicPr>
        <p:blipFill>
          <a:blip r:embed="rId2" cstate="print"/>
          <a:stretch>
            <a:fillRect/>
          </a:stretch>
        </p:blipFill>
        <p:spPr>
          <a:xfrm>
            <a:off x="5436096" y="332656"/>
            <a:ext cx="3529526" cy="3131652"/>
          </a:xfrm>
          <a:prstGeom prst="rect">
            <a:avLst/>
          </a:prstGeom>
        </p:spPr>
      </p:pic>
      <p:pic>
        <p:nvPicPr>
          <p:cNvPr id="5" name="Immagine 4"/>
          <p:cNvPicPr>
            <a:picLocks noChangeAspect="1"/>
          </p:cNvPicPr>
          <p:nvPr/>
        </p:nvPicPr>
        <p:blipFill>
          <a:blip r:embed="rId3" cstate="print"/>
          <a:stretch>
            <a:fillRect/>
          </a:stretch>
        </p:blipFill>
        <p:spPr>
          <a:xfrm>
            <a:off x="5614474" y="3429000"/>
            <a:ext cx="3529526" cy="3131652"/>
          </a:xfrm>
          <a:prstGeom prst="rect">
            <a:avLst/>
          </a:prstGeom>
        </p:spPr>
      </p:pic>
    </p:spTree>
    <p:extLst>
      <p:ext uri="{BB962C8B-B14F-4D97-AF65-F5344CB8AC3E}">
        <p14:creationId xmlns:p14="http://schemas.microsoft.com/office/powerpoint/2010/main" val="3989229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931224" cy="1066130"/>
          </a:xfrm>
        </p:spPr>
        <p:txBody>
          <a:bodyPr/>
          <a:lstStyle/>
          <a:p>
            <a:r>
              <a:rPr lang="it-IT" dirty="0"/>
              <a:t>         La storia del codice civile </a:t>
            </a:r>
          </a:p>
        </p:txBody>
      </p:sp>
      <p:sp>
        <p:nvSpPr>
          <p:cNvPr id="3" name="Rettangolo 2"/>
          <p:cNvSpPr/>
          <p:nvPr/>
        </p:nvSpPr>
        <p:spPr>
          <a:xfrm>
            <a:off x="467544" y="1484784"/>
            <a:ext cx="7992887" cy="2462213"/>
          </a:xfrm>
          <a:prstGeom prst="rect">
            <a:avLst/>
          </a:prstGeom>
        </p:spPr>
        <p:txBody>
          <a:bodyPr wrap="square">
            <a:spAutoFit/>
          </a:bodyPr>
          <a:lstStyle/>
          <a:p>
            <a:r>
              <a:rPr lang="it-IT" sz="1400" dirty="0"/>
              <a:t>Il codice civile italiano del 1942 è un corpo organico di disposizioni di diritto civile e di norme di diritto processuale civile di rilievo generale  e di norme incriminatrici e costituisce una delle fonti del diritto civile italiano, poiché ancora oggi vigente nell'attuale Repubblica Italiana.</a:t>
            </a:r>
          </a:p>
          <a:p>
            <a:r>
              <a:rPr lang="it-IT" sz="1400" dirty="0"/>
              <a:t>Se si eccettuano le leggi civili romane, che costituirono le prime collezioni di diritto d'Europa ed influenzarono quelle dei primi del XIX secolo. La codificazione del diritto civile moderno in Italia è stata influenzata principalmente dalla codificazione francese. Negli anni del dominio napoleonico in Italia, fu infatti in vigore un codice civile che era la traduzione italiana del code </a:t>
            </a:r>
            <a:r>
              <a:rPr lang="it-IT" sz="1400" dirty="0" err="1"/>
              <a:t>Napoléon</a:t>
            </a:r>
            <a:r>
              <a:rPr lang="it-IT" sz="1400" dirty="0"/>
              <a:t> ; dopo la caduta dell'Impero e dopo la Restaurazione, quasi tutti gli stati europei emanarono codici civili, in gran parte aventi a modello il Code </a:t>
            </a:r>
            <a:r>
              <a:rPr lang="it-IT" sz="1400" dirty="0" err="1"/>
              <a:t>Napoléon</a:t>
            </a:r>
            <a:r>
              <a:rPr lang="it-IT" sz="1400" dirty="0"/>
              <a:t> .  Questo codice costituisce anche  la base del Codice civile italiano del 1865  e quindi rappresentò il primo codice civile del Regno d'Italia.</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861048"/>
            <a:ext cx="1872208"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20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63688" y="2492896"/>
            <a:ext cx="6550496" cy="1368152"/>
          </a:xfrm>
        </p:spPr>
        <p:txBody>
          <a:bodyPr/>
          <a:lstStyle/>
          <a:p>
            <a:r>
              <a:rPr lang="it-IT" dirty="0"/>
              <a:t>Come si guida nel mondo </a:t>
            </a:r>
          </a:p>
        </p:txBody>
      </p:sp>
    </p:spTree>
    <p:extLst>
      <p:ext uri="{BB962C8B-B14F-4D97-AF65-F5344CB8AC3E}">
        <p14:creationId xmlns:p14="http://schemas.microsoft.com/office/powerpoint/2010/main" val="2100201627"/>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619672" y="404664"/>
            <a:ext cx="6766520" cy="4104456"/>
          </a:xfrm>
        </p:spPr>
        <p:txBody>
          <a:bodyPr>
            <a:normAutofit/>
          </a:bodyPr>
          <a:lstStyle/>
          <a:p>
            <a:r>
              <a:rPr lang="it-IT" sz="1400" dirty="0"/>
              <a:t>Per circolare liberamente in strada si deve essere muniti di patente e bisogna aver compiuto 18 anni .Le patenti  rilasciate da qualsiasi stato dell’UE sono valide su tutto il territorio Europeo. Si guida tenendo la destra e si sorpassa a sinistra ,ma questo non avviene in tutti gli stati , infatti  la Gran Bretagna tiene la guida a sinistra. Ciò avviene  anche, in Australia , Giappone e alcune zone del Sud Africa , e  questi paesi rappresentano il 30% della popolazione mondiale . Ma da dove deriva la guida a sinistra?  Beh ,in antichità si teneva la sinistra per  far si che la mano destra fosse sempre libera e questa cosa fu accettata anche dalla chiesa .Napoleone , essendo mancino , usava la mano sinistra e aveva sempre la mano destra libera per difendersi dagli attacchi . Fu il rivoluzionario Robespierre ,che introdusse la guida a destra , per contraddire la chiesa.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3385522"/>
            <a:ext cx="4790460" cy="3254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8317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1" y="0"/>
            <a:ext cx="2456597" cy="941694"/>
          </a:xfrm>
        </p:spPr>
        <p:txBody>
          <a:bodyPr>
            <a:normAutofit fontScale="90000"/>
          </a:bodyPr>
          <a:lstStyle/>
          <a:p>
            <a:pPr lvl="0"/>
            <a:r>
              <a:rPr lang="it-IT" sz="2800"/>
              <a:t>C</a:t>
            </a:r>
            <a:r>
              <a:rPr lang="it-IT" sz="2800" cap="none"/>
              <a:t>ircolazione stradale</a:t>
            </a:r>
          </a:p>
        </p:txBody>
      </p:sp>
      <p:sp>
        <p:nvSpPr>
          <p:cNvPr id="3" name="Segnaposto testo 3"/>
          <p:cNvSpPr txBox="1">
            <a:spLocks noGrp="1"/>
          </p:cNvSpPr>
          <p:nvPr>
            <p:ph type="body" idx="2"/>
          </p:nvPr>
        </p:nvSpPr>
        <p:spPr>
          <a:xfrm>
            <a:off x="133066" y="941694"/>
            <a:ext cx="4595882" cy="5104263"/>
          </a:xfrm>
        </p:spPr>
        <p:txBody>
          <a:bodyPr>
            <a:noAutofit/>
          </a:bodyPr>
          <a:lstStyle/>
          <a:p>
            <a:pPr lvl="0"/>
            <a:r>
              <a:rPr lang="it-IT" sz="1700" dirty="0"/>
              <a:t>Nel Medioevo, i cavalieri tenevano la sinistra al fine di poter utilizzare più facilmente e con maggior libertà la propria spada (con la mano destra) in caso di attacchi improvvisi.                       Il primo documento sull'obbligo di tenere la sinistra risale a papa Bonifacio VIII, in occasione del primo Giubileo del 1300.   </a:t>
            </a:r>
          </a:p>
          <a:p>
            <a:pPr lvl="0"/>
            <a:r>
              <a:rPr lang="it-IT" sz="1700" dirty="0"/>
              <a:t>Nel XVII secolo, con la comparsa delle prime carrozze, questa consuetudine restò continuando a mantenere la sinistra obbligando così i pedoni a camminare a piedi sulla destra per non essere travolti.  </a:t>
            </a:r>
          </a:p>
          <a:p>
            <a:pPr lvl="0"/>
            <a:r>
              <a:rPr lang="it-IT" sz="1700" dirty="0"/>
              <a:t>Si narra che Robespierre fu colui che ordinò alla Francia la guida a destra come sfida alla chiesa. Propose la guida a destra perché considerato il "lato del popolo.</a:t>
            </a:r>
          </a:p>
          <a:p>
            <a:pPr lvl="0"/>
            <a:r>
              <a:rPr lang="it-IT" sz="1700" dirty="0"/>
              <a:t>In realtà la diffusione in Europa della guida a destra avvenne sotto Napoleone Bonaparte in funzione anti-britannica                                                                                                                                           </a:t>
            </a:r>
          </a:p>
        </p:txBody>
      </p:sp>
      <p:pic>
        <p:nvPicPr>
          <p:cNvPr id="4" name="Immagine 4"/>
          <p:cNvPicPr>
            <a:picLocks noChangeAspect="1"/>
          </p:cNvPicPr>
          <p:nvPr/>
        </p:nvPicPr>
        <p:blipFill>
          <a:blip r:embed="rId2" cstate="print"/>
          <a:stretch>
            <a:fillRect/>
          </a:stretch>
        </p:blipFill>
        <p:spPr>
          <a:xfrm>
            <a:off x="4953335" y="1064946"/>
            <a:ext cx="2815648" cy="4859496"/>
          </a:xfrm>
          <a:prstGeom prst="rect">
            <a:avLst/>
          </a:prstGeom>
          <a:noFill/>
          <a:ln>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92117" y="163779"/>
            <a:ext cx="3212856" cy="785323"/>
          </a:xfrm>
        </p:spPr>
        <p:txBody>
          <a:bodyPr>
            <a:normAutofit fontScale="90000"/>
          </a:bodyPr>
          <a:lstStyle/>
          <a:p>
            <a:pPr lvl="0"/>
            <a:r>
              <a:rPr lang="it-IT" sz="2500"/>
              <a:t>G</a:t>
            </a:r>
            <a:r>
              <a:rPr lang="it-IT" sz="2500" cap="none"/>
              <a:t>uida a destra…. guida a sinistra</a:t>
            </a:r>
          </a:p>
        </p:txBody>
      </p:sp>
      <p:pic>
        <p:nvPicPr>
          <p:cNvPr id="3" name="Segnaposto contenuto 4"/>
          <p:cNvPicPr>
            <a:picLocks noGrp="1" noChangeAspect="1"/>
          </p:cNvPicPr>
          <p:nvPr>
            <p:ph idx="1"/>
          </p:nvPr>
        </p:nvPicPr>
        <p:blipFill>
          <a:blip r:embed="rId2" cstate="print"/>
          <a:stretch>
            <a:fillRect/>
          </a:stretch>
        </p:blipFill>
        <p:spPr>
          <a:xfrm>
            <a:off x="4355976" y="1772816"/>
            <a:ext cx="4265446" cy="2880320"/>
          </a:xfrm>
        </p:spPr>
      </p:pic>
      <p:sp>
        <p:nvSpPr>
          <p:cNvPr id="4" name="Segnaposto testo 3"/>
          <p:cNvSpPr txBox="1">
            <a:spLocks noGrp="1"/>
          </p:cNvSpPr>
          <p:nvPr>
            <p:ph type="body" idx="2"/>
          </p:nvPr>
        </p:nvSpPr>
        <p:spPr>
          <a:xfrm>
            <a:off x="92122" y="949100"/>
            <a:ext cx="4191845" cy="5504235"/>
          </a:xfrm>
        </p:spPr>
        <p:txBody>
          <a:bodyPr>
            <a:noAutofit/>
          </a:bodyPr>
          <a:lstStyle/>
          <a:p>
            <a:pPr lvl="0"/>
            <a:r>
              <a:rPr lang="it-IT" sz="1600" dirty="0"/>
              <a:t>Nell'Italia unita, si teneva a volte la sinistra e a volte la destra. A seguito dei disastrosi ingorghi che vi furono durante la Prima guerra mondiale e degli incidenti causati dall'aumentato traffico automobilistico nella confusione delle regole, fu emanato da Mussolini il regio decreto del 31 dicembre del 1923 che impose al Paese la «mano destra unica» e accordò una proroga di due anni per approntare la nuova segnaletica e riadattare le </a:t>
            </a:r>
            <a:r>
              <a:rPr lang="it-IT" sz="1600" dirty="0" err="1"/>
              <a:t>tramvie.Nonostante</a:t>
            </a:r>
            <a:r>
              <a:rPr lang="it-IT" sz="1600" dirty="0"/>
              <a:t> il senso di marcia a destra, vennero venduti alcuni modelli in serie di camion con guida a destra. Tuttavia, ancora oggi alcuni veicoli speciali hanno la guida a destra in quanto, essendo lenti, facilitano gli operatori che li guidano nell'effettuare lavori sul lato destro della strada o a effettuare lavori con maggiore precisione, avendo una migliore visuale del ciglio della strada.</a:t>
            </a:r>
          </a:p>
        </p:txBody>
      </p:sp>
      <p:sp>
        <p:nvSpPr>
          <p:cNvPr id="5" name="Rettangolo 5"/>
          <p:cNvSpPr/>
          <p:nvPr/>
        </p:nvSpPr>
        <p:spPr>
          <a:xfrm>
            <a:off x="7420973" y="2227222"/>
            <a:ext cx="1610176" cy="1200329"/>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FFFF"/>
                </a:solidFill>
                <a:uFillTx/>
                <a:latin typeface="Calibri"/>
                <a:ea typeface=""/>
                <a:cs typeface=""/>
              </a:rPr>
              <a:t>      guida a destra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0" i="0" u="none" strike="noStrike" kern="1200" cap="none" spc="0" baseline="0">
                <a:solidFill>
                  <a:srgbClr val="FFFFFF"/>
                </a:solidFill>
                <a:uFillTx/>
                <a:latin typeface="Calibri"/>
                <a:ea typeface=""/>
                <a:cs typeface=""/>
              </a:rPr>
              <a:t>      guida a sinistra</a:t>
            </a:r>
          </a:p>
        </p:txBody>
      </p:sp>
      <p:sp>
        <p:nvSpPr>
          <p:cNvPr id="6" name="Rettangolo 6"/>
          <p:cNvSpPr/>
          <p:nvPr/>
        </p:nvSpPr>
        <p:spPr>
          <a:xfrm>
            <a:off x="7483141" y="2605876"/>
            <a:ext cx="175969" cy="204715"/>
          </a:xfrm>
          <a:prstGeom prst="rect">
            <a:avLst/>
          </a:prstGeom>
          <a:solidFill>
            <a:srgbClr val="5B9BD5"/>
          </a:solidFill>
          <a:ln w="12701">
            <a:solidFill>
              <a:srgbClr val="41719C"/>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a typeface=""/>
              <a:cs typeface=""/>
            </a:endParaRPr>
          </a:p>
        </p:txBody>
      </p:sp>
      <p:sp>
        <p:nvSpPr>
          <p:cNvPr id="7" name="Rettangolo 7"/>
          <p:cNvSpPr/>
          <p:nvPr/>
        </p:nvSpPr>
        <p:spPr>
          <a:xfrm>
            <a:off x="7483141" y="2346570"/>
            <a:ext cx="175969" cy="196349"/>
          </a:xfrm>
          <a:prstGeom prst="rect">
            <a:avLst/>
          </a:prstGeom>
          <a:solidFill>
            <a:srgbClr val="FF0000"/>
          </a:solidFill>
          <a:ln w="12701">
            <a:solidFill>
              <a:srgbClr val="41719C"/>
            </a:solidFill>
            <a:prstDash val="solid"/>
            <a:miter/>
          </a:ln>
        </p:spPr>
        <p:txBody>
          <a:bodyPr vert="horz" wrap="square" lIns="91440" tIns="45720" rIns="91440" bIns="45720" anchor="ctr" anchorCtr="1" compatLnSpc="1"/>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it-IT" sz="1800" b="0" i="0" u="none" strike="noStrike" kern="1200" cap="none" spc="0" baseline="0">
              <a:solidFill>
                <a:srgbClr val="FFFFFF"/>
              </a:solidFill>
              <a:uFillTx/>
              <a:latin typeface="Calibri"/>
              <a:ea typeface=""/>
              <a:cs typeface=""/>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5429" y="0"/>
            <a:ext cx="6447501" cy="720436"/>
          </a:xfrm>
        </p:spPr>
        <p:txBody>
          <a:bodyPr>
            <a:normAutofit/>
          </a:bodyPr>
          <a:lstStyle/>
          <a:p>
            <a:r>
              <a:rPr lang="it-IT" dirty="0" smtClean="0"/>
              <a:t>Il Senso Di Marcia </a:t>
            </a:r>
            <a:endParaRPr lang="it-IT" dirty="0"/>
          </a:p>
        </p:txBody>
      </p:sp>
      <p:sp>
        <p:nvSpPr>
          <p:cNvPr id="3" name="Segnaposto contenuto 2"/>
          <p:cNvSpPr>
            <a:spLocks noGrp="1"/>
          </p:cNvSpPr>
          <p:nvPr>
            <p:ph idx="1"/>
          </p:nvPr>
        </p:nvSpPr>
        <p:spPr>
          <a:xfrm>
            <a:off x="508001" y="1149927"/>
            <a:ext cx="5456381" cy="5708074"/>
          </a:xfrm>
        </p:spPr>
        <p:txBody>
          <a:bodyPr>
            <a:normAutofit fontScale="85000" lnSpcReduction="10000"/>
          </a:bodyPr>
          <a:lstStyle/>
          <a:p>
            <a:pPr marL="0" indent="0">
              <a:buNone/>
            </a:pPr>
            <a:r>
              <a:rPr lang="it-IT" sz="2400" dirty="0"/>
              <a:t>Non in tutte le parti del mondo però si tiene la destra , in alcuni luoghi si tiene la sinistra . Ci sono varie spiegazione sul perché non in tutto il mondo  guidi a destra .</a:t>
            </a:r>
          </a:p>
          <a:p>
            <a:r>
              <a:rPr lang="it-IT" dirty="0" smtClean="0"/>
              <a:t>Nel </a:t>
            </a:r>
            <a:r>
              <a:rPr lang="it-IT" dirty="0"/>
              <a:t>Medioevo , i cavalieri tenevano la sinistra al fine di poter utilizzare più facilmente e con maggior libertà la propria spada ( quindi con la mano destra , la più forte) in casi attacchi improvvisi;</a:t>
            </a:r>
          </a:p>
          <a:p>
            <a:r>
              <a:rPr lang="it-IT" dirty="0" smtClean="0"/>
              <a:t>Il </a:t>
            </a:r>
            <a:r>
              <a:rPr lang="it-IT" dirty="0"/>
              <a:t>primo documento sull’ obbligo di tenere la sinistra risale a Papa Bonifacio VIII</a:t>
            </a:r>
            <a:r>
              <a:rPr lang="it-IT" dirty="0" smtClean="0"/>
              <a:t>;</a:t>
            </a:r>
          </a:p>
          <a:p>
            <a:r>
              <a:rPr lang="it-IT" dirty="0" smtClean="0"/>
              <a:t>Il </a:t>
            </a:r>
            <a:r>
              <a:rPr lang="it-IT" dirty="0"/>
              <a:t>Rivoluzionario Robespierre rivoluzionerà il senso di marcia come segno di protesta nei confronti della chiesa ;</a:t>
            </a:r>
          </a:p>
          <a:p>
            <a:r>
              <a:rPr lang="it-IT" dirty="0" smtClean="0"/>
              <a:t>La </a:t>
            </a:r>
            <a:r>
              <a:rPr lang="it-IT" dirty="0"/>
              <a:t>diffusione in Europa della guida a destra avvenne sotto Napoleone Bonaparte  , forse in collegamento al che Napoleone fosse mancino . </a:t>
            </a:r>
          </a:p>
          <a:p>
            <a:endParaRPr lang="it-IT" dirty="0" smtClean="0"/>
          </a:p>
          <a:p>
            <a:pPr marL="0" indent="0">
              <a:buNone/>
            </a:pPr>
            <a:endParaRPr lang="it-IT" dirty="0"/>
          </a:p>
          <a:p>
            <a:endParaRPr lang="it-IT" dirty="0"/>
          </a:p>
        </p:txBody>
      </p:sp>
      <p:pic>
        <p:nvPicPr>
          <p:cNvPr id="4" name="Immagine 3"/>
          <p:cNvPicPr>
            <a:picLocks noChangeAspect="1"/>
          </p:cNvPicPr>
          <p:nvPr/>
        </p:nvPicPr>
        <p:blipFill>
          <a:blip r:embed="rId2" cstate="print"/>
          <a:stretch>
            <a:fillRect/>
          </a:stretch>
        </p:blipFill>
        <p:spPr>
          <a:xfrm>
            <a:off x="6084403" y="1149927"/>
            <a:ext cx="3059597" cy="2739493"/>
          </a:xfrm>
          <a:prstGeom prst="rect">
            <a:avLst/>
          </a:prstGeom>
        </p:spPr>
      </p:pic>
      <p:pic>
        <p:nvPicPr>
          <p:cNvPr id="5" name="Immagine 4"/>
          <p:cNvPicPr>
            <a:picLocks noChangeAspect="1"/>
          </p:cNvPicPr>
          <p:nvPr/>
        </p:nvPicPr>
        <p:blipFill>
          <a:blip r:embed="rId3" cstate="print"/>
          <a:stretch>
            <a:fillRect/>
          </a:stretch>
        </p:blipFill>
        <p:spPr>
          <a:xfrm>
            <a:off x="6084403" y="3889420"/>
            <a:ext cx="3059597" cy="2435500"/>
          </a:xfrm>
          <a:prstGeom prst="rect">
            <a:avLst/>
          </a:prstGeom>
        </p:spPr>
      </p:pic>
    </p:spTree>
    <p:extLst>
      <p:ext uri="{BB962C8B-B14F-4D97-AF65-F5344CB8AC3E}">
        <p14:creationId xmlns:p14="http://schemas.microsoft.com/office/powerpoint/2010/main" val="3561325529"/>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763688" y="332656"/>
            <a:ext cx="6694512" cy="1872207"/>
          </a:xfrm>
        </p:spPr>
        <p:txBody>
          <a:bodyPr/>
          <a:lstStyle/>
          <a:p>
            <a:r>
              <a:rPr lang="it-IT" dirty="0"/>
              <a:t>Il primo veicolo stradale a propulsione aveva fatto l’entrata in scena intorno al 1769, con il Carro di </a:t>
            </a:r>
            <a:r>
              <a:rPr lang="it-IT" dirty="0" err="1"/>
              <a:t>Cugnot</a:t>
            </a:r>
            <a:r>
              <a:rPr lang="it-IT" dirty="0"/>
              <a:t>, che fu costruito dall’ ingegnere  militare francese Joseph Nicolas </a:t>
            </a:r>
            <a:r>
              <a:rPr lang="it-IT" dirty="0" err="1"/>
              <a:t>Cugnot</a:t>
            </a:r>
            <a:r>
              <a:rPr lang="it-IT" dirty="0"/>
              <a:t> . Il  Carro pesava circa 5 tonnellate e circolava a una velocità di 5 km/h.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0299" y="2492896"/>
            <a:ext cx="5805645"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512094"/>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8000" y="138546"/>
            <a:ext cx="3915893" cy="5902817"/>
          </a:xfrm>
        </p:spPr>
        <p:txBody>
          <a:bodyPr>
            <a:normAutofit/>
          </a:bodyPr>
          <a:lstStyle/>
          <a:p>
            <a:pPr marL="0" indent="0">
              <a:buNone/>
            </a:pPr>
            <a:r>
              <a:rPr lang="it-IT" sz="2800" dirty="0"/>
              <a:t>Infatti le prime automobili avevano il freno a mano all’ esterno  , sul lato destro , per essere stretto con più forza . Il volante si trovava a destra . Poi , negli anni successivi , il freno a mano è stato spostato al centro dell’ abitacolo , come è ora noto. </a:t>
            </a:r>
          </a:p>
          <a:p>
            <a:endParaRPr lang="it-IT" sz="2400" dirty="0"/>
          </a:p>
        </p:txBody>
      </p:sp>
      <p:pic>
        <p:nvPicPr>
          <p:cNvPr id="2" name="Immagine 1"/>
          <p:cNvPicPr>
            <a:picLocks noChangeAspect="1"/>
          </p:cNvPicPr>
          <p:nvPr/>
        </p:nvPicPr>
        <p:blipFill>
          <a:blip r:embed="rId2" cstate="print"/>
          <a:stretch>
            <a:fillRect/>
          </a:stretch>
        </p:blipFill>
        <p:spPr>
          <a:xfrm>
            <a:off x="5221398" y="0"/>
            <a:ext cx="3922602" cy="3480418"/>
          </a:xfrm>
          <a:prstGeom prst="rect">
            <a:avLst/>
          </a:prstGeom>
        </p:spPr>
      </p:pic>
    </p:spTree>
    <p:extLst>
      <p:ext uri="{BB962C8B-B14F-4D97-AF65-F5344CB8AC3E}">
        <p14:creationId xmlns:p14="http://schemas.microsoft.com/office/powerpoint/2010/main" val="4046177617"/>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159" y="138547"/>
            <a:ext cx="6400800" cy="1357745"/>
          </a:xfrm>
        </p:spPr>
        <p:txBody>
          <a:bodyPr/>
          <a:lstStyle/>
          <a:p>
            <a:r>
              <a:rPr lang="it-IT" dirty="0"/>
              <a:t> In Italia</a:t>
            </a:r>
          </a:p>
        </p:txBody>
      </p:sp>
      <p:sp>
        <p:nvSpPr>
          <p:cNvPr id="3" name="Segnaposto contenuto 2"/>
          <p:cNvSpPr>
            <a:spLocks noGrp="1"/>
          </p:cNvSpPr>
          <p:nvPr>
            <p:ph idx="1"/>
          </p:nvPr>
        </p:nvSpPr>
        <p:spPr>
          <a:xfrm>
            <a:off x="508000" y="1287888"/>
            <a:ext cx="3684073" cy="4406331"/>
          </a:xfrm>
        </p:spPr>
        <p:txBody>
          <a:bodyPr>
            <a:normAutofit fontScale="92500"/>
          </a:bodyPr>
          <a:lstStyle/>
          <a:p>
            <a:pPr marL="0" indent="0">
              <a:buNone/>
            </a:pPr>
            <a:endParaRPr lang="it-IT" sz="2400" dirty="0" smtClean="0"/>
          </a:p>
          <a:p>
            <a:pPr marL="0" indent="0">
              <a:buNone/>
            </a:pPr>
            <a:r>
              <a:rPr lang="it-IT" sz="2400" dirty="0" smtClean="0"/>
              <a:t>In </a:t>
            </a:r>
            <a:r>
              <a:rPr lang="it-IT" sz="2400" dirty="0"/>
              <a:t>Italia , si teneva a volte la sinistra a volte la destra . Il 31 Dicembre  del 1923 fu emanato da Mussolini il decreto che impose  paese “la mano destra unica” , questo anche perché a quei tempi si pensava che la sinistra simboleggiasse il diavolo . </a:t>
            </a:r>
          </a:p>
        </p:txBody>
      </p:sp>
      <p:pic>
        <p:nvPicPr>
          <p:cNvPr id="4" name="Immagine 3"/>
          <p:cNvPicPr>
            <a:picLocks noChangeAspect="1"/>
          </p:cNvPicPr>
          <p:nvPr/>
        </p:nvPicPr>
        <p:blipFill>
          <a:blip r:embed="rId2" cstate="print"/>
          <a:stretch>
            <a:fillRect/>
          </a:stretch>
        </p:blipFill>
        <p:spPr>
          <a:xfrm>
            <a:off x="5582992" y="3271"/>
            <a:ext cx="2509316" cy="4937249"/>
          </a:xfrm>
          <a:prstGeom prst="rect">
            <a:avLst/>
          </a:prstGeom>
        </p:spPr>
      </p:pic>
      <p:pic>
        <p:nvPicPr>
          <p:cNvPr id="5" name="Immagine 4"/>
          <p:cNvPicPr>
            <a:picLocks noChangeAspect="1"/>
          </p:cNvPicPr>
          <p:nvPr/>
        </p:nvPicPr>
        <p:blipFill>
          <a:blip r:embed="rId3" cstate="print"/>
          <a:stretch>
            <a:fillRect/>
          </a:stretch>
        </p:blipFill>
        <p:spPr>
          <a:xfrm>
            <a:off x="5231645" y="4906850"/>
            <a:ext cx="1951149" cy="1951149"/>
          </a:xfrm>
          <a:prstGeom prst="rect">
            <a:avLst/>
          </a:prstGeom>
        </p:spPr>
      </p:pic>
      <p:pic>
        <p:nvPicPr>
          <p:cNvPr id="6" name="Immagine 5"/>
          <p:cNvPicPr>
            <a:picLocks noChangeAspect="1"/>
          </p:cNvPicPr>
          <p:nvPr/>
        </p:nvPicPr>
        <p:blipFill>
          <a:blip r:embed="rId4" cstate="print"/>
          <a:stretch>
            <a:fillRect/>
          </a:stretch>
        </p:blipFill>
        <p:spPr>
          <a:xfrm>
            <a:off x="7182793" y="4906851"/>
            <a:ext cx="1961207" cy="1951149"/>
          </a:xfrm>
          <a:prstGeom prst="rect">
            <a:avLst/>
          </a:prstGeom>
        </p:spPr>
      </p:pic>
    </p:spTree>
    <p:extLst>
      <p:ext uri="{BB962C8B-B14F-4D97-AF65-F5344CB8AC3E}">
        <p14:creationId xmlns:p14="http://schemas.microsoft.com/office/powerpoint/2010/main" val="4713546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159" y="1"/>
            <a:ext cx="6400800" cy="1607127"/>
          </a:xfrm>
        </p:spPr>
        <p:txBody>
          <a:bodyPr>
            <a:normAutofit/>
          </a:bodyPr>
          <a:lstStyle/>
          <a:p>
            <a:r>
              <a:rPr lang="it-IT" dirty="0"/>
              <a:t> In Russia</a:t>
            </a:r>
            <a:br>
              <a:rPr lang="it-IT" dirty="0"/>
            </a:br>
            <a:endParaRPr lang="it-IT" dirty="0"/>
          </a:p>
        </p:txBody>
      </p:sp>
      <p:sp>
        <p:nvSpPr>
          <p:cNvPr id="3" name="Segnaposto contenuto 2"/>
          <p:cNvSpPr>
            <a:spLocks noGrp="1"/>
          </p:cNvSpPr>
          <p:nvPr>
            <p:ph idx="1"/>
          </p:nvPr>
        </p:nvSpPr>
        <p:spPr>
          <a:xfrm>
            <a:off x="508001" y="720437"/>
            <a:ext cx="3336344" cy="4904508"/>
          </a:xfrm>
        </p:spPr>
        <p:txBody>
          <a:bodyPr>
            <a:normAutofit fontScale="92500" lnSpcReduction="10000"/>
          </a:bodyPr>
          <a:lstStyle/>
          <a:p>
            <a:endParaRPr lang="it-IT" dirty="0"/>
          </a:p>
          <a:p>
            <a:pPr marL="0" indent="0">
              <a:buNone/>
            </a:pPr>
            <a:r>
              <a:rPr lang="it-IT" sz="2400" dirty="0" smtClean="0"/>
              <a:t>In </a:t>
            </a:r>
            <a:r>
              <a:rPr lang="it-IT" sz="2400" dirty="0"/>
              <a:t>Russia capita spesso di trovare veicoli con la guida a destra . Tali veicoli sono importati direttamente dal Giappone . Sempre in Russia viene però applicato il senso di marcia anche per i pedoni : gli attraversamenti stradali sono regolati da frecce poste sulle strisce pedonali.</a:t>
            </a:r>
          </a:p>
        </p:txBody>
      </p:sp>
      <p:pic>
        <p:nvPicPr>
          <p:cNvPr id="4" name="Immagine 3"/>
          <p:cNvPicPr>
            <a:picLocks noChangeAspect="1"/>
          </p:cNvPicPr>
          <p:nvPr/>
        </p:nvPicPr>
        <p:blipFill>
          <a:blip r:embed="rId2" cstate="print"/>
          <a:stretch>
            <a:fillRect/>
          </a:stretch>
        </p:blipFill>
        <p:spPr>
          <a:xfrm>
            <a:off x="6919117" y="1"/>
            <a:ext cx="2224883" cy="3950853"/>
          </a:xfrm>
          <a:prstGeom prst="rect">
            <a:avLst/>
          </a:prstGeom>
        </p:spPr>
      </p:pic>
      <p:pic>
        <p:nvPicPr>
          <p:cNvPr id="5" name="Immagine 4"/>
          <p:cNvPicPr>
            <a:picLocks noChangeAspect="1"/>
          </p:cNvPicPr>
          <p:nvPr/>
        </p:nvPicPr>
        <p:blipFill>
          <a:blip r:embed="rId3" cstate="print"/>
          <a:stretch>
            <a:fillRect/>
          </a:stretch>
        </p:blipFill>
        <p:spPr>
          <a:xfrm>
            <a:off x="4690877" y="3950854"/>
            <a:ext cx="3276498" cy="2907147"/>
          </a:xfrm>
          <a:prstGeom prst="rect">
            <a:avLst/>
          </a:prstGeom>
        </p:spPr>
      </p:pic>
    </p:spTree>
    <p:extLst>
      <p:ext uri="{BB962C8B-B14F-4D97-AF65-F5344CB8AC3E}">
        <p14:creationId xmlns:p14="http://schemas.microsoft.com/office/powerpoint/2010/main" val="551001728"/>
      </p:ext>
    </p:extLst>
  </p:cSld>
  <p:clrMapOvr>
    <a:masterClrMapping/>
  </p:clrMapOvr>
  <p:transition spd="slow">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1561" y="260647"/>
            <a:ext cx="6302398" cy="504057"/>
          </a:xfrm>
        </p:spPr>
        <p:txBody>
          <a:bodyPr>
            <a:normAutofit fontScale="90000"/>
          </a:bodyPr>
          <a:lstStyle/>
          <a:p>
            <a:r>
              <a:rPr lang="it-IT" dirty="0" smtClean="0"/>
              <a:t> </a:t>
            </a:r>
            <a:r>
              <a:rPr lang="it-IT" dirty="0"/>
              <a:t/>
            </a:r>
            <a:br>
              <a:rPr lang="it-IT" dirty="0"/>
            </a:br>
            <a:endParaRPr lang="it-IT" dirty="0"/>
          </a:p>
        </p:txBody>
      </p:sp>
      <p:sp>
        <p:nvSpPr>
          <p:cNvPr id="3" name="Segnaposto contenuto 2"/>
          <p:cNvSpPr>
            <a:spLocks noGrp="1"/>
          </p:cNvSpPr>
          <p:nvPr>
            <p:ph idx="1"/>
          </p:nvPr>
        </p:nvSpPr>
        <p:spPr>
          <a:xfrm>
            <a:off x="508001" y="928256"/>
            <a:ext cx="3939308" cy="5929745"/>
          </a:xfrm>
        </p:spPr>
        <p:txBody>
          <a:bodyPr>
            <a:normAutofit fontScale="92500" lnSpcReduction="20000"/>
          </a:bodyPr>
          <a:lstStyle/>
          <a:p>
            <a:pPr marL="0" indent="0">
              <a:buNone/>
            </a:pPr>
            <a:r>
              <a:rPr lang="it-IT" sz="2400" dirty="0" smtClean="0"/>
              <a:t>Nel </a:t>
            </a:r>
            <a:r>
              <a:rPr lang="it-IT" sz="2400" dirty="0"/>
              <a:t>Regno Unito si può notare che tutte le vetture  statunitensi non hanno la guida a destra . </a:t>
            </a:r>
            <a:r>
              <a:rPr lang="it-IT" sz="2400" dirty="0" smtClean="0"/>
              <a:t>L</a:t>
            </a:r>
            <a:r>
              <a:rPr lang="it-IT" sz="2400" dirty="0"/>
              <a:t>’ Impero Britannico aveva adottato per primo il senso di marcia sulla sinistra . Il Canada , avendo numerosi traffici interni con gli Stati Uniti , fu la prima colonia a cambiare il senso di marcia  sulla sinistra . Anche alcune altre ex colonie britanniche (tra cui </a:t>
            </a:r>
            <a:r>
              <a:rPr lang="it-IT" sz="2400" dirty="0" smtClean="0"/>
              <a:t>Ghana </a:t>
            </a:r>
            <a:r>
              <a:rPr lang="it-IT" sz="2400" dirty="0"/>
              <a:t>, Sudan e Somalia Britannica ) cambiarono il senso di marcia . Quasi tutti i paesi che oggi hanno la </a:t>
            </a:r>
            <a:r>
              <a:rPr lang="it-IT" sz="2400" dirty="0" smtClean="0"/>
              <a:t>guida </a:t>
            </a:r>
            <a:r>
              <a:rPr lang="it-IT" sz="2400" dirty="0"/>
              <a:t>a sinistra erano o sono possedimenti britannici . </a:t>
            </a:r>
          </a:p>
        </p:txBody>
      </p:sp>
      <p:pic>
        <p:nvPicPr>
          <p:cNvPr id="4" name="Immagine 3"/>
          <p:cNvPicPr>
            <a:picLocks noChangeAspect="1"/>
          </p:cNvPicPr>
          <p:nvPr/>
        </p:nvPicPr>
        <p:blipFill>
          <a:blip r:embed="rId2" cstate="print"/>
          <a:stretch>
            <a:fillRect/>
          </a:stretch>
        </p:blipFill>
        <p:spPr>
          <a:xfrm>
            <a:off x="6936582" y="1"/>
            <a:ext cx="2207419" cy="5305425"/>
          </a:xfrm>
          <a:prstGeom prst="rect">
            <a:avLst/>
          </a:prstGeom>
        </p:spPr>
      </p:pic>
      <p:pic>
        <p:nvPicPr>
          <p:cNvPr id="5" name="Immagine 4"/>
          <p:cNvPicPr>
            <a:picLocks noChangeAspect="1"/>
          </p:cNvPicPr>
          <p:nvPr/>
        </p:nvPicPr>
        <p:blipFill>
          <a:blip r:embed="rId3" cstate="print"/>
          <a:stretch>
            <a:fillRect/>
          </a:stretch>
        </p:blipFill>
        <p:spPr>
          <a:xfrm>
            <a:off x="4447309" y="4197933"/>
            <a:ext cx="2489273" cy="2486069"/>
          </a:xfrm>
          <a:prstGeom prst="rect">
            <a:avLst/>
          </a:prstGeom>
        </p:spPr>
      </p:pic>
      <p:sp>
        <p:nvSpPr>
          <p:cNvPr id="6" name="Titolo 1"/>
          <p:cNvSpPr txBox="1">
            <a:spLocks/>
          </p:cNvSpPr>
          <p:nvPr/>
        </p:nvSpPr>
        <p:spPr>
          <a:xfrm>
            <a:off x="763961" y="413047"/>
            <a:ext cx="6302398" cy="504057"/>
          </a:xfrm>
          <a:prstGeom prst="rect">
            <a:avLst/>
          </a:prstGeom>
        </p:spPr>
        <p:txBody>
          <a:bodyPr vert="horz" anchor="b">
            <a:normAutofit fontScale="3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sz="6900" b="0" i="0" u="none" strike="noStrike" kern="1200" cap="small" spc="0" normalizeH="0" baseline="0" noProof="0" dirty="0" smtClean="0">
                <a:ln>
                  <a:noFill/>
                </a:ln>
                <a:solidFill>
                  <a:schemeClr val="tx2"/>
                </a:solidFill>
                <a:effectLst/>
                <a:uLnTx/>
                <a:uFillTx/>
                <a:latin typeface="+mj-lt"/>
                <a:ea typeface="+mj-ea"/>
                <a:cs typeface="+mj-cs"/>
              </a:rPr>
              <a:t>Nel Regno Unito</a:t>
            </a:r>
            <a:r>
              <a:rPr kumimoji="0" lang="it-IT" sz="3000" b="0" i="0" u="none" strike="noStrike" kern="1200" cap="small" spc="0" normalizeH="0" baseline="0" noProof="0" dirty="0" smtClean="0">
                <a:ln>
                  <a:noFill/>
                </a:ln>
                <a:solidFill>
                  <a:schemeClr val="tx2"/>
                </a:solidFill>
                <a:effectLst/>
                <a:uLnTx/>
                <a:uFillTx/>
                <a:latin typeface="+mj-lt"/>
                <a:ea typeface="+mj-ea"/>
                <a:cs typeface="+mj-cs"/>
              </a:rPr>
              <a:t/>
            </a:r>
            <a:br>
              <a:rPr kumimoji="0" lang="it-IT" sz="3000" b="0" i="0" u="none" strike="noStrike" kern="1200" cap="small" spc="0" normalizeH="0" baseline="0" noProof="0" dirty="0" smtClean="0">
                <a:ln>
                  <a:noFill/>
                </a:ln>
                <a:solidFill>
                  <a:schemeClr val="tx2"/>
                </a:solidFill>
                <a:effectLst/>
                <a:uLnTx/>
                <a:uFillTx/>
                <a:latin typeface="+mj-lt"/>
                <a:ea typeface="+mj-ea"/>
                <a:cs typeface="+mj-cs"/>
              </a:rPr>
            </a:br>
            <a:endParaRPr kumimoji="0" lang="it-IT" sz="3000" b="0" i="0" u="none" strike="noStrike" kern="1200" cap="small"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29761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931224" cy="1066130"/>
          </a:xfrm>
        </p:spPr>
        <p:txBody>
          <a:bodyPr/>
          <a:lstStyle/>
          <a:p>
            <a:r>
              <a:rPr lang="it-IT" dirty="0"/>
              <a:t>         La storia del codice civile </a:t>
            </a:r>
          </a:p>
        </p:txBody>
      </p:sp>
      <p:sp>
        <p:nvSpPr>
          <p:cNvPr id="3" name="Rettangolo 2"/>
          <p:cNvSpPr/>
          <p:nvPr/>
        </p:nvSpPr>
        <p:spPr>
          <a:xfrm>
            <a:off x="467544" y="1484784"/>
            <a:ext cx="7992887" cy="2462213"/>
          </a:xfrm>
          <a:prstGeom prst="rect">
            <a:avLst/>
          </a:prstGeom>
        </p:spPr>
        <p:txBody>
          <a:bodyPr wrap="square">
            <a:spAutoFit/>
          </a:bodyPr>
          <a:lstStyle/>
          <a:p>
            <a:r>
              <a:rPr lang="it-IT" sz="1400" dirty="0"/>
              <a:t>Il codice civile italiano del 1942 è un corpo organico di disposizioni di diritto civile e di norme di diritto processuale civile di rilievo generale  e di norme incriminatrici e costituisce una delle fonti del diritto civile italiano, poiché ancora oggi vigente nell'attuale Repubblica Italiana.</a:t>
            </a:r>
          </a:p>
          <a:p>
            <a:r>
              <a:rPr lang="it-IT" sz="1400" dirty="0"/>
              <a:t>Se si eccettuano le leggi civili romane, che costituirono le prime collezioni di diritto d'Europa ed influenzarono quelle dei primi del XIX secolo. La codificazione del diritto civile moderno in Italia è stata influenzata principalmente dalla codificazione francese. Negli anni del dominio napoleonico in Italia, fu infatti in vigore un codice civile che era la traduzione italiana del code </a:t>
            </a:r>
            <a:r>
              <a:rPr lang="it-IT" sz="1400" dirty="0" err="1"/>
              <a:t>Napoléon</a:t>
            </a:r>
            <a:r>
              <a:rPr lang="it-IT" sz="1400" dirty="0"/>
              <a:t> ; dopo la caduta dell'Impero e dopo la Restaurazione, quasi tutti gli stati europei emanarono codici civili, in gran parte aventi a modello il Code </a:t>
            </a:r>
            <a:r>
              <a:rPr lang="it-IT" sz="1400" dirty="0" err="1"/>
              <a:t>Napoléon</a:t>
            </a:r>
            <a:r>
              <a:rPr lang="it-IT" sz="1400" dirty="0"/>
              <a:t> .  Questo codice costituisce anche  la base del Codice civile italiano del 1865  e quindi rappresentò il primo codice civile del Regno d'Italia.</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3861048"/>
            <a:ext cx="1872208"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920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691680" y="548680"/>
            <a:ext cx="6766520" cy="1224136"/>
          </a:xfrm>
        </p:spPr>
        <p:txBody>
          <a:bodyPr>
            <a:normAutofit/>
          </a:bodyPr>
          <a:lstStyle/>
          <a:p>
            <a:r>
              <a:rPr lang="it-IT" sz="2000" dirty="0"/>
              <a:t>Le norme e le nuove norme del codice civile </a:t>
            </a:r>
          </a:p>
        </p:txBody>
      </p:sp>
      <p:sp>
        <p:nvSpPr>
          <p:cNvPr id="4" name="Rettangolo 3"/>
          <p:cNvSpPr/>
          <p:nvPr/>
        </p:nvSpPr>
        <p:spPr>
          <a:xfrm>
            <a:off x="1907704" y="1124744"/>
            <a:ext cx="6912768" cy="3754874"/>
          </a:xfrm>
          <a:prstGeom prst="rect">
            <a:avLst/>
          </a:prstGeom>
        </p:spPr>
        <p:txBody>
          <a:bodyPr wrap="square">
            <a:spAutoFit/>
          </a:bodyPr>
          <a:lstStyle/>
          <a:p>
            <a:r>
              <a:rPr lang="it-IT" sz="1400" dirty="0"/>
              <a:t>Secondo il codice civile del 1/07/03 è obbligatorio per tutti i veicoli a motore accendere le luci anabbaglianti, le luci di posizione e quella della targa . Nelle altre città abbiamo la facoltà di scegliere , se tenerle accese o meno ; mentre in Italia no . Il clacson non  va usato nei centri abitati , se non per emergenza oppure fino ad una certa ora . Per i passeggieri e i guidatori è obbligatorio usare cinture di sicurezza sia anteriori , sia posteriori , se questo viene violato , possono essere applicate delle sanzioni . Sulle strada con carreggiate a due o più corsie , bisogna occupare la corsia libera più a destra , perché la corsia a sinistra è riservata al sorpasso; ad un incrocio  è obbligatorio dare precedenza alle vetture che vengono da destra . Dal 2015 c’è un nuovo codice stradale . La legge di stabilità lanciata dal governo prevede nuove norme riguardanti la sicurezza stradale ,ed anche nuove sanzione per coloro che trasgrediranno .Nell’ultimo periodo si è anche caratterizzata una lotta contro i pirati della strada e nuove norme, leggi che  combatteranno il reato di omicidio stradale, e multa per coloro che vengono trovati in stato di ebrezza o sotto effetto di sostanze stupefacenti .Le pene prevedono dagli 8 ai 18 anni di carcere o ergastolo della patente . Un ‘altra norma prevede la velocità massima di  30 km/h presso aree urbane. </a:t>
            </a:r>
          </a:p>
        </p:txBody>
      </p:sp>
    </p:spTree>
    <p:extLst>
      <p:ext uri="{BB962C8B-B14F-4D97-AF65-F5344CB8AC3E}">
        <p14:creationId xmlns:p14="http://schemas.microsoft.com/office/powerpoint/2010/main" val="33760529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0115" y="399246"/>
            <a:ext cx="4839237" cy="6458754"/>
          </a:xfrm>
        </p:spPr>
        <p:txBody>
          <a:bodyPr>
            <a:normAutofit fontScale="92500" lnSpcReduction="10000"/>
          </a:bodyPr>
          <a:lstStyle/>
          <a:p>
            <a:pPr marL="0" indent="0">
              <a:buNone/>
            </a:pPr>
            <a:r>
              <a:rPr lang="it-IT" sz="2400" dirty="0"/>
              <a:t>Dobbiamo ricordare che :</a:t>
            </a:r>
          </a:p>
          <a:p>
            <a:pPr>
              <a:buFont typeface="Wingdings" panose="05000000000000000000" pitchFamily="2" charset="2"/>
              <a:buChar char="q"/>
            </a:pPr>
            <a:r>
              <a:rPr lang="it-IT" sz="2400" dirty="0" smtClean="0"/>
              <a:t>Quando </a:t>
            </a:r>
            <a:r>
              <a:rPr lang="it-IT" sz="2400" dirty="0"/>
              <a:t>questa deve svoltare a sinistra , il ciclista deve portarsi al centro della carreggiata e , con il braccio sinistro disteso orizzontalmente, dare la precedenza ai veicoli che provengono dall’ opposto senso di marcia , prima di completare la manovra ( art, 182 C.S.)</a:t>
            </a:r>
          </a:p>
          <a:p>
            <a:pPr>
              <a:buFont typeface="Wingdings" panose="05000000000000000000" pitchFamily="2" charset="2"/>
              <a:buChar char="q"/>
            </a:pPr>
            <a:r>
              <a:rPr lang="it-IT" sz="2400" dirty="0" smtClean="0"/>
              <a:t>Il </a:t>
            </a:r>
            <a:r>
              <a:rPr lang="it-IT" sz="2400" dirty="0"/>
              <a:t>ciclista non deve fare manovre brusche e cambiare all’ improvviso direzione . In ogni cosa deve presegnalare le proprie intenzioni con opportuni movimenti del braccio . Non bisogna circolare sui marciapiedi che sono riservati ai pedoni . Non bisogna circolare senza freni o anche con un solo freno rotto ;</a:t>
            </a:r>
          </a:p>
          <a:p>
            <a:endParaRPr lang="it-IT" dirty="0"/>
          </a:p>
        </p:txBody>
      </p:sp>
      <p:pic>
        <p:nvPicPr>
          <p:cNvPr id="2" name="Immagine 1"/>
          <p:cNvPicPr>
            <a:picLocks noChangeAspect="1"/>
          </p:cNvPicPr>
          <p:nvPr/>
        </p:nvPicPr>
        <p:blipFill>
          <a:blip r:embed="rId2" cstate="print"/>
          <a:stretch>
            <a:fillRect/>
          </a:stretch>
        </p:blipFill>
        <p:spPr>
          <a:xfrm>
            <a:off x="5733312" y="0"/>
            <a:ext cx="3464417" cy="3076790"/>
          </a:xfrm>
          <a:prstGeom prst="rect">
            <a:avLst/>
          </a:prstGeom>
        </p:spPr>
      </p:pic>
      <p:pic>
        <p:nvPicPr>
          <p:cNvPr id="4" name="Immagine 3"/>
          <p:cNvPicPr>
            <a:picLocks noChangeAspect="1"/>
          </p:cNvPicPr>
          <p:nvPr/>
        </p:nvPicPr>
        <p:blipFill>
          <a:blip r:embed="rId3" cstate="print"/>
          <a:stretch>
            <a:fillRect/>
          </a:stretch>
        </p:blipFill>
        <p:spPr>
          <a:xfrm>
            <a:off x="5733311" y="3076790"/>
            <a:ext cx="2534925" cy="3799008"/>
          </a:xfrm>
          <a:prstGeom prst="rect">
            <a:avLst/>
          </a:prstGeom>
        </p:spPr>
      </p:pic>
    </p:spTree>
    <p:extLst>
      <p:ext uri="{BB962C8B-B14F-4D97-AF65-F5344CB8AC3E}">
        <p14:creationId xmlns:p14="http://schemas.microsoft.com/office/powerpoint/2010/main" val="269495269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7388" y="373488"/>
            <a:ext cx="4336961" cy="6484513"/>
          </a:xfrm>
        </p:spPr>
        <p:txBody>
          <a:bodyPr>
            <a:normAutofit/>
          </a:bodyPr>
          <a:lstStyle/>
          <a:p>
            <a:pPr>
              <a:buFont typeface="Wingdings" panose="05000000000000000000" pitchFamily="2" charset="2"/>
              <a:buChar char="q"/>
            </a:pPr>
            <a:r>
              <a:rPr lang="it-IT" sz="2400" dirty="0" smtClean="0"/>
              <a:t>Il </a:t>
            </a:r>
            <a:r>
              <a:rPr lang="it-IT" sz="2400" dirty="0"/>
              <a:t>ciclista non deve trasportare gli amici in canna o sul portapacchi , trascinarli con pattini o skateboard , né esibirsi su di una sola ruota o altre manovre pericolose .</a:t>
            </a:r>
          </a:p>
          <a:p>
            <a:pPr>
              <a:buFont typeface="Wingdings" panose="05000000000000000000" pitchFamily="2" charset="2"/>
              <a:buChar char="q"/>
            </a:pPr>
            <a:r>
              <a:rPr lang="it-IT" sz="2400" dirty="0" smtClean="0"/>
              <a:t>Il </a:t>
            </a:r>
            <a:r>
              <a:rPr lang="it-IT" sz="2400" dirty="0"/>
              <a:t>ciclista , Durante la Marcia , deve tenere rigorosamente la destra della carreggiata o , se possibile , utilizzare le piste ciclabili situate , appunto , sulla destra della carreggiata;</a:t>
            </a:r>
          </a:p>
          <a:p>
            <a:endParaRPr lang="it-IT" sz="2400" dirty="0"/>
          </a:p>
        </p:txBody>
      </p:sp>
      <p:pic>
        <p:nvPicPr>
          <p:cNvPr id="2" name="Immagine 1"/>
          <p:cNvPicPr>
            <a:picLocks noChangeAspect="1"/>
          </p:cNvPicPr>
          <p:nvPr/>
        </p:nvPicPr>
        <p:blipFill>
          <a:blip r:embed="rId2" cstate="print"/>
          <a:stretch>
            <a:fillRect/>
          </a:stretch>
        </p:blipFill>
        <p:spPr>
          <a:xfrm>
            <a:off x="5617091" y="0"/>
            <a:ext cx="3526909" cy="3567448"/>
          </a:xfrm>
          <a:prstGeom prst="rect">
            <a:avLst/>
          </a:prstGeom>
        </p:spPr>
      </p:pic>
    </p:spTree>
    <p:extLst>
      <p:ext uri="{BB962C8B-B14F-4D97-AF65-F5344CB8AC3E}">
        <p14:creationId xmlns:p14="http://schemas.microsoft.com/office/powerpoint/2010/main" val="12041577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179512" y="116632"/>
            <a:ext cx="5544616" cy="7017306"/>
          </a:xfrm>
          <a:prstGeom prst="rect">
            <a:avLst/>
          </a:prstGeom>
        </p:spPr>
        <p:txBody>
          <a:bodyPr wrap="square">
            <a:spAutoFit/>
          </a:bodyPr>
          <a:lstStyle/>
          <a:p>
            <a:endParaRPr lang="it-IT" dirty="0"/>
          </a:p>
          <a:p>
            <a:r>
              <a:rPr lang="it-IT" sz="3600" dirty="0"/>
              <a:t>La segnaletica stradale </a:t>
            </a:r>
          </a:p>
          <a:p>
            <a:endParaRPr lang="it-IT" dirty="0"/>
          </a:p>
          <a:p>
            <a:r>
              <a:rPr lang="it-IT" dirty="0"/>
              <a:t>I segnali manuali sono i gesti compiuti dai vigili urbani.</a:t>
            </a:r>
          </a:p>
          <a:p>
            <a:r>
              <a:rPr lang="it-IT" dirty="0"/>
              <a:t> Anche in presenza di altri segnali o del semaforo quando vi è un AGENTE DEL TRAFFICO che sta regolando la circolazione stradale, bisogna rispettare i suoi ordini in quanto essi vengono prima di ogni altro segnale.</a:t>
            </a:r>
          </a:p>
          <a:p>
            <a:endParaRPr lang="it-IT" dirty="0"/>
          </a:p>
          <a:p>
            <a:endParaRPr lang="it-IT" dirty="0"/>
          </a:p>
          <a:p>
            <a:endParaRPr lang="it-IT" dirty="0"/>
          </a:p>
          <a:p>
            <a:endParaRPr lang="it-IT" dirty="0"/>
          </a:p>
          <a:p>
            <a:endParaRPr lang="it-IT" dirty="0"/>
          </a:p>
          <a:p>
            <a:r>
              <a:rPr lang="it-IT" dirty="0"/>
              <a:t>I segnali luminosi sono i segnali degli impianti semaforici e servono per regolare il traffico in un incrocio.</a:t>
            </a:r>
          </a:p>
          <a:p>
            <a:endParaRPr lang="it-IT" dirty="0"/>
          </a:p>
          <a:p>
            <a:endParaRPr lang="it-IT" dirty="0"/>
          </a:p>
          <a:p>
            <a:endParaRPr lang="it-IT" dirty="0"/>
          </a:p>
          <a:p>
            <a:endParaRPr lang="it-IT" dirty="0"/>
          </a:p>
          <a:p>
            <a:endParaRPr lang="it-IT" dirty="0"/>
          </a:p>
          <a:p>
            <a:endParaRPr lang="it-IT" dirty="0"/>
          </a:p>
        </p:txBody>
      </p: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03625"/>
            <a:ext cx="2520281" cy="3024336"/>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3861048"/>
            <a:ext cx="864096" cy="2127005"/>
          </a:xfrm>
          <a:prstGeom prst="rect">
            <a:avLst/>
          </a:prstGeom>
        </p:spPr>
      </p:pic>
    </p:spTree>
    <p:extLst>
      <p:ext uri="{BB962C8B-B14F-4D97-AF65-F5344CB8AC3E}">
        <p14:creationId xmlns:p14="http://schemas.microsoft.com/office/powerpoint/2010/main" val="27287820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907704" y="548680"/>
            <a:ext cx="6550496" cy="5833070"/>
          </a:xfrm>
        </p:spPr>
        <p:txBody>
          <a:bodyPr/>
          <a:lstStyle/>
          <a:p>
            <a:r>
              <a:rPr lang="it-IT" dirty="0"/>
              <a:t> I segnali verticali sono posti su appositi sostegni.</a:t>
            </a:r>
          </a:p>
          <a:p>
            <a:r>
              <a:rPr lang="it-IT" dirty="0"/>
              <a:t> In base alla loro funzione si dividono in:</a:t>
            </a:r>
          </a:p>
          <a:p>
            <a:r>
              <a:rPr lang="it-IT" dirty="0"/>
              <a:t> - segnali di pericolo</a:t>
            </a:r>
          </a:p>
          <a:p>
            <a:r>
              <a:rPr lang="it-IT" dirty="0"/>
              <a:t> - segnali di obbligo</a:t>
            </a:r>
          </a:p>
          <a:p>
            <a:r>
              <a:rPr lang="it-IT" dirty="0"/>
              <a:t> - segnali di divieto</a:t>
            </a:r>
          </a:p>
          <a:p>
            <a:r>
              <a:rPr lang="it-IT" dirty="0"/>
              <a:t> - segnali di precedenza</a:t>
            </a:r>
          </a:p>
          <a:p>
            <a:r>
              <a:rPr lang="it-IT" dirty="0"/>
              <a:t> - segnali di indicazione</a:t>
            </a:r>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3570" y="1124744"/>
            <a:ext cx="1770132" cy="1569517"/>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5167442"/>
            <a:ext cx="1364729" cy="1379893"/>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2528" y="3460242"/>
            <a:ext cx="1364729" cy="1379893"/>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004" y="3281575"/>
            <a:ext cx="1580115" cy="1389112"/>
          </a:xfrm>
          <a:prstGeom prst="rect">
            <a:avLst/>
          </a:prstGeom>
        </p:spPr>
      </p:pic>
      <p:pic>
        <p:nvPicPr>
          <p:cNvPr id="9" name="Immagin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1391" y="4359505"/>
            <a:ext cx="1370633" cy="2022245"/>
          </a:xfrm>
          <a:prstGeom prst="rect">
            <a:avLst/>
          </a:prstGeom>
        </p:spPr>
      </p:pic>
    </p:spTree>
    <p:extLst>
      <p:ext uri="{BB962C8B-B14F-4D97-AF65-F5344CB8AC3E}">
        <p14:creationId xmlns:p14="http://schemas.microsoft.com/office/powerpoint/2010/main" val="349697282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sz="quarter" idx="1"/>
          </p:nvPr>
        </p:nvSpPr>
        <p:spPr>
          <a:xfrm>
            <a:off x="395536" y="548680"/>
            <a:ext cx="7529264" cy="3024336"/>
          </a:xfrm>
        </p:spPr>
        <p:txBody>
          <a:bodyPr>
            <a:normAutofit/>
          </a:bodyPr>
          <a:lstStyle/>
          <a:p>
            <a:pPr marL="0" indent="0">
              <a:buNone/>
            </a:pPr>
            <a:r>
              <a:rPr lang="it-IT" sz="1600" dirty="0"/>
              <a:t>L’ italiano Virginio Bordino costruì i primi veicoli  azionati da motori a vapore, che viaggiavano a una velocità di 6/8 km/h . L’ accelerata  verso il motore a scoppio si ebbe solo con i tedeschi </a:t>
            </a:r>
            <a:r>
              <a:rPr lang="it-IT" sz="1600" dirty="0" err="1"/>
              <a:t>Benz</a:t>
            </a:r>
            <a:r>
              <a:rPr lang="it-IT" sz="1600" dirty="0"/>
              <a:t> e Daimler. Nel 1886, Daimler sperimentava il primo veicolo a quattro ruote con motore a benzina nella città di </a:t>
            </a:r>
            <a:r>
              <a:rPr lang="it-IT" sz="1600" dirty="0" err="1"/>
              <a:t>Cannstatt</a:t>
            </a:r>
            <a:r>
              <a:rPr lang="it-IT" sz="1600" dirty="0"/>
              <a:t>  ,mentre nella vicina Mannheim </a:t>
            </a:r>
            <a:r>
              <a:rPr lang="it-IT" sz="1600" dirty="0" err="1"/>
              <a:t>Benz</a:t>
            </a:r>
            <a:r>
              <a:rPr lang="it-IT" sz="1600" dirty="0"/>
              <a:t> collaudava la sua invenzione a tre ruote . Daimler ebbe la licenza e iniziò la sua produzione di automobili. Nel 1881 </a:t>
            </a:r>
            <a:r>
              <a:rPr lang="it-IT" sz="1600" dirty="0" err="1"/>
              <a:t>Levassor</a:t>
            </a:r>
            <a:r>
              <a:rPr lang="it-IT" sz="1600" dirty="0"/>
              <a:t>  portò alla luce la prima auto moderna . Alla fine del secolo, benzina ,vapore ed energia elettrica si erano imposti come le principali forme di energia per le automobili, perché il vapore dava affidamento ,e l’elettricità faceva raggiungere ai veicoli record di velocità .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3091433"/>
            <a:ext cx="4094038" cy="240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4005064"/>
            <a:ext cx="3567595" cy="2720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682266"/>
      </p:ext>
    </p:extLst>
  </p:cSld>
  <p:clrMapOvr>
    <a:masterClrMapping/>
  </p:clrMapOvr>
  <mc:AlternateContent xmlns:mc="http://schemas.openxmlformats.org/markup-compatibility/2006" xmlns:p14="http://schemas.microsoft.com/office/powerpoint/2010/main">
    <mc:Choice Requires="p14">
      <p:transition spd="slow" p14:dur="3900">
        <p14:glitter dir="d" pattern="hexago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979712" y="764704"/>
            <a:ext cx="6478488" cy="5610218"/>
          </a:xfrm>
        </p:spPr>
        <p:txBody>
          <a:bodyPr/>
          <a:lstStyle/>
          <a:p>
            <a:r>
              <a:rPr lang="it-IT" dirty="0"/>
              <a:t>I segnali orizzontali sono tracciati sulla strada e servono per regolare la circolazione, per guidare gli utenti o per fornire prescrizioni.</a:t>
            </a:r>
          </a:p>
          <a:p>
            <a:endParaRPr lang="it-IT" dirty="0"/>
          </a:p>
          <a:p>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988840"/>
            <a:ext cx="1931838" cy="211708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207" y="3209630"/>
            <a:ext cx="2180171" cy="1792585"/>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0863" y="4437854"/>
            <a:ext cx="1605136" cy="1605136"/>
          </a:xfrm>
          <a:prstGeom prst="rect">
            <a:avLst/>
          </a:prstGeom>
        </p:spPr>
      </p:pic>
    </p:spTree>
    <p:extLst>
      <p:ext uri="{BB962C8B-B14F-4D97-AF65-F5344CB8AC3E}">
        <p14:creationId xmlns:p14="http://schemas.microsoft.com/office/powerpoint/2010/main" val="39707447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924944"/>
            <a:ext cx="7643192" cy="720080"/>
          </a:xfrm>
        </p:spPr>
        <p:txBody>
          <a:bodyPr>
            <a:normAutofit/>
          </a:bodyPr>
          <a:lstStyle/>
          <a:p>
            <a:r>
              <a:rPr lang="it-IT" sz="2800" b="1" dirty="0" smtClean="0">
                <a:latin typeface="Algerian" pitchFamily="82" charset="0"/>
              </a:rPr>
              <a:t>EDUCADIONE STRADALE IN ARTE </a:t>
            </a:r>
            <a:endParaRPr lang="it-IT" sz="2800" b="1" dirty="0">
              <a:latin typeface="Algerian" pitchFamily="82" charset="0"/>
            </a:endParaRPr>
          </a:p>
        </p:txBody>
      </p:sp>
    </p:spTree>
  </p:cSld>
  <p:clrMapOvr>
    <a:masterClrMapping/>
  </p:clrMapOvr>
  <p:transition spd="slow">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1"/>
            <a:ext cx="4800600" cy="1947333"/>
          </a:xfrm>
        </p:spPr>
        <p:txBody>
          <a:bodyPr>
            <a:normAutofit fontScale="92500" lnSpcReduction="10000"/>
          </a:bodyPr>
          <a:lstStyle/>
          <a:p>
            <a:r>
              <a:rPr lang="it-IT" sz="4400" dirty="0" smtClean="0"/>
              <a:t>IN ARTE </a:t>
            </a:r>
          </a:p>
          <a:p>
            <a:r>
              <a:rPr lang="it-IT" sz="2400" dirty="0" smtClean="0"/>
              <a:t>In arte abbiamo rivisitato dei cartelli stradali rendendoli divertenti come ha fatto anche il noto artista francese «</a:t>
            </a:r>
            <a:r>
              <a:rPr lang="it-IT" sz="2400" dirty="0" err="1" smtClean="0"/>
              <a:t>Cleth</a:t>
            </a:r>
            <a:r>
              <a:rPr lang="it-IT" sz="2400" dirty="0" smtClean="0"/>
              <a:t>»</a:t>
            </a:r>
            <a:endParaRPr lang="it-IT" sz="24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70536"/>
            <a:ext cx="5269504" cy="4887465"/>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504" y="0"/>
            <a:ext cx="3874496" cy="3370812"/>
          </a:xfrm>
          <a:prstGeom prst="rect">
            <a:avLst/>
          </a:prstGeom>
        </p:spPr>
      </p:pic>
    </p:spTree>
    <p:extLst>
      <p:ext uri="{BB962C8B-B14F-4D97-AF65-F5344CB8AC3E}">
        <p14:creationId xmlns:p14="http://schemas.microsoft.com/office/powerpoint/2010/main" val="320786576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286000" y="980728"/>
            <a:ext cx="6172200" cy="5401022"/>
          </a:xfrm>
        </p:spPr>
        <p:txBody>
          <a:bodyPr/>
          <a:lstStyle/>
          <a:p>
            <a:r>
              <a:rPr lang="it-IT" dirty="0" smtClean="0"/>
              <a:t>L’ educazione stradale viene trattata </a:t>
            </a:r>
            <a:r>
              <a:rPr lang="it-IT" dirty="0"/>
              <a:t>anche in musica ,  grazie alla quale i ragazzi capiscono molto bene grazie l ' argomento  con l' uso di immagini e soprattutto canzoni  che  allo stesso tempo sono molto belle ed orecchiabili però ti fanno anche riflettere sull'  argomento e quindi sono educative</a:t>
            </a:r>
            <a:r>
              <a:rPr lang="it-IT" dirty="0" smtClean="0"/>
              <a:t>. </a:t>
            </a:r>
            <a:endParaRPr lang="it-IT" dirty="0"/>
          </a:p>
        </p:txBody>
      </p:sp>
      <p:pic>
        <p:nvPicPr>
          <p:cNvPr id="4" name="Immagine 3" descr="Descrizione: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3645024"/>
            <a:ext cx="2824708" cy="2968724"/>
          </a:xfrm>
          <a:prstGeom prst="rect">
            <a:avLst/>
          </a:prstGeom>
          <a:noFill/>
          <a:ln>
            <a:noFill/>
          </a:ln>
        </p:spPr>
      </p:pic>
      <p:sp>
        <p:nvSpPr>
          <p:cNvPr id="5" name="Rettangolo 4"/>
          <p:cNvSpPr/>
          <p:nvPr/>
        </p:nvSpPr>
        <p:spPr>
          <a:xfrm>
            <a:off x="2286000" y="2967335"/>
            <a:ext cx="4572000" cy="923330"/>
          </a:xfrm>
          <a:prstGeom prst="rect">
            <a:avLst/>
          </a:prstGeom>
        </p:spPr>
        <p:txBody>
          <a:bodyPr>
            <a:spAutoFit/>
          </a:bodyPr>
          <a:lstStyle/>
          <a:p>
            <a:r>
              <a:rPr lang="it-IT" b="1" dirty="0"/>
              <a:t>Anche dei programmi televisivi trattano quest' argomento , come ad esempio  lo zecchino d' oro.</a:t>
            </a:r>
          </a:p>
        </p:txBody>
      </p:sp>
    </p:spTree>
  </p:cSld>
  <p:clrMapOvr>
    <a:masterClrMapping/>
  </p:clrMapOvr>
  <mc:AlternateContent xmlns:mc="http://schemas.openxmlformats.org/markup-compatibility/2006" xmlns:p14="http://schemas.microsoft.com/office/powerpoint/2010/main">
    <mc:Choice Requires="p14">
      <p:transition spd="slow" p14:dur="1200">
        <p14:flip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0243" y="0"/>
            <a:ext cx="7146716" cy="947650"/>
          </a:xfrm>
        </p:spPr>
        <p:txBody>
          <a:bodyPr>
            <a:normAutofit/>
          </a:bodyPr>
          <a:lstStyle/>
          <a:p>
            <a:r>
              <a:rPr lang="it-IT" sz="3600" dirty="0" smtClean="0"/>
              <a:t>In musica</a:t>
            </a:r>
            <a:endParaRPr lang="it-IT" sz="3600" dirty="0"/>
          </a:p>
        </p:txBody>
      </p:sp>
      <p:sp>
        <p:nvSpPr>
          <p:cNvPr id="3" name="Segnaposto contenuto 2"/>
          <p:cNvSpPr>
            <a:spLocks noGrp="1"/>
          </p:cNvSpPr>
          <p:nvPr>
            <p:ph idx="1"/>
          </p:nvPr>
        </p:nvSpPr>
        <p:spPr>
          <a:xfrm>
            <a:off x="513159" y="1330036"/>
            <a:ext cx="4457701" cy="5527964"/>
          </a:xfrm>
        </p:spPr>
        <p:txBody>
          <a:bodyPr>
            <a:noAutofit/>
          </a:bodyPr>
          <a:lstStyle/>
          <a:p>
            <a:pPr marL="0" indent="0">
              <a:buNone/>
            </a:pPr>
            <a:r>
              <a:rPr lang="it-IT" sz="2400" dirty="0" smtClean="0"/>
              <a:t>In musica abbiamo ricercato ed ascoltato dei brani riguardanti la sicurezza stradale come ad esempio: «Il cha </a:t>
            </a:r>
            <a:r>
              <a:rPr lang="it-IT" sz="2400" dirty="0" err="1" smtClean="0"/>
              <a:t>cha</a:t>
            </a:r>
            <a:r>
              <a:rPr lang="it-IT" sz="2400" dirty="0" smtClean="0"/>
              <a:t> </a:t>
            </a:r>
            <a:r>
              <a:rPr lang="it-IT" sz="2400" dirty="0" err="1" smtClean="0"/>
              <a:t>cha</a:t>
            </a:r>
            <a:r>
              <a:rPr lang="it-IT" sz="2400" dirty="0" smtClean="0"/>
              <a:t> del semaforo» o «</a:t>
            </a:r>
            <a:r>
              <a:rPr lang="it-IT" sz="2400" dirty="0" err="1" smtClean="0"/>
              <a:t>Okkio</a:t>
            </a:r>
            <a:r>
              <a:rPr lang="it-IT" sz="2400" dirty="0" smtClean="0"/>
              <a:t> alla strada». </a:t>
            </a:r>
          </a:p>
          <a:p>
            <a:pPr marL="0" indent="0">
              <a:buNone/>
            </a:pPr>
            <a:endParaRPr lang="it-IT" sz="2400" dirty="0"/>
          </a:p>
          <a:p>
            <a:pPr marL="0" indent="0">
              <a:buNone/>
            </a:pPr>
            <a:endParaRPr lang="it-IT" sz="2400" dirty="0" smtClean="0"/>
          </a:p>
          <a:p>
            <a:pPr marL="0" indent="0">
              <a:buNone/>
            </a:pPr>
            <a:r>
              <a:rPr lang="it-IT" sz="2400" dirty="0" smtClean="0"/>
              <a:t>Ci sono anche dei programmi televisivi che si occupano , attraverso canzoni , a far apprendere ai bambini l importanza della sicurezza stradale , tipo «Lo Zecchino D’ Oro»</a:t>
            </a:r>
            <a:endParaRPr lang="it-IT" sz="2400" dirty="0"/>
          </a:p>
        </p:txBody>
      </p:sp>
      <p:sp>
        <p:nvSpPr>
          <p:cNvPr id="7" name="Segnaposto testo 6"/>
          <p:cNvSpPr>
            <a:spLocks noGrp="1"/>
          </p:cNvSpPr>
          <p:nvPr>
            <p:ph type="body" sz="half" idx="2"/>
          </p:nvPr>
        </p:nvSpPr>
        <p:spPr>
          <a:xfrm>
            <a:off x="6371704" y="1557251"/>
            <a:ext cx="2772296" cy="1518458"/>
          </a:xfrm>
        </p:spPr>
        <p:txBody>
          <a:bodyPr>
            <a:noAutofit/>
          </a:bodyPr>
          <a:lstStyle/>
          <a:p>
            <a:r>
              <a:rPr lang="it-IT" dirty="0" smtClean="0"/>
              <a:t>Il Cha </a:t>
            </a:r>
            <a:r>
              <a:rPr lang="it-IT" dirty="0" err="1" smtClean="0"/>
              <a:t>Cha</a:t>
            </a:r>
            <a:r>
              <a:rPr lang="it-IT" dirty="0" smtClean="0"/>
              <a:t> </a:t>
            </a:r>
            <a:r>
              <a:rPr lang="it-IT" dirty="0" err="1" smtClean="0"/>
              <a:t>Cha</a:t>
            </a:r>
            <a:r>
              <a:rPr lang="it-IT" dirty="0" smtClean="0"/>
              <a:t> Del Semaforo</a:t>
            </a:r>
          </a:p>
          <a:p>
            <a:endParaRPr lang="it-IT" dirty="0"/>
          </a:p>
          <a:p>
            <a:endParaRPr lang="it-IT" dirty="0" smtClean="0"/>
          </a:p>
          <a:p>
            <a:endParaRPr lang="it-IT" dirty="0"/>
          </a:p>
          <a:p>
            <a:endParaRPr lang="it-IT" dirty="0" smtClean="0"/>
          </a:p>
          <a:p>
            <a:endParaRPr lang="it-IT" dirty="0"/>
          </a:p>
          <a:p>
            <a:r>
              <a:rPr lang="it-IT" dirty="0" smtClean="0"/>
              <a:t>                </a:t>
            </a:r>
            <a:r>
              <a:rPr lang="it-IT" dirty="0" err="1" smtClean="0"/>
              <a:t>Okkio</a:t>
            </a:r>
            <a:r>
              <a:rPr lang="it-IT" dirty="0" smtClean="0"/>
              <a:t> Alla Strada</a:t>
            </a:r>
            <a:endParaRPr lang="it-IT" dirty="0"/>
          </a:p>
        </p:txBody>
      </p:sp>
      <p:pic>
        <p:nvPicPr>
          <p:cNvPr id="5" name="Cha-cha-cha del semaforo  - Canzoni per bambini di Mela Mus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7436918" y="947650"/>
            <a:ext cx="457200" cy="609600"/>
          </a:xfrm>
          <a:prstGeom prst="rect">
            <a:avLst/>
          </a:prstGeom>
        </p:spPr>
      </p:pic>
      <p:pic>
        <p:nvPicPr>
          <p:cNvPr id="6" name="Okkio alla strada - Canzone Okkio alla strad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cstate="print"/>
          <a:stretch>
            <a:fillRect/>
          </a:stretch>
        </p:blipFill>
        <p:spPr>
          <a:xfrm>
            <a:off x="7523817" y="3179619"/>
            <a:ext cx="457200" cy="609600"/>
          </a:xfrm>
          <a:prstGeom prst="rect">
            <a:avLst/>
          </a:prstGeom>
        </p:spPr>
      </p:pic>
      <p:sp>
        <p:nvSpPr>
          <p:cNvPr id="10" name="Freccia a destra 9"/>
          <p:cNvSpPr/>
          <p:nvPr/>
        </p:nvSpPr>
        <p:spPr>
          <a:xfrm>
            <a:off x="5897880" y="1453342"/>
            <a:ext cx="473825" cy="4710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p:cNvSpPr/>
          <p:nvPr/>
        </p:nvSpPr>
        <p:spPr>
          <a:xfrm>
            <a:off x="6458989" y="3685311"/>
            <a:ext cx="548640" cy="466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85122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953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86000" y="3645024"/>
            <a:ext cx="6172200" cy="720080"/>
          </a:xfrm>
        </p:spPr>
        <p:txBody>
          <a:bodyPr/>
          <a:lstStyle/>
          <a:p>
            <a:r>
              <a:rPr lang="it-IT" dirty="0" smtClean="0">
                <a:latin typeface="Algerian" pitchFamily="82" charset="0"/>
              </a:rPr>
              <a:t>Educazione stradale in religione </a:t>
            </a:r>
            <a:endParaRPr lang="it-IT" dirty="0">
              <a:latin typeface="Algerian" pitchFamily="82"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4283968" y="2204864"/>
            <a:ext cx="4174232" cy="2304256"/>
          </a:xfrm>
        </p:spPr>
        <p:txBody>
          <a:bodyPr/>
          <a:lstStyle/>
          <a:p>
            <a:r>
              <a:rPr lang="it-IT" dirty="0" smtClean="0"/>
              <a:t> </a:t>
            </a:r>
            <a:endParaRPr lang="it-IT" dirty="0"/>
          </a:p>
        </p:txBody>
      </p:sp>
      <p:sp>
        <p:nvSpPr>
          <p:cNvPr id="3" name="Segnaposto testo 2"/>
          <p:cNvSpPr>
            <a:spLocks noGrp="1"/>
          </p:cNvSpPr>
          <p:nvPr>
            <p:ph type="body" idx="1"/>
          </p:nvPr>
        </p:nvSpPr>
        <p:spPr>
          <a:xfrm>
            <a:off x="2339752" y="404664"/>
            <a:ext cx="6048672" cy="6453336"/>
          </a:xfrm>
        </p:spPr>
        <p:txBody>
          <a:bodyPr>
            <a:normAutofit/>
          </a:bodyPr>
          <a:lstStyle/>
          <a:p>
            <a:r>
              <a:rPr lang="it-IT" dirty="0" smtClean="0"/>
              <a:t>ROSSO:alla guerra,al sangue , alla violenza ,c’e’ sempre un modo per evitare tutto questo</a:t>
            </a:r>
          </a:p>
          <a:p>
            <a:r>
              <a:rPr lang="it-IT" dirty="0" smtClean="0"/>
              <a:t> VERDE:alla speranza ,all’emozione ,ai sogni rivolti al futuro </a:t>
            </a:r>
          </a:p>
          <a:p>
            <a:endParaRPr lang="it-IT" dirty="0" smtClean="0"/>
          </a:p>
          <a:p>
            <a:r>
              <a:rPr lang="it-IT" dirty="0" smtClean="0"/>
              <a:t>STOP: ai pregiudizi ,alle offese ,alla violenze ma soprattutto bisogna sempre essere ottimisti e rispettarsi</a:t>
            </a:r>
          </a:p>
          <a:p>
            <a:endParaRPr lang="it-IT" dirty="0" smtClean="0"/>
          </a:p>
          <a:p>
            <a:endParaRPr lang="it-IT" dirty="0" smtClean="0"/>
          </a:p>
          <a:p>
            <a:endParaRPr lang="it-IT" dirty="0" smtClean="0"/>
          </a:p>
          <a:p>
            <a:r>
              <a:rPr lang="it-IT" dirty="0" smtClean="0"/>
              <a:t>Non esistono strade senza uscita se crediamo sempre in Dio.</a:t>
            </a:r>
          </a:p>
          <a:p>
            <a:endParaRPr lang="it-IT" dirty="0" smtClean="0"/>
          </a:p>
          <a:p>
            <a:endParaRPr lang="it-IT" dirty="0" smtClean="0"/>
          </a:p>
          <a:p>
            <a:endParaRPr lang="it-IT" dirty="0" smtClean="0"/>
          </a:p>
          <a:p>
            <a:endParaRPr lang="it-IT" dirty="0" smtClean="0"/>
          </a:p>
          <a:p>
            <a:r>
              <a:rPr lang="it-IT" dirty="0" smtClean="0"/>
              <a:t>Anche nei lavori più difficili e duri non perdere mai la speranza perché Dio ti aiuterà.      </a:t>
            </a:r>
          </a:p>
          <a:p>
            <a:endParaRPr lang="it-IT" dirty="0" smtClean="0"/>
          </a:p>
          <a:p>
            <a:endParaRPr lang="it-IT" dirty="0" smtClean="0"/>
          </a:p>
          <a:p>
            <a:endParaRPr lang="it-IT" dirty="0" smtClean="0"/>
          </a:p>
          <a:p>
            <a:endParaRPr lang="it-IT" dirty="0"/>
          </a:p>
        </p:txBody>
      </p:sp>
      <p:pic>
        <p:nvPicPr>
          <p:cNvPr id="45058" name="Picture 2"/>
          <p:cNvPicPr>
            <a:picLocks noChangeAspect="1" noChangeArrowheads="1"/>
          </p:cNvPicPr>
          <p:nvPr/>
        </p:nvPicPr>
        <p:blipFill>
          <a:blip r:embed="rId2" cstate="print"/>
          <a:srcRect/>
          <a:stretch>
            <a:fillRect/>
          </a:stretch>
        </p:blipFill>
        <p:spPr bwMode="auto">
          <a:xfrm>
            <a:off x="611560" y="5517232"/>
            <a:ext cx="1368152" cy="1196752"/>
          </a:xfrm>
          <a:prstGeom prst="rect">
            <a:avLst/>
          </a:prstGeom>
          <a:noFill/>
          <a:ln w="9525">
            <a:noFill/>
            <a:miter lim="800000"/>
            <a:headEnd/>
            <a:tailEnd/>
          </a:ln>
        </p:spPr>
      </p:pic>
      <p:pic>
        <p:nvPicPr>
          <p:cNvPr id="45060" name="Picture 4" descr="http://www.segnaletica3000.it/image_prodotti/big/380.jpg"/>
          <p:cNvPicPr>
            <a:picLocks noChangeAspect="1" noChangeArrowheads="1"/>
          </p:cNvPicPr>
          <p:nvPr/>
        </p:nvPicPr>
        <p:blipFill>
          <a:blip r:embed="rId3" cstate="print"/>
          <a:srcRect/>
          <a:stretch>
            <a:fillRect/>
          </a:stretch>
        </p:blipFill>
        <p:spPr bwMode="auto">
          <a:xfrm>
            <a:off x="539552" y="3861048"/>
            <a:ext cx="1721966" cy="1368152"/>
          </a:xfrm>
          <a:prstGeom prst="rect">
            <a:avLst/>
          </a:prstGeom>
          <a:noFill/>
        </p:spPr>
      </p:pic>
      <p:sp>
        <p:nvSpPr>
          <p:cNvPr id="45062" name="AutoShape 6" descr="data:image/jpeg;base64,/9j/4AAQSkZJRgABAQAAAQABAAD/2wCEAAkGBxQQDxQUDxQUFBQUFBUXFBQXFhQUFxYUFBQWFhUUFRQYHCggGBolHBUUITEhJSkrLi4uFx8zODMsNygtLisBCgoKDg0OGhAQGiwcHBwsLCwsLCwsLCwsLCwsLCwsLCwsLCwsLCwsLCwsLCwsLCwsLCwsLCwsLCwsLCwsLCwsLP/AABEIAOEA4QMBEQACEQEDEQH/xAAcAAEAAgMBAQEAAAAAAAAAAAAAAQcCBQYEAwj/xABNEAABAgMCCAgJCQcCBwAAAAABAAIDBBEGIQUSMUFRYXGyBxMiUnKRobEjMjNCYnOBgpIUFTQ1U1TB0eEWJCWiwuLwQ7MXY2SDk9Lx/8QAGwEBAAIDAQEAAAAAAAAAAAAAAAEEAwUGAgf/xAAzEQEAAgECBAQDCAEFAQAAAAAAAQIDBBEFEiExEzJBcTNRUhQVIiM0YZGxBiRCYoHwFv/aAAwDAQACEQMRAD8AvFAQEBAQEBAQEBAQEBAQEBBFUCqBVAqglAQEBAQEBAQEBBCAglAQEBBBKDXzc9Q0Z1obdN3kOEHc7uTeHrlk+cHc4dibwcs/JPzg7ndybwcs/JHzg7nDsUbwcs/I+cHc4dic0J5J+SPnB3OHYnNByT8j5xdzh2JvByT8mJwg7n9oTeDkn5MDPO55+JN4TyT8gT7uf/MnNB4do7w9cnhAg0iGoOfR+il42bUFEJQSgICAgICAgICAgICAgglBrp2crc3Ih7uAtjasQawpc1i+c7KGah6fcsGXLyt3w7hs5J5r+VXLpp5N7nfEVU55dPGnpH+2P4Y/KHc53WU55evBp9Mfwj5Q7nO6ynNJ4NPpj+Ece7nO6ynNJ4NPpj+EfKHaT1lOaTwqfTH8I492k9ZUc0nhU+mP4QY50nrKc0nhU+mP4Rxx0nrKc1jwqfTH8IMU6T1lOaTwqfTH8AjHSesqOaTwaT3qsKxdruMpAmjy8jIh870Xa9edWsWbfo5viXC+X8zH6rGkJzF5LvFzHQrW+7QbfNtwUQlAQEBAQEBAQEBAQEEEoNZOTdbhk7/0U9iOqv7Z2tEKsGXNYhue/mah6Xcq+XJs3nDuGzknnv29FbOdXKVSmd5dTWsVjarCqMiKokqoTsiqbmyKoFVCNkVU7iKoIqoCqCQURNd4WNYq12PSBNO5VwhxD52hrjp0FW8Ob0ly/FOFzWfFxR7wsaRnMXku8XMdH6K33c9PTpLcNKCUBAQEBAQEBAQEEOdRBrJybrcMnepFd20tdxeNBljV+R7x5mpul3cq2XLs33DeGzeee/b5K3c4nKVUmd3U1rFY2hhVQ9RCCVG6dkVR6KoFVAVQRVAqghECbpFCAIlIKeyLViYWNYi12PiwJp3KyQ4hPjaGu16DnVzDm9JctxPhe0eJjWPIzmJc7xe79Fbc71bcOqgyQEBAQEBAQEEE0Qaudm8a4G7vUiubaWvxMaDLOq7I+IPN0tadOvMquXLs3/DOGc/5mRXLnKpM7uorXljaGFVD2glEoUAiUICJEQIIQFAhAQSEEoAKdd3mY3WPYi1+PiwJo8q4Q4h870XHToOdXMOb0lzHE+GbfmY1jyM4Wcl3i6dH6K33c51ju3AKCUBAQEBAQQ51Beg1M7OY1zcnehtv0jure2lrsXGgSrr7xEiDNpa06darZM3o6DhvC5t+ZkV2XKpM7y6iKxXpDAlQlFUethQCJEEIJRLFAqgVQKqEIQSiRBKCFCEhyR83m1d4WPYi2GPiwJp3KyQ4h870XHnaDnVzDm9JcvxThe35uL/uFjyM7iXO8Xu/RXI6ud7dG4aa5EGSAgICDF7wBU5EGnnZ3HuFwr1p7p2VtbS19KwJV2qJEB62NPeVVy5fk6HhnDOb8zIr5zlU3dNERttDGqjd6iEFN07ICJSghAUAghEiCEBAQEQIkQSgKECCQp3RMRKyLEWwx8WBNHlZIcQnxtDXa9Bzq5hzekuW4pwya/mY1iyM7iXO8XdVpzzctdUXKUMkBAKDR4QmS5xFbgSKaxdXsQVnbW13jQJU6okQdrWHvPUqubN6Q6LhfC9/zcv/AFDgSVUneXTRG3SIQoetkIkUJQpE1QFAIBRKEEICBRAQEBAQEEhQhKCEEgqeqLV5lk2GtZxuLLzB5dKQ386g8V2ugy6lcw5vRyvFOGRX8zH0WLgubo4MN4dWmogE9VxVpzsfu3SlIgFBzEyOW/pP3ionsmO6g5s+Ef037xWtyeZ9C0/w6+0f0+S8M/aevWWzwPgGPNnwDCRneaBo2k9wqVlpimypqdbiw+a3V1EHg1iEcqMwHQGuPbVZY00tTPH8e+0Va7Ctg5mC3GYBGAy4lzgOicvsXm2n2WtPxnDkna34Zcs4UNDcVWmJht62raN4ndDRUqaxuWnljd344Nj94HwH81ajTOdt/kERO3In/hqfvA+A/mp+zIj/ACGPoP8AhqfvA+A/mn2U/wDof+DxYYsEZeXiReODsRpdi4pFaa6rzfT8tWbT8bjNkrXbZxVFVdBvumiR1RO8Ts6PANjZibaH3QoZyPf53RblI1qxTDMtVq+L4NPO3ms30TgzOLyZgY2tl3YVknSqEf5DG/4q9HI4cwBHk3UjNuPivF7XbDmOo6FgvimrcabXYtRH4en7NWsS4J6JdTZayPy6E6JxuJiuxaYuNmrXKs+PDzQ0+v4pGlty7bt2ODT/AKj+T9Vm+yqH3/8A8XymODZwHg47SdDmkdoKidM904/G/wCKHK4YwDHlD4dlBmeKFp2OHcaLBfFarbabXYs3klrFh6wude7cWP8ArCX9Z/S5ZcXmUeJfprT+y7sHjw8Pa7cctm4J0SAgIOYmRyn9J+8VE9kx3UFOeUf037xWtvH4n0PT/Dr7R/TZWWwKZyYEO8MHKiHQ0ZtpyL3ipzSr6/V/Z8XNHeVzycs2ExrIYDWtFAAr0Rt0hw+XLbLebWfeq9b9dmOI3KpJ26S4y3llxGY6PAbSK0VeAPKAaucO1V82LeN4bzhfEJx38O3aVYQ8o2jvCpV6S6zL1p0+S/xHbpHWFs4tHzfPbY7zeY2fQFet2GN0FwGXJ/mfQkz0TETPZpLYxG/N8xQjyZzjUsWS0TVsOH0v9orMx2UqVrPV3cdaulsLgITcxWIKwoVHP0OPmt7CTsVjBj5pani2snDiiK95W+1gGS7Ur8dOzi7Wm3WU0Xrd5idusvLhHB7JiE6HFFWuF+o5iNYXi0RZn0+e+HJFolSGF8Hulo74T8rHUrpGUOG0UWtyU5Z2d7pc8ZscXh414lZWlwWfRInrTuhXtN2chx6Z8ePZ2dVZ3aGYYMitd4pBpUGhBoRlBUb9e73OK0RzTHREzAbEaWRGhzXChaRcUmNzHktSd6yp+2VnvkUbkVMJ97DoplYdY7lRzY9urs+Ga3x8cxPeHnsb9YS3rP6HLHi80M3Eummsu/Bw8Oz3twrZuDdCgICDmJgcp/Tib7lE9kx3UFNjwj+m7eK11/M+hYPh19o/pYfBVAHFRn5y9rfYG17z2K3p46buc4/eeetXd3rPLQRspHDeGY0aYe573ij3ANDnANANAABkyLX5Mlos7nR6TFXFWZrE7uqsfbfEaYc64kNFWRDebvMOk6Flx59o6tZxDhE2nfDHX5PBaO3cWPVkvWFDNxPnuGs+aNQXjJnmezPoeD1x7WydZceSq2/Xq30Rt2SXXHYvVbTEsd8dZrO8Qv2QPgofQbuhbSvlfPc/xZj92ptwf4fH6I3gvGXyrPDIidTWs+sqYK1vNLu4pWPRAUbPcyuSwmDOIkmVudE8I73vFHsbTtWyw12pu4XimecueflV6bVYX+RyrogoXkhrAcmMdOoZVN78kMGh0s6jNFfSFaYPtjNQ4we+K6I2vKY7xS3PQZvYqdc88zq8/CcFsc1rHVb8vGERjXtPJc0EbCKhX6z0cXkpOO81n0V/wqYNvhTAGXwb/ZVzCf5h1KtqK9N3RcB1E7zjlXyo+jqJ69VpcFn0SJ607rVf03Zx/Hvjx7OzqrWzR7qVnsIRJefjPguLXCPEyZDyzcRnC117zF3b4dLizaasTHeFt4DwiJmWhxaUx21I0OFzh1gq7jtzQ4/V4fByzRq+EGUEXB8Q54Za9p2OAd2E9S85Y3qt8Jyzj1EfKyt7H/WMv6w7jlRx+d1PE/09l34O8uz3t1y2bg3QICAg5mYbyn9OJvuUT2THdQU2PCP6bt4rW38z6Jg+HX2j+na8F2Eg2JEgONC+j2ay24jqPYrGnvt0aPjmnm1fEj/askVVzZy28T27OFtvY/jC6Ylhy8sSGPO0ub6WrOquXFzOg4XxTk/LydlbOCpTEw6utot1hgoT0SgOyHYVNfNCL9pX/InwUPoN3QtrTtD51qPiW92otz9XR+iN4Lxl+HK1wv8AU191MFax3r7yMDjIsNnPexvxOA/FeqR+KGHUX5MVp+UL8YwAADIAANgW0iHzrJbe8z81fcK8xfLwx6bz7KNHeVW1Muj4Bj3m1lfKi6iY6rjsBHMTB0Gvm47PYx7g3+XFWzwzvVwnFsfLqbfuzt3K8Zg+NpY0PHuGp7Kj2qcsfhRwvJyamsqZotZLu4notHgs+iRPWndCv6bs5Dj3x49nZ1Vho4iO0qNw0wunIwaCSY8QADKSXkUGla3LEzbZ3umvFNPWbdohb9l5Ay0nChv8Zrau6TiXEdZKvYq8tHG6/LGXUTNezxW9mgzB8WuV+KwDpOFeyvUmWdqs3C8c21FY+StLHfWEv6w7j1Qx+Z1XE/01l3YO8uz3txy2bg3QoCAg5qYHKf04m85RPZMd1BTnlH9N28VrcnnfRMHw6+0f0wl4zobg5hLXNILSLiCM68xbll7vSuSJpPaVs2RtY2caGRCGxgLxkD6ZXN/JbDHl5ocbruG20881ezqAVman2cVbWx/HgxpZtIuV7BcImsen3qtlxbw3vDOJ2xz4eTt81YPaQSCKEXEG6hVCYmJ6uspaLRvXsxR7Q43HYVNfMi/ll+gJE+CZ0G7oW0p2h861HxLe7UW5+ro/RG8F5y/Dla4X+qr7qYK1jvW2sk2s/Lg/atPw3jtAWTFH4lLiE/6a8fsu+i2j5/6Kv4VT+9Qh/wAnve78lS1Lrf8AHo/LtP7uKVOXQd4W1wY34P8A+7E/pWxweVxfHY/1M/8AvRvsOsrKxgc8J+6VmyeVrtNO2SvuocLVWfRI7LS4LPokT1p3Wq9puzkOPfHh2istF6tbK4DgQororITeMcS4vN5q41NK5L9C8ckb7ytW1mWaxSZ6NiXKVaKzMxEKn4QLQCZjCHCNYUIm8ZHPyE7BkHtVPPk3jZ1/B9FOOs2t3lq7G/WEv6w7j1gw+Zc4n+msvDB/l2e9uFbRwboEBAQcxGyv6cTfconsmO6hJvyj+m7eK1uTzPomD4dfaP6fFeGT94ZQoha4OaSCDUEGhBGg5lMWmEXpF42vCzbHWzEekGZIEXI1+QRNR0O71dxZubo5PiXCbYp8TH2doKqxDRzv6uB4ScADE+VQhQg0igZwbg/aDQE61Vz447w6LguutF/Dt2VyQqXq6uPWWL8h2FTXzPF/LL9AyR8EzoN7gtpj7Pnef4k+7T26+ro+wbwXnL8OVrhf6qvupgrWO9bGzcbEnZdxzRoYOxzg09694/Mqa6vNp7+y9KLaPnsxtCs+FeHSYgu0wnD4X1/rVPUuq/x+fwWj93DKm6P0W7waw6YOYedEiH+fF/pWxweVxPGp31U/+9G1tPFxJKYdohPptIoO1ZcnlUtFXmzVj91GrV2fQttlpcFn0SJ607rVd03ZyHHvjx7O0Vlo47bS5XCFvJaC57KRHPY4tIDQBVpobydSw2zRE9W2wcHzZIifSXGWitvGmgWQxxUM5QDVzhoc7RqCr5NRNuzeaPg+PBO943crVVp6t1EbdIbuxn1jLdM/7b1kxeaGu4n001l34P8ALs97cctm4N0CAgIOYjC9/Tib7lE9kx3UFNnwj+m7eK1mTzPomD4dfaP6fNedpZofZso8sLwxxY0gF9Digm4Cq9ck7MU5scWis23mXxC8RMslo36SuWw+EXzEkx0S9zSWE87FNx6s+kLZ4bc1erhuKYK4dRNatlhuBxsrGYfOhPHtoaHropv5ZVtLflzV91DArVz3fQ47QPyHYVNfMX8sv0BJHwTOg3uC2lOz51n+JPu09uj/AA6PsG8F4y/Dla4Z+qr7qYK1jvWUN+KQRlBBG0XheqztO7xkpzUmvzhfuD5kRoTIjcj2Nd8QqtpSd67vnWek0vas+kuO4VZLGgQooFcR5a7UHj82hYdTXeG64DmiuWafNWVFQjeejrvTr6LxsvI8RJQIZuIYC4ek8l7u1xW0xxtXZ8912Xxc9ry0/CZOcXI4lb4r2tpqacY9wXjPbauy5wTDN9R+0KkWuh2votTgs+iRPWndCvaXyy5Dj3x49nZq1HZo/VQ+Hz+9x/XRN8rV5fM+haL4FPZr6rGtAUIbuxf1jLdM7j1kxeaFDif6ay8MH+XZ724VtHBOgQEAoOYjeM/pxN9yieyY7qCnPKP6b94rW38z6Jp/h19o/p2Ng7MwJphixnY5a6nFZALqguOcGqsYccS0vFeIZcE8lekSsSLg+G6CYJY3iy3FxAABTUBkVmaRts5qM+SuTn36uIjcGp4zkR6Q6521cBoy0O25YJ03Xdvqccnk2mu8/N2+CsHtloLYUIclo9pJNSTrJJVitdo2hodRmtmvN7PPaefECTjPNxxCG9J3Jb2nsUZJ2qy6HFOTNWsKOWql9BiOmzF+Q7Cpr3Rfyy/QMmfBM6De5bWnZ86z/En3aa3R/h0fojeC8ZfhytcL/VV91MFat3wCiJ7LR4MMLCJLugOPKhEluuG78ASesK/pr7xyuR47puTL4le0uvnpNkeG6HFGMx4o4bfxViY3jZpcWS2O3PXu5TB3B7BhRxEdEdEa01awgAVrUYxHjdiwRgiJ3bbLxnJkx8sRtLsFZ7NJ1nuqPhGwrx85iNNWQRijW83vPcPdVDUX3l2fBtN4WDnnvLlFWbqVq8Ff0N/rTuhXtN5XH8e+PHs7NWmiULh76VH9dE3ytXl8z6HovgU9oeBY1oqiG7sUf4jLdM7j17xeaFDif6ay8cH+XZ724VtHBOgQEAoOXjeM/pxN9yieyY7qCnPKv6b94rWZPM+iaf4dfaP6bKzWHXyUbHbe03PZzm/gQvePJyyra3RV1NJ37rewPhiFNMxoLwdLcjm6i1X63i0OM1GjyYbbWbFelZ8JycZBYXxXNY0ZSTT/AO7FE2isMuPDfJ+CkbyqW2VpzOxA1lWwWE4oOVxyY7vwCo5svN0djwzh0aeOa3eXNqv6NvE9JlD8h2FTXzPN/LL9AyZ8Ezot7gtrTs+d6iJ8Sfdprdn+HRtg3gseX4crXC4n7VX3UwVrHeoQiN3vwJhN0rHZFh5Wm8ZnNOVp/wA0L3jvy2VdXp4z4ppPddWB8MQZuGHwXA6W3YzTocMy2dMkWcLqdHkwX2l76L12VvXdy1srUslIbmQnB0dwoADXEqPGdszBYsuXlbbh3DsmovzXjaqoHuqSTfW/2rWzO87u1rSK1ikejFRKZWrwVj9zf607oV/TdnIcdjfPDtFZ3aOKzuoTDh/eo/rom+VrMvmfQtF8CntDwLGsiDeWJ+sZbpn/AG3rJi80NfxT9NZeODvLM97dK2cuCdAgICDloo5T+nE33JPaUx36qFwjDLY0QOBBD3VBuI5RORau++76DpbRbDWa/KHmC8rD6wI7mOxmOc1wyOaS0j2hTFpjs8Xx0vG1oiW3baycAoJh9Pd76LJ49lX7s02+80a6cn4kY1jRHvPpEmmwZljm82WMWDFi8tdnmqvKwVQMZRJPbaXtbhiOBQR4w2RHj8V78WYV50eGesxE7sY2E4zwQ+LFcDlDojyDtBKTe0prpcdJ3rWHlqvCwhAQfWBMOYasc5pGdpIPWFMWtDxfFW/niJe6LaCZc3FdHi00YxHaL178W0q8aDTxO8UawleJmZWqxWI2r0QoSUQeiXnosMUhxIjBlo17miuwFe4yTDBkwYrz+Ku76fO0x9vH/wDLE/8AZTOW0vMaTD6Vh43vJNSSSbyTeSTnJzrxMzLPWIjpEbMVD0BEbb9nQ2El3PwhBLWkhhLnkeaMRwqfaQs2GJ5mr4tlpXTzW3qu3B3lm+9ulbJw2/o36AggoOfwpKGG4vF7HGrvQJynok9XdMHq5G19lWzjMeHRsdouPPA8134HMsGbFFuza8N4jbBfltO8KmjwHQ3FjwWuaaFpFCCFr5iYdliy1yV5ofNQyRsBQneUkqYTzShECJFCQIbQmqEJQESICgEOvohTudUIJCIFCd5F63eUKEilG724IwXEmorYcEVccpzNGdzjoXqleaVbU6mmnxza3RceAsDQ5GDiMy5XvIvc6n+UGZbHHSKuG1mrvqLbz2dPgmTc3lvuJFA3mjXrN2xZFT2bVAQEGLmoNBhCR4nlM8nnHM/t7tmSYJ2nq5K2FlGzjMeHRsdo5LsgeBka7tocyw5cUWjdteHcRtgt+PrCpZqA6G8seC1zSQ5puIIzLXTG07OzxZa5K81e0vkoZBAQSiRQkCAgmqBVEpQFAIMUElSIRCVAKRFERL2YLwbEmYrYcEVc7qAzuccwC90pzMGp1NMFN5XHZ7AcORg4rb3GnGPzuP4DQFsceOKuG12svqb80z09HS4NkKkRIgvF7G830j6XdtWRSbcBBKAgICCCEGgwhI8VymeTzjmbPR7tmRubbx0cha+yrZxmPDo2O0ck5A8c134HMsOXDzRu2vDuJWwWil+0qmmIDmPcx4LXNNHNOUEaVr7VmJdnjyReu9ez4qGRIQESKEiAglARKUBQAQFIIgQEAJM7HfpD1YNwfEmIrYcFuM5xu0AZ3E5gF6rWbSwajPTBSb3nsuKzeAIcjBoKF5viRDnOgaGhbHFj5YcNrtdfU33ny+jp8GSJJD4g6DTm9Jw06Bm25Mqi24QSgICAgICDEhBop+Q4o4zPJ5xzNno92zI3T3chbGyjZ1mPDo2O0XOzPHMd+BzLBmxc3ZtOG8Rtgvy2neFSx5Z0NzmRAWuaaOaRQgqhaJju7PFlrkrzR2fKihlEBQlKCESlAQEEoCAgIhKApRvD04PkXx4jYcJuM9xoB3knMBpU1rNpYc2euCk3t2XDZmz0OQgm8GIRWJEyV1DQ0LYY8XLDiNdrbZ79ezpsGSJdR8QUGVjD2OcO4f4MzXtzRBKAgICAgICAgxcEGiwhJcVym+Tzjmf292zJMInaerkrY2UbOsx4dGx2jkuyB4HmO/A5tiwZsUWjdtuG8Rtgty36xKo5mA6G8siAtc00c05QQtfMbO0xZa5K717PkoZBQkQEAIJQEBBIQTRAQERPZ6JKTfGiNhwm4znGgA7zoCmteZizZqYac1lwWWs7DkYV9HRXDwkT+luho/VbLDiivdxHENffU22jt6Q6jB8jjkPiC4ULWnOcznDuCyzLXNyEEoCAgICAgICAgIIIQc/PyXEnGb5I5R9n/Z3bMgnr2cnbKyjZ1mPDo2O0ck5njmu/ArBlw80btrw7iVsF4rftKo5iA6G9zXtLXNNHNOUHQVQtWay7THkjJEWrPR81DIFQIQSESlBNECiCUBSgooJ+UPRJyj4sRrIbS57jQAf5cNa9VrNpYsuauGs2vPSFu2Vs4yRhVdQxXDwj8wGdrdDVscWHljdxPEeIW1F+nl9HU4OkuMIe8cnKxp87Q92rOB7Vla1uwEEoCAgICAgICAgICAgxLUR6tBPSPE8pvks4+z/s7tmSUz1lydsbKNnGY8KjY7Rc7M8cx34HNsKwZsUW7Nrw3iVsFuS07wrb9l5z7tF+FU/Cs6mOJab64YmzM592jfCVE4rPX3jpvrhH7Mzf3aN8BUeFY+8dN9cMhZmb+7RvgKeFY+8dN9cMxZmb+7RvgKeFZH3jpvrg/Zib+7RfhTwrH3lpvrhIsxN/d4vwp4Vj7y031wn9l5v7vF+FPCsj7y031wn9l5v7vF6lPhWPvLTfXCW2WnK/R4nUPzTwrTKJ4npqxM8yybJ2aZIw8Z1HRnDlv0Dmt0DXnVzFi5e7leIcQnUX2js6rB8lxtHxByB4rT52hzho0D2qxu1kN4GqBKAgICAgICAgICAgICAgxcEGjm8GmGawgXMPmClWbKm9urKNmRB0nq+HEP8As39Q/NSHExPs39X6oScS/wCzf1J0QniX/Zv6k6H/AEniYn2b+pOiYDCeP9N/UiUFkT7N/wAKdEIxX/ZRPhToBY/7OJ8KdBiREH+lEPu/qok6er1SWDnPNYwxWjIw0q46X0upku69CDeAIJQEBAQEBAQEBAQEBAQEBAQEBAQEBAQEBAQEBAQEBAQEBAQEBAQEBAQEBAQEBAQEBAQEBAQEBAQEBAQEBAQEBAQEBB//2Q==">
            <a:hlinkClick r:id="rId4"/>
          </p:cNvPr>
          <p:cNvSpPr>
            <a:spLocks noChangeAspect="1" noChangeArrowheads="1"/>
          </p:cNvSpPr>
          <p:nvPr/>
        </p:nvSpPr>
        <p:spPr bwMode="auto">
          <a:xfrm>
            <a:off x="53975" y="-1951038"/>
            <a:ext cx="4076700" cy="40767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45064" name="Picture 8" descr="https://image.freepik.com/foto-gratuito/segnale-di-stop_2200984.jpg"/>
          <p:cNvPicPr>
            <a:picLocks noChangeAspect="1" noChangeArrowheads="1"/>
          </p:cNvPicPr>
          <p:nvPr/>
        </p:nvPicPr>
        <p:blipFill>
          <a:blip r:embed="rId5" cstate="print"/>
          <a:srcRect/>
          <a:stretch>
            <a:fillRect/>
          </a:stretch>
        </p:blipFill>
        <p:spPr bwMode="auto">
          <a:xfrm>
            <a:off x="755576" y="2060848"/>
            <a:ext cx="1139130" cy="1152128"/>
          </a:xfrm>
          <a:prstGeom prst="rect">
            <a:avLst/>
          </a:prstGeom>
          <a:noFill/>
        </p:spPr>
      </p:pic>
      <p:pic>
        <p:nvPicPr>
          <p:cNvPr id="45066" name="Picture 10" descr="http://www.noinotizie.it/wp-content/uploads/2015/11/Semafori_a_LED_4ffc28b82deaf.jpg"/>
          <p:cNvPicPr>
            <a:picLocks noChangeAspect="1" noChangeArrowheads="1"/>
          </p:cNvPicPr>
          <p:nvPr/>
        </p:nvPicPr>
        <p:blipFill>
          <a:blip r:embed="rId6" cstate="print"/>
          <a:srcRect/>
          <a:stretch>
            <a:fillRect/>
          </a:stretch>
        </p:blipFill>
        <p:spPr bwMode="auto">
          <a:xfrm>
            <a:off x="539552" y="476672"/>
            <a:ext cx="1584176" cy="1216645"/>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3159" y="1"/>
            <a:ext cx="6400800" cy="964276"/>
          </a:xfrm>
        </p:spPr>
        <p:txBody>
          <a:bodyPr/>
          <a:lstStyle/>
          <a:p>
            <a:r>
              <a:rPr lang="it-IT" dirty="0" smtClean="0"/>
              <a:t>In Religione</a:t>
            </a:r>
            <a:endParaRPr lang="it-IT" dirty="0"/>
          </a:p>
        </p:txBody>
      </p:sp>
      <p:sp>
        <p:nvSpPr>
          <p:cNvPr id="3" name="Segnaposto contenuto 2"/>
          <p:cNvSpPr>
            <a:spLocks noGrp="1"/>
          </p:cNvSpPr>
          <p:nvPr>
            <p:ph idx="1"/>
          </p:nvPr>
        </p:nvSpPr>
        <p:spPr>
          <a:xfrm>
            <a:off x="0" y="1124744"/>
            <a:ext cx="6122324" cy="5733257"/>
          </a:xfrm>
        </p:spPr>
        <p:txBody>
          <a:bodyPr>
            <a:normAutofit fontScale="92500"/>
          </a:bodyPr>
          <a:lstStyle/>
          <a:p>
            <a:pPr marL="0" indent="0">
              <a:buNone/>
            </a:pPr>
            <a:r>
              <a:rPr lang="it-IT" dirty="0" smtClean="0"/>
              <a:t>In religione , abbiamo provato a dare diversi significati ai segnali stradali , ad esempio :</a:t>
            </a:r>
          </a:p>
          <a:p>
            <a:pPr>
              <a:buFont typeface="Wingdings" panose="05000000000000000000" pitchFamily="2" charset="2"/>
              <a:buChar char="q"/>
            </a:pPr>
            <a:r>
              <a:rPr lang="it-IT" dirty="0" smtClean="0"/>
              <a:t>SOS= Quando la fatica o lo scoraggiamento si fanno sentire , il nostro lavoro sembra non dare frutti e ci sentiamo insicuri e fragili , rivolgiamo lo sguardo ad un altro maestro , quello vero .</a:t>
            </a:r>
          </a:p>
          <a:p>
            <a:pPr>
              <a:buFont typeface="Wingdings" panose="05000000000000000000" pitchFamily="2" charset="2"/>
              <a:buChar char="q"/>
            </a:pPr>
            <a:r>
              <a:rPr lang="it-IT" dirty="0" smtClean="0"/>
              <a:t>CADUTA MASSI=Ci sono frasi che causano frane come «non ne fai una giusta» e «sei sempre il solito» …altre invece regalano speranze , ed è bene usarle per infondere sicurezza e fiducia .</a:t>
            </a:r>
          </a:p>
          <a:p>
            <a:pPr>
              <a:buFont typeface="Wingdings" panose="05000000000000000000" pitchFamily="2" charset="2"/>
              <a:buChar char="q"/>
            </a:pPr>
            <a:r>
              <a:rPr lang="it-IT" dirty="0" smtClean="0"/>
              <a:t>LAVORI IN CORSO=Indica ricerca personale , rinnovamento , preparazione , studio , approfondimento , progettazione …</a:t>
            </a:r>
          </a:p>
          <a:p>
            <a:pPr marL="0" indent="0">
              <a:buNone/>
            </a:pPr>
            <a:endParaRPr lang="it-IT" dirty="0"/>
          </a:p>
        </p:txBody>
      </p:sp>
      <p:pic>
        <p:nvPicPr>
          <p:cNvPr id="4" name="Immagine 3"/>
          <p:cNvPicPr>
            <a:picLocks noChangeAspect="1"/>
          </p:cNvPicPr>
          <p:nvPr/>
        </p:nvPicPr>
        <p:blipFill>
          <a:blip r:embed="rId2" cstate="print"/>
          <a:stretch>
            <a:fillRect/>
          </a:stretch>
        </p:blipFill>
        <p:spPr>
          <a:xfrm>
            <a:off x="7300126" y="673052"/>
            <a:ext cx="1843874" cy="2420086"/>
          </a:xfrm>
          <a:prstGeom prst="rect">
            <a:avLst/>
          </a:prstGeom>
        </p:spPr>
      </p:pic>
      <p:pic>
        <p:nvPicPr>
          <p:cNvPr id="5" name="Immagine 4"/>
          <p:cNvPicPr>
            <a:picLocks noChangeAspect="1"/>
          </p:cNvPicPr>
          <p:nvPr/>
        </p:nvPicPr>
        <p:blipFill>
          <a:blip r:embed="rId3" cstate="print"/>
          <a:stretch>
            <a:fillRect/>
          </a:stretch>
        </p:blipFill>
        <p:spPr>
          <a:xfrm>
            <a:off x="6421207" y="3091386"/>
            <a:ext cx="2086495" cy="1885233"/>
          </a:xfrm>
          <a:prstGeom prst="rect">
            <a:avLst/>
          </a:prstGeom>
        </p:spPr>
      </p:pic>
      <p:pic>
        <p:nvPicPr>
          <p:cNvPr id="6" name="Immagine 5"/>
          <p:cNvPicPr>
            <a:picLocks noChangeAspect="1"/>
          </p:cNvPicPr>
          <p:nvPr/>
        </p:nvPicPr>
        <p:blipFill>
          <a:blip r:embed="rId4" cstate="print"/>
          <a:stretch>
            <a:fillRect/>
          </a:stretch>
        </p:blipFill>
        <p:spPr>
          <a:xfrm>
            <a:off x="7057506" y="4976618"/>
            <a:ext cx="2086495" cy="1881382"/>
          </a:xfrm>
          <a:prstGeom prst="rect">
            <a:avLst/>
          </a:prstGeom>
        </p:spPr>
      </p:pic>
    </p:spTree>
    <p:extLst>
      <p:ext uri="{BB962C8B-B14F-4D97-AF65-F5344CB8AC3E}">
        <p14:creationId xmlns:p14="http://schemas.microsoft.com/office/powerpoint/2010/main" val="33107563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ella 5"/>
          <p:cNvPicPr>
            <a:picLocks noChangeAspect="1"/>
          </p:cNvPicPr>
          <p:nvPr/>
        </p:nvPicPr>
        <p:blipFill>
          <a:blip r:embed="rId2" cstate="print"/>
          <a:stretch>
            <a:fillRect/>
          </a:stretch>
        </p:blipFill>
        <p:spPr>
          <a:xfrm>
            <a:off x="539552" y="1916832"/>
            <a:ext cx="8352928" cy="3264782"/>
          </a:xfrm>
          <a:prstGeom prst="rect">
            <a:avLst/>
          </a:prstGeom>
          <a:noFill/>
          <a:ln>
            <a:noFill/>
          </a:ln>
        </p:spPr>
      </p:pic>
      <p:pic>
        <p:nvPicPr>
          <p:cNvPr id="3" name="Tabella 6"/>
          <p:cNvPicPr>
            <a:picLocks noChangeAspect="1"/>
          </p:cNvPicPr>
          <p:nvPr/>
        </p:nvPicPr>
        <p:blipFill>
          <a:blip r:embed="rId3" cstate="print"/>
          <a:stretch>
            <a:fillRect/>
          </a:stretch>
        </p:blipFill>
        <p:spPr>
          <a:xfrm>
            <a:off x="56475" y="1956788"/>
            <a:ext cx="1331261" cy="3264764"/>
          </a:xfrm>
          <a:prstGeom prst="rect">
            <a:avLst/>
          </a:prstGeom>
          <a:noFill/>
          <a:ln>
            <a:noFill/>
          </a:ln>
        </p:spPr>
      </p:pic>
      <p:sp>
        <p:nvSpPr>
          <p:cNvPr id="4" name="CasellaDiTesto 7"/>
          <p:cNvSpPr txBox="1"/>
          <p:nvPr/>
        </p:nvSpPr>
        <p:spPr>
          <a:xfrm>
            <a:off x="467544" y="476672"/>
            <a:ext cx="7704856" cy="1384995"/>
          </a:xfrm>
          <a:prstGeom prst="rect">
            <a:avLst/>
          </a:prstGeom>
          <a:noFill/>
          <a:ln>
            <a:noFill/>
          </a:ln>
        </p:spPr>
        <p:txBody>
          <a:bodyPr vert="horz" wrap="square" lIns="91440" tIns="45720" rIns="91440" bIns="45720" anchor="t" anchorCtr="0" compatLnSpc="1">
            <a:spAutoFit/>
          </a:bodyPr>
          <a:lstStyle/>
          <a:p>
            <a:pPr defTabSz="457200">
              <a:defRPr sz="1800" b="0" i="0" u="none" strike="noStrike" kern="0" cap="none" spc="0" baseline="0">
                <a:solidFill>
                  <a:srgbClr val="000000"/>
                </a:solidFill>
                <a:uFillTx/>
              </a:defRPr>
            </a:pPr>
            <a:r>
              <a:rPr lang="it-IT" sz="2800" b="1" i="1" u="none" strike="noStrike" kern="1200" cap="none" spc="0" baseline="0" dirty="0">
                <a:uFillTx/>
                <a:latin typeface="Rockwell"/>
                <a:ea typeface=""/>
                <a:cs typeface=""/>
              </a:rPr>
              <a:t>Numeri morti per </a:t>
            </a:r>
            <a:r>
              <a:rPr lang="it-IT" sz="2800" b="1" i="1" u="none" strike="noStrike" kern="1200" cap="none" spc="0" baseline="0" dirty="0" smtClean="0">
                <a:uFillTx/>
                <a:latin typeface="Rockwell"/>
                <a:ea typeface=""/>
                <a:cs typeface=""/>
              </a:rPr>
              <a:t>incidenti </a:t>
            </a:r>
            <a:r>
              <a:rPr lang="it-IT" sz="2800" b="1" i="1" dirty="0" smtClean="0">
                <a:latin typeface="Rockwell"/>
                <a:ea typeface=""/>
                <a:cs typeface=""/>
              </a:rPr>
              <a:t>Numeri </a:t>
            </a:r>
            <a:r>
              <a:rPr lang="it-IT" sz="2800" b="1" i="1" dirty="0" smtClean="0">
                <a:latin typeface="Rockwell"/>
                <a:ea typeface=""/>
                <a:cs typeface=""/>
              </a:rPr>
              <a:t>morti per incidenti stradali (A.2005-2014)</a:t>
            </a:r>
          </a:p>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800" b="1" i="1" u="none" strike="noStrike" kern="1200" cap="none" spc="0" baseline="0" dirty="0" smtClean="0">
                <a:uFillTx/>
                <a:latin typeface="Rockwell"/>
                <a:ea typeface=""/>
                <a:cs typeface=""/>
              </a:rPr>
              <a:t> </a:t>
            </a:r>
            <a:r>
              <a:rPr lang="it-IT" sz="2800" b="1" i="1" u="none" strike="noStrike" kern="1200" cap="none" spc="0" baseline="0" dirty="0">
                <a:uFillTx/>
                <a:latin typeface="Rockwell"/>
                <a:ea typeface=""/>
                <a:cs typeface=""/>
              </a:rPr>
              <a:t>stradali (A.2005-2014)</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15616" y="3124200"/>
            <a:ext cx="7342584" cy="1096888"/>
          </a:xfrm>
        </p:spPr>
        <p:txBody>
          <a:bodyPr>
            <a:normAutofit/>
          </a:bodyPr>
          <a:lstStyle/>
          <a:p>
            <a:r>
              <a:rPr lang="it-IT" sz="3600" b="0" dirty="0" smtClean="0">
                <a:latin typeface="Algerian" pitchFamily="82" charset="0"/>
              </a:rPr>
              <a:t>Educazione stradale in inglese</a:t>
            </a:r>
            <a:endParaRPr lang="it-IT" sz="3600" b="0" dirty="0">
              <a:latin typeface="Algerian" pitchFamily="82" charset="0"/>
            </a:endParaRPr>
          </a:p>
        </p:txBody>
      </p:sp>
    </p:spTree>
  </p:cSld>
  <p:clrMapOvr>
    <a:masterClrMapping/>
  </p:clrMapOvr>
  <p:transition spd="slow">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03648" y="404664"/>
            <a:ext cx="7344816" cy="2376264"/>
          </a:xfrm>
        </p:spPr>
        <p:txBody>
          <a:bodyPr>
            <a:normAutofit/>
          </a:bodyPr>
          <a:lstStyle/>
          <a:p>
            <a:r>
              <a:rPr lang="it-IT" sz="1600" dirty="0">
                <a:solidFill>
                  <a:schemeClr val="tx1"/>
                </a:solidFill>
              </a:rPr>
              <a:t>In questo periodo in Francia nascono le fabbriche automobilistiche di Peugeot Renault e </a:t>
            </a:r>
            <a:r>
              <a:rPr lang="it-IT" sz="1600" dirty="0" err="1">
                <a:solidFill>
                  <a:schemeClr val="tx1"/>
                </a:solidFill>
              </a:rPr>
              <a:t>Phanard</a:t>
            </a:r>
            <a:r>
              <a:rPr lang="it-IT" sz="1600" dirty="0">
                <a:solidFill>
                  <a:schemeClr val="tx1"/>
                </a:solidFill>
              </a:rPr>
              <a:t>. Solo nel 1895 , Michele Lanza costruì le prime autovetture realmente italiane . Dopo di ciò , molti italiani si ingegnavano e improvvisavano industriali , fra questi , c’era Giovanni Agnelli ; che si mise in luce grazie a un dinamismo unico e fondò nel 1900 il primo stabilimento Fiat (fabbrica , italiana, automobili, Torino).</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557462"/>
            <a:ext cx="4463914" cy="295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579593"/>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
            <a:ext cx="7416824" cy="692696"/>
          </a:xfrm>
        </p:spPr>
        <p:txBody>
          <a:bodyPr>
            <a:normAutofit fontScale="90000"/>
          </a:bodyPr>
          <a:lstStyle/>
          <a:p>
            <a:r>
              <a:rPr lang="it-IT" dirty="0" err="1" smtClean="0"/>
              <a:t>WHy</a:t>
            </a:r>
            <a:r>
              <a:rPr lang="it-IT" dirty="0" smtClean="0"/>
              <a:t> do </a:t>
            </a:r>
            <a:r>
              <a:rPr lang="it-IT" dirty="0" err="1" smtClean="0"/>
              <a:t>british</a:t>
            </a:r>
            <a:r>
              <a:rPr lang="it-IT" dirty="0" smtClean="0"/>
              <a:t> drive on the </a:t>
            </a:r>
            <a:r>
              <a:rPr lang="it-IT" dirty="0" err="1" smtClean="0"/>
              <a:t>left</a:t>
            </a:r>
            <a:r>
              <a:rPr lang="it-IT" dirty="0" smtClean="0"/>
              <a:t> </a:t>
            </a:r>
            <a:r>
              <a:rPr lang="it-IT" dirty="0" err="1" smtClean="0"/>
              <a:t>hand</a:t>
            </a:r>
            <a:r>
              <a:rPr lang="it-IT" dirty="0"/>
              <a:t>?</a:t>
            </a:r>
          </a:p>
        </p:txBody>
      </p:sp>
      <p:sp>
        <p:nvSpPr>
          <p:cNvPr id="3" name="Segnaposto contenuto 2"/>
          <p:cNvSpPr>
            <a:spLocks noGrp="1"/>
          </p:cNvSpPr>
          <p:nvPr>
            <p:ph sz="half" idx="1"/>
          </p:nvPr>
        </p:nvSpPr>
        <p:spPr>
          <a:xfrm>
            <a:off x="513159" y="785814"/>
            <a:ext cx="3703241" cy="6072186"/>
          </a:xfrm>
        </p:spPr>
        <p:txBody>
          <a:bodyPr>
            <a:normAutofit fontScale="92500" lnSpcReduction="20000"/>
          </a:bodyPr>
          <a:lstStyle/>
          <a:p>
            <a:pPr marL="0" indent="0">
              <a:buNone/>
            </a:pPr>
            <a:r>
              <a:rPr lang="it-IT" dirty="0" err="1" smtClean="0"/>
              <a:t>Before</a:t>
            </a:r>
            <a:r>
              <a:rPr lang="it-IT" dirty="0" smtClean="0"/>
              <a:t> the late 1700s, </a:t>
            </a:r>
            <a:r>
              <a:rPr lang="it-IT" dirty="0" err="1" smtClean="0"/>
              <a:t>everybody</a:t>
            </a:r>
            <a:r>
              <a:rPr lang="it-IT" dirty="0" smtClean="0"/>
              <a:t> </a:t>
            </a:r>
            <a:r>
              <a:rPr lang="it-IT" dirty="0" err="1" smtClean="0"/>
              <a:t>travelled</a:t>
            </a:r>
            <a:r>
              <a:rPr lang="it-IT" dirty="0" smtClean="0"/>
              <a:t> on the </a:t>
            </a:r>
            <a:r>
              <a:rPr lang="it-IT" dirty="0" err="1" smtClean="0"/>
              <a:t>left</a:t>
            </a:r>
            <a:r>
              <a:rPr lang="it-IT" dirty="0" smtClean="0"/>
              <a:t> side of the road </a:t>
            </a:r>
            <a:r>
              <a:rPr lang="it-IT" dirty="0" err="1" smtClean="0"/>
              <a:t>because</a:t>
            </a:r>
            <a:r>
              <a:rPr lang="it-IT" dirty="0" smtClean="0"/>
              <a:t> </a:t>
            </a:r>
            <a:r>
              <a:rPr lang="it-IT" dirty="0" err="1" smtClean="0"/>
              <a:t>it</a:t>
            </a:r>
            <a:r>
              <a:rPr lang="it-IT" dirty="0" smtClean="0"/>
              <a:t> </a:t>
            </a:r>
            <a:r>
              <a:rPr lang="it-IT" dirty="0" err="1" smtClean="0"/>
              <a:t>was</a:t>
            </a:r>
            <a:r>
              <a:rPr lang="it-IT" dirty="0" smtClean="0"/>
              <a:t> the </a:t>
            </a:r>
            <a:r>
              <a:rPr lang="it-IT" dirty="0" err="1" smtClean="0"/>
              <a:t>sensible</a:t>
            </a:r>
            <a:r>
              <a:rPr lang="it-IT" dirty="0" smtClean="0"/>
              <a:t> option for the </a:t>
            </a:r>
            <a:r>
              <a:rPr lang="it-IT" dirty="0" err="1" smtClean="0"/>
              <a:t>violent</a:t>
            </a:r>
            <a:r>
              <a:rPr lang="it-IT" dirty="0" smtClean="0"/>
              <a:t> societies of </a:t>
            </a:r>
            <a:r>
              <a:rPr lang="it-IT" dirty="0" err="1" smtClean="0"/>
              <a:t>that</a:t>
            </a:r>
            <a:r>
              <a:rPr lang="it-IT" dirty="0" smtClean="0"/>
              <a:t> </a:t>
            </a:r>
            <a:r>
              <a:rPr lang="it-IT" dirty="0" err="1" smtClean="0"/>
              <a:t>period</a:t>
            </a:r>
            <a:r>
              <a:rPr lang="it-IT" dirty="0" smtClean="0"/>
              <a:t> </a:t>
            </a:r>
            <a:r>
              <a:rPr lang="it-IT" dirty="0" err="1" smtClean="0"/>
              <a:t>which</a:t>
            </a:r>
            <a:r>
              <a:rPr lang="it-IT" dirty="0" smtClean="0"/>
              <a:t> </a:t>
            </a:r>
            <a:r>
              <a:rPr lang="it-IT" dirty="0" err="1" smtClean="0"/>
              <a:t>were</a:t>
            </a:r>
            <a:r>
              <a:rPr lang="it-IT" dirty="0" smtClean="0"/>
              <a:t> </a:t>
            </a:r>
            <a:r>
              <a:rPr lang="it-IT" dirty="0" err="1" smtClean="0"/>
              <a:t>mostly</a:t>
            </a:r>
            <a:r>
              <a:rPr lang="it-IT" dirty="0" smtClean="0"/>
              <a:t> right-</a:t>
            </a:r>
            <a:r>
              <a:rPr lang="it-IT" dirty="0" err="1" smtClean="0"/>
              <a:t>handed</a:t>
            </a:r>
            <a:r>
              <a:rPr lang="it-IT" dirty="0" smtClean="0"/>
              <a:t> </a:t>
            </a:r>
            <a:r>
              <a:rPr lang="it-IT" dirty="0" err="1" smtClean="0"/>
              <a:t>people</a:t>
            </a:r>
            <a:r>
              <a:rPr lang="it-IT" dirty="0" smtClean="0"/>
              <a:t>. The </a:t>
            </a:r>
            <a:r>
              <a:rPr lang="it-IT" dirty="0" err="1" smtClean="0"/>
              <a:t>soldiers</a:t>
            </a:r>
            <a:r>
              <a:rPr lang="it-IT" dirty="0" smtClean="0"/>
              <a:t> </a:t>
            </a:r>
            <a:r>
              <a:rPr lang="it-IT" dirty="0" err="1" smtClean="0"/>
              <a:t>marched</a:t>
            </a:r>
            <a:r>
              <a:rPr lang="it-IT" dirty="0" smtClean="0"/>
              <a:t> on the </a:t>
            </a:r>
            <a:r>
              <a:rPr lang="it-IT" dirty="0" err="1" smtClean="0"/>
              <a:t>left</a:t>
            </a:r>
            <a:r>
              <a:rPr lang="it-IT" dirty="0" smtClean="0"/>
              <a:t>. </a:t>
            </a:r>
            <a:r>
              <a:rPr lang="it-IT" dirty="0" err="1" smtClean="0"/>
              <a:t>But</a:t>
            </a:r>
            <a:r>
              <a:rPr lang="it-IT" dirty="0" smtClean="0"/>
              <a:t> </a:t>
            </a:r>
            <a:r>
              <a:rPr lang="it-IT" dirty="0" err="1" smtClean="0"/>
              <a:t>during</a:t>
            </a:r>
            <a:r>
              <a:rPr lang="it-IT" dirty="0" smtClean="0"/>
              <a:t> the </a:t>
            </a:r>
            <a:r>
              <a:rPr lang="it-IT" dirty="0"/>
              <a:t>F</a:t>
            </a:r>
            <a:r>
              <a:rPr lang="it-IT" dirty="0" smtClean="0"/>
              <a:t>rench </a:t>
            </a:r>
            <a:r>
              <a:rPr lang="it-IT" dirty="0" err="1" smtClean="0"/>
              <a:t>Revolution</a:t>
            </a:r>
            <a:r>
              <a:rPr lang="it-IT" dirty="0" smtClean="0"/>
              <a:t>, </a:t>
            </a:r>
            <a:r>
              <a:rPr lang="it-IT" dirty="0" err="1" smtClean="0"/>
              <a:t>Napoleon</a:t>
            </a:r>
            <a:r>
              <a:rPr lang="it-IT" dirty="0" smtClean="0"/>
              <a:t> </a:t>
            </a:r>
            <a:r>
              <a:rPr lang="it-IT" dirty="0" err="1" smtClean="0"/>
              <a:t>changed</a:t>
            </a:r>
            <a:r>
              <a:rPr lang="it-IT" dirty="0" smtClean="0"/>
              <a:t> </a:t>
            </a:r>
            <a:r>
              <a:rPr lang="it-IT" dirty="0" err="1" smtClean="0"/>
              <a:t>this</a:t>
            </a:r>
            <a:r>
              <a:rPr lang="it-IT" dirty="0" smtClean="0"/>
              <a:t> </a:t>
            </a:r>
            <a:r>
              <a:rPr lang="it-IT" dirty="0" err="1" smtClean="0"/>
              <a:t>practice</a:t>
            </a:r>
            <a:r>
              <a:rPr lang="it-IT" dirty="0" smtClean="0"/>
              <a:t> in </a:t>
            </a:r>
            <a:r>
              <a:rPr lang="it-IT" dirty="0" err="1" smtClean="0"/>
              <a:t>all</a:t>
            </a:r>
            <a:r>
              <a:rPr lang="it-IT" dirty="0" smtClean="0"/>
              <a:t> </a:t>
            </a:r>
            <a:r>
              <a:rPr lang="it-IT" dirty="0" err="1" smtClean="0"/>
              <a:t>European</a:t>
            </a:r>
            <a:r>
              <a:rPr lang="it-IT" dirty="0" smtClean="0"/>
              <a:t> </a:t>
            </a:r>
            <a:r>
              <a:rPr lang="it-IT" dirty="0" err="1" smtClean="0"/>
              <a:t>territories</a:t>
            </a:r>
            <a:r>
              <a:rPr lang="it-IT" dirty="0" smtClean="0"/>
              <a:t> under </a:t>
            </a:r>
            <a:r>
              <a:rPr lang="it-IT" dirty="0" err="1" smtClean="0"/>
              <a:t>his</a:t>
            </a:r>
            <a:r>
              <a:rPr lang="it-IT" dirty="0" smtClean="0"/>
              <a:t> regime. He </a:t>
            </a:r>
            <a:r>
              <a:rPr lang="it-IT" dirty="0" err="1" smtClean="0"/>
              <a:t>did</a:t>
            </a:r>
            <a:r>
              <a:rPr lang="it-IT" dirty="0" smtClean="0"/>
              <a:t> </a:t>
            </a:r>
            <a:r>
              <a:rPr lang="it-IT" dirty="0" err="1" smtClean="0"/>
              <a:t>that</a:t>
            </a:r>
            <a:r>
              <a:rPr lang="it-IT" dirty="0" smtClean="0"/>
              <a:t> </a:t>
            </a:r>
            <a:r>
              <a:rPr lang="it-IT" dirty="0" err="1" smtClean="0"/>
              <a:t>because</a:t>
            </a:r>
            <a:r>
              <a:rPr lang="it-IT" dirty="0" smtClean="0"/>
              <a:t> he </a:t>
            </a:r>
            <a:r>
              <a:rPr lang="it-IT" dirty="0" err="1" smtClean="0"/>
              <a:t>was</a:t>
            </a:r>
            <a:r>
              <a:rPr lang="it-IT" dirty="0" smtClean="0"/>
              <a:t> </a:t>
            </a:r>
            <a:r>
              <a:rPr lang="it-IT" dirty="0" err="1" smtClean="0"/>
              <a:t>left</a:t>
            </a:r>
            <a:r>
              <a:rPr lang="it-IT" dirty="0" smtClean="0"/>
              <a:t> </a:t>
            </a:r>
            <a:r>
              <a:rPr lang="it-IT" dirty="0" err="1" smtClean="0"/>
              <a:t>handed</a:t>
            </a:r>
            <a:r>
              <a:rPr lang="it-IT" dirty="0" smtClean="0"/>
              <a:t>. From </a:t>
            </a:r>
            <a:r>
              <a:rPr lang="it-IT" dirty="0" err="1" smtClean="0"/>
              <a:t>then</a:t>
            </a:r>
            <a:r>
              <a:rPr lang="it-IT" dirty="0" smtClean="0"/>
              <a:t> on, </a:t>
            </a:r>
            <a:r>
              <a:rPr lang="it-IT" dirty="0" err="1" smtClean="0"/>
              <a:t>any</a:t>
            </a:r>
            <a:r>
              <a:rPr lang="it-IT" dirty="0" smtClean="0"/>
              <a:t> part of the world </a:t>
            </a:r>
            <a:r>
              <a:rPr lang="it-IT" dirty="0" err="1" smtClean="0"/>
              <a:t>which</a:t>
            </a:r>
            <a:r>
              <a:rPr lang="it-IT" dirty="0" smtClean="0"/>
              <a:t> </a:t>
            </a:r>
            <a:r>
              <a:rPr lang="it-IT" dirty="0" err="1" smtClean="0"/>
              <a:t>was</a:t>
            </a:r>
            <a:r>
              <a:rPr lang="it-IT" dirty="0" smtClean="0"/>
              <a:t> </a:t>
            </a:r>
            <a:r>
              <a:rPr lang="it-IT" dirty="0" err="1" smtClean="0"/>
              <a:t>at</a:t>
            </a:r>
            <a:r>
              <a:rPr lang="it-IT" dirty="0" smtClean="0"/>
              <a:t> some time part of the </a:t>
            </a:r>
            <a:r>
              <a:rPr lang="it-IT" dirty="0" err="1" smtClean="0"/>
              <a:t>British</a:t>
            </a:r>
            <a:r>
              <a:rPr lang="it-IT" dirty="0" smtClean="0"/>
              <a:t> Empire </a:t>
            </a:r>
            <a:r>
              <a:rPr lang="it-IT" dirty="0" err="1" smtClean="0"/>
              <a:t>was</a:t>
            </a:r>
            <a:r>
              <a:rPr lang="it-IT" dirty="0" smtClean="0"/>
              <a:t> </a:t>
            </a:r>
            <a:r>
              <a:rPr lang="it-IT" dirty="0" err="1" smtClean="0"/>
              <a:t>thus</a:t>
            </a:r>
            <a:r>
              <a:rPr lang="it-IT" dirty="0" smtClean="0"/>
              <a:t> </a:t>
            </a:r>
            <a:r>
              <a:rPr lang="it-IT" dirty="0" err="1" smtClean="0"/>
              <a:t>left</a:t>
            </a:r>
            <a:r>
              <a:rPr lang="it-IT" dirty="0" smtClean="0"/>
              <a:t> </a:t>
            </a:r>
            <a:r>
              <a:rPr lang="it-IT" dirty="0" err="1" smtClean="0"/>
              <a:t>hand</a:t>
            </a:r>
            <a:r>
              <a:rPr lang="it-IT" dirty="0" smtClean="0"/>
              <a:t> and </a:t>
            </a:r>
            <a:r>
              <a:rPr lang="it-IT" dirty="0" err="1" smtClean="0"/>
              <a:t>any</a:t>
            </a:r>
            <a:r>
              <a:rPr lang="it-IT" dirty="0" smtClean="0"/>
              <a:t> part </a:t>
            </a:r>
            <a:r>
              <a:rPr lang="it-IT" dirty="0" err="1" smtClean="0"/>
              <a:t>colonized</a:t>
            </a:r>
            <a:r>
              <a:rPr lang="it-IT" dirty="0" smtClean="0"/>
              <a:t> by the French </a:t>
            </a:r>
            <a:r>
              <a:rPr lang="it-IT" dirty="0" err="1" smtClean="0"/>
              <a:t>was</a:t>
            </a:r>
            <a:r>
              <a:rPr lang="it-IT" dirty="0" smtClean="0"/>
              <a:t> right </a:t>
            </a:r>
            <a:r>
              <a:rPr lang="it-IT" dirty="0" err="1" smtClean="0"/>
              <a:t>hand</a:t>
            </a:r>
            <a:r>
              <a:rPr lang="it-IT" dirty="0"/>
              <a:t>.</a:t>
            </a:r>
          </a:p>
        </p:txBody>
      </p:sp>
      <p:sp>
        <p:nvSpPr>
          <p:cNvPr id="4" name="Segnaposto contenuto 3"/>
          <p:cNvSpPr>
            <a:spLocks noGrp="1"/>
          </p:cNvSpPr>
          <p:nvPr>
            <p:ph sz="half" idx="2"/>
          </p:nvPr>
        </p:nvSpPr>
        <p:spPr>
          <a:xfrm>
            <a:off x="4356100" y="785815"/>
            <a:ext cx="3700859" cy="6072185"/>
          </a:xfrm>
        </p:spPr>
        <p:txBody>
          <a:bodyPr>
            <a:normAutofit fontScale="92500" lnSpcReduction="20000"/>
          </a:bodyPr>
          <a:lstStyle/>
          <a:p>
            <a:pPr marL="0" indent="0">
              <a:buNone/>
            </a:pPr>
            <a:r>
              <a:rPr lang="it-IT" dirty="0" smtClean="0"/>
              <a:t>Dopo il tardo 1700 tutti guidavano sul lato sinistro della strada perché era l opzione più sensata per la violenta società di quel periodo , dove c’ erano principalmente persone destre . I soldati marciavano sulla destra . Ma durante la Rivoluzione Francese , Napoleone cambiò questa pratica in tutti i territori Europei sotto il suo regime . Egli fece ciò perché era mancino . Da allora in poi , alcune parti del mondo che erano sotto il dominio britannico guidavano sulla sinistra ed alcune parti colonizzate dai francesi guidavano sulla destra .</a:t>
            </a:r>
            <a:endParaRPr lang="it-IT" dirty="0"/>
          </a:p>
        </p:txBody>
      </p:sp>
    </p:spTree>
    <p:extLst>
      <p:ext uri="{BB962C8B-B14F-4D97-AF65-F5344CB8AC3E}">
        <p14:creationId xmlns:p14="http://schemas.microsoft.com/office/powerpoint/2010/main" val="23145048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0" y="1"/>
            <a:ext cx="7589044" cy="908719"/>
          </a:xfrm>
        </p:spPr>
        <p:txBody>
          <a:bodyPr/>
          <a:lstStyle/>
          <a:p>
            <a:r>
              <a:rPr lang="it-IT" dirty="0" smtClean="0"/>
              <a:t>La </a:t>
            </a:r>
            <a:r>
              <a:rPr lang="it-IT" dirty="0" err="1" smtClean="0"/>
              <a:t>sécurité</a:t>
            </a:r>
            <a:r>
              <a:rPr lang="it-IT" dirty="0" smtClean="0"/>
              <a:t> </a:t>
            </a:r>
            <a:r>
              <a:rPr lang="it-IT" dirty="0" err="1" smtClean="0"/>
              <a:t>routière</a:t>
            </a:r>
            <a:endParaRPr lang="it-IT" dirty="0"/>
          </a:p>
        </p:txBody>
      </p:sp>
      <p:sp>
        <p:nvSpPr>
          <p:cNvPr id="3" name="Segnaposto contenuto 2"/>
          <p:cNvSpPr>
            <a:spLocks noGrp="1"/>
          </p:cNvSpPr>
          <p:nvPr>
            <p:ph sz="half" idx="1"/>
          </p:nvPr>
        </p:nvSpPr>
        <p:spPr>
          <a:xfrm>
            <a:off x="139304" y="1114426"/>
            <a:ext cx="3579018" cy="5429780"/>
          </a:xfrm>
        </p:spPr>
        <p:txBody>
          <a:bodyPr>
            <a:normAutofit fontScale="92500" lnSpcReduction="20000"/>
          </a:bodyPr>
          <a:lstStyle/>
          <a:p>
            <a:pPr marL="0" indent="0">
              <a:buNone/>
            </a:pPr>
            <a:r>
              <a:rPr lang="it-IT" dirty="0" smtClean="0"/>
              <a:t>Le </a:t>
            </a:r>
            <a:r>
              <a:rPr lang="it-IT" dirty="0" err="1" smtClean="0"/>
              <a:t>risque</a:t>
            </a:r>
            <a:r>
              <a:rPr lang="it-IT" dirty="0" smtClean="0"/>
              <a:t> </a:t>
            </a:r>
            <a:r>
              <a:rPr lang="it-IT" dirty="0" err="1" smtClean="0"/>
              <a:t>routier</a:t>
            </a:r>
            <a:r>
              <a:rPr lang="it-IT" dirty="0" smtClean="0"/>
              <a:t> </a:t>
            </a:r>
            <a:r>
              <a:rPr lang="it-IT" dirty="0" err="1" smtClean="0"/>
              <a:t>constitue</a:t>
            </a:r>
            <a:r>
              <a:rPr lang="it-IT" dirty="0"/>
              <a:t> </a:t>
            </a:r>
            <a:r>
              <a:rPr lang="it-IT" dirty="0" smtClean="0"/>
              <a:t>un </a:t>
            </a:r>
            <a:r>
              <a:rPr lang="it-IT" dirty="0" err="1" smtClean="0"/>
              <a:t>facteur</a:t>
            </a:r>
            <a:r>
              <a:rPr lang="it-IT" dirty="0" smtClean="0"/>
              <a:t> </a:t>
            </a:r>
            <a:r>
              <a:rPr lang="it-IT" dirty="0" err="1" smtClean="0"/>
              <a:t>majeur</a:t>
            </a:r>
            <a:r>
              <a:rPr lang="it-IT" dirty="0" smtClean="0"/>
              <a:t> </a:t>
            </a:r>
            <a:r>
              <a:rPr lang="it-IT" dirty="0" err="1" smtClean="0"/>
              <a:t>d’accidents</a:t>
            </a:r>
            <a:r>
              <a:rPr lang="it-IT" dirty="0" smtClean="0"/>
              <a:t>. Il </a:t>
            </a:r>
            <a:r>
              <a:rPr lang="it-IT" dirty="0" err="1" smtClean="0"/>
              <a:t>constitue</a:t>
            </a:r>
            <a:r>
              <a:rPr lang="it-IT" dirty="0" smtClean="0"/>
              <a:t> la première cause de </a:t>
            </a:r>
            <a:r>
              <a:rPr lang="it-IT" dirty="0" err="1" smtClean="0"/>
              <a:t>mortalité</a:t>
            </a:r>
            <a:r>
              <a:rPr lang="it-IT" dirty="0" smtClean="0"/>
              <a:t> </a:t>
            </a:r>
            <a:r>
              <a:rPr lang="it-IT" dirty="0" err="1" smtClean="0"/>
              <a:t>chez</a:t>
            </a:r>
            <a:r>
              <a:rPr lang="it-IT" dirty="0" smtClean="0"/>
              <a:t> </a:t>
            </a:r>
            <a:r>
              <a:rPr lang="it-IT" dirty="0" err="1" smtClean="0"/>
              <a:t>les</a:t>
            </a:r>
            <a:r>
              <a:rPr lang="it-IT" dirty="0" smtClean="0"/>
              <a:t> </a:t>
            </a:r>
            <a:r>
              <a:rPr lang="it-IT" dirty="0" err="1" smtClean="0"/>
              <a:t>jeunes</a:t>
            </a:r>
            <a:r>
              <a:rPr lang="it-IT" dirty="0" smtClean="0"/>
              <a:t> de plus de 10 </a:t>
            </a:r>
            <a:r>
              <a:rPr lang="it-IT" dirty="0" err="1" smtClean="0"/>
              <a:t>ans</a:t>
            </a:r>
            <a:r>
              <a:rPr lang="it-IT" dirty="0" smtClean="0"/>
              <a:t>. An </a:t>
            </a:r>
            <a:r>
              <a:rPr lang="it-IT" dirty="0" err="1" smtClean="0"/>
              <a:t>outre</a:t>
            </a:r>
            <a:r>
              <a:rPr lang="it-IT" dirty="0" smtClean="0"/>
              <a:t> </a:t>
            </a:r>
            <a:r>
              <a:rPr lang="it-IT" dirty="0" err="1" smtClean="0"/>
              <a:t>aspect</a:t>
            </a:r>
            <a:r>
              <a:rPr lang="it-IT" dirty="0" smtClean="0"/>
              <a:t> de la </a:t>
            </a:r>
            <a:r>
              <a:rPr lang="it-IT" dirty="0" err="1" smtClean="0"/>
              <a:t>sécurité</a:t>
            </a:r>
            <a:r>
              <a:rPr lang="it-IT" dirty="0" smtClean="0"/>
              <a:t> </a:t>
            </a:r>
            <a:r>
              <a:rPr lang="it-IT" dirty="0" err="1" smtClean="0"/>
              <a:t>routière</a:t>
            </a:r>
            <a:r>
              <a:rPr lang="it-IT" dirty="0" smtClean="0"/>
              <a:t> est l’alcool. Il est en cause </a:t>
            </a:r>
            <a:r>
              <a:rPr lang="it-IT" dirty="0" err="1" smtClean="0"/>
              <a:t>dans</a:t>
            </a:r>
            <a:r>
              <a:rPr lang="it-IT" dirty="0" smtClean="0"/>
              <a:t> 42% </a:t>
            </a:r>
            <a:r>
              <a:rPr lang="it-IT" dirty="0" err="1" smtClean="0"/>
              <a:t>des</a:t>
            </a:r>
            <a:r>
              <a:rPr lang="it-IT" dirty="0" smtClean="0"/>
              <a:t> </a:t>
            </a:r>
            <a:r>
              <a:rPr lang="it-IT" dirty="0" err="1" smtClean="0"/>
              <a:t>accidents</a:t>
            </a:r>
            <a:r>
              <a:rPr lang="it-IT" dirty="0" smtClean="0"/>
              <a:t> </a:t>
            </a:r>
            <a:r>
              <a:rPr lang="it-IT" dirty="0" err="1" smtClean="0"/>
              <a:t>mortels</a:t>
            </a:r>
            <a:r>
              <a:rPr lang="it-IT" dirty="0" smtClean="0"/>
              <a:t> . La </a:t>
            </a:r>
            <a:r>
              <a:rPr lang="it-IT" dirty="0" err="1" smtClean="0"/>
              <a:t>loi</a:t>
            </a:r>
            <a:r>
              <a:rPr lang="it-IT" dirty="0" smtClean="0"/>
              <a:t> </a:t>
            </a:r>
            <a:r>
              <a:rPr lang="it-IT" dirty="0" err="1" smtClean="0"/>
              <a:t>interdit</a:t>
            </a:r>
            <a:r>
              <a:rPr lang="it-IT" dirty="0" smtClean="0"/>
              <a:t> à </a:t>
            </a:r>
            <a:r>
              <a:rPr lang="it-IT" dirty="0" err="1" smtClean="0"/>
              <a:t>toute</a:t>
            </a:r>
            <a:r>
              <a:rPr lang="it-IT" dirty="0" smtClean="0"/>
              <a:t> </a:t>
            </a:r>
            <a:r>
              <a:rPr lang="it-IT" dirty="0" err="1" smtClean="0"/>
              <a:t>personne</a:t>
            </a:r>
            <a:r>
              <a:rPr lang="it-IT" dirty="0" smtClean="0"/>
              <a:t> de </a:t>
            </a:r>
            <a:r>
              <a:rPr lang="it-IT" dirty="0" err="1" smtClean="0"/>
              <a:t>conduire</a:t>
            </a:r>
            <a:r>
              <a:rPr lang="it-IT" dirty="0" smtClean="0"/>
              <a:t> si son </a:t>
            </a:r>
            <a:r>
              <a:rPr lang="it-IT" dirty="0" err="1" smtClean="0"/>
              <a:t>taux</a:t>
            </a:r>
            <a:r>
              <a:rPr lang="it-IT" dirty="0" smtClean="0"/>
              <a:t> d’alcool </a:t>
            </a:r>
            <a:r>
              <a:rPr lang="it-IT" dirty="0" err="1" smtClean="0"/>
              <a:t>dans</a:t>
            </a:r>
            <a:r>
              <a:rPr lang="it-IT" dirty="0" smtClean="0"/>
              <a:t> le </a:t>
            </a:r>
            <a:r>
              <a:rPr lang="it-IT" dirty="0" err="1" smtClean="0"/>
              <a:t>sang</a:t>
            </a:r>
            <a:r>
              <a:rPr lang="it-IT" dirty="0" smtClean="0"/>
              <a:t> </a:t>
            </a:r>
            <a:r>
              <a:rPr lang="it-IT" dirty="0" err="1" smtClean="0"/>
              <a:t>atteint</a:t>
            </a:r>
            <a:r>
              <a:rPr lang="it-IT" dirty="0" smtClean="0"/>
              <a:t> </a:t>
            </a:r>
            <a:r>
              <a:rPr lang="it-IT" dirty="0" err="1" smtClean="0"/>
              <a:t>ou</a:t>
            </a:r>
            <a:r>
              <a:rPr lang="it-IT" dirty="0" smtClean="0"/>
              <a:t> </a:t>
            </a:r>
            <a:r>
              <a:rPr lang="it-IT" dirty="0" err="1" smtClean="0"/>
              <a:t>dépasse</a:t>
            </a:r>
            <a:r>
              <a:rPr lang="it-IT" dirty="0" smtClean="0"/>
              <a:t> 0,5g/L. </a:t>
            </a:r>
            <a:r>
              <a:rPr lang="it-IT" dirty="0" err="1"/>
              <a:t>C</a:t>
            </a:r>
            <a:r>
              <a:rPr lang="it-IT" dirty="0" err="1" smtClean="0"/>
              <a:t>ette</a:t>
            </a:r>
            <a:r>
              <a:rPr lang="it-IT" dirty="0" smtClean="0"/>
              <a:t> limite </a:t>
            </a:r>
            <a:r>
              <a:rPr lang="it-IT" dirty="0" err="1" smtClean="0"/>
              <a:t>peut</a:t>
            </a:r>
            <a:r>
              <a:rPr lang="it-IT" dirty="0" smtClean="0"/>
              <a:t> </a:t>
            </a:r>
            <a:r>
              <a:rPr lang="it-IT" dirty="0" err="1" smtClean="0"/>
              <a:t>être</a:t>
            </a:r>
            <a:r>
              <a:rPr lang="it-IT" dirty="0" smtClean="0"/>
              <a:t> </a:t>
            </a:r>
            <a:r>
              <a:rPr lang="it-IT" dirty="0" err="1" smtClean="0"/>
              <a:t>dépassée</a:t>
            </a:r>
            <a:r>
              <a:rPr lang="it-IT" dirty="0" smtClean="0"/>
              <a:t> en </a:t>
            </a:r>
            <a:r>
              <a:rPr lang="it-IT" dirty="0" err="1" smtClean="0"/>
              <a:t>buvant</a:t>
            </a:r>
            <a:r>
              <a:rPr lang="it-IT" dirty="0" smtClean="0"/>
              <a:t> 2 </a:t>
            </a:r>
            <a:r>
              <a:rPr lang="it-IT" dirty="0" err="1" smtClean="0"/>
              <a:t>verres</a:t>
            </a:r>
            <a:r>
              <a:rPr lang="it-IT" dirty="0" smtClean="0"/>
              <a:t> de vin, 1L de </a:t>
            </a:r>
            <a:r>
              <a:rPr lang="it-IT" dirty="0" err="1" smtClean="0"/>
              <a:t>bière</a:t>
            </a:r>
            <a:r>
              <a:rPr lang="it-IT" dirty="0" smtClean="0"/>
              <a:t>, 2 </a:t>
            </a:r>
            <a:r>
              <a:rPr lang="it-IT" dirty="0" err="1" smtClean="0"/>
              <a:t>coupes</a:t>
            </a:r>
            <a:r>
              <a:rPr lang="it-IT" dirty="0" smtClean="0"/>
              <a:t> de champagne.</a:t>
            </a:r>
            <a:endParaRPr lang="it-IT" dirty="0"/>
          </a:p>
        </p:txBody>
      </p:sp>
      <p:sp>
        <p:nvSpPr>
          <p:cNvPr id="5" name="Segnaposto contenuto 4"/>
          <p:cNvSpPr>
            <a:spLocks noGrp="1"/>
          </p:cNvSpPr>
          <p:nvPr>
            <p:ph sz="half" idx="2"/>
          </p:nvPr>
        </p:nvSpPr>
        <p:spPr>
          <a:xfrm>
            <a:off x="4532710" y="1114426"/>
            <a:ext cx="3942158" cy="5429780"/>
          </a:xfrm>
        </p:spPr>
        <p:txBody>
          <a:bodyPr>
            <a:normAutofit fontScale="92500" lnSpcReduction="20000"/>
          </a:bodyPr>
          <a:lstStyle/>
          <a:p>
            <a:pPr marL="0" indent="0">
              <a:buNone/>
            </a:pPr>
            <a:r>
              <a:rPr lang="it-IT" dirty="0" smtClean="0"/>
              <a:t>I rischi in strada costituiscono un fattore maggiore di incidenti . Esso costituisce la prima causa di mortalità tra i giovani di più di 10 anni . Un altro aspetto della sicurezza </a:t>
            </a:r>
            <a:r>
              <a:rPr lang="it-IT" dirty="0" err="1" smtClean="0"/>
              <a:t>stardale</a:t>
            </a:r>
            <a:r>
              <a:rPr lang="it-IT" dirty="0" smtClean="0"/>
              <a:t> riguarda l’ alcool. Esso è la causa del 42% degli incidenti mortali . La legge vieta a tutte le persone di guidare se hanno un tasso alcolico nel sangue uguale o maggiore 0,5g/L. Questo limite può essere oltrepassato bevendo 2 bicchieri di vino , 1L di birra e 2 boccali di champagne </a:t>
            </a:r>
            <a:endParaRPr lang="it-IT" dirty="0"/>
          </a:p>
        </p:txBody>
      </p:sp>
    </p:spTree>
    <p:extLst>
      <p:ext uri="{BB962C8B-B14F-4D97-AF65-F5344CB8AC3E}">
        <p14:creationId xmlns:p14="http://schemas.microsoft.com/office/powerpoint/2010/main" val="1608396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827584" y="836712"/>
            <a:ext cx="7128792" cy="646331"/>
          </a:xfrm>
          <a:prstGeom prst="rect">
            <a:avLst/>
          </a:prstGeom>
        </p:spPr>
        <p:txBody>
          <a:bodyPr wrap="square">
            <a:spAutoFit/>
          </a:bodyPr>
          <a:lstStyle/>
          <a:p>
            <a:r>
              <a:rPr lang="it-IT" sz="3600" b="1" dirty="0"/>
              <a:t>L’INQUINAMENTO</a:t>
            </a:r>
          </a:p>
        </p:txBody>
      </p:sp>
      <p:sp>
        <p:nvSpPr>
          <p:cNvPr id="6" name="Rettangolo 5"/>
          <p:cNvSpPr/>
          <p:nvPr/>
        </p:nvSpPr>
        <p:spPr>
          <a:xfrm>
            <a:off x="827584" y="1340768"/>
            <a:ext cx="4608512" cy="3970318"/>
          </a:xfrm>
          <a:prstGeom prst="rect">
            <a:avLst/>
          </a:prstGeom>
        </p:spPr>
        <p:txBody>
          <a:bodyPr wrap="square">
            <a:spAutoFit/>
          </a:bodyPr>
          <a:lstStyle/>
          <a:p>
            <a:endParaRPr lang="it-IT" dirty="0"/>
          </a:p>
          <a:p>
            <a:endParaRPr lang="it-IT" dirty="0"/>
          </a:p>
          <a:p>
            <a:r>
              <a:rPr lang="it-IT" dirty="0"/>
              <a:t>L'inquinamento, un problema tipico dei paesi più industrializzati, coinvolge oggi tutto il Pianeta. Aggravato dall'intreccio di diversi fattori che ne moltiplicano gli effetti, l'inquinamento colpisce anche le zone più lontane dalla civiltà moderna, perché si espande attraverso le vie dell'aria e dell'acqua. Ci sono diverse forme di inquinamento, che modificano gli equilibri degli ecosistemi naturali e causano gravi rischi per la salute dell'uomo negli ambienti da lui abitati. </a:t>
            </a:r>
          </a:p>
        </p:txBody>
      </p:sp>
      <p:pic>
        <p:nvPicPr>
          <p:cNvPr id="7" name="Immagine 6"/>
          <p:cNvPicPr>
            <a:picLocks noChangeAspect="1"/>
          </p:cNvPicPr>
          <p:nvPr/>
        </p:nvPicPr>
        <p:blipFill>
          <a:blip r:embed="rId2" cstate="print"/>
          <a:stretch>
            <a:fillRect/>
          </a:stretch>
        </p:blipFill>
        <p:spPr>
          <a:xfrm>
            <a:off x="5652120" y="1502653"/>
            <a:ext cx="3059996" cy="4803085"/>
          </a:xfrm>
          <a:prstGeom prst="rect">
            <a:avLst/>
          </a:prstGeom>
        </p:spPr>
      </p:pic>
    </p:spTree>
    <p:extLst>
      <p:ext uri="{BB962C8B-B14F-4D97-AF65-F5344CB8AC3E}">
        <p14:creationId xmlns:p14="http://schemas.microsoft.com/office/powerpoint/2010/main" val="258042565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39552" y="548680"/>
            <a:ext cx="7918648" cy="5826242"/>
          </a:xfrm>
        </p:spPr>
        <p:txBody>
          <a:bodyPr/>
          <a:lstStyle/>
          <a:p>
            <a:r>
              <a:rPr lang="it-IT" dirty="0"/>
              <a:t>L'inquinamento è un grande viaggiatore. Gli inquinanti, infatti, prodotti in un punto qualunque del Pianeta, viaggiano attraverso l'aria sotto la spinta dei venti, si uniscono ad altre sostanze presenti nell'atmosfera, poi con la pioggia precipitano al suolo e da qui penetrano nelle falde acquifere o vengono trasportati dalle acque dei fiumi fino al mare. Lungo il percorso vengono assorbiti dai vegetali o ingeriti dagli animali: entrano così nella catena alimentare e arrivano fino all'uomo.</a:t>
            </a:r>
          </a:p>
          <a:p>
            <a:endParaRPr lang="it-IT" dirty="0"/>
          </a:p>
        </p:txBody>
      </p:sp>
      <p:pic>
        <p:nvPicPr>
          <p:cNvPr id="4" name="Immagine 3"/>
          <p:cNvPicPr>
            <a:picLocks noChangeAspect="1"/>
          </p:cNvPicPr>
          <p:nvPr/>
        </p:nvPicPr>
        <p:blipFill>
          <a:blip r:embed="rId2" cstate="print"/>
          <a:stretch>
            <a:fillRect/>
          </a:stretch>
        </p:blipFill>
        <p:spPr>
          <a:xfrm>
            <a:off x="248919" y="2780928"/>
            <a:ext cx="3963042" cy="2840982"/>
          </a:xfrm>
          <a:prstGeom prst="rect">
            <a:avLst/>
          </a:prstGeom>
        </p:spPr>
      </p:pic>
      <p:pic>
        <p:nvPicPr>
          <p:cNvPr id="5" name="Immagine 4"/>
          <p:cNvPicPr>
            <a:picLocks noChangeAspect="1"/>
          </p:cNvPicPr>
          <p:nvPr/>
        </p:nvPicPr>
        <p:blipFill>
          <a:blip r:embed="rId3" cstate="print"/>
          <a:stretch>
            <a:fillRect/>
          </a:stretch>
        </p:blipFill>
        <p:spPr>
          <a:xfrm>
            <a:off x="4647870" y="3933056"/>
            <a:ext cx="3810330" cy="2542252"/>
          </a:xfrm>
          <a:prstGeom prst="rect">
            <a:avLst/>
          </a:prstGeom>
        </p:spPr>
      </p:pic>
    </p:spTree>
    <p:extLst>
      <p:ext uri="{BB962C8B-B14F-4D97-AF65-F5344CB8AC3E}">
        <p14:creationId xmlns:p14="http://schemas.microsoft.com/office/powerpoint/2010/main" val="26780675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2267744" y="260648"/>
            <a:ext cx="6480720" cy="6121102"/>
          </a:xfrm>
        </p:spPr>
        <p:txBody>
          <a:bodyPr/>
          <a:lstStyle/>
          <a:p>
            <a:pPr algn="just"/>
            <a:endParaRPr lang="it-IT" dirty="0" smtClean="0"/>
          </a:p>
          <a:p>
            <a:pPr algn="just"/>
            <a:endParaRPr lang="it-IT" dirty="0" smtClean="0"/>
          </a:p>
          <a:p>
            <a:pPr algn="just"/>
            <a:endParaRPr lang="it-IT" dirty="0" smtClean="0"/>
          </a:p>
          <a:p>
            <a:pPr algn="just"/>
            <a:r>
              <a:rPr lang="it-IT" dirty="0" smtClean="0"/>
              <a:t>Una </a:t>
            </a:r>
            <a:r>
              <a:rPr lang="it-IT" dirty="0"/>
              <a:t>di queste cose sarebbe, per esempio, ridurre l’ uso della macchina, o potremmo usare la macchina elettrica.</a:t>
            </a:r>
          </a:p>
          <a:p>
            <a:pPr algn="just"/>
            <a:r>
              <a:rPr lang="it-IT" dirty="0"/>
              <a:t>Le macchine elettriche sono dispositivi atti a convertire energia elettrica in energia meccanica, energia meccanica in energia elettrica o a modificare le forme dell'energia elettrica.</a:t>
            </a:r>
          </a:p>
          <a:p>
            <a:endParaRPr lang="it-IT" dirty="0"/>
          </a:p>
        </p:txBody>
      </p:sp>
    </p:spTree>
    <p:extLst>
      <p:ext uri="{BB962C8B-B14F-4D97-AF65-F5344CB8AC3E}">
        <p14:creationId xmlns:p14="http://schemas.microsoft.com/office/powerpoint/2010/main" val="4186926985"/>
      </p:ext>
    </p:extLst>
  </p:cSld>
  <p:clrMapOvr>
    <a:masterClrMapping/>
  </p:clrMapOvr>
  <p:transition spd="slow">
    <p:wheel spokes="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stretch>
            <a:fillRect/>
          </a:stretch>
        </p:blipFill>
        <p:spPr>
          <a:xfrm>
            <a:off x="323528" y="188640"/>
            <a:ext cx="5040560" cy="3217523"/>
          </a:xfrm>
          <a:prstGeom prst="rect">
            <a:avLst/>
          </a:prstGeom>
        </p:spPr>
      </p:pic>
      <p:pic>
        <p:nvPicPr>
          <p:cNvPr id="6" name="Immagine 5"/>
          <p:cNvPicPr>
            <a:picLocks noChangeAspect="1"/>
          </p:cNvPicPr>
          <p:nvPr/>
        </p:nvPicPr>
        <p:blipFill>
          <a:blip r:embed="rId3" cstate="print"/>
          <a:stretch>
            <a:fillRect/>
          </a:stretch>
        </p:blipFill>
        <p:spPr>
          <a:xfrm>
            <a:off x="3995936" y="3679150"/>
            <a:ext cx="4785775" cy="3176291"/>
          </a:xfrm>
          <a:prstGeom prst="rect">
            <a:avLst/>
          </a:prstGeom>
        </p:spPr>
      </p:pic>
    </p:spTree>
    <p:extLst>
      <p:ext uri="{BB962C8B-B14F-4D97-AF65-F5344CB8AC3E}">
        <p14:creationId xmlns:p14="http://schemas.microsoft.com/office/powerpoint/2010/main" val="280494713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95536" y="332656"/>
            <a:ext cx="8062664" cy="6042266"/>
          </a:xfrm>
        </p:spPr>
        <p:txBody>
          <a:bodyPr/>
          <a:lstStyle/>
          <a:p>
            <a:pPr algn="just"/>
            <a:r>
              <a:rPr lang="it-IT" dirty="0"/>
              <a:t>Un veicolo ad idrogeno è un veicolo che utilizza l'idrogeno come carburante. Con tale espressione ci si può riferire sia ad un'automobile, sia ad un altro qualsiasi mezzo di trasporto ad idrogeno.</a:t>
            </a:r>
          </a:p>
          <a:p>
            <a:pPr algn="just"/>
            <a:r>
              <a:rPr lang="it-IT" dirty="0"/>
              <a:t>Questi veicoli convertono l'energia chimica dell'idrogeno in energia meccanica, producendo cosi elettricità. La diffusione su larga scala dell'idrogeno come combustibile nei trasporti è l'elemento chiave della cosiddetta economia dell'idrogeno, ossia un tipo di sistema economico ipotizzato per il futuro in cui varie forme di energia vengono immagazzinate sotto forma di idrogeno. </a:t>
            </a:r>
          </a:p>
          <a:p>
            <a:endParaRPr lang="it-IT" dirty="0"/>
          </a:p>
        </p:txBody>
      </p:sp>
      <p:pic>
        <p:nvPicPr>
          <p:cNvPr id="4" name="Immagine 3"/>
          <p:cNvPicPr>
            <a:picLocks noChangeAspect="1"/>
          </p:cNvPicPr>
          <p:nvPr/>
        </p:nvPicPr>
        <p:blipFill>
          <a:blip r:embed="rId2" cstate="print"/>
          <a:stretch>
            <a:fillRect/>
          </a:stretch>
        </p:blipFill>
        <p:spPr>
          <a:xfrm>
            <a:off x="414612" y="3353789"/>
            <a:ext cx="7620660" cy="3249450"/>
          </a:xfrm>
          <a:prstGeom prst="rect">
            <a:avLst/>
          </a:prstGeom>
        </p:spPr>
      </p:pic>
    </p:spTree>
    <p:extLst>
      <p:ext uri="{BB962C8B-B14F-4D97-AF65-F5344CB8AC3E}">
        <p14:creationId xmlns:p14="http://schemas.microsoft.com/office/powerpoint/2010/main" val="31171963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1835696" y="332656"/>
            <a:ext cx="6622504" cy="5832648"/>
          </a:xfrm>
        </p:spPr>
        <p:txBody>
          <a:bodyPr>
            <a:normAutofit/>
          </a:bodyPr>
          <a:lstStyle/>
          <a:p>
            <a:r>
              <a:rPr lang="it-IT" sz="1600" dirty="0"/>
              <a:t>Nel frattempo, in America a ,Detroit , Henri Ford stava preparando il suo modello d’auto “T”. quest’auto fu costruita con la catena di montaggio la quale separava le varie fasi del montaggio. Negli anni trena la crisi economica provocò la chiusura di molte fabbriche e case produttrici; ma l’automobile rimase sul mercato e divenne sempre più d’uso comune .    </a:t>
            </a:r>
          </a:p>
          <a:p>
            <a:endParaRPr lang="it-IT" sz="1600" dirty="0"/>
          </a:p>
          <a:p>
            <a:endParaRPr lang="it-IT" sz="1600" dirty="0"/>
          </a:p>
          <a:p>
            <a:endParaRPr lang="it-IT" sz="1600" dirty="0"/>
          </a:p>
          <a:p>
            <a:endParaRPr lang="it-IT" sz="1600" dirty="0"/>
          </a:p>
          <a:p>
            <a:endParaRPr lang="it-IT" sz="1600" dirty="0"/>
          </a:p>
          <a:p>
            <a:endParaRPr lang="it-IT" sz="1600" dirty="0"/>
          </a:p>
          <a:p>
            <a:endParaRPr lang="it-IT" sz="1600" dirty="0"/>
          </a:p>
          <a:p>
            <a:r>
              <a:rPr lang="it-IT" sz="1600" dirty="0"/>
              <a:t> Dopo la fine della Seconda Guerra Mondiale la macchina è diventata sempre più innovativa e nel 1957,in Italia è nata la Fiat “500” che in pochi anni è diventata l’auto simbolo dell’Italia del dopoguerra.( Il  nuovo modello di Fiat 500 è stato presentato alla chiusura dei giochi olimpici invernali del 2006 , a Torino.)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2019423"/>
            <a:ext cx="3744416" cy="212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598499"/>
      </p:ext>
    </p:extLst>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632"/>
            <a:ext cx="460891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933056"/>
            <a:ext cx="13335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212976"/>
            <a:ext cx="4104456"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194368"/>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23728" y="2276872"/>
            <a:ext cx="6172200" cy="1894362"/>
          </a:xfrm>
        </p:spPr>
        <p:txBody>
          <a:bodyPr/>
          <a:lstStyle/>
          <a:p>
            <a:r>
              <a:rPr lang="it-IT" dirty="0" smtClean="0"/>
              <a:t>Storia del ciclomotore </a:t>
            </a:r>
            <a:endParaRPr lang="it-I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p:nvPr>
        </p:nvSpPr>
        <p:spPr>
          <a:xfrm>
            <a:off x="469355" y="294008"/>
            <a:ext cx="2314787" cy="988877"/>
          </a:xfrm>
        </p:spPr>
        <p:txBody>
          <a:bodyPr>
            <a:normAutofit fontScale="90000"/>
          </a:bodyPr>
          <a:lstStyle/>
          <a:p>
            <a:pPr lvl="0"/>
            <a:r>
              <a:rPr lang="it-IT" sz="2800" cap="none"/>
              <a:t>Breve storia della motocicletta</a:t>
            </a:r>
          </a:p>
        </p:txBody>
      </p:sp>
      <p:sp>
        <p:nvSpPr>
          <p:cNvPr id="3" name="Segnaposto testo 3"/>
          <p:cNvSpPr txBox="1">
            <a:spLocks noGrp="1"/>
          </p:cNvSpPr>
          <p:nvPr>
            <p:ph type="body" idx="2"/>
          </p:nvPr>
        </p:nvSpPr>
        <p:spPr>
          <a:xfrm>
            <a:off x="469355" y="1282894"/>
            <a:ext cx="3399791" cy="4558348"/>
          </a:xfrm>
        </p:spPr>
        <p:txBody>
          <a:bodyPr>
            <a:normAutofit fontScale="92500" lnSpcReduction="10000"/>
          </a:bodyPr>
          <a:lstStyle/>
          <a:p>
            <a:pPr lvl="0"/>
            <a:r>
              <a:rPr lang="it-IT" sz="1800" dirty="0"/>
              <a:t>L’ invenzione della motocicletta risale all’ingegnere francese </a:t>
            </a:r>
            <a:r>
              <a:rPr lang="it-IT" sz="1800" dirty="0" err="1"/>
              <a:t>Louis-Guillaume</a:t>
            </a:r>
            <a:r>
              <a:rPr lang="it-IT" sz="1800" dirty="0"/>
              <a:t> </a:t>
            </a:r>
            <a:r>
              <a:rPr lang="it-IT" sz="1800" dirty="0" err="1"/>
              <a:t>Perreaux</a:t>
            </a:r>
            <a:r>
              <a:rPr lang="it-IT" sz="1800" dirty="0"/>
              <a:t> che depositò  il relativo brevetto il 16 marzo 1869 e realizzò un  veicolo a due ruote  funzionante a vapore. Il primo progetto di motocicletta dotata di motore a combustione interna è dell’ ingegnere Giuseppe </a:t>
            </a:r>
            <a:r>
              <a:rPr lang="it-IT" sz="1800" dirty="0" err="1"/>
              <a:t>Murnigotti</a:t>
            </a:r>
            <a:r>
              <a:rPr lang="it-IT" sz="1800" dirty="0"/>
              <a:t>, ma non venne continuato, quindi il primo prototipo di questo tipo di motocicletta si  deve agli inventori tedeschi </a:t>
            </a:r>
            <a:r>
              <a:rPr lang="it-IT" sz="1800" dirty="0" err="1"/>
              <a:t>Gottlieb</a:t>
            </a:r>
            <a:r>
              <a:rPr lang="it-IT" sz="1800" dirty="0"/>
              <a:t> Daimler e Wilhelm </a:t>
            </a:r>
            <a:r>
              <a:rPr lang="it-IT" sz="1800" dirty="0" err="1"/>
              <a:t>Maybach</a:t>
            </a:r>
            <a:r>
              <a:rPr lang="it-IT" sz="1800" dirty="0"/>
              <a:t> nel 1885 ed in seguito si sviluppò in tutta Europa e USA.</a:t>
            </a:r>
          </a:p>
        </p:txBody>
      </p:sp>
      <p:pic>
        <p:nvPicPr>
          <p:cNvPr id="4" name="Immagine 4"/>
          <p:cNvPicPr>
            <a:picLocks noChangeAspect="1"/>
          </p:cNvPicPr>
          <p:nvPr/>
        </p:nvPicPr>
        <p:blipFill>
          <a:blip r:embed="rId2" cstate="print"/>
          <a:stretch>
            <a:fillRect/>
          </a:stretch>
        </p:blipFill>
        <p:spPr>
          <a:xfrm>
            <a:off x="3779912" y="1772816"/>
            <a:ext cx="4923427" cy="3316409"/>
          </a:xfrm>
          <a:prstGeom prst="rect">
            <a:avLst/>
          </a:prstGeom>
          <a:noFill/>
          <a:ln>
            <a:noFill/>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84</TotalTime>
  <Words>4264</Words>
  <Application>Microsoft Office PowerPoint</Application>
  <PresentationFormat>Presentazione su schermo (4:3)</PresentationFormat>
  <Paragraphs>169</Paragraphs>
  <Slides>56</Slides>
  <Notes>0</Notes>
  <HiddenSlides>0</HiddenSlides>
  <MMClips>3</MMClips>
  <ScaleCrop>false</ScaleCrop>
  <HeadingPairs>
    <vt:vector size="4" baseType="variant">
      <vt:variant>
        <vt:lpstr>Tema</vt:lpstr>
      </vt:variant>
      <vt:variant>
        <vt:i4>1</vt:i4>
      </vt:variant>
      <vt:variant>
        <vt:lpstr>Titoli diapositive</vt:lpstr>
      </vt:variant>
      <vt:variant>
        <vt:i4>56</vt:i4>
      </vt:variant>
    </vt:vector>
  </HeadingPairs>
  <TitlesOfParts>
    <vt:vector size="57" baseType="lpstr">
      <vt:lpstr>Loggia</vt:lpstr>
      <vt:lpstr>        IO PER LA STRADA                                     CLASSE III D        A.S.2015/16</vt:lpstr>
      <vt:lpstr>            Storia delle automobili </vt:lpstr>
      <vt:lpstr>Presentazione standard di PowerPoint</vt:lpstr>
      <vt:lpstr>Presentazione standard di PowerPoint</vt:lpstr>
      <vt:lpstr>Presentazione standard di PowerPoint</vt:lpstr>
      <vt:lpstr>Presentazione standard di PowerPoint</vt:lpstr>
      <vt:lpstr>Presentazione standard di PowerPoint</vt:lpstr>
      <vt:lpstr>Storia del ciclomotore </vt:lpstr>
      <vt:lpstr>Breve storia della motocicletta</vt:lpstr>
      <vt:lpstr>Harley-Davidson: storia </vt:lpstr>
      <vt:lpstr>La storia della vespa</vt:lpstr>
      <vt:lpstr>Esiste, ma è rarissima, una Vespa con marchio Hall State</vt:lpstr>
      <vt:lpstr>E . . . poi i Russi ci copiarono la Vespa</vt:lpstr>
      <vt:lpstr>La Vespa da combattimento . . . </vt:lpstr>
      <vt:lpstr>Storia della bicicletta</vt:lpstr>
      <vt:lpstr>Presentazione standard di PowerPoint</vt:lpstr>
      <vt:lpstr>Il Celerifero</vt:lpstr>
      <vt:lpstr>La Draisina</vt:lpstr>
      <vt:lpstr>Il Velocipede</vt:lpstr>
      <vt:lpstr>La Rover Safety </vt:lpstr>
      <vt:lpstr>Il Primo Pneumatico Ad Aria Compressa</vt:lpstr>
      <vt:lpstr>Schwinn Excelsior</vt:lpstr>
      <vt:lpstr>Il Rampichino </vt:lpstr>
      <vt:lpstr>         La storia del codice civile </vt:lpstr>
      <vt:lpstr>Come si guida nel mondo </vt:lpstr>
      <vt:lpstr>Presentazione standard di PowerPoint</vt:lpstr>
      <vt:lpstr>Circolazione stradale</vt:lpstr>
      <vt:lpstr>Guida a destra…. guida a sinistra</vt:lpstr>
      <vt:lpstr>Il Senso Di Marcia </vt:lpstr>
      <vt:lpstr>Presentazione standard di PowerPoint</vt:lpstr>
      <vt:lpstr> In Italia</vt:lpstr>
      <vt:lpstr> In Russia </vt:lpstr>
      <vt:lpstr>  </vt:lpstr>
      <vt:lpstr>         La storia del codice civile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EDUCADIONE STRADALE IN ARTE </vt:lpstr>
      <vt:lpstr>Presentazione standard di PowerPoint</vt:lpstr>
      <vt:lpstr>Presentazione standard di PowerPoint</vt:lpstr>
      <vt:lpstr>In musica</vt:lpstr>
      <vt:lpstr>Educazione stradale in religione </vt:lpstr>
      <vt:lpstr> </vt:lpstr>
      <vt:lpstr>In Religione</vt:lpstr>
      <vt:lpstr>Presentazione standard di PowerPoint</vt:lpstr>
      <vt:lpstr>Educazione stradale in inglese</vt:lpstr>
      <vt:lpstr>WHy do british drive on the left hand?</vt:lpstr>
      <vt:lpstr>La sécurité routière</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Storia delle automobili</dc:title>
  <dc:creator>Rossella</dc:creator>
  <cp:lastModifiedBy>Utente</cp:lastModifiedBy>
  <cp:revision>12</cp:revision>
  <dcterms:created xsi:type="dcterms:W3CDTF">2016-04-19T14:07:29Z</dcterms:created>
  <dcterms:modified xsi:type="dcterms:W3CDTF">2016-04-20T07:35:48Z</dcterms:modified>
</cp:coreProperties>
</file>