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98" r:id="rId1"/>
  </p:sldMasterIdLst>
  <p:notesMasterIdLst>
    <p:notesMasterId r:id="rId17"/>
  </p:notesMasterIdLst>
  <p:sldIdLst>
    <p:sldId id="256" r:id="rId2"/>
    <p:sldId id="257" r:id="rId3"/>
    <p:sldId id="258" r:id="rId4"/>
    <p:sldId id="270" r:id="rId5"/>
    <p:sldId id="271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357"/>
    <p:restoredTop sz="52199"/>
  </p:normalViewPr>
  <p:slideViewPr>
    <p:cSldViewPr snapToGrid="0" snapToObjects="1">
      <p:cViewPr>
        <p:scale>
          <a:sx n="77" d="100"/>
          <a:sy n="77" d="100"/>
        </p:scale>
        <p:origin x="-120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6E381-66F3-8F48-B7BE-D5D0B73C75B4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F5F825-659E-5844-94C7-D5A1775F871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98286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5F825-659E-5844-94C7-D5A1775F871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992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F5F825-659E-5844-94C7-D5A1775F8717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81344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8029824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92049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1068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5181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1455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045897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it-IT" smtClean="0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82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474657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641985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90209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863855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4364031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84543396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628671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238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29775412"/>
      </p:ext>
    </p:extLst>
  </p:cSld>
  <p:clrMapOvr>
    <a:masterClrMapping/>
  </p:clrMapOvr>
  <p:extLst>
    <p:ext uri="{DCECCB84-F9BA-43D5-87BE-67443E8EF086}">
      <p15:sldGuideLst xmlns:p15="http://schemas.microsoft.com/office/powerpoint/2012/main" xmlns="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 smtClean="0"/>
              <a:t>Trascinare l'immagine su un segnaposto o fare clic sull'icona per aggiungerla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9524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stile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769EAFD-DB20-754B-99A8-BE6367BA27D1}" type="datetimeFigureOut">
              <a:rPr lang="it-IT" smtClean="0"/>
              <a:t>18/04/2016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8C9119F-875A-9C4A-A041-4CE6310FF86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60575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4121771" y="2003891"/>
            <a:ext cx="4840941" cy="186485"/>
          </a:xfrm>
        </p:spPr>
        <p:txBody>
          <a:bodyPr>
            <a:noAutofit/>
          </a:bodyPr>
          <a:lstStyle/>
          <a:p>
            <a:r>
              <a:rPr lang="it-IT" sz="6000" b="1" dirty="0" smtClean="0">
                <a:solidFill>
                  <a:schemeClr val="bg2">
                    <a:lumMod val="75000"/>
                  </a:schemeClr>
                </a:solidFill>
              </a:rPr>
              <a:t>I ROMANI</a:t>
            </a:r>
            <a:endParaRPr lang="it-IT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697505" y="2553788"/>
            <a:ext cx="2796988" cy="754809"/>
          </a:xfrm>
        </p:spPr>
        <p:txBody>
          <a:bodyPr>
            <a:normAutofit/>
          </a:bodyPr>
          <a:lstStyle/>
          <a:p>
            <a:r>
              <a:rPr lang="it-IT" sz="2800" dirty="0" smtClean="0"/>
              <a:t>E le loro origini</a:t>
            </a:r>
            <a:endParaRPr lang="it-IT" sz="2800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-1188325" y="5674603"/>
            <a:ext cx="77722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054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3657600" y="389467"/>
            <a:ext cx="1141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/>
              <a:t>LA RELIGIONE</a:t>
            </a:r>
            <a:endParaRPr lang="it-IT" sz="4800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144" y="1689100"/>
            <a:ext cx="5959590" cy="44069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6570133" y="1689100"/>
            <a:ext cx="50969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GIOVE , MINERVA E GIUNIONE : </a:t>
            </a:r>
            <a:r>
              <a:rPr lang="it-IT" sz="3200" dirty="0"/>
              <a:t>d</a:t>
            </a:r>
            <a:r>
              <a:rPr lang="it-IT" sz="3200" dirty="0" smtClean="0"/>
              <a:t>ei che i  ROMANI veneravano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20772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369733" y="338667"/>
            <a:ext cx="472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800" dirty="0" smtClean="0"/>
              <a:t>LA REPUBBLICA</a:t>
            </a:r>
            <a:endParaRPr lang="it-IT" sz="4800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194733" y="1169664"/>
            <a:ext cx="106680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Nel periodo repubblicano c’erano i </a:t>
            </a:r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magistrati eletti dalle assemblee popolari , i 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consoli avevano </a:t>
            </a:r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diritto al veto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 , che poteva bloccare le decisioni dell’ altro. </a:t>
            </a:r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Il dittatore 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era un magistrato speciale assumeva  le cariche di entrambi i consoli.</a:t>
            </a:r>
          </a:p>
          <a:p>
            <a:endParaRPr lang="it-IT" dirty="0">
              <a:solidFill>
                <a:schemeClr val="bg2">
                  <a:lumMod val="75000"/>
                </a:schemeClr>
              </a:solidFill>
            </a:endParaRPr>
          </a:p>
          <a:p>
            <a:endParaRPr lang="it-IT" dirty="0" smtClean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I MAGISTRATI ERANO :</a:t>
            </a:r>
          </a:p>
          <a:p>
            <a:endParaRPr lang="it-IT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I QUESTORI: 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gestivano il denaro pubblico;</a:t>
            </a:r>
          </a:p>
          <a:p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I PRETORI: 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amministravano la giustizia;</a:t>
            </a:r>
          </a:p>
          <a:p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I </a:t>
            </a:r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CENSORI: 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stabilivano le tasse;</a:t>
            </a:r>
          </a:p>
          <a:p>
            <a:r>
              <a:rPr lang="it-IT" b="1" dirty="0" smtClean="0">
                <a:solidFill>
                  <a:schemeClr val="bg2">
                    <a:lumMod val="75000"/>
                  </a:schemeClr>
                </a:solidFill>
              </a:rPr>
              <a:t>GLI EDILI</a:t>
            </a:r>
            <a:r>
              <a:rPr lang="it-IT" dirty="0" smtClean="0">
                <a:solidFill>
                  <a:schemeClr val="bg2">
                    <a:lumMod val="75000"/>
                  </a:schemeClr>
                </a:solidFill>
              </a:rPr>
              <a:t>: gestivano le provviste.</a:t>
            </a:r>
          </a:p>
        </p:txBody>
      </p:sp>
    </p:spTree>
    <p:extLst>
      <p:ext uri="{BB962C8B-B14F-4D97-AF65-F5344CB8AC3E}">
        <p14:creationId xmlns:p14="http://schemas.microsoft.com/office/powerpoint/2010/main" val="591802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7866" y="169332"/>
            <a:ext cx="11700933" cy="1507067"/>
          </a:xfrm>
        </p:spPr>
        <p:txBody>
          <a:bodyPr/>
          <a:lstStyle/>
          <a:p>
            <a:r>
              <a:rPr lang="it-IT" dirty="0" smtClean="0"/>
              <a:t>L’ ESPANSIONE IN ITALIA E SUL MEDITERRANEO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7866" y="1676399"/>
            <a:ext cx="11565466" cy="5029201"/>
          </a:xfrm>
        </p:spPr>
        <p:txBody>
          <a:bodyPr/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sz="2400" dirty="0"/>
          </a:p>
          <a:p>
            <a:pPr marL="0" indent="0">
              <a:buNone/>
            </a:pPr>
            <a:r>
              <a:rPr lang="it-IT" sz="2400" dirty="0" smtClean="0"/>
              <a:t>I Romani si espansero in Italia combattendo specialmente con gli Etruschi  , i Celti e Taranto.</a:t>
            </a:r>
          </a:p>
          <a:p>
            <a:pPr marL="0" indent="0">
              <a:buNone/>
            </a:pPr>
            <a:r>
              <a:rPr lang="it-IT" sz="2400" dirty="0" smtClean="0"/>
              <a:t>Per conquistare le terre sul Mediterraneo i Romani hanno dovuto affrontare tre guerre puniche , specialmente contro Cartagine </a:t>
            </a:r>
            <a:endParaRPr lang="it-IT" sz="2400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833" y="3508067"/>
            <a:ext cx="4728634" cy="3197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05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31811" y="0"/>
            <a:ext cx="10563359" cy="1507067"/>
          </a:xfrm>
        </p:spPr>
        <p:txBody>
          <a:bodyPr/>
          <a:lstStyle/>
          <a:p>
            <a:r>
              <a:rPr lang="it-IT" dirty="0" smtClean="0"/>
              <a:t>COME VIVEVANO I ROMANI</a:t>
            </a:r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531811" y="1752600"/>
            <a:ext cx="4937655" cy="576262"/>
          </a:xfrm>
        </p:spPr>
        <p:txBody>
          <a:bodyPr/>
          <a:lstStyle/>
          <a:p>
            <a:r>
              <a:rPr lang="it-IT" dirty="0" smtClean="0"/>
              <a:t>PLEBEI</a:t>
            </a:r>
            <a:endParaRPr lang="it-IT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531811" y="2380192"/>
            <a:ext cx="4937655" cy="447780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I Plebei indossavano sempre una tunica con la cintura in vita .</a:t>
            </a:r>
          </a:p>
          <a:p>
            <a:pPr marL="0" indent="0">
              <a:buNone/>
            </a:pPr>
            <a:r>
              <a:rPr lang="it-IT" dirty="0" smtClean="0"/>
              <a:t>Mangiavano : legumi , formaggi , ortaggi , pesce e frutta.</a:t>
            </a:r>
          </a:p>
          <a:p>
            <a:pPr marL="0" indent="0">
              <a:buNone/>
            </a:pPr>
            <a:r>
              <a:rPr lang="it-IT" dirty="0" smtClean="0"/>
              <a:t>I bambini maschi impararono il lavoro del padre e le femmine facevano i  lavori domestici.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65982" y="1752600"/>
            <a:ext cx="4929188" cy="576262"/>
          </a:xfrm>
        </p:spPr>
        <p:txBody>
          <a:bodyPr/>
          <a:lstStyle/>
          <a:p>
            <a:r>
              <a:rPr lang="it-IT" dirty="0" smtClean="0"/>
              <a:t>PATRIZI</a:t>
            </a:r>
            <a:endParaRPr lang="it-IT" dirty="0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65982" y="2380192"/>
            <a:ext cx="4929188" cy="4477808"/>
          </a:xfrm>
        </p:spPr>
        <p:txBody>
          <a:bodyPr/>
          <a:lstStyle/>
          <a:p>
            <a:pPr marL="0" indent="0">
              <a:buNone/>
            </a:pPr>
            <a:r>
              <a:rPr lang="it-IT" dirty="0" smtClean="0"/>
              <a:t>I patrizi da sopra la tunica avevano la toga , una specie di mantello ampio.</a:t>
            </a:r>
          </a:p>
          <a:p>
            <a:pPr marL="0" indent="0">
              <a:buNone/>
            </a:pPr>
            <a:r>
              <a:rPr lang="it-IT" dirty="0" smtClean="0"/>
              <a:t>Mangiavano inoltre alimenti provenienti da Paesi lontani , come carne di gru , pavone , pappagallo e fenicottero.</a:t>
            </a:r>
          </a:p>
          <a:p>
            <a:pPr marL="0" indent="0">
              <a:buNone/>
            </a:pPr>
            <a:r>
              <a:rPr lang="it-IT" dirty="0" smtClean="0"/>
              <a:t>I bambini  maschi e femmine venivano istruiti da un maestro privato chiamato pedagogo.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4312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457200" y="287866"/>
            <a:ext cx="11108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dirty="0" smtClean="0"/>
              <a:t>LE CONSEGUENZE DELL’ESPANSIONE </a:t>
            </a:r>
            <a:endParaRPr lang="it-IT" sz="36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47133" y="1456266"/>
            <a:ext cx="11328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Le conquiste resero i territori dominati da Roma talmente estesi che fu necessaria una </a:t>
            </a:r>
            <a:r>
              <a:rPr lang="it-IT" sz="2000" b="1" dirty="0" smtClean="0">
                <a:solidFill>
                  <a:schemeClr val="bg2">
                    <a:lumMod val="75000"/>
                  </a:schemeClr>
                </a:solidFill>
              </a:rPr>
              <a:t>nuova organizzazione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. Innanzitutto i Romani costruirono una </a:t>
            </a:r>
            <a:r>
              <a:rPr lang="it-IT" sz="2000" b="1" dirty="0" smtClean="0">
                <a:solidFill>
                  <a:schemeClr val="bg2">
                    <a:lumMod val="75000"/>
                  </a:schemeClr>
                </a:solidFill>
              </a:rPr>
              <a:t>fitta rete stradale</a:t>
            </a:r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 per garantire il rapido spostamento degli eserciti e facilitare anche il commercio via terra .</a:t>
            </a:r>
          </a:p>
          <a:p>
            <a:r>
              <a:rPr lang="it-IT" sz="2000" dirty="0" smtClean="0">
                <a:solidFill>
                  <a:schemeClr val="bg2">
                    <a:lumMod val="75000"/>
                  </a:schemeClr>
                </a:solidFill>
              </a:rPr>
              <a:t>Suddivisero i territori conquistati in città federate </a:t>
            </a:r>
            <a:r>
              <a:rPr lang="it-IT" sz="2000" smtClean="0">
                <a:solidFill>
                  <a:schemeClr val="bg2">
                    <a:lumMod val="75000"/>
                  </a:schemeClr>
                </a:solidFill>
              </a:rPr>
              <a:t>e province.</a:t>
            </a:r>
            <a:endParaRPr lang="it-IT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67" y="3301774"/>
            <a:ext cx="4013200" cy="2844800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11333" y="3592029"/>
            <a:ext cx="226753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dirty="0" smtClean="0"/>
              <a:t>LE STRADE DI  ROMA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6112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67201" y="2370667"/>
            <a:ext cx="6146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0" dirty="0" smtClean="0"/>
              <a:t>FINE</a:t>
            </a:r>
            <a:endParaRPr lang="it-IT" sz="1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10159999" y="5199726"/>
            <a:ext cx="17949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FRANCESCO FASOLINO e LUCIA LAMBERTI</a:t>
            </a:r>
          </a:p>
          <a:p>
            <a:r>
              <a:rPr lang="it-IT" dirty="0" smtClean="0"/>
              <a:t>Cl V Trivio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2923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8200" y="-34647"/>
            <a:ext cx="10515600" cy="1325563"/>
          </a:xfrm>
        </p:spPr>
        <p:txBody>
          <a:bodyPr/>
          <a:lstStyle/>
          <a:p>
            <a:r>
              <a:rPr lang="it-IT" b="1" dirty="0" smtClean="0"/>
              <a:t>La fondazione di Roma</a:t>
            </a:r>
            <a:endParaRPr lang="it-IT" b="1" dirty="0"/>
          </a:p>
        </p:txBody>
      </p:sp>
      <p:sp>
        <p:nvSpPr>
          <p:cNvPr id="7" name="Rettangolo 6"/>
          <p:cNvSpPr/>
          <p:nvPr/>
        </p:nvSpPr>
        <p:spPr>
          <a:xfrm>
            <a:off x="179295" y="1290916"/>
            <a:ext cx="849854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200" dirty="0" smtClean="0"/>
              <a:t>I romani si stabilirono sul al colle Palatino per 4 motivi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79295" y="2097741"/>
            <a:ext cx="111745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1</a:t>
            </a:r>
            <a:r>
              <a:rPr lang="it-IT" sz="2200" dirty="0" smtClean="0"/>
              <a:t>. Si elevava sopra le pianure paludose e permetteva il controllo delle zone sottostanti</a:t>
            </a:r>
            <a:endParaRPr lang="it-IT" sz="22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9295" y="3187228"/>
            <a:ext cx="105962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2.Era vicino all’ isola Tiberina che facilitava l’ attraversamento del Tevere</a:t>
            </a:r>
            <a:endParaRPr lang="it-IT" sz="22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179295" y="3938161"/>
            <a:ext cx="10885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200" dirty="0" smtClean="0"/>
              <a:t>3. Era vicino a via Salaria che conduceva alle saline costiere, dove era possibile rifornirsi di sale</a:t>
            </a:r>
            <a:endParaRPr lang="it-IT" sz="22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79295" y="5027648"/>
            <a:ext cx="94004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4</a:t>
            </a:r>
            <a:r>
              <a:rPr lang="it-IT" sz="2200" dirty="0" smtClean="0"/>
              <a:t>.Era in posizione centrale rispetto all’ Etruria e alla Magna Grecia , consentiva di raggiungere facilmente le zone</a:t>
            </a:r>
            <a:endParaRPr lang="it-IT" sz="2200" dirty="0"/>
          </a:p>
        </p:txBody>
      </p:sp>
    </p:spTree>
    <p:extLst>
      <p:ext uri="{BB962C8B-B14F-4D97-AF65-F5344CB8AC3E}">
        <p14:creationId xmlns:p14="http://schemas.microsoft.com/office/powerpoint/2010/main" val="1198059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247" y="151278"/>
            <a:ext cx="7333129" cy="522418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373035" y="340658"/>
            <a:ext cx="347830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000" b="1" dirty="0" smtClean="0"/>
              <a:t>CARTINA COLLE </a:t>
            </a:r>
          </a:p>
          <a:p>
            <a:r>
              <a:rPr lang="it-IT" sz="4000" b="1" dirty="0" smtClean="0"/>
              <a:t>PALATINO</a:t>
            </a:r>
            <a:endParaRPr lang="it-IT" sz="4000" b="1" dirty="0"/>
          </a:p>
        </p:txBody>
      </p:sp>
    </p:spTree>
    <p:extLst>
      <p:ext uri="{BB962C8B-B14F-4D97-AF65-F5344CB8AC3E}">
        <p14:creationId xmlns:p14="http://schemas.microsoft.com/office/powerpoint/2010/main" val="193891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038085" y="1727787"/>
            <a:ext cx="9448800" cy="5390215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Per rendere nobili le origini della loro città, i romani ricorsero alle leggende. La più conosciuta racconta che quando i Greci distrussero Troia, l’eroe troiano Enea riuscì a mettersi in salvo e a fuggire.  Dopo un lungo viaggio, Enea giunse alle foci del Tevere e si stabilì nel Lazio. Sui colli Albani, suo figlio Iulo fondò la città di Alba Longa. Dopo generazioni divenne re Numitore. Suo fratello Amulio, però, gli sottrasse il trono e costrinse la figlia di Numitore, Rea Silvia, a divenire sacerdotessa : così non si sarebbe potuta sposare e non avrebbe avuto figli che reclamassero il trono. Ma il Dio Marte si innamorò di lei e dalla loro unione nacquero i gemelli </a:t>
            </a:r>
            <a:r>
              <a:rPr lang="it-IT" dirty="0">
                <a:solidFill>
                  <a:srgbClr val="FF0000"/>
                </a:solidFill>
              </a:rPr>
              <a:t>Romolo</a:t>
            </a:r>
            <a:r>
              <a:rPr lang="it-IT" dirty="0"/>
              <a:t> e </a:t>
            </a:r>
            <a:r>
              <a:rPr lang="it-IT" dirty="0">
                <a:solidFill>
                  <a:srgbClr val="FF0000"/>
                </a:solidFill>
              </a:rPr>
              <a:t>REMO</a:t>
            </a:r>
            <a:r>
              <a:rPr lang="it-IT" dirty="0" smtClean="0"/>
              <a:t>.</a:t>
            </a: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513652" y="651954"/>
            <a:ext cx="6726424" cy="150706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sz="5400" b="1" dirty="0" smtClean="0"/>
              <a:t>la   leggenda</a:t>
            </a:r>
            <a:endParaRPr lang="it-IT" sz="5400" b="1" dirty="0"/>
          </a:p>
        </p:txBody>
      </p:sp>
    </p:spTree>
    <p:extLst>
      <p:ext uri="{BB962C8B-B14F-4D97-AF65-F5344CB8AC3E}">
        <p14:creationId xmlns:p14="http://schemas.microsoft.com/office/powerpoint/2010/main" val="1142737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ttotitolo 2"/>
          <p:cNvSpPr txBox="1">
            <a:spLocks/>
          </p:cNvSpPr>
          <p:nvPr/>
        </p:nvSpPr>
        <p:spPr>
          <a:xfrm>
            <a:off x="1038085" y="555810"/>
            <a:ext cx="9448800" cy="4466951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it-IT" dirty="0"/>
              <a:t>Appena nati, Amulio ordinò che fossero abbondonati in una cesta sulle acque del fiume Tevere. La cesta finì incagliata tra i cespugli, dove i gemelli furono trovati e allattati da una lupa, finché furono raccolti e allevati dal pastore Faustolo. Divenuti grandi, conobbero la loro storia e si vendicavano uccidendo Amulio e rimettendo sul trono il nonno Numitore. Decisero poi di fondare una nuova città vicino al luogo dove erano stati salvati: sul Colle Palatino. Osservarono il volo degli uccelli per conoscere il volere degli Dei sulla scelta del re. Fu designato Romolo, che delimitò i confini della città con un aratro e chiamò la città con il proprio nome: </a:t>
            </a:r>
            <a:r>
              <a:rPr lang="it-IT" dirty="0">
                <a:solidFill>
                  <a:srgbClr val="FF0000"/>
                </a:solidFill>
              </a:rPr>
              <a:t>Roma</a:t>
            </a:r>
            <a:r>
              <a:rPr lang="it-IT" dirty="0"/>
              <a:t>. Remo, per gelosia, scavalcò il solco sacro e Romolo lo uccise. Secondo la leggenda era il 753 a. C. Al termine del suo regno, Romolo fu adorato come un dio.</a:t>
            </a:r>
          </a:p>
          <a:p>
            <a:endParaRPr lang="it-IT" dirty="0" smtClean="0"/>
          </a:p>
        </p:txBody>
      </p:sp>
      <p:pic>
        <p:nvPicPr>
          <p:cNvPr id="6" name="Picture 4" descr="https://upload.wikimedia.org/wikipedia/commons/6/61/0_Lupa_Capitolina_%282%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971" y="4454209"/>
            <a:ext cx="4369748" cy="2122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788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30306" y="290854"/>
            <a:ext cx="11116235" cy="1125569"/>
          </a:xfrm>
        </p:spPr>
        <p:txBody>
          <a:bodyPr/>
          <a:lstStyle/>
          <a:p>
            <a:r>
              <a:rPr lang="it-IT" dirty="0" smtClean="0"/>
              <a:t>la monarchia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30306" y="1416423"/>
            <a:ext cx="11761694" cy="54415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r>
              <a:rPr lang="it-IT" sz="2400" dirty="0" smtClean="0"/>
              <a:t>Roma nacque come </a:t>
            </a:r>
            <a:r>
              <a:rPr lang="it-IT" sz="2400" b="1" dirty="0" smtClean="0"/>
              <a:t>città-stato governata da un re.</a:t>
            </a:r>
          </a:p>
          <a:p>
            <a:pPr marL="0" indent="0">
              <a:buNone/>
            </a:pPr>
            <a:r>
              <a:rPr lang="it-IT" sz="2400" dirty="0" smtClean="0"/>
              <a:t>Il re non aveva potere assoluto , poiché era eletto dal </a:t>
            </a:r>
            <a:r>
              <a:rPr lang="it-IT" sz="2400" b="1" dirty="0" smtClean="0"/>
              <a:t>senato , formato dai più anziani.</a:t>
            </a:r>
            <a:endParaRPr lang="it-IT" sz="2400" b="1" dirty="0"/>
          </a:p>
          <a:p>
            <a:pPr marL="0" indent="0">
              <a:buNone/>
            </a:pPr>
            <a:r>
              <a:rPr lang="it-IT" sz="2400" dirty="0" smtClean="0"/>
              <a:t>Le scelte del senato erano approvate dai </a:t>
            </a:r>
            <a:r>
              <a:rPr lang="it-IT" sz="2400" b="1" dirty="0" smtClean="0"/>
              <a:t>comizi curiati , un’ assemblea popolare</a:t>
            </a:r>
            <a:r>
              <a:rPr lang="it-IT" sz="2400" dirty="0" smtClean="0"/>
              <a:t> composta</a:t>
            </a:r>
            <a:endParaRPr lang="it-IT" sz="2400" b="1" dirty="0" smtClean="0"/>
          </a:p>
          <a:p>
            <a:pPr marL="0" indent="0">
              <a:buNone/>
            </a:pPr>
            <a:r>
              <a:rPr lang="it-IT" sz="2400" dirty="0" smtClean="0"/>
              <a:t>Da tutti i membri delle </a:t>
            </a:r>
            <a:r>
              <a:rPr lang="it-IT" sz="2400" b="1" dirty="0" smtClean="0"/>
              <a:t>famiglie patrizie</a:t>
            </a:r>
            <a:r>
              <a:rPr lang="it-IT" b="1" dirty="0" smtClean="0"/>
              <a:t>.</a:t>
            </a:r>
            <a:endParaRPr lang="it-IT" b="1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 smtClean="0"/>
              <a:t>                                                                    </a:t>
            </a:r>
            <a:r>
              <a:rPr lang="it-IT" sz="3500" dirty="0" smtClean="0"/>
              <a:t>il senato romano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1" y="3670299"/>
            <a:ext cx="4241800" cy="2643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83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8533" y="152400"/>
            <a:ext cx="11751733" cy="1490134"/>
          </a:xfrm>
        </p:spPr>
        <p:txBody>
          <a:bodyPr>
            <a:normAutofit/>
          </a:bodyPr>
          <a:lstStyle/>
          <a:p>
            <a:r>
              <a:rPr lang="it-IT" sz="4000" dirty="0" smtClean="0"/>
              <a:t>I SETTE RE DI ROMA SONO :</a:t>
            </a:r>
            <a:endParaRPr lang="it-IT" sz="4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87867" y="2912533"/>
            <a:ext cx="9760479" cy="43688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457200" indent="-457200">
              <a:buAutoNum type="arabicPeriod"/>
            </a:pPr>
            <a:r>
              <a:rPr lang="it-IT" sz="3000" dirty="0" smtClean="0"/>
              <a:t>ROMOLO</a:t>
            </a:r>
          </a:p>
          <a:p>
            <a:pPr marL="457200" indent="-457200">
              <a:buAutoNum type="arabicPeriod"/>
            </a:pPr>
            <a:r>
              <a:rPr lang="it-IT" sz="3000" dirty="0" smtClean="0"/>
              <a:t>NUMA POMPILLO</a:t>
            </a:r>
          </a:p>
          <a:p>
            <a:pPr marL="457200" indent="-457200">
              <a:buAutoNum type="arabicPeriod"/>
            </a:pPr>
            <a:r>
              <a:rPr lang="it-IT" sz="3000" dirty="0" smtClean="0"/>
              <a:t>TULLO OSTILIO</a:t>
            </a:r>
          </a:p>
          <a:p>
            <a:pPr marL="457200" indent="-457200">
              <a:buAutoNum type="arabicPeriod"/>
            </a:pPr>
            <a:r>
              <a:rPr lang="it-IT" sz="2800" dirty="0" smtClean="0"/>
              <a:t>ANCO MARZIO</a:t>
            </a:r>
          </a:p>
          <a:p>
            <a:pPr marL="457200" indent="-457200">
              <a:buFont typeface="Wingdings 3" panose="05040102010807070707" pitchFamily="18" charset="2"/>
              <a:buAutoNum type="arabicPeriod"/>
            </a:pPr>
            <a:r>
              <a:rPr lang="it-IT" sz="3100" dirty="0" smtClean="0"/>
              <a:t>TARQUINO PRISCO</a:t>
            </a:r>
            <a:endParaRPr lang="it-IT" sz="3100" dirty="0"/>
          </a:p>
          <a:p>
            <a:pPr marL="457200" indent="-457200">
              <a:buAutoNum type="arabicPeriod"/>
            </a:pPr>
            <a:r>
              <a:rPr lang="it-IT" sz="3000" dirty="0" smtClean="0"/>
              <a:t>SERVIO TULLIO</a:t>
            </a:r>
            <a:endParaRPr lang="it-IT" sz="3000" dirty="0"/>
          </a:p>
          <a:p>
            <a:pPr marL="457200" indent="-457200">
              <a:buFont typeface="Wingdings 3" panose="05040102010807070707" pitchFamily="18" charset="2"/>
              <a:buAutoNum type="arabicPeriod"/>
            </a:pPr>
            <a:r>
              <a:rPr lang="it-IT" sz="3000" dirty="0" smtClean="0"/>
              <a:t>TARQUINO IL SUPERBO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9620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0"/>
            <a:ext cx="11396133" cy="1507067"/>
          </a:xfrm>
        </p:spPr>
        <p:txBody>
          <a:bodyPr/>
          <a:lstStyle/>
          <a:p>
            <a:r>
              <a:rPr lang="it-IT" dirty="0" smtClean="0"/>
              <a:t>LA SOCIETÁ DI ROMA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54000" y="1507067"/>
            <a:ext cx="9794345" cy="4978399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sz="2900" dirty="0" smtClean="0"/>
          </a:p>
          <a:p>
            <a:pPr marL="0" indent="0">
              <a:buNone/>
            </a:pPr>
            <a:r>
              <a:rPr lang="it-IT" sz="3200" dirty="0" smtClean="0"/>
              <a:t>I </a:t>
            </a:r>
            <a:r>
              <a:rPr lang="it-IT" sz="3200" b="1" dirty="0" smtClean="0"/>
              <a:t>patrizi </a:t>
            </a:r>
            <a:r>
              <a:rPr lang="it-IT" sz="3200" dirty="0" smtClean="0"/>
              <a:t>erano delle persone molto ricche che possedevano terre, greggi e saline.</a:t>
            </a:r>
          </a:p>
          <a:p>
            <a:pPr marL="0" indent="0">
              <a:buNone/>
            </a:pPr>
            <a:endParaRPr lang="it-IT" sz="3200" dirty="0" smtClean="0"/>
          </a:p>
          <a:p>
            <a:pPr marL="0" indent="0">
              <a:buNone/>
            </a:pPr>
            <a:r>
              <a:rPr lang="it-IT" sz="3200" dirty="0" smtClean="0"/>
              <a:t>La popolazione dei </a:t>
            </a:r>
            <a:r>
              <a:rPr lang="it-IT" sz="3200" b="1" dirty="0" smtClean="0"/>
              <a:t>plebei  </a:t>
            </a:r>
            <a:r>
              <a:rPr lang="it-IT" sz="3200" dirty="0" smtClean="0"/>
              <a:t>era formata da pastori , contadini e artigiani , non avevano , però ,diritto alla vita politica.</a:t>
            </a:r>
            <a:endParaRPr lang="it-IT" sz="3200" dirty="0"/>
          </a:p>
          <a:p>
            <a:pPr marL="0" indent="0">
              <a:buNone/>
            </a:pPr>
            <a:endParaRPr lang="it-IT" sz="2600" dirty="0" smtClean="0"/>
          </a:p>
          <a:p>
            <a:pPr marL="0" indent="0">
              <a:buNone/>
            </a:pPr>
            <a:r>
              <a:rPr lang="it-IT" sz="3200" dirty="0"/>
              <a:t>Gli </a:t>
            </a:r>
            <a:r>
              <a:rPr lang="it-IT" sz="3200" b="1" dirty="0"/>
              <a:t>schiavi</a:t>
            </a:r>
            <a:r>
              <a:rPr lang="it-IT" sz="3200" dirty="0"/>
              <a:t> </a:t>
            </a:r>
            <a:r>
              <a:rPr lang="it-IT" sz="3200" dirty="0" smtClean="0"/>
              <a:t>facevano </a:t>
            </a:r>
            <a:r>
              <a:rPr lang="it-IT" sz="3200" dirty="0"/>
              <a:t>i lavori più pesanti , il padrone gli poteva anche concedere la libertà , ma comunque non avevano diritto alla vita </a:t>
            </a:r>
            <a:r>
              <a:rPr lang="it-IT" sz="3200" dirty="0" smtClean="0"/>
              <a:t>politica.</a:t>
            </a:r>
            <a:endParaRPr lang="it-IT" sz="3200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51688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2267" y="457200"/>
            <a:ext cx="7433733" cy="5842000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937119" y="1049866"/>
            <a:ext cx="296333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smtClean="0"/>
              <a:t>Un tagliapietre plebeo e alcuni schiavi 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60380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zione">
  <a:themeElements>
    <a:clrScheme name="Sezion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zione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zion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262</TotalTime>
  <Words>833</Words>
  <Application>Microsoft Office PowerPoint</Application>
  <PresentationFormat>Personalizzato</PresentationFormat>
  <Paragraphs>116</Paragraphs>
  <Slides>15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Sezione</vt:lpstr>
      <vt:lpstr>I ROMANI</vt:lpstr>
      <vt:lpstr>La fondazione di Roma</vt:lpstr>
      <vt:lpstr>Presentazione standard di PowerPoint</vt:lpstr>
      <vt:lpstr>Presentazione standard di PowerPoint</vt:lpstr>
      <vt:lpstr>Presentazione standard di PowerPoint</vt:lpstr>
      <vt:lpstr>la monarchia</vt:lpstr>
      <vt:lpstr>I SETTE RE DI ROMA SONO :</vt:lpstr>
      <vt:lpstr>LA SOCIETÁ DI ROMA </vt:lpstr>
      <vt:lpstr>Presentazione standard di PowerPoint</vt:lpstr>
      <vt:lpstr>Presentazione standard di PowerPoint</vt:lpstr>
      <vt:lpstr>Presentazione standard di PowerPoint</vt:lpstr>
      <vt:lpstr>L’ ESPANSIONE IN ITALIA E SUL MEDITERRANEO</vt:lpstr>
      <vt:lpstr>COME VIVEVANO I ROMANI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ROMANI</dc:title>
  <dc:creator>Utente di Microsoft Office</dc:creator>
  <cp:lastModifiedBy>Utente</cp:lastModifiedBy>
  <cp:revision>34</cp:revision>
  <dcterms:created xsi:type="dcterms:W3CDTF">2016-04-07T17:01:41Z</dcterms:created>
  <dcterms:modified xsi:type="dcterms:W3CDTF">2016-04-18T08:39:58Z</dcterms:modified>
</cp:coreProperties>
</file>