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305" r:id="rId3"/>
    <p:sldId id="259" r:id="rId4"/>
    <p:sldId id="257" r:id="rId5"/>
    <p:sldId id="304" r:id="rId6"/>
    <p:sldId id="301" r:id="rId7"/>
    <p:sldId id="287" r:id="rId8"/>
    <p:sldId id="264" r:id="rId9"/>
    <p:sldId id="260" r:id="rId10"/>
    <p:sldId id="261" r:id="rId11"/>
    <p:sldId id="262" r:id="rId12"/>
    <p:sldId id="277" r:id="rId13"/>
    <p:sldId id="263" r:id="rId14"/>
    <p:sldId id="294" r:id="rId15"/>
    <p:sldId id="295" r:id="rId16"/>
    <p:sldId id="297"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6" autoAdjust="0"/>
    <p:restoredTop sz="94660"/>
  </p:normalViewPr>
  <p:slideViewPr>
    <p:cSldViewPr>
      <p:cViewPr>
        <p:scale>
          <a:sx n="75" d="100"/>
          <a:sy n="75" d="100"/>
        </p:scale>
        <p:origin x="-1470"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1701CF8-7213-4750-B736-6B1863184CC4}" type="datetimeFigureOut">
              <a:rPr lang="it-IT" smtClean="0"/>
              <a:pPr/>
              <a:t>20/04/2016</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FB4A72-B659-489B-BCE1-2565E184FFF6}" type="slidenum">
              <a:rPr lang="it-IT" smtClean="0"/>
              <a:pPr/>
              <a:t>‹N›</a:t>
            </a:fld>
            <a:endParaRPr lang="it-IT" dirty="0"/>
          </a:p>
        </p:txBody>
      </p:sp>
    </p:spTree>
    <p:extLst>
      <p:ext uri="{BB962C8B-B14F-4D97-AF65-F5344CB8AC3E}">
        <p14:creationId xmlns:p14="http://schemas.microsoft.com/office/powerpoint/2010/main" val="109090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DFB4A72-B659-489B-BCE1-2565E184FFF6}" type="slidenum">
              <a:rPr lang="it-IT" smtClean="0"/>
              <a:pPr/>
              <a:t>6</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DFB4A72-B659-489B-BCE1-2565E184FFF6}" type="slidenum">
              <a:rPr lang="it-IT" smtClean="0"/>
              <a:pPr/>
              <a:t>28</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52D75706-A25E-4C9D-82FE-5F8D59E9E9DF}" type="datetimeFigureOut">
              <a:rPr lang="it-IT" smtClean="0"/>
              <a:pPr/>
              <a:t>20/04/2016</a:t>
            </a:fld>
            <a:endParaRPr lang="it-IT" dirty="0"/>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dirty="0"/>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44DAA06D-50CB-447F-AA5D-C00E9B6BD51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44DAA06D-50CB-447F-AA5D-C00E9B6BD51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44DAA06D-50CB-447F-AA5D-C00E9B6BD51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44DAA06D-50CB-447F-AA5D-C00E9B6BD51A}" type="slidenum">
              <a:rPr lang="it-IT" smtClean="0"/>
              <a:pPr/>
              <a:t>‹N›</a:t>
            </a:fld>
            <a:endParaRPr lang="it-IT" dirty="0"/>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5" name="Segnaposto piè di pagina 4"/>
          <p:cNvSpPr>
            <a:spLocks noGrp="1"/>
          </p:cNvSpPr>
          <p:nvPr>
            <p:ph type="ftr" sz="quarter" idx="11"/>
          </p:nvPr>
        </p:nvSpPr>
        <p:spPr/>
        <p:txBody>
          <a:bodyPr/>
          <a:lstStyle>
            <a:extLst/>
          </a:lstStyle>
          <a:p>
            <a:endParaRPr lang="it-IT" dirty="0"/>
          </a:p>
        </p:txBody>
      </p:sp>
      <p:sp>
        <p:nvSpPr>
          <p:cNvPr id="6" name="Segnaposto numero diapositiva 5"/>
          <p:cNvSpPr>
            <a:spLocks noGrp="1"/>
          </p:cNvSpPr>
          <p:nvPr>
            <p:ph type="sldNum" sz="quarter" idx="12"/>
          </p:nvPr>
        </p:nvSpPr>
        <p:spPr/>
        <p:txBody>
          <a:bodyPr/>
          <a:lstStyle>
            <a:extLst/>
          </a:lstStyle>
          <a:p>
            <a:fld id="{44DAA06D-50CB-447F-AA5D-C00E9B6BD51A}" type="slidenum">
              <a:rPr lang="it-IT" smtClean="0"/>
              <a:pPr/>
              <a:t>‹N›</a:t>
            </a:fld>
            <a:endParaRPr lang="it-IT" dirty="0"/>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6" name="Segnaposto piè di pagina 5"/>
          <p:cNvSpPr>
            <a:spLocks noGrp="1"/>
          </p:cNvSpPr>
          <p:nvPr>
            <p:ph type="ftr" sz="quarter" idx="11"/>
          </p:nvPr>
        </p:nvSpPr>
        <p:spPr/>
        <p:txBody>
          <a:bodyPr/>
          <a:lstStyle>
            <a:extLst/>
          </a:lstStyle>
          <a:p>
            <a:endParaRPr lang="it-IT" dirty="0"/>
          </a:p>
        </p:txBody>
      </p:sp>
      <p:sp>
        <p:nvSpPr>
          <p:cNvPr id="7" name="Segnaposto numero diapositiva 6"/>
          <p:cNvSpPr>
            <a:spLocks noGrp="1"/>
          </p:cNvSpPr>
          <p:nvPr>
            <p:ph type="sldNum" sz="quarter" idx="12"/>
          </p:nvPr>
        </p:nvSpPr>
        <p:spPr/>
        <p:txBody>
          <a:bodyPr/>
          <a:lstStyle>
            <a:extLst/>
          </a:lstStyle>
          <a:p>
            <a:fld id="{44DAA06D-50CB-447F-AA5D-C00E9B6BD51A}" type="slidenum">
              <a:rPr lang="it-IT" smtClean="0"/>
              <a:pPr/>
              <a:t>‹N›</a:t>
            </a:fld>
            <a:endParaRPr lang="it-IT" dirty="0"/>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8" name="Segnaposto piè di pagina 7"/>
          <p:cNvSpPr>
            <a:spLocks noGrp="1"/>
          </p:cNvSpPr>
          <p:nvPr>
            <p:ph type="ftr" sz="quarter" idx="11"/>
          </p:nvPr>
        </p:nvSpPr>
        <p:spPr/>
        <p:txBody>
          <a:bodyPr/>
          <a:lstStyle>
            <a:extLst/>
          </a:lstStyle>
          <a:p>
            <a:endParaRPr lang="it-IT" dirty="0"/>
          </a:p>
        </p:txBody>
      </p:sp>
      <p:sp>
        <p:nvSpPr>
          <p:cNvPr id="9" name="Segnaposto numero diapositiva 8"/>
          <p:cNvSpPr>
            <a:spLocks noGrp="1"/>
          </p:cNvSpPr>
          <p:nvPr>
            <p:ph type="sldNum" sz="quarter" idx="12"/>
          </p:nvPr>
        </p:nvSpPr>
        <p:spPr/>
        <p:txBody>
          <a:bodyPr/>
          <a:lstStyle>
            <a:extLst/>
          </a:lstStyle>
          <a:p>
            <a:fld id="{44DAA06D-50CB-447F-AA5D-C00E9B6BD51A}" type="slidenum">
              <a:rPr lang="it-IT" smtClean="0"/>
              <a:pPr/>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4" name="Segnaposto piè di pagina 3"/>
          <p:cNvSpPr>
            <a:spLocks noGrp="1"/>
          </p:cNvSpPr>
          <p:nvPr>
            <p:ph type="ftr" sz="quarter" idx="11"/>
          </p:nvPr>
        </p:nvSpPr>
        <p:spPr/>
        <p:txBody>
          <a:bodyPr/>
          <a:lstStyle>
            <a:extLst/>
          </a:lstStyle>
          <a:p>
            <a:endParaRPr lang="it-IT" dirty="0"/>
          </a:p>
        </p:txBody>
      </p:sp>
      <p:sp>
        <p:nvSpPr>
          <p:cNvPr id="5" name="Segnaposto numero diapositiva 4"/>
          <p:cNvSpPr>
            <a:spLocks noGrp="1"/>
          </p:cNvSpPr>
          <p:nvPr>
            <p:ph type="sldNum" sz="quarter" idx="12"/>
          </p:nvPr>
        </p:nvSpPr>
        <p:spPr/>
        <p:txBody>
          <a:bodyPr/>
          <a:lstStyle>
            <a:extLst/>
          </a:lstStyle>
          <a:p>
            <a:fld id="{44DAA06D-50CB-447F-AA5D-C00E9B6BD51A}" type="slidenum">
              <a:rPr lang="it-IT" smtClean="0"/>
              <a:pPr/>
              <a:t>‹N›</a:t>
            </a:fld>
            <a:endParaRPr lang="it-IT" dirty="0"/>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52D75706-A25E-4C9D-82FE-5F8D59E9E9DF}" type="datetimeFigureOut">
              <a:rPr lang="it-IT" smtClean="0"/>
              <a:pPr/>
              <a:t>20/04/2016</a:t>
            </a:fld>
            <a:endParaRPr lang="it-IT" dirty="0"/>
          </a:p>
        </p:txBody>
      </p:sp>
      <p:sp>
        <p:nvSpPr>
          <p:cNvPr id="3" name="Segnaposto piè di pagina 2"/>
          <p:cNvSpPr>
            <a:spLocks noGrp="1"/>
          </p:cNvSpPr>
          <p:nvPr>
            <p:ph type="ftr" sz="quarter" idx="11"/>
          </p:nvPr>
        </p:nvSpPr>
        <p:spPr/>
        <p:txBody>
          <a:bodyPr/>
          <a:lstStyle>
            <a:extLst/>
          </a:lstStyle>
          <a:p>
            <a:endParaRPr lang="it-IT" dirty="0"/>
          </a:p>
        </p:txBody>
      </p:sp>
      <p:sp>
        <p:nvSpPr>
          <p:cNvPr id="4" name="Segnaposto numero diapositiva 3"/>
          <p:cNvSpPr>
            <a:spLocks noGrp="1"/>
          </p:cNvSpPr>
          <p:nvPr>
            <p:ph type="sldNum" sz="quarter" idx="12"/>
          </p:nvPr>
        </p:nvSpPr>
        <p:spPr/>
        <p:txBody>
          <a:bodyPr/>
          <a:lstStyle>
            <a:extLst/>
          </a:lstStyle>
          <a:p>
            <a:fld id="{44DAA06D-50CB-447F-AA5D-C00E9B6BD51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52D75706-A25E-4C9D-82FE-5F8D59E9E9DF}" type="datetimeFigureOut">
              <a:rPr lang="it-IT" smtClean="0"/>
              <a:pPr/>
              <a:t>20/04/2016</a:t>
            </a:fld>
            <a:endParaRPr lang="it-IT" dirty="0"/>
          </a:p>
        </p:txBody>
      </p:sp>
      <p:sp>
        <p:nvSpPr>
          <p:cNvPr id="6" name="Segnaposto piè di pagina 5"/>
          <p:cNvSpPr>
            <a:spLocks noGrp="1"/>
          </p:cNvSpPr>
          <p:nvPr>
            <p:ph type="ftr" sz="quarter" idx="11"/>
          </p:nvPr>
        </p:nvSpPr>
        <p:spPr/>
        <p:txBody>
          <a:bodyPr/>
          <a:lstStyle>
            <a:extLst/>
          </a:lstStyle>
          <a:p>
            <a:endParaRPr lang="it-IT" dirty="0"/>
          </a:p>
        </p:txBody>
      </p:sp>
      <p:sp>
        <p:nvSpPr>
          <p:cNvPr id="7" name="Segnaposto numero diapositiva 6"/>
          <p:cNvSpPr>
            <a:spLocks noGrp="1"/>
          </p:cNvSpPr>
          <p:nvPr>
            <p:ph type="sldNum" sz="quarter" idx="12"/>
          </p:nvPr>
        </p:nvSpPr>
        <p:spPr/>
        <p:txBody>
          <a:bodyPr/>
          <a:lstStyle>
            <a:extLst/>
          </a:lstStyle>
          <a:p>
            <a:fld id="{44DAA06D-50CB-447F-AA5D-C00E9B6BD51A}" type="slidenum">
              <a:rPr lang="it-IT" smtClean="0"/>
              <a:pPr/>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dirty="0"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52D75706-A25E-4C9D-82FE-5F8D59E9E9DF}" type="datetimeFigureOut">
              <a:rPr lang="it-IT" smtClean="0"/>
              <a:pPr/>
              <a:t>20/04/2016</a:t>
            </a:fld>
            <a:endParaRPr lang="it-IT" dirty="0"/>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dirty="0"/>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44DAA06D-50CB-447F-AA5D-C00E9B6BD51A}" type="slidenum">
              <a:rPr lang="it-IT" smtClean="0"/>
              <a:pPr/>
              <a:t>‹N›</a:t>
            </a:fld>
            <a:endParaRPr lang="it-IT" dirty="0"/>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D75706-A25E-4C9D-82FE-5F8D59E9E9DF}" type="datetimeFigureOut">
              <a:rPr lang="it-IT" smtClean="0"/>
              <a:pPr/>
              <a:t>20/04/2016</a:t>
            </a:fld>
            <a:endParaRPr lang="it-IT" dirty="0"/>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dirty="0"/>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DAA06D-50CB-447F-AA5D-C00E9B6BD51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PowerPoint_Presentation1.ppt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musicamultimedia.net/andrea-amici/wp-content/uploads/2012/04/La_Seconda_Guerra_Mondiale-300x225.jpg"/>
          <p:cNvPicPr>
            <a:picLocks noChangeAspect="1" noChangeArrowheads="1"/>
          </p:cNvPicPr>
          <p:nvPr/>
        </p:nvPicPr>
        <p:blipFill>
          <a:blip r:embed="rId2" cstate="print"/>
          <a:srcRect/>
          <a:stretch>
            <a:fillRect/>
          </a:stretch>
        </p:blipFill>
        <p:spPr bwMode="auto">
          <a:xfrm>
            <a:off x="0" y="1"/>
            <a:ext cx="9145792" cy="685800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971600" y="476672"/>
            <a:ext cx="7429552" cy="5643603"/>
          </a:xfrm>
        </p:spPr>
        <p:txBody>
          <a:bodyPr>
            <a:noAutofit/>
          </a:bodyPr>
          <a:lstStyle/>
          <a:p>
            <a:r>
              <a:rPr lang="it-IT" sz="1800" b="1" dirty="0" smtClean="0">
                <a:latin typeface="Times New Roman" pitchFamily="18" charset="0"/>
                <a:cs typeface="Times New Roman" pitchFamily="18" charset="0"/>
              </a:rPr>
              <a:t>INVASIONE SOVIETICA DELLA FINLANDIA </a:t>
            </a:r>
            <a:r>
              <a:rPr lang="it-IT" sz="1800" dirty="0" smtClean="0">
                <a:latin typeface="Times New Roman" pitchFamily="18" charset="0"/>
                <a:cs typeface="Times New Roman" pitchFamily="18" charset="0"/>
              </a:rPr>
              <a:t>(novembre '39­marzo '40) </a:t>
            </a:r>
          </a:p>
          <a:p>
            <a:r>
              <a:rPr lang="it-IT" sz="1800" b="1" dirty="0" smtClean="0">
                <a:latin typeface="Times New Roman" pitchFamily="18" charset="0"/>
                <a:cs typeface="Times New Roman" pitchFamily="18" charset="0"/>
              </a:rPr>
              <a:t>INVASIONE TEDESCA DI NORVEGIA E DANIMARCA </a:t>
            </a:r>
            <a:r>
              <a:rPr lang="it-IT" sz="1800" dirty="0" smtClean="0">
                <a:latin typeface="Times New Roman" pitchFamily="18" charset="0"/>
                <a:cs typeface="Times New Roman" pitchFamily="18" charset="0"/>
              </a:rPr>
              <a:t>(aprile­giugno '40)</a:t>
            </a:r>
          </a:p>
          <a:p>
            <a:pPr algn="just"/>
            <a:r>
              <a:rPr lang="it-IT" sz="1800" b="1" dirty="0" smtClean="0">
                <a:latin typeface="Times New Roman" pitchFamily="18" charset="0"/>
                <a:cs typeface="Times New Roman" pitchFamily="18" charset="0"/>
              </a:rPr>
              <a:t>INVASIONE TEDESCA DELLA FRANCIA </a:t>
            </a:r>
            <a:r>
              <a:rPr lang="it-IT" sz="1800" dirty="0" smtClean="0">
                <a:latin typeface="Times New Roman" pitchFamily="18" charset="0"/>
                <a:cs typeface="Times New Roman" pitchFamily="18" charset="0"/>
              </a:rPr>
              <a:t>(maggio­giugno '40) e successiva occupazione del paese (fino allo sbarco in Normandia). Con la tattica della “blitzkrieg” (guerra lampo) i nazisti annientarono la Francia in un mese. Alla fine i francesi restituirono ai tedeschi tutto ciò che avevano conquistato col trattato di Versailles. La Francia fu divisa in due:</a:t>
            </a:r>
          </a:p>
          <a:p>
            <a:pPr algn="just">
              <a:buNone/>
            </a:pPr>
            <a:r>
              <a:rPr lang="it-IT" sz="1800" dirty="0" smtClean="0">
                <a:latin typeface="Times New Roman" pitchFamily="18" charset="0"/>
                <a:cs typeface="Times New Roman" pitchFamily="18" charset="0"/>
              </a:rPr>
              <a:t>  il centro­nord fu direttamente occupato dai tedeschi, che sulle coste della Bretagna e della Normandia iniziarono a costruire il vallo atlantico (in vista dello sbarco degli anglo­americani). </a:t>
            </a:r>
          </a:p>
          <a:p>
            <a:pPr algn="just">
              <a:buNone/>
            </a:pPr>
            <a:r>
              <a:rPr lang="it-IT" sz="1800" dirty="0" smtClean="0">
                <a:latin typeface="Times New Roman" pitchFamily="18" charset="0"/>
                <a:cs typeface="Times New Roman" pitchFamily="18" charset="0"/>
              </a:rPr>
              <a:t>  il centro­sud restò formalmente libero, ma i nazisti consentirono al  maresciallo </a:t>
            </a:r>
            <a:r>
              <a:rPr lang="it-IT" sz="1800" b="1" dirty="0" smtClean="0">
                <a:latin typeface="Times New Roman" pitchFamily="18" charset="0"/>
                <a:cs typeface="Times New Roman" pitchFamily="18" charset="0"/>
              </a:rPr>
              <a:t>Philippe Pétain</a:t>
            </a:r>
            <a:r>
              <a:rPr lang="it-IT" sz="1800" dirty="0" smtClean="0">
                <a:latin typeface="Times New Roman" pitchFamily="18" charset="0"/>
                <a:cs typeface="Times New Roman" pitchFamily="18" charset="0"/>
              </a:rPr>
              <a:t>  (che presiedeva il governo francese), di formare nella cittadina di </a:t>
            </a:r>
            <a:r>
              <a:rPr lang="it-IT" sz="1800" b="1" dirty="0" smtClean="0">
                <a:latin typeface="Times New Roman" pitchFamily="18" charset="0"/>
                <a:cs typeface="Times New Roman" pitchFamily="18" charset="0"/>
              </a:rPr>
              <a:t>Vichy </a:t>
            </a:r>
            <a:r>
              <a:rPr lang="it-IT" sz="1800" dirty="0" smtClean="0">
                <a:latin typeface="Times New Roman" pitchFamily="18" charset="0"/>
                <a:cs typeface="Times New Roman" pitchFamily="18" charset="0"/>
              </a:rPr>
              <a:t>un governo </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a:t>
            </a:r>
            <a:r>
              <a:rPr lang="it-IT" sz="1800" b="1" dirty="0" smtClean="0">
                <a:latin typeface="Times New Roman" pitchFamily="18" charset="0"/>
                <a:cs typeface="Times New Roman" pitchFamily="18" charset="0"/>
              </a:rPr>
              <a:t>collaborazionista</a:t>
            </a:r>
            <a:r>
              <a:rPr lang="it-IT" sz="1800" dirty="0" smtClean="0">
                <a:latin typeface="Times New Roman" pitchFamily="18" charset="0"/>
                <a:cs typeface="Times New Roman" pitchFamily="18" charset="0"/>
              </a:rPr>
              <a:t>”  formato da ministri francesi,  ma pronto a “collaborare attivamente” con i tedeschi.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71472" y="642918"/>
            <a:ext cx="7929618" cy="3578170"/>
          </a:xfrm>
        </p:spPr>
        <p:txBody>
          <a:bodyPr/>
          <a:lstStyle/>
          <a:p>
            <a:pPr algn="just">
              <a:buNone/>
            </a:pPr>
            <a:r>
              <a:rPr lang="it-IT" sz="2000" dirty="0">
                <a:latin typeface="Baskerville Old Face" pitchFamily="18" charset="0"/>
              </a:rPr>
              <a:t>  </a:t>
            </a:r>
            <a:r>
              <a:rPr lang="it-IT" sz="2000" dirty="0" smtClean="0">
                <a:latin typeface="Baskerville Old Face" pitchFamily="18" charset="0"/>
              </a:rPr>
              <a:t>  </a:t>
            </a:r>
            <a:r>
              <a:rPr lang="it-IT" sz="1800" dirty="0" smtClean="0">
                <a:latin typeface="Times New Roman" pitchFamily="18" charset="0"/>
                <a:cs typeface="Times New Roman" pitchFamily="18" charset="0"/>
              </a:rPr>
              <a:t>I francesi organizzarono una dura resistenza contro l’occupazione dei nazisti. La Resistenza francese, come quella russa, polacca e italiana, è stata una delle più importanti d’Europa. Il capo della Resistenza francese fu il generale </a:t>
            </a:r>
            <a:r>
              <a:rPr lang="it-IT" sz="1800" b="1" dirty="0" smtClean="0">
                <a:latin typeface="Times New Roman" pitchFamily="18" charset="0"/>
                <a:cs typeface="Times New Roman" pitchFamily="18" charset="0"/>
              </a:rPr>
              <a:t>De Gaulle</a:t>
            </a:r>
            <a:r>
              <a:rPr lang="it-IT" sz="1800" dirty="0">
                <a:latin typeface="Times New Roman" pitchFamily="18" charset="0"/>
                <a:cs typeface="Times New Roman" pitchFamily="18" charset="0"/>
              </a:rPr>
              <a:t> </a:t>
            </a:r>
            <a:r>
              <a:rPr lang="it-IT" sz="1800" dirty="0" smtClean="0">
                <a:latin typeface="Times New Roman" pitchFamily="18" charset="0"/>
                <a:cs typeface="Times New Roman" pitchFamily="18" charset="0"/>
              </a:rPr>
              <a:t> che, alla fine della guerra, diventò presidente della repubblica in Francia.</a:t>
            </a:r>
          </a:p>
          <a:p>
            <a:pPr>
              <a:buNone/>
            </a:pPr>
            <a:endParaRPr lang="it-IT" sz="2800" dirty="0" smtClean="0"/>
          </a:p>
        </p:txBody>
      </p:sp>
      <p:pic>
        <p:nvPicPr>
          <p:cNvPr id="12290" name="Picture 2" descr="https://upload.wikimedia.org/wikipedia/commons/2/27/De_Gaulle-OWI.jpg"/>
          <p:cNvPicPr>
            <a:picLocks noChangeAspect="1" noChangeArrowheads="1"/>
          </p:cNvPicPr>
          <p:nvPr/>
        </p:nvPicPr>
        <p:blipFill>
          <a:blip r:embed="rId2" cstate="print"/>
          <a:srcRect/>
          <a:stretch>
            <a:fillRect/>
          </a:stretch>
        </p:blipFill>
        <p:spPr bwMode="auto">
          <a:xfrm>
            <a:off x="5580112" y="2708920"/>
            <a:ext cx="2465851" cy="3698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292" name="AutoShape 4" descr="data:image/jpeg;base64,/9j/4AAQSkZJRgABAQAAAQABAAD/2wCEAAkGBxMSEhMTEhIVFhUWFxYZGBgXExoaGBcXFxoYFxcXFxgaHiggGBolHRcYIzEiJSkrLi4uFx8zODMsNygtLisBCgoKDg0OGxAQGy0mHyUtLS0tLS0tLS0tLS4vLTUtLS0tLS0vLS0tLS0rLS0tLS0tLy0tLS0tLS0tLS0tLTUtLf/AABEIANsA5gMBIgACEQEDEQH/xAAbAAABBQEBAAAAAAAAAAAAAAADAAECBAUGB//EAD8QAAECBAMECAQEBQQDAQEAAAECEQADEiEEMUEFIlFhEzJScYGRobEUcsHRI0KS8AYVYuHxM4Ki0iRDspNT/8QAGgEAAgMBAQAAAAAAAAAAAAAAAAMBAgQFBv/EAC4RAAICAQMDAwEIAwEAAAAAAAABAhEDBCExEkFRBRNxYSIykaGx0eHwQoHxM//aAAwDAQACEQMRAD8A9Qw0hNKd1OQ/KOAgnQJ7Kf0iGw3UT8o9oLGw54PoEdlP6REDJQ/VGXZteCqN4iBC55K2Q7Hi6lbIfDo4J/SIZOHRnQn9IgrQoU5eEOjB3u7BKw6OyM+Ah+gT2U/pEEMJ4oMB9Ansp/SIZWHSx3R5CCwjAAJUlIyQny/bw0uUi+6l7WpFvCDRCcCUqCesQWLsxIsX74vB09kLyRtbskJKOyn9Ihk4dHZGugimqTPA/wBVCQOIezvckaZPrmc2jJn/AMQCWtMpWJlKmkKXSlJIoSWdwkh3IsSPHMaLrkzwxTm6gm/g6PoE9lP6RApktFwAm2e6Cxzvwt9IWDKihNakqJDkpDAvcN4NFYzJBdXSgVX/ANSm7BNWYILAB+ULlkXYZHC1yNNTKRvLpAyuABrYD6CHTMFv/HUHJDUC2bZWYsLu176xOXMlg700LIDupSXA4gBgM8wIKMbLuekRZ33xanN76Qpux0Y0LDpQtIUEC4dikOOIPMZQHH4WWwWUgGW6hbUDJmu4cZPvWvDzOhJupIL1DfAZQYlQD55E9/OK5mqUpKCbdI6FsGIl5pIFisqSs6ABjmIqWNHoE9lP6RDdAnsp/SIJCgAEvDo7I0yDQ/QJ7Kf0iCGFAAPoE9lP6RCMhHZT5CCQoABIw6ABujxAMP0Ceyn9IgghQAUNqSU0DdT1h+UcDCgm1OoPmHsYUAFrDdRPyp9odR0H75QLD1FKbMGGuds7RNIJ4gcI1Sb4Riio8scNDiHYcPSI0+Xj+xC3ifkcs67odIfWEoNziQIh4Z0RqhPuSu7BkFxDKQYJDwe3EPdkDRKbU+b+Tw5RzMThjE9K8EdcvI1PH7Q4EPCiUkuCrk3ycv8AxlOLy0OWYkjQl2H1845GfjUI6xyLHlYH6iOq/ixJVOQkdjjq5JHKzRgFJDuCGztlGDLK5s916WktJBLZ1f5mrhf4tSEiQZKlK6NwqkiUUdVirt8uF7R0uFw8mZLSoIAStlNzP+SI4MwlbSKVykLM0y03ISzUqNwH18vVoFIRrPTIuLlj5u/4OunyyVEdAh1O34l1C9QIcF2LFsrxKXIWSl8Om0wCrpSHA6ywATcUtST45xlbP2pKxH4aZc4LSAyagxrUoHebQKcuGs0XBLl1LBRPNklglO6Dq5O87vxD5AgkXPP5Mc8bqSpmydmymagN3mzPle1yTbUvAFSDKSjeSZcq5BSxZKVXqqpcWOQuHtD7PnJK1smYCrfJVlYswPjbOwzswtYuchCSZikhN3qZiNQ2vdAUCoU4BvcA3BBvxBuDyh4DhEEAuAHUSADkDdi1nzytzOcGgARhQoQgAUKE8J4AEIUMDDvABU2p1B8w9jCiO01brMcxfTIwoALmH6iflHtBIHh+on5R7Q82YEgqVkLmxLDjaNpzicMIF8Ujtp/UOLX4Xt3wxxSBYrS4sQ4cd40gJDwmgIxcs/8AsRdvzDVm9x5wysSkEgrQG4qD6O/Bn9ogAoblDtGPt7EJMupK0ukguFBwL3HKKexcSel/EWbpLOqxyIPDKEyzqM+ho6GLQPJp3mUuL277HSNCIhpcwKukg9xeGmkgEgOWsOJ0EOswU7oHicSiWHWoD3PcMzGZif4gQLSwpStLMPuYysLJrUozSSoHtOPTT0jTloSkboAHKMEtVOX3dj0WP0vBj/8ARuT/AAX7lHD4RSlGZNJqVllazX8NIJNwNQYsQ+sWlEEj9+MOBzjPR0PcfYxcTslA1I7i49RFObsQkn8ZQBAsB3vd+cdJMS4L8DFQwNtDo5ZSVNmXs7ZZlTKunmUsQwF96xvU/E8rcHjaBWpcsCetqg+61R0BZWT/ALIYQBKKi3J/KJrlkRKySoRlwQyS6pc1Rq4PBTEKdU9SwxsUgX45nQD9kupyAvp3JLJoYdYbtRIv1jWOHVEUsHtAosq6B5gQZe1JQXUSwKaXbrMSWPddvmMPWSLRx8mjyxlSV/BI7RVZBlTgsgFxLFJZqm3/AEezxFSp2YVNLAW6OWHcPZzcjIi1z4w+A2pLmzCxY0ikEMdSrx6vkOcakWTT3QieOWN9M1T+plSlzQxPSqAYEdFLc+vK5/qDRbOIU4HRK/LezB+Otv20WoQiSgoUKFAAoUKFABU2p1B8w9jChbU6g+YexhQAWsP1E/KPaHnSgoMXZwbEi4Li4PGGkdRPyj2irtPaIkhO65U7B8m4+YjXKSirZjxYp5ZqEFbZWxOCDqCZaSHCWNTkUpIU9QdCXukDJJbhEZcpayK8MACou67ipV1OC2V2498ZeLxcycxa6cqdAcwxcF+YOXe4J+EmTDkpN3DEBgFVX46XNywjM9VDsdNekZ7+00v9msvCrFRGFBYikFRcp0D1Fjk9uPfBJslSiXw4IVdulOdyTmzOojkSo/mjFwGH6BdC1KpVSFb2gLuCz55+LM8aeJk4YKCCtbvdQUDTlapsrDLgOAi0M8ZK+BOf0/NimopdVq7Rbw2zkk70sMUEHrOAd0Cp7ukq0cWHCMnD4NKkBN0lG4wOQTkL8BbwjV2fj5CKwlTB6nLAFwLAADJmaMzAqFSkAhQNwoa98I1LjLpr6nQ9Lx5cfudSaez/AFHTs7gsjP8AdomqVOUAlU1063LkeV4th/8AEIp5xnquDoublvJJ/KQPDyEocJHCCUCEUtl5cYVXAQFW75GKr93+IkIBiMPWkoqIcpLgA5KCiL2uxHjGFLnVTJkiXiXmJLhKgQEpukpJBJJtmRelTatNFHKjoZirW9jeHmM0NhkFKEJJchIBLM5AuW0h2u2n1gLCRLAdgIjORum8EJvCJtEE3vZnoyiptLqG2oblf7e8XJjJs7d8ZmJnTApZBTTuhNZTTd7hiFXNmL9Ucd2lGlTSplFQ7vEOPKLyNpEFZmLmFJUpSQFkUBRCqbFiBTSLZE+NTE4WaQop6MGzAG2RqIva4Fu/NrhWn8q2ci442v3i/rFVKUOB2TFg1W81v+Bcw23ZQQpUybMArmABLsSsKUOtMD0ku3afiANmTjJU6YtaMUsuoNLSle4pDuCAbjMm1Nrxy02QyFCXLSpRelFgFLIZiTk7s54x12wsDh0SkhYldIplrBILLUGUEkgOl3DtfxjRiySkcf1DR4cCtPd8Lt9f7YSTs4zEVS8TNCSlg4W6SF1E7ygXsRf2tGjgcGZZWTMK6jZ33Q6iwcl+t6QSVPlAbqkAO1lBnP1MFlzUqDpUCOIIPPTkR5xoOQShQjCgAqbU6g+YexhQtqdQfMPYwoALGFWCkZ2AGRGmj5+Ec/8AxHLVNlKROkJIEwGWRNKCyDWhThzmhLi3WFrR0WH6iflHtEyHzjXKNqjFjmoTUmcjhZhXNqLA3JZrh7O1icnjTe/n9Ib+QZkLYuaWyA0BMV8R00pq0AjtA8BrHLlCcd5I9ZHPhzVHHNNpVvs/78BcRJSsMXHAxz+Pwcpc8SkTFpUgoVNUJ60hIzTKCAoJK1jO1klyxUh+klLCg48tR3wCdgJSt5UtBOblIJtk5MVVckyc66bMXb+L6GsoTKHRylTiF1EzAm3RyyFClVusymK07peLO1Zy5S0S5AlpKpU6YTMSpX+kqSAkAKSb9Jxt6HWXJSqkqSDSXBUAaTxD5GKO1cQoFIQATSs3llRJdFMu3UCtSdEciRKopJyp2wO09oqTKlKllKVzWICklYagrLALRwzUtIHPKBI2stWGws1NCFYgSrqdUuWqZLK3IBBULUjeDlSbxOZj6gAvDOkFJAKVFtBYymCknrXYWYk2gKtqlSKRhStBYUseDkLSUMGNQa7FN2tElL35C/zhfwvS7gWZnRBRfo36foOlZ3KD1wHuCA96oJO2itGGrqkqX0iZVSX6IKVOEkqIdxS7lNWYKatYH/NFEBJw34ZYMy2oqKDu9HY071BADO5DNE8FillSZKsNSii+qAGIpAKQ9wxDfmGkAX9R520lIkCYVSlqE6XLUpD9Gyp6ZKyxJKSAokhyxSzlopzMTLRKxWKQhBXL6UAuaTRc1HIXdyOcEVjptFHwoSggJpAUoBJSCykUAM5YgcDEBi5i0mQcKwUFA0EpSGmCWz0W3d5xoktlADdl3CbTUEYgzVSldAS60AhBHRpm3DqKSAq7E2Y6sAbB2nNnKnImUVI6MpIRSB0gURUjpVn8upSSDkMyycetMmWtGGpdZBl5MmlRdglgamBccTEE7QWikS8GwIAKUgpIUQFpc0hIDlYs9yHpdoAvjcbZ20po2fhpylpVOmS5O8ZZIK5lLOhKhUq/aSCQeqLC7sDHKnyEzFgBQXNSaeqejmKl1AVKAeh2qLOzmKpx+6pBwooBXulKmWHcGno2ubqdmfUuBqYJZVKQro+jqSlRQ10lQcpZsw/KBkx557AtqYVK2qDsC1zqCPYxz0zCJAIGGUWWBZSrpCixB7ms7eDP0+NUAAokAcTbOMFc6aBebKez73BnDtYZh2100oaKVID8ODYYY3s5K8lEFV25m54Hug68Cjowuigi4F7EkhmfPePnBZc6YASuZLILgMr82XDLU8CTozRxs40pTUDbeI1I+jvFZPYbhgnNULY0mufLDZKBPcm/0jsFbOlHNANwbvoXHr7DhHO/wmD0yuFBfzTlHVtD9Ovs2c31mbedR8IqjZkpmCALNrlf/sr9SuJc2GwyZaQlAYW1JNrXJuf7k6wjOSCxLHm7HkCbE8omlQOUPOSOTDvDGHgApbTWKWe7gtyYwoltTqD5h7GFABaw/UT8o9oJA8P1E/KPaCRtOcMYaYQxJyAL201h4eAlGRN2OhQdDOXLkki+obhGeF9GpctSwQNfcax08Zu08ClTlASJhyJ4Bn5O0Y82nVXFbnZ0XqMnLozNtPj6fL8FSStKg6S/jElemsZ+y0kuvIM3ebaRfBD/AL9Ixp2dnJFRdIjiHCVFKaiAWTk54cop/GTR/wCg66tmX4XMaBMQUsfeJFtFeTPWsgKlqSL37ssx++GbPs3DKlSky1TFzSkddZBWu5NywD6eAizMmBIc8QBzJLAeJIilicQghSVrQBSahvKdDO7hm3To9ywyu3Hhnk3XArJlhj+89xjj0KQSFFBIOYdnISkikkElwQAXIUDqIrpmsFn4g0ppFkvSVEMzuVubDPUQdWHQCXoUWu61OxYPvEg2pDuMkjg0kYWTSpJAFblQJIJvfXq72lmVwMTPDOHKKwzRycMoTcYHH/lqPWemUGFNDqUWIADkvkz9kwWTiwkpKsUVAEkjo9HY1FiU0lQJyZtBF04GUdAWe1RtUKTZ7BrNoHaJnAS+yNdTqAkudXAALwob0szSsAH/AMldswQp92hJyLvmSP6wSON9e05SbKWAzi75pZ/Qv3AnQwpmAl1VU3NT5nrClVtHBvxYPDp2dK0QM3zObNxyazZNaAlJoni5IKFAsRnfleMDoykk9AGAJDKLnW/CxNmPDv6LEzQkFyA/E+H19YoIU4DEEcvvFWnyOgkzLCSqgGRbMuo7oUwuNWYZ5UjK0X1YErTQhNw5SB6j1iwkRp7JkF6zYac/7REV1Ogy5PZg59+xmfw1hpoUtQFIYDfSQ9wWHCz3jo6VP1g3IX9XgkKNMIdCo4mq1D1GR5GqAIwiQ77zvnkHzCRoImcOnsh+IDHzESSsGJQzdGbZgpTsQdCwPH9m3hBYq4eWpAL7wKnzJIBZ9L3c+MEXiUgO9gASXsBk5OXHyiCVsC2p1B8w9jCgeOnJWh0kEVDLuJhQAXsP1E/KPaCQLDKFKbjqj2grxtOcNDwwh4AFFfGyDMQpL0vkf34juMWIYxDVqmWhNwkpLlHOYFDAoNlJJcePtFptILtTZoUekSqlffZRyA5GKMuZMSoImJuQWIa7Ry545Y3T48nq8Oox6iPXF7913+teUWECFr4QkHOFr3gfWKlwWKl7h5MbqI6pCmcZZZ6c4sy5SSxCRpTuhwALNwgSk1Gm7ZqI4cOLn2BuC0HCvEfvz/tHU0cWoW+GcrXSi5pLlEV4VBfdF2cixLM1xfQeUV8PgEpBo4FICrpF7Omz5ft4t1Hh7RFJ8O/uEazEZ6Z7tUllJJQpst5jUGsHIT5xbKxxiGJwyJjMoAgBLgh2UzJfR7EeGYJBromzXSDLYEkOrSwzIA1tkIxanBKbUom7S6mOOPTItvceP0iK1gHO50FyfD68jDiQp2Uu39IY6C5c88m08Ty0JTYAD69/EwvHon/m/wABuTXRX3FYKRJpBJ6xJJu5zJAPcCzf5ge0ZYKaiBU6Q7X6wDPwufeDzZhSkq5ZDPw5xl47aEsqQmsWALMesrdS3g/goHLPZlkoY38GTTpzzL5ssbPlVKAZwM+7nG8lHIMMgIyNm7TkpQBVvPcMXvk3EHjeLUra0o/nDeN3dmYXy9uIjlY6jte7G63M8mSq2WxfhRUVtKUA5Ww5g68LXgyMQlQJSXYkFs3GYvDTKFhQKWS7K1APJ7uBxYAQ887vF8u/nygAIDAJiixpS7G18ykg5eDO8SQhmCSAnOw0zbh+/GFIlkFTl3a+tnz8CPKACptnDoUkFSEqNQuUg6HjCgu1OoPmHsYUAFnDBkJYaD2EFaB4fqJ+Ue0Ejac4YCE0IQ8ADNCIh4YwAMoFjl4xz+0m6WUQKVZEcGLD6x0Uc/tbDkTCtJqKblJzSC9xyz7oy6pPoOr6RJLPu62f7V/3uFp4REOeURlTgsBQy15RKc4Sps2trfTvvGKKt0jty+zd9h8Ok0lRbeL8LZJz5X8TFnMRAJZgBYMAByy8BEwqO9FJKkeelJybbGQYHiJhSglnYRM8vP8AtrEZ0upLKAIt498SQYycEgt+CuwsCoF7uEtfIUjuAF7xDE4IKR0RRMCaq6kzWLuFBLhiwYJbKlPdGx/L5VtwMAwF2Zycu8w4wMsMyBb7v43AivSASWng+utzwJfO0DmLCUuotmXOjAqPczEwZPDhEVISbKSDdw4fjlzYkRYAPxUpZCKkKJySSC9N8jm3pEJ2Fllj0aLXBpHF6hxYwDZmDUlIExSZiqlspMsS91SiUoAHVISw5t3xcI08RzbhwUNRrFG7W5ZWt0Am4RZP4fRIA0CU3BAu1B/NUc8ioM5BE0Sl1ljJzNLIFQuaS7ZpB04QWWm41+z5p5cRBxIZdaQk8jZuJBAN44eqxvDli0+S6dhfh5ZylJ//ADAGp1HM+JPOJJlPamkO5AZlZ8NO8XixCMaioOelwxu9oCmWQabsAz3yLF+/Ty7otEQomyKGSOMICHhRBJQ2sAEggByQH1ZjrDRLaqd3P8w9jCi2xXcu4fqJ+Ue0EgeH6iflHtBI1mAYQ8IQoAFDGHhjAA8cvtCcU4hUxNwkh/DdIPex846iOMXigmbNlzQUlW9l/vGWfWHmBGPVt0kjs+jRj1zlLxVeU+f0LOAsZidHt3AmLM1T2Z95OQfqkKsONv8AMZeyFplrmV4npCtYCElFNAYAIBa/Fz2hxvf+Jr3pVKyAsocskrSKAlRYlIdRBIBZj3FOnjeRfP8AJ09VkXRJ/T+A2C2tLmrVLT0gWlKVlK5MxDJUSEnfSMylX6TFtTOMrfsAxnbCw82WFCbLSFKNa5gmVGZMLAkigUgAAAOWCUjSKOydjrlTQtSJSAmXNQpaFb09S5iZiZkzdDEBKiXKrzFMW63YtnBOhqHGIkuWfw1/xGJs/Y1C0zQJVRm4palp6ykTlqUgVM6rUOMgU6tFZWw5xxqMQ0sITNKyRQFKT0CpV/wqyty15lNKRbgdT8AdAJ4JWElyhqgQbOKhpexhlYlIoqUQVkhLjUJKi9rWBziuMMqrEO34oFPggIvwvGftTZqinCAy5MzolAqlzFMlX4S5QbdIJqUlgQ1uLQNsDdUGuTp5RFZsQSO85Xy+kc/jdkLmYXDyELSVSVSytIKaVBKVJp/EQsbpIUmpJcy05dYFOwz8EjDkJtNlLUFEKRQnEonrRZCQUhAICQkDIWEFvwBpYpa6RRSHYXIGhKUkkEZsyuHhAz8QSzSswL1AksM+yoX74zv4j2SucmWiWmXSkLBCgjdqACAOklTE9G1QLJquGIuDqbMlqlypaF9ZCEJU5cFSUpcEnO4sqFu96LA9g4rpQJgXKXLILLlksZiVUltNDfWJYvFiYCEqQ+SRVZzk6h9G+saMoJIZKQA5cM2fWdPO/nAZ2FQm9CSlmKTqSRfmSwzjzmbqnOszaGL6AMMqYhDfESeTqCrO1ywc5C2r8Q17DYh1LqnS1AqAQlKxYXtzPnkYfD4KSQlQli6R3szMS97W8G0gqcFLDEISCLi2RjpRSUUlwUEMfKP/ALEa/mGjuTwFjnwgkvEIUWStJPAKBNrHKAHZcku8pFwx3cwMhBpeFQlVSUJCmCXAvSGYd1h5CLAFhQoUAFTanUHzD2MKFtTqD5h7GFABaw/UT8o9omYFhUAJTzAOZOnPKCkRtOePChmhNAQPDQoUAEZ66UqVwBPkHjmNnynK1kAkkByxNs7+MbW3J1MlX9TJ88/R4zsCilCfPzvGDVSuSieg9Kx1hlPy6/AmJKD+RPPdHP7nzMSwcsbymZ7CzbqbeLlz3ERGfdk5FVu4fmNsra8SOMHlECwFhYMLd0aNFj5myNdk4ghYhQQlSizJDkuBYXJJNh4xQ/mcpSCF1pUUl09GoqALbopBBIC0uA5FV4u4mUJgpUksSDnqCFAhi7gh/CBnZsp6ii7EOSSWKaDmdU2JzLDhG532OcUUKw5M5QWpRAT0jhRaolQZNO9UUmwd8orJmYPdBmrBUqwImIc7pyUkW3k7x1ObxrJwaA9KBdQJNzcKKx/yJPeTC+Al5FAZms4BFKUMRqGSkXfIRFMDIWvCDIL3jSBQpIBKVKDkpFHVLAkXSCBYRaM/DKpFS90J/JMCgJaVLSFGl0gpKjdqtHi+vZ8olzLBLvcFncqdsndRvzgY2dLYpoBtmXc2UAasyQFqD53gpgUsFtHDIWlCFnfCQhwbkbtIs4Ls9Wqo158ylKlEkAByQHYDVtYBLwEsEEIAYk2e5IAc8TYZvE5i0XS4dsnD6G79484negAjHIFi6SmxFJNOpuHBS1yHtEV4+W5BUBTYgueYBtdNix/ZFjZCUoqQiWKbklKWCA9RD5C5caOTFFCF2/DkBIO8WSQgEU2H5gXG7plwZdssaR2mgOQpiLbwNm0XazWvzALOI05ZC0glikgeL8Q3pGRgmuJiZQUSwAKTUlgd7UpLFuDRoJxqAQl0hrM43TYAMMsw3fHP1+Gc+mUVdFos1AIRiuVq0I8Q8PhFrIJWAL2/eo5wiGeM3STsGg7wqTyhpY18vvE43QxqtzLkyu6iQfjDmJNETLHPz+kEsXgI5/JU2p1B8w9jCiG0k7rucwGe2R0hQg0J2W8OrcTb8o9omV8j+++IYfqJ+Ue0TMN91ivYiITOII/esSKhxiMJolZX3IeBdmTENEAOFohPllQIC1JJFiGcHQ8+6Le6insOzJ/iKcFKlyn1c+Nh9YlWOMU/hjKmAzVpUSLEE9Z2AY5kjIAnI8otiSV9YMl+rqof1cB/TqGfMpjJHFPNNuqPQRy4sGCMIu6/N9xSC7q4lhrugu9uJ9GyuIspMJZYFuFohLSWjrRiopRRyJzc5OTJqDxEB9f39ocEmGcJYRYqONRw9okRA1XfT3iRB4+loAGqP9/8w9Hf5wknkYJLllWXnAQ3QJVrxXnYGWpTkElwXqIbMaEOLn04BtOdMlywAss75jNhfIRmbTnASlDCzsP0ro/1Zm5TUkrqpv1XY8WhbmhfuoR2dLoMsJZJuQ5z4gu4P2gUzCJpKSDqTvEvUQSQXcg2cfSNWTSsGhSVZPe4fK2Y1zgOIlkcbEM2feOcTs+C8ZplDD4FEtRUkBJNyQSRfMsc0nXWGGz0JIUAXD2KiRvEKIL/AJSQCD/SBFsf3t7j6iD4WU5uLengdU8ojYu3Ssx5+OmLlgSzMkqCkkkykrVQkutDKIBJSFAKD8rkRZkbAQiXLpXiVsAxXOJmMVLWCpRFTpExadLKaN9IYMNIeM6xxUnJLdmWeVyOe6BrPOBJYgYlNi2p4sPTheNDD4pdICZSlUpSLzUlWTbxe556xZXgpai5Qkm9yOOcTk4dKHpSA9y2sXopYQQjCWWGnjlA5U4KDsQbuDmCMwefvpaJIKu1iyf9w9jCie1OoPmHsYUJljTY6GVpUGw/UT8o9onAJfVlh2cDh2Sde6JplnVR/wCP/WFxg5cD5ZFHkJCisqqqyzT3JJPpbP0iSwoJJrPHJP2irVEqVh4Qh4YRBYBOwUtagpSAVDI6jmOB55xWm4daASklYGhG+13Y5KOTW0zJjQhReE5R4B7mUcQHD1AFmJQoAk5ByGc6DugukX1pBBBDghiOIMVf5bLIApPeFqBPep3PidI0LU+UVoqGeA4JZsyQQEuHupmFueo4wVAGYbvEXZEhKHpGdy5JJsBckvkBFPH4alNUsEGtDs7MpQSslLtZKlHvD6RK1KvdBQ0z1/bw5MVZk8pet6akpSoy1AqJ3cu/W2tmuTy1pJICgSMw4JA5gQ+MlLdEExe3rGkkNaMs4lKTdWRuzmn5m6o5mNOWsKAKSCDkQXB8YpNiM3YjNkpU1SQrvAPvAJmzJJTSZSGZrJAYFnAIyFhlFow8LEg5WHQgkpQlJUzlKQHbJ2zhYhRCVEJqIBLOztpkfaCQokgwDR8QJ1GJdCFIoA/CVkszCjVYYhxe7ZkCNrDTApIUAoAh2UGI8NIJDxBZysUCxOITLDq4t7n2B+l2EFigraYCiOjmkAkOEEi3dnkbC9oCBv5zI/8A6jyOtxpkxF4SNtyCARMcEAg0quCAXFuBEV8WlapzCZNSDSbIBSLE7p47pds+kGeUU1YyYlaUKM9YO6XlAJLmkLKrP1SSn+rjkLktGNuixj1CcOklTlAFAApTYsqpxUQL5XtZnvD7BqUiVOUqanpUgmXNQy6qfz3LKZLtwHfAk4t10ULzIqIsWGd8wcgdWaNfCJBSl/ykkd9x7KOcWcRmSHTEr7UBKBe1X0MKJ7VegM3WGZ5GFC2iiZOQC0ty+XC24bQRa7mqw08becDSWTL7h/8ABiz0u6pJGYzGnpCoyajsPnFOVsqkH1vy/M1u+JzVuk55QBSClT5+/dpxMEmdTMuzXLk/vOKtPuXTXYswwMODnCSIoXE8J4SrZxGWsKy9iPeACTwwMSaIuwflAA7wnhkLBDiHgAhOQlSSlQBB0PK49YjNkIUACkWy0Is1iLi1rQUwom2BCTLSgUpDD73ics84TxJIhuJPkz55LgRMJ4Rh4eZhnhPDwoAGeE8KHgAZ4Tw8KABhGVt3E9GhMxMqZNJUhLSk1EJUQCojsh3PK8ai0uCL3DWLG75HSM2ZsSWXutmYAKsE6JDv/aAtF07B/vj/AJ+vfGjhEMkXzv5/2aMiRhRLKmdzmDy0b9vyMbkpLADgAPKLSH5nsintMGnO1WTd+sKH2p1P9w9jDwtiUSSDQhtAP/kj6w5duofNP3jKkY6ZSne0Gg4d0SGMWLBXoPtGQ3GrWewf+P8A2gU5KlAAJby4EccrxQ+Omdr0H2hfHTO16D7RZzbKLHFblzEbNQtRUpc5zojEzpaRp1ULCfSM7G/w5hphHSyp0wjIqxE5bPcgFUwtBfjpna9B9oYYxYsFeg+0VLljZ+Ck4cDocOEGml0yxUQNFL6ysgbkmLE3fQpE1BmJLOlctJBuCAUmxYh7xQ+Omdr0H2hfHTO16D7QAUx/CeCSxGFWCGIImzXBzBDTLERpy9lIspK8QCCCKsXPVcHVKphChbI2MVzjFm1WfIfaH+NX2vQfaADYEKMf46Z2vQfaIpx0wk73oPtExjborKXSrNlRhwHjIOLXx9B9ol8dM7XoPtDowS5M88reyNgQox/jpna9B9oXx0zteg+0NsTRrmHjGOMWfzZXyH2h/jpna9B9oLCjYhRj/HTO16D7Qvjpna9B9oLCjYhRjHGLzqy5DXwh/jpna9B9oLCjYhRj/HTO16D7Qvjpna9B9oLCjYhRiTMYtiarsdBEk41YyPoPtBZNGhi5RUzKII0ZJHfcG9uLQTDksxGVtTbQuYyBjpna46D7QKZj5lY3tOyn7QpTblQ6WNKFmptTqD5h7GHjH2li10u93Gg4GFF2xS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2294" name="AutoShape 6" descr="data:image/jpeg;base64,/9j/4AAQSkZJRgABAQAAAQABAAD/2wCEAAkGBxMSEhMTEhIVFhUWFxYZGBgXExoaGBcXFxoYFxcXFxgaHiggGBolHRcYIzEiJSkrLi4uFx8zODMsNygtLisBCgoKDg0OGxAQGy0mHyUtLS0tLS0tLS0tLS4vLTUtLS0tLS0vLS0tLS0rLS0tLS0tLy0tLS0tLS0tLS0tLTUtLf/AABEIANsA5gMBIgACEQEDEQH/xAAbAAABBQEBAAAAAAAAAAAAAAADAAECBAUGB//EAD8QAAECBAMECAQEBQQDAQEAAAECEQADEiEEMUEFIlFhEzJScYGRobEUcsHRI0KS8AYVYuHxM4Ki0iRDspNT/8QAGgEAAgMBAQAAAAAAAAAAAAAAAAMBAgQFBv/EAC4RAAICAQMDAwEIAwEAAAAAAAABAhEDBCExEkFRBRNxYSIykaGx0eHwQoHxM//aAAwDAQACEQMRAD8A9Qw0hNKd1OQ/KOAgnQJ7Kf0iGw3UT8o9oLGw54PoEdlP6REDJQ/VGXZteCqN4iBC55K2Q7Hi6lbIfDo4J/SIZOHRnQn9IgrQoU5eEOjB3u7BKw6OyM+Ah+gT2U/pEEMJ4oMB9Ansp/SIZWHSx3R5CCwjAAJUlIyQny/bw0uUi+6l7WpFvCDRCcCUqCesQWLsxIsX74vB09kLyRtbskJKOyn9Ihk4dHZGugimqTPA/wBVCQOIezvckaZPrmc2jJn/AMQCWtMpWJlKmkKXSlJIoSWdwkh3IsSPHMaLrkzwxTm6gm/g6PoE9lP6RApktFwAm2e6Cxzvwt9IWDKihNakqJDkpDAvcN4NFYzJBdXSgVX/ANSm7BNWYILAB+ULlkXYZHC1yNNTKRvLpAyuABrYD6CHTMFv/HUHJDUC2bZWYsLu176xOXMlg700LIDupSXA4gBgM8wIKMbLuekRZ33xanN76Qpux0Y0LDpQtIUEC4dikOOIPMZQHH4WWwWUgGW6hbUDJmu4cZPvWvDzOhJupIL1DfAZQYlQD55E9/OK5mqUpKCbdI6FsGIl5pIFisqSs6ABjmIqWNHoE9lP6RDdAnsp/SIJCgAEvDo7I0yDQ/QJ7Kf0iCGFAAPoE9lP6RCMhHZT5CCQoABIw6ABujxAMP0Ceyn9IgghQAUNqSU0DdT1h+UcDCgm1OoPmHsYUAFrDdRPyp9odR0H75QLD1FKbMGGuds7RNIJ4gcI1Sb4Riio8scNDiHYcPSI0+Xj+xC3ifkcs67odIfWEoNziQIh4Z0RqhPuSu7BkFxDKQYJDwe3EPdkDRKbU+b+Tw5RzMThjE9K8EdcvI1PH7Q4EPCiUkuCrk3ycv8AxlOLy0OWYkjQl2H1845GfjUI6xyLHlYH6iOq/ixJVOQkdjjq5JHKzRgFJDuCGztlGDLK5s916WktJBLZ1f5mrhf4tSEiQZKlK6NwqkiUUdVirt8uF7R0uFw8mZLSoIAStlNzP+SI4MwlbSKVykLM0y03ISzUqNwH18vVoFIRrPTIuLlj5u/4OunyyVEdAh1O34l1C9QIcF2LFsrxKXIWSl8Om0wCrpSHA6ywATcUtST45xlbP2pKxH4aZc4LSAyagxrUoHebQKcuGs0XBLl1LBRPNklglO6Dq5O87vxD5AgkXPP5Mc8bqSpmydmymagN3mzPle1yTbUvAFSDKSjeSZcq5BSxZKVXqqpcWOQuHtD7PnJK1smYCrfJVlYswPjbOwzswtYuchCSZikhN3qZiNQ2vdAUCoU4BvcA3BBvxBuDyh4DhEEAuAHUSADkDdi1nzytzOcGgARhQoQgAUKE8J4AEIUMDDvABU2p1B8w9jCiO01brMcxfTIwoALmH6iflHtBIHh+on5R7Q82YEgqVkLmxLDjaNpzicMIF8Ujtp/UOLX4Xt3wxxSBYrS4sQ4cd40gJDwmgIxcs/8AsRdvzDVm9x5wysSkEgrQG4qD6O/Bn9ogAoblDtGPt7EJMupK0ukguFBwL3HKKexcSel/EWbpLOqxyIPDKEyzqM+ho6GLQPJp3mUuL277HSNCIhpcwKukg9xeGmkgEgOWsOJ0EOswU7oHicSiWHWoD3PcMzGZif4gQLSwpStLMPuYysLJrUozSSoHtOPTT0jTloSkboAHKMEtVOX3dj0WP0vBj/8ARuT/AAX7lHD4RSlGZNJqVllazX8NIJNwNQYsQ+sWlEEj9+MOBzjPR0PcfYxcTslA1I7i49RFObsQkn8ZQBAsB3vd+cdJMS4L8DFQwNtDo5ZSVNmXs7ZZlTKunmUsQwF96xvU/E8rcHjaBWpcsCetqg+61R0BZWT/ALIYQBKKi3J/KJrlkRKySoRlwQyS6pc1Rq4PBTEKdU9SwxsUgX45nQD9kupyAvp3JLJoYdYbtRIv1jWOHVEUsHtAosq6B5gQZe1JQXUSwKaXbrMSWPddvmMPWSLRx8mjyxlSV/BI7RVZBlTgsgFxLFJZqm3/AEezxFSp2YVNLAW6OWHcPZzcjIi1z4w+A2pLmzCxY0ikEMdSrx6vkOcakWTT3QieOWN9M1T+plSlzQxPSqAYEdFLc+vK5/qDRbOIU4HRK/LezB+Otv20WoQiSgoUKFAAoUKFABU2p1B8w9jChbU6g+YexhQAWsP1E/KPaHnSgoMXZwbEi4Li4PGGkdRPyj2irtPaIkhO65U7B8m4+YjXKSirZjxYp5ZqEFbZWxOCDqCZaSHCWNTkUpIU9QdCXukDJJbhEZcpayK8MACou67ipV1OC2V2498ZeLxcycxa6cqdAcwxcF+YOXe4J+EmTDkpN3DEBgFVX46XNywjM9VDsdNekZ7+00v9msvCrFRGFBYikFRcp0D1Fjk9uPfBJslSiXw4IVdulOdyTmzOojkSo/mjFwGH6BdC1KpVSFb2gLuCz55+LM8aeJk4YKCCtbvdQUDTlapsrDLgOAi0M8ZK+BOf0/NimopdVq7Rbw2zkk70sMUEHrOAd0Cp7ukq0cWHCMnD4NKkBN0lG4wOQTkL8BbwjV2fj5CKwlTB6nLAFwLAADJmaMzAqFSkAhQNwoa98I1LjLpr6nQ9Lx5cfudSaez/AFHTs7gsjP8AdomqVOUAlU1063LkeV4th/8AEIp5xnquDoublvJJ/KQPDyEocJHCCUCEUtl5cYVXAQFW75GKr93+IkIBiMPWkoqIcpLgA5KCiL2uxHjGFLnVTJkiXiXmJLhKgQEpukpJBJJtmRelTatNFHKjoZirW9jeHmM0NhkFKEJJchIBLM5AuW0h2u2n1gLCRLAdgIjORum8EJvCJtEE3vZnoyiptLqG2oblf7e8XJjJs7d8ZmJnTApZBTTuhNZTTd7hiFXNmL9Ucd2lGlTSplFQ7vEOPKLyNpEFZmLmFJUpSQFkUBRCqbFiBTSLZE+NTE4WaQop6MGzAG2RqIva4Fu/NrhWn8q2ci442v3i/rFVKUOB2TFg1W81v+Bcw23ZQQpUybMArmABLsSsKUOtMD0ku3afiANmTjJU6YtaMUsuoNLSle4pDuCAbjMm1Nrxy02QyFCXLSpRelFgFLIZiTk7s54x12wsDh0SkhYldIplrBILLUGUEkgOl3DtfxjRiySkcf1DR4cCtPd8Lt9f7YSTs4zEVS8TNCSlg4W6SF1E7ygXsRf2tGjgcGZZWTMK6jZ33Q6iwcl+t6QSVPlAbqkAO1lBnP1MFlzUqDpUCOIIPPTkR5xoOQShQjCgAqbU6g+YexhQtqdQfMPYwoALGFWCkZ2AGRGmj5+Ec/8AxHLVNlKROkJIEwGWRNKCyDWhThzmhLi3WFrR0WH6iflHtEyHzjXKNqjFjmoTUmcjhZhXNqLA3JZrh7O1icnjTe/n9Ib+QZkLYuaWyA0BMV8R00pq0AjtA8BrHLlCcd5I9ZHPhzVHHNNpVvs/78BcRJSsMXHAxz+Pwcpc8SkTFpUgoVNUJ60hIzTKCAoJK1jO1klyxUh+klLCg48tR3wCdgJSt5UtBOblIJtk5MVVckyc66bMXb+L6GsoTKHRylTiF1EzAm3RyyFClVusymK07peLO1Zy5S0S5AlpKpU6YTMSpX+kqSAkAKSb9Jxt6HWXJSqkqSDSXBUAaTxD5GKO1cQoFIQATSs3llRJdFMu3UCtSdEciRKopJyp2wO09oqTKlKllKVzWICklYagrLALRwzUtIHPKBI2stWGws1NCFYgSrqdUuWqZLK3IBBULUjeDlSbxOZj6gAvDOkFJAKVFtBYymCknrXYWYk2gKtqlSKRhStBYUseDkLSUMGNQa7FN2tElL35C/zhfwvS7gWZnRBRfo36foOlZ3KD1wHuCA96oJO2itGGrqkqX0iZVSX6IKVOEkqIdxS7lNWYKatYH/NFEBJw34ZYMy2oqKDu9HY071BADO5DNE8FillSZKsNSii+qAGIpAKQ9wxDfmGkAX9R520lIkCYVSlqE6XLUpD9Gyp6ZKyxJKSAokhyxSzlopzMTLRKxWKQhBXL6UAuaTRc1HIXdyOcEVjptFHwoSggJpAUoBJSCykUAM5YgcDEBi5i0mQcKwUFA0EpSGmCWz0W3d5xoktlADdl3CbTUEYgzVSldAS60AhBHRpm3DqKSAq7E2Y6sAbB2nNnKnImUVI6MpIRSB0gURUjpVn8upSSDkMyycetMmWtGGpdZBl5MmlRdglgamBccTEE7QWikS8GwIAKUgpIUQFpc0hIDlYs9yHpdoAvjcbZ20po2fhpylpVOmS5O8ZZIK5lLOhKhUq/aSCQeqLC7sDHKnyEzFgBQXNSaeqejmKl1AVKAeh2qLOzmKpx+6pBwooBXulKmWHcGno2ubqdmfUuBqYJZVKQro+jqSlRQ10lQcpZsw/KBkx557AtqYVK2qDsC1zqCPYxz0zCJAIGGUWWBZSrpCixB7ms7eDP0+NUAAokAcTbOMFc6aBebKez73BnDtYZh2100oaKVID8ODYYY3s5K8lEFV25m54Hug68Cjowuigi4F7EkhmfPePnBZc6YASuZLILgMr82XDLU8CTozRxs40pTUDbeI1I+jvFZPYbhgnNULY0mufLDZKBPcm/0jsFbOlHNANwbvoXHr7DhHO/wmD0yuFBfzTlHVtD9Ovs2c31mbedR8IqjZkpmCALNrlf/sr9SuJc2GwyZaQlAYW1JNrXJuf7k6wjOSCxLHm7HkCbE8omlQOUPOSOTDvDGHgApbTWKWe7gtyYwoltTqD5h7GFABaw/UT8o9oJA8P1E/KPaCRtOcMYaYQxJyAL201h4eAlGRN2OhQdDOXLkki+obhGeF9GpctSwQNfcax08Zu08ClTlASJhyJ4Bn5O0Y82nVXFbnZ0XqMnLozNtPj6fL8FSStKg6S/jElemsZ+y0kuvIM3ebaRfBD/AL9Ixp2dnJFRdIjiHCVFKaiAWTk54cop/GTR/wCg66tmX4XMaBMQUsfeJFtFeTPWsgKlqSL37ssx++GbPs3DKlSky1TFzSkddZBWu5NywD6eAizMmBIc8QBzJLAeJIilicQghSVrQBSahvKdDO7hm3To9ywyu3Hhnk3XArJlhj+89xjj0KQSFFBIOYdnISkikkElwQAXIUDqIrpmsFn4g0ppFkvSVEMzuVubDPUQdWHQCXoUWu61OxYPvEg2pDuMkjg0kYWTSpJAFblQJIJvfXq72lmVwMTPDOHKKwzRycMoTcYHH/lqPWemUGFNDqUWIADkvkz9kwWTiwkpKsUVAEkjo9HY1FiU0lQJyZtBF04GUdAWe1RtUKTZ7BrNoHaJnAS+yNdTqAkudXAALwob0szSsAH/AMldswQp92hJyLvmSP6wSON9e05SbKWAzi75pZ/Qv3AnQwpmAl1VU3NT5nrClVtHBvxYPDp2dK0QM3zObNxyazZNaAlJoni5IKFAsRnfleMDoykk9AGAJDKLnW/CxNmPDv6LEzQkFyA/E+H19YoIU4DEEcvvFWnyOgkzLCSqgGRbMuo7oUwuNWYZ5UjK0X1YErTQhNw5SB6j1iwkRp7JkF6zYac/7REV1Ogy5PZg59+xmfw1hpoUtQFIYDfSQ9wWHCz3jo6VP1g3IX9XgkKNMIdCo4mq1D1GR5GqAIwiQ77zvnkHzCRoImcOnsh+IDHzESSsGJQzdGbZgpTsQdCwPH9m3hBYq4eWpAL7wKnzJIBZ9L3c+MEXiUgO9gASXsBk5OXHyiCVsC2p1B8w9jCgeOnJWh0kEVDLuJhQAXsP1E/KPaCQLDKFKbjqj2grxtOcNDwwh4AFFfGyDMQpL0vkf34juMWIYxDVqmWhNwkpLlHOYFDAoNlJJcePtFptILtTZoUekSqlffZRyA5GKMuZMSoImJuQWIa7Ry545Y3T48nq8Oox6iPXF7913+teUWECFr4QkHOFr3gfWKlwWKl7h5MbqI6pCmcZZZ6c4sy5SSxCRpTuhwALNwgSk1Gm7ZqI4cOLn2BuC0HCvEfvz/tHU0cWoW+GcrXSi5pLlEV4VBfdF2cixLM1xfQeUV8PgEpBo4FICrpF7Omz5ft4t1Hh7RFJ8O/uEazEZ6Z7tUllJJQpst5jUGsHIT5xbKxxiGJwyJjMoAgBLgh2UzJfR7EeGYJBromzXSDLYEkOrSwzIA1tkIxanBKbUom7S6mOOPTItvceP0iK1gHO50FyfD68jDiQp2Uu39IY6C5c88m08Ty0JTYAD69/EwvHon/m/wABuTXRX3FYKRJpBJ6xJJu5zJAPcCzf5ge0ZYKaiBU6Q7X6wDPwufeDzZhSkq5ZDPw5xl47aEsqQmsWALMesrdS3g/goHLPZlkoY38GTTpzzL5ssbPlVKAZwM+7nG8lHIMMgIyNm7TkpQBVvPcMXvk3EHjeLUra0o/nDeN3dmYXy9uIjlY6jte7G63M8mSq2WxfhRUVtKUA5Ww5g68LXgyMQlQJSXYkFs3GYvDTKFhQKWS7K1APJ7uBxYAQ887vF8u/nygAIDAJiixpS7G18ykg5eDO8SQhmCSAnOw0zbh+/GFIlkFTl3a+tnz8CPKACptnDoUkFSEqNQuUg6HjCgu1OoPmHsYUAFnDBkJYaD2EFaB4fqJ+Ue0Ejac4YCE0IQ8ADNCIh4YwAMoFjl4xz+0m6WUQKVZEcGLD6x0Uc/tbDkTCtJqKblJzSC9xyz7oy6pPoOr6RJLPu62f7V/3uFp4REOeURlTgsBQy15RKc4Sps2trfTvvGKKt0jty+zd9h8Ok0lRbeL8LZJz5X8TFnMRAJZgBYMAByy8BEwqO9FJKkeelJybbGQYHiJhSglnYRM8vP8AtrEZ0upLKAIt498SQYycEgt+CuwsCoF7uEtfIUjuAF7xDE4IKR0RRMCaq6kzWLuFBLhiwYJbKlPdGx/L5VtwMAwF2Zycu8w4wMsMyBb7v43AivSASWng+utzwJfO0DmLCUuotmXOjAqPczEwZPDhEVISbKSDdw4fjlzYkRYAPxUpZCKkKJySSC9N8jm3pEJ2Fllj0aLXBpHF6hxYwDZmDUlIExSZiqlspMsS91SiUoAHVISw5t3xcI08RzbhwUNRrFG7W5ZWt0Am4RZP4fRIA0CU3BAu1B/NUc8ioM5BE0Sl1ljJzNLIFQuaS7ZpB04QWWm41+z5p5cRBxIZdaQk8jZuJBAN44eqxvDli0+S6dhfh5ZylJ//ADAGp1HM+JPOJJlPamkO5AZlZ8NO8XixCMaioOelwxu9oCmWQabsAz3yLF+/Ty7otEQomyKGSOMICHhRBJQ2sAEggByQH1ZjrDRLaqd3P8w9jCi2xXcu4fqJ+Ue0EgeH6iflHtBI1mAYQ8IQoAFDGHhjAA8cvtCcU4hUxNwkh/DdIPex846iOMXigmbNlzQUlW9l/vGWfWHmBGPVt0kjs+jRj1zlLxVeU+f0LOAsZidHt3AmLM1T2Z95OQfqkKsONv8AMZeyFplrmV4npCtYCElFNAYAIBa/Fz2hxvf+Jr3pVKyAsocskrSKAlRYlIdRBIBZj3FOnjeRfP8AJ09VkXRJ/T+A2C2tLmrVLT0gWlKVlK5MxDJUSEnfSMylX6TFtTOMrfsAxnbCw82WFCbLSFKNa5gmVGZMLAkigUgAAAOWCUjSKOydjrlTQtSJSAmXNQpaFb09S5iZiZkzdDEBKiXKrzFMW63YtnBOhqHGIkuWfw1/xGJs/Y1C0zQJVRm4palp6ykTlqUgVM6rUOMgU6tFZWw5xxqMQ0sITNKyRQFKT0CpV/wqyty15lNKRbgdT8AdAJ4JWElyhqgQbOKhpexhlYlIoqUQVkhLjUJKi9rWBziuMMqrEO34oFPggIvwvGftTZqinCAy5MzolAqlzFMlX4S5QbdIJqUlgQ1uLQNsDdUGuTp5RFZsQSO85Xy+kc/jdkLmYXDyELSVSVSytIKaVBKVJp/EQsbpIUmpJcy05dYFOwz8EjDkJtNlLUFEKRQnEonrRZCQUhAICQkDIWEFvwBpYpa6RRSHYXIGhKUkkEZsyuHhAz8QSzSswL1AksM+yoX74zv4j2SucmWiWmXSkLBCgjdqACAOklTE9G1QLJquGIuDqbMlqlypaF9ZCEJU5cFSUpcEnO4sqFu96LA9g4rpQJgXKXLILLlksZiVUltNDfWJYvFiYCEqQ+SRVZzk6h9G+saMoJIZKQA5cM2fWdPO/nAZ2FQm9CSlmKTqSRfmSwzjzmbqnOszaGL6AMMqYhDfESeTqCrO1ywc5C2r8Q17DYh1LqnS1AqAQlKxYXtzPnkYfD4KSQlQli6R3szMS97W8G0gqcFLDEISCLi2RjpRSUUlwUEMfKP/ALEa/mGjuTwFjnwgkvEIUWStJPAKBNrHKAHZcku8pFwx3cwMhBpeFQlVSUJCmCXAvSGYd1h5CLAFhQoUAFTanUHzD2MKFtTqD5h7GFABaw/UT8o9omYFhUAJTzAOZOnPKCkRtOePChmhNAQPDQoUAEZ66UqVwBPkHjmNnynK1kAkkByxNs7+MbW3J1MlX9TJ88/R4zsCilCfPzvGDVSuSieg9Kx1hlPy6/AmJKD+RPPdHP7nzMSwcsbymZ7CzbqbeLlz3ERGfdk5FVu4fmNsra8SOMHlECwFhYMLd0aNFj5myNdk4ghYhQQlSizJDkuBYXJJNh4xQ/mcpSCF1pUUl09GoqALbopBBIC0uA5FV4u4mUJgpUksSDnqCFAhi7gh/CBnZsp6ii7EOSSWKaDmdU2JzLDhG532OcUUKw5M5QWpRAT0jhRaolQZNO9UUmwd8orJmYPdBmrBUqwImIc7pyUkW3k7x1ObxrJwaA9KBdQJNzcKKx/yJPeTC+Al5FAZms4BFKUMRqGSkXfIRFMDIWvCDIL3jSBQpIBKVKDkpFHVLAkXSCBYRaM/DKpFS90J/JMCgJaVLSFGl0gpKjdqtHi+vZ8olzLBLvcFncqdsndRvzgY2dLYpoBtmXc2UAasyQFqD53gpgUsFtHDIWlCFnfCQhwbkbtIs4Ls9Wqo158ylKlEkAByQHYDVtYBLwEsEEIAYk2e5IAc8TYZvE5i0XS4dsnD6G79484negAjHIFi6SmxFJNOpuHBS1yHtEV4+W5BUBTYgueYBtdNix/ZFjZCUoqQiWKbklKWCA9RD5C5caOTFFCF2/DkBIO8WSQgEU2H5gXG7plwZdssaR2mgOQpiLbwNm0XazWvzALOI05ZC0glikgeL8Q3pGRgmuJiZQUSwAKTUlgd7UpLFuDRoJxqAQl0hrM43TYAMMsw3fHP1+Gc+mUVdFos1AIRiuVq0I8Q8PhFrIJWAL2/eo5wiGeM3STsGg7wqTyhpY18vvE43QxqtzLkyu6iQfjDmJNETLHPz+kEsXgI5/JU2p1B8w9jCiG0k7rucwGe2R0hQg0J2W8OrcTb8o9omV8j+++IYfqJ+Ue0TMN91ivYiITOII/esSKhxiMJolZX3IeBdmTENEAOFohPllQIC1JJFiGcHQ8+6Le6insOzJ/iKcFKlyn1c+Nh9YlWOMU/hjKmAzVpUSLEE9Z2AY5kjIAnI8otiSV9YMl+rqof1cB/TqGfMpjJHFPNNuqPQRy4sGCMIu6/N9xSC7q4lhrugu9uJ9GyuIspMJZYFuFohLSWjrRiopRRyJzc5OTJqDxEB9f39ocEmGcJYRYqONRw9okRA1XfT3iRB4+loAGqP9/8w9Hf5wknkYJLllWXnAQ3QJVrxXnYGWpTkElwXqIbMaEOLn04BtOdMlywAss75jNhfIRmbTnASlDCzsP0ro/1Zm5TUkrqpv1XY8WhbmhfuoR2dLoMsJZJuQ5z4gu4P2gUzCJpKSDqTvEvUQSQXcg2cfSNWTSsGhSVZPe4fK2Y1zgOIlkcbEM2feOcTs+C8ZplDD4FEtRUkBJNyQSRfMsc0nXWGGz0JIUAXD2KiRvEKIL/AJSQCD/SBFsf3t7j6iD4WU5uLengdU8ojYu3Ssx5+OmLlgSzMkqCkkkykrVQkutDKIBJSFAKD8rkRZkbAQiXLpXiVsAxXOJmMVLWCpRFTpExadLKaN9IYMNIeM6xxUnJLdmWeVyOe6BrPOBJYgYlNi2p4sPTheNDD4pdICZSlUpSLzUlWTbxe556xZXgpai5Qkm9yOOcTk4dKHpSA9y2sXopYQQjCWWGnjlA5U4KDsQbuDmCMwefvpaJIKu1iyf9w9jCie1OoPmHsYUJljTY6GVpUGw/UT8o9onAJfVlh2cDh2Sde6JplnVR/wCP/WFxg5cD5ZFHkJCisqqqyzT3JJPpbP0iSwoJJrPHJP2irVEqVh4Qh4YRBYBOwUtagpSAVDI6jmOB55xWm4daASklYGhG+13Y5KOTW0zJjQhReE5R4B7mUcQHD1AFmJQoAk5ByGc6DugukX1pBBBDghiOIMVf5bLIApPeFqBPep3PidI0LU+UVoqGeA4JZsyQQEuHupmFueo4wVAGYbvEXZEhKHpGdy5JJsBckvkBFPH4alNUsEGtDs7MpQSslLtZKlHvD6RK1KvdBQ0z1/bw5MVZk8pet6akpSoy1AqJ3cu/W2tmuTy1pJICgSMw4JA5gQ+MlLdEExe3rGkkNaMs4lKTdWRuzmn5m6o5mNOWsKAKSCDkQXB8YpNiM3YjNkpU1SQrvAPvAJmzJJTSZSGZrJAYFnAIyFhlFow8LEg5WHQgkpQlJUzlKQHbJ2zhYhRCVEJqIBLOztpkfaCQokgwDR8QJ1GJdCFIoA/CVkszCjVYYhxe7ZkCNrDTApIUAoAh2UGI8NIJDxBZysUCxOITLDq4t7n2B+l2EFigraYCiOjmkAkOEEi3dnkbC9oCBv5zI/8A6jyOtxpkxF4SNtyCARMcEAg0quCAXFuBEV8WlapzCZNSDSbIBSLE7p47pds+kGeUU1YyYlaUKM9YO6XlAJLmkLKrP1SSn+rjkLktGNuixj1CcOklTlAFAApTYsqpxUQL5XtZnvD7BqUiVOUqanpUgmXNQy6qfz3LKZLtwHfAk4t10ULzIqIsWGd8wcgdWaNfCJBSl/ykkd9x7KOcWcRmSHTEr7UBKBe1X0MKJ7VegM3WGZ5GFC2iiZOQC0ty+XC24bQRa7mqw08becDSWTL7h/8ABiz0u6pJGYzGnpCoyajsPnFOVsqkH1vy/M1u+JzVuk55QBSClT5+/dpxMEmdTMuzXLk/vOKtPuXTXYswwMODnCSIoXE8J4SrZxGWsKy9iPeACTwwMSaIuwflAA7wnhkLBDiHgAhOQlSSlQBB0PK49YjNkIUACkWy0Is1iLi1rQUwom2BCTLSgUpDD73ics84TxJIhuJPkz55LgRMJ4Rh4eZhnhPDwoAGeE8KHgAZ4Tw8KABhGVt3E9GhMxMqZNJUhLSk1EJUQCojsh3PK8ai0uCL3DWLG75HSM2ZsSWXutmYAKsE6JDv/aAtF07B/vj/AJ+vfGjhEMkXzv5/2aMiRhRLKmdzmDy0b9vyMbkpLADgAPKLSH5nsintMGnO1WTd+sKH2p1P9w9jDwtiUSSDQhtAP/kj6w5duofNP3jKkY6ZSne0Gg4d0SGMWLBXoPtGQ3GrWewf+P8A2gU5KlAAJby4EccrxQ+Omdr0H2hfHTO16D7RZzbKLHFblzEbNQtRUpc5zojEzpaRp1ULCfSM7G/w5hphHSyp0wjIqxE5bPcgFUwtBfjpna9B9oYYxYsFeg+0VLljZ+Ck4cDocOEGml0yxUQNFL6ysgbkmLE3fQpE1BmJLOlctJBuCAUmxYh7xQ+Omdr0H2hfHTO16D7QAUx/CeCSxGFWCGIImzXBzBDTLERpy9lIspK8QCCCKsXPVcHVKphChbI2MVzjFm1WfIfaH+NX2vQfaADYEKMf46Z2vQfaIpx0wk73oPtExjborKXSrNlRhwHjIOLXx9B9ol8dM7XoPtDowS5M88reyNgQox/jpna9B9oXx0zteg+0NsTRrmHjGOMWfzZXyH2h/jpna9B9oLCjYhRj/HTO16D7Qvjpna9B9oLCjYhRjHGLzqy5DXwh/jpna9B9oLCjYhRj/HTO16D7Qvjpna9B9oLCjYhRiTMYtiarsdBEk41YyPoPtBZNGhi5RUzKII0ZJHfcG9uLQTDksxGVtTbQuYyBjpna46D7QKZj5lY3tOyn7QpTblQ6WNKFmptTqD5h7GHjH2li10u93Gg4GFF2xS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pic>
        <p:nvPicPr>
          <p:cNvPr id="12296" name="Picture 8" descr="Francia di Vichy - Localizzazione"/>
          <p:cNvPicPr>
            <a:picLocks noChangeAspect="1" noChangeArrowheads="1"/>
          </p:cNvPicPr>
          <p:nvPr/>
        </p:nvPicPr>
        <p:blipFill>
          <a:blip r:embed="rId3" cstate="print"/>
          <a:srcRect/>
          <a:stretch>
            <a:fillRect/>
          </a:stretch>
        </p:blipFill>
        <p:spPr bwMode="auto">
          <a:xfrm rot="241235">
            <a:off x="1177097" y="2088564"/>
            <a:ext cx="3709979" cy="36169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296"/>
                                        </p:tgtEl>
                                        <p:attrNameLst>
                                          <p:attrName>style.visibility</p:attrName>
                                        </p:attrNameLst>
                                      </p:cBhvr>
                                      <p:to>
                                        <p:strVal val="visible"/>
                                      </p:to>
                                    </p:set>
                                    <p:animEffect transition="in" filter="wipe(down)">
                                      <p:cBhvr>
                                        <p:cTn id="14" dur="500"/>
                                        <p:tgtEl>
                                          <p:spTgt spid="1229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290"/>
                                        </p:tgtEl>
                                        <p:attrNameLst>
                                          <p:attrName>style.visibility</p:attrName>
                                        </p:attrNameLst>
                                      </p:cBhvr>
                                      <p:to>
                                        <p:strVal val="visible"/>
                                      </p:to>
                                    </p:set>
                                    <p:animEffect transition="in" filter="barn(inVertical)">
                                      <p:cBhvr>
                                        <p:cTn id="1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0034" y="500041"/>
            <a:ext cx="7858180" cy="5214975"/>
          </a:xfrm>
        </p:spPr>
        <p:txBody>
          <a:bodyPr>
            <a:normAutofit/>
          </a:bodyPr>
          <a:lstStyle/>
          <a:p>
            <a:pPr algn="just"/>
            <a:r>
              <a:rPr lang="it-IT" sz="1600" dirty="0" smtClean="0">
                <a:latin typeface="Times New Roman" pitchFamily="18" charset="0"/>
                <a:cs typeface="Times New Roman" pitchFamily="18" charset="0"/>
              </a:rPr>
              <a:t>Il 10 giugno del 1940 credendo che la vittoria dei Tedeschi fosse ormai prossima, Mussolini decise di lanciare anche l’ Italia in guerra al fianco della Germania. Fece un primo tentativo contro la Francia, cercando di occupare la Savoia, ma ottenne solo scarsi risultati. Allora con la Germania e il Giappone, il 27 settembre, strinse una nuova alleanza, il </a:t>
            </a:r>
            <a:r>
              <a:rPr lang="it-IT" sz="1600" b="1" i="1" dirty="0" smtClean="0">
                <a:latin typeface="Times New Roman" pitchFamily="18" charset="0"/>
                <a:cs typeface="Times New Roman" pitchFamily="18" charset="0"/>
              </a:rPr>
              <a:t>Patto Tripartito</a:t>
            </a:r>
            <a:r>
              <a:rPr lang="it-IT" sz="1600" dirty="0" smtClean="0">
                <a:latin typeface="Times New Roman" pitchFamily="18" charset="0"/>
                <a:cs typeface="Times New Roman" pitchFamily="18" charset="0"/>
              </a:rPr>
              <a:t>, secondo il quale la Germania avrebbe avuto l’egemonia in Europa, l’Italia nel Mediterraneo e il Giappone nell’ Asia meridionale.  Forte di questo appoggio, Mussolini </a:t>
            </a:r>
            <a:r>
              <a:rPr lang="it-IT" sz="1600" b="1" i="1" dirty="0" smtClean="0">
                <a:latin typeface="Times New Roman" pitchFamily="18" charset="0"/>
                <a:cs typeface="Times New Roman" pitchFamily="18" charset="0"/>
              </a:rPr>
              <a:t>invase la Grecia</a:t>
            </a:r>
            <a:r>
              <a:rPr lang="it-IT" sz="1600" dirty="0" smtClean="0">
                <a:latin typeface="Times New Roman" pitchFamily="18" charset="0"/>
                <a:cs typeface="Times New Roman" pitchFamily="18" charset="0"/>
              </a:rPr>
              <a:t>, ma fu sconfitto, e solo l’intervento dell’ esercito tedesco portò a termine l’ aggressione, evitando così una bruciante disfatta. Le cose però  non andarono meglio in Africa: gli inglesi occuparono l’Impero etiopico, la Somalia e l’Eritrea e, alla fine del 1940, anche metà della Libia. Solo l’arrivo di due divisioni tedesche, sotto il comando del generale </a:t>
            </a:r>
            <a:r>
              <a:rPr lang="it-IT" sz="1600" b="1" i="1" dirty="0" smtClean="0">
                <a:latin typeface="Times New Roman" pitchFamily="18" charset="0"/>
                <a:cs typeface="Times New Roman" pitchFamily="18" charset="0"/>
              </a:rPr>
              <a:t>Rommel</a:t>
            </a:r>
            <a:r>
              <a:rPr lang="it-IT" sz="1600" dirty="0" smtClean="0">
                <a:latin typeface="Times New Roman" pitchFamily="18" charset="0"/>
                <a:cs typeface="Times New Roman" pitchFamily="18" charset="0"/>
              </a:rPr>
              <a:t>,  permise alle truppe italo-tedesche di riconquistare i territori libici perduti.</a:t>
            </a:r>
            <a:endParaRPr lang="it-IT" sz="1600" dirty="0">
              <a:latin typeface="Times New Roman" pitchFamily="18" charset="0"/>
              <a:cs typeface="Times New Roman" pitchFamily="18" charset="0"/>
            </a:endParaRPr>
          </a:p>
        </p:txBody>
      </p:sp>
      <p:pic>
        <p:nvPicPr>
          <p:cNvPr id="1026" name="Picture 2" descr="C:\Users\Utente\Desktop\l' italia in gu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5" y="3627823"/>
            <a:ext cx="3689496" cy="2587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972972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1538" y="857232"/>
            <a:ext cx="6929486" cy="5119596"/>
          </a:xfrm>
        </p:spPr>
        <p:txBody>
          <a:bodyPr>
            <a:noAutofit/>
          </a:bodyPr>
          <a:lstStyle/>
          <a:p>
            <a:pPr algn="just"/>
            <a:r>
              <a:rPr lang="it-IT" sz="2000" b="1" dirty="0" smtClean="0">
                <a:latin typeface="Times New Roman" pitchFamily="18" charset="0"/>
                <a:cs typeface="Times New Roman" pitchFamily="18" charset="0"/>
              </a:rPr>
              <a:t>BATTAGLIA D'INGHILTERRA (estate '40)</a:t>
            </a:r>
          </a:p>
          <a:p>
            <a:pPr algn="just">
              <a:buNone/>
            </a:pPr>
            <a:r>
              <a:rPr lang="it-IT" sz="2000" b="1"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Hitler sperava di non dover attaccare gli inglesi, perché sapeva che un’invasione dell’isola sarebbe stata praticamente impossibile. Egli cercò fino alla fine di trattare la pace  con la Gran Bretagna ma Winston Churchill (primo ministro inglese), respinse ogni trattativa e ottenne dal Paese l’impegno unanime di resistere a costo di qualunque sacrificio contro il nemico nazista. La battaglia d’Inghilterra fu esclusivamente combattuta nei cieli e dissanguò i tedeschi che, per bombardare le città inglesi, furono costretti a perdere moltissimi aerei. Durante la battaglia d’Inghilterra ci furono i famosissimi </a:t>
            </a:r>
            <a:r>
              <a:rPr lang="it-IT" sz="2000" b="1" dirty="0" smtClean="0">
                <a:latin typeface="Times New Roman" pitchFamily="18" charset="0"/>
                <a:cs typeface="Times New Roman" pitchFamily="18" charset="0"/>
              </a:rPr>
              <a:t>bombardamenti di Londra e di Coventry</a:t>
            </a:r>
            <a:r>
              <a:rPr lang="it-IT" sz="2000" dirty="0" smtClean="0">
                <a:latin typeface="Times New Roman" pitchFamily="18" charset="0"/>
                <a:cs typeface="Times New Roman" pitchFamily="18" charset="0"/>
              </a:rPr>
              <a:t>. Il bombardamento di Coventry (14­15 novembre '40) è uno dei più famosi della storia (assieme a quelli di Dresda e di Tokyo, oltre che di Hiroshima e Nagasaki). Il numero di civili inglesi morti fu molto alto. </a:t>
            </a:r>
            <a:endParaRPr lang="it-IT" sz="2000" dirty="0">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14348" y="1214422"/>
            <a:ext cx="7358114" cy="4792869"/>
          </a:xfrm>
        </p:spPr>
        <p:txBody>
          <a:bodyPr>
            <a:normAutofit/>
          </a:bodyPr>
          <a:lstStyle/>
          <a:p>
            <a:pPr algn="just"/>
            <a:r>
              <a:rPr lang="it-IT" sz="2000" dirty="0" smtClean="0">
                <a:latin typeface="Times New Roman" pitchFamily="18" charset="0"/>
                <a:cs typeface="Times New Roman" pitchFamily="18" charset="0"/>
              </a:rPr>
              <a:t>Le condizioni economiche dei Paesi occidentali erano difficili e i materiali bellici scarseggiavano. Sembrava che la guerra volgesse tutta a favore della Germania ma, in un momento così delicato, intervennero gli Stati Uniti. Il presidente Roosevelt, eletto per la terza volta, fece votare la </a:t>
            </a:r>
            <a:r>
              <a:rPr lang="it-IT" sz="2000" b="1" i="1" dirty="0" smtClean="0">
                <a:latin typeface="Times New Roman" pitchFamily="18" charset="0"/>
                <a:cs typeface="Times New Roman" pitchFamily="18" charset="0"/>
              </a:rPr>
              <a:t>«legge degli affitti e prestiti»</a:t>
            </a:r>
            <a:r>
              <a:rPr lang="it-IT" sz="2000" dirty="0" smtClean="0">
                <a:latin typeface="Times New Roman" pitchFamily="18" charset="0"/>
                <a:cs typeface="Times New Roman" pitchFamily="18" charset="0"/>
              </a:rPr>
              <a:t>, secondo la quale, anche senza l’entrata in guerra degli Stati Uniti, ogni Paese democratico in lotta contro la Germania avrebbe ricevuto “il materiale bellico con l’impegno di restituirlo alla fine del conflitto”. Da quel giorno gli Stati Uniti fabbricarono una nave al giorno e un aereo ogni cinque minuti (Thomas).</a:t>
            </a:r>
          </a:p>
          <a:p>
            <a:pPr algn="just"/>
            <a:endParaRPr lang="it-IT" sz="2000" dirty="0" smtClean="0">
              <a:latin typeface="Times New Roman" pitchFamily="18" charset="0"/>
              <a:cs typeface="Times New Roman" pitchFamily="18" charset="0"/>
            </a:endParaRPr>
          </a:p>
          <a:p>
            <a:pPr algn="just"/>
            <a:endParaRPr lang="it-IT" sz="2400" dirty="0" smtClean="0">
              <a:latin typeface="Times New Roman" pitchFamily="18" charset="0"/>
              <a:cs typeface="Times New Roman" pitchFamily="18" charset="0"/>
            </a:endParaRPr>
          </a:p>
        </p:txBody>
      </p:sp>
      <p:sp>
        <p:nvSpPr>
          <p:cNvPr id="19458" name="AutoShape 2" descr="https://upload.wikimedia.org/wikipedia/commons/thumb/8/8b/B-17_Flying_Fortress.jpg/300px-B-17_Flying_Fortress.jpg"/>
          <p:cNvSpPr>
            <a:spLocks noChangeAspect="1" noChangeArrowheads="1"/>
          </p:cNvSpPr>
          <p:nvPr/>
        </p:nvSpPr>
        <p:spPr bwMode="auto">
          <a:xfrm>
            <a:off x="155575" y="-1058863"/>
            <a:ext cx="2857500" cy="2209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460" name="AutoShape 4" descr="https://upload.wikimedia.org/wikipedia/commons/thumb/8/8b/B-17_Flying_Fortress.jpg/300px-B-17_Flying_Fortress.jpg"/>
          <p:cNvSpPr>
            <a:spLocks noChangeAspect="1" noChangeArrowheads="1"/>
          </p:cNvSpPr>
          <p:nvPr/>
        </p:nvSpPr>
        <p:spPr bwMode="auto">
          <a:xfrm>
            <a:off x="155575" y="-1058863"/>
            <a:ext cx="2857500" cy="2209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38031335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83568" y="214290"/>
            <a:ext cx="8229600" cy="6143668"/>
          </a:xfrm>
        </p:spPr>
        <p:txBody>
          <a:bodyPr>
            <a:noAutofit/>
          </a:bodyPr>
          <a:lstStyle/>
          <a:p>
            <a:pPr algn="ctr"/>
            <a:r>
              <a:rPr lang="it-IT" sz="3200" dirty="0" smtClean="0">
                <a:solidFill>
                  <a:schemeClr val="tx1"/>
                </a:solidFill>
                <a:latin typeface="Times New Roman" pitchFamily="18" charset="0"/>
                <a:cs typeface="Times New Roman" pitchFamily="18" charset="0"/>
              </a:rPr>
              <a:t/>
            </a:r>
            <a:br>
              <a:rPr lang="it-IT" sz="3200" dirty="0" smtClean="0">
                <a:solidFill>
                  <a:schemeClr val="tx1"/>
                </a:solidFill>
                <a:latin typeface="Times New Roman" pitchFamily="18" charset="0"/>
                <a:cs typeface="Times New Roman" pitchFamily="18" charset="0"/>
              </a:rPr>
            </a:br>
            <a:r>
              <a:rPr lang="it-IT" sz="3200" dirty="0" smtClean="0">
                <a:solidFill>
                  <a:schemeClr val="tx1"/>
                </a:solidFill>
                <a:latin typeface="Times New Roman" pitchFamily="18" charset="0"/>
                <a:cs typeface="Times New Roman" pitchFamily="18" charset="0"/>
              </a:rPr>
              <a:t>IL CONFLITTO DIVENTA MONDIALE</a:t>
            </a:r>
            <a:br>
              <a:rPr lang="it-IT" sz="3200" dirty="0" smtClean="0">
                <a:solidFill>
                  <a:schemeClr val="tx1"/>
                </a:solidFill>
                <a:latin typeface="Times New Roman" pitchFamily="18" charset="0"/>
                <a:cs typeface="Times New Roman" pitchFamily="18" charset="0"/>
              </a:rPr>
            </a:br>
            <a:r>
              <a:rPr lang="it-IT" sz="3200" dirty="0" smtClean="0">
                <a:solidFill>
                  <a:schemeClr val="tx1"/>
                </a:solidFill>
                <a:latin typeface="Times New Roman" pitchFamily="18" charset="0"/>
                <a:cs typeface="Times New Roman" pitchFamily="18" charset="0"/>
              </a:rPr>
              <a:t/>
            </a:r>
            <a:br>
              <a:rPr lang="it-IT" sz="3200" dirty="0" smtClean="0">
                <a:solidFill>
                  <a:schemeClr val="tx1"/>
                </a:solidFill>
                <a:latin typeface="Times New Roman" pitchFamily="18" charset="0"/>
                <a:cs typeface="Times New Roman" pitchFamily="18" charset="0"/>
              </a:rPr>
            </a:br>
            <a:r>
              <a:rPr lang="it-IT" sz="3200" dirty="0" smtClean="0">
                <a:solidFill>
                  <a:schemeClr val="tx1"/>
                </a:solidFill>
                <a:latin typeface="Times New Roman" pitchFamily="18" charset="0"/>
                <a:cs typeface="Times New Roman" pitchFamily="18" charset="0"/>
              </a:rPr>
              <a:t>seconda fase</a:t>
            </a:r>
            <a:br>
              <a:rPr lang="it-IT" sz="3200" dirty="0" smtClean="0">
                <a:solidFill>
                  <a:schemeClr val="tx1"/>
                </a:solidFill>
                <a:latin typeface="Times New Roman" pitchFamily="18" charset="0"/>
                <a:cs typeface="Times New Roman" pitchFamily="18" charset="0"/>
              </a:rPr>
            </a:br>
            <a:r>
              <a:rPr lang="it-IT" sz="3200" dirty="0" smtClean="0">
                <a:solidFill>
                  <a:schemeClr val="tx1"/>
                </a:solidFill>
                <a:latin typeface="Times New Roman" pitchFamily="18" charset="0"/>
                <a:cs typeface="Times New Roman" pitchFamily="18" charset="0"/>
              </a:rPr>
              <a:t>maggio 1941- autunno 1942</a:t>
            </a:r>
            <a:r>
              <a:rPr lang="it-IT" sz="6000" dirty="0" smtClean="0">
                <a:solidFill>
                  <a:schemeClr val="tx1"/>
                </a:solidFill>
                <a:latin typeface="Baskerville Old Face" pitchFamily="18" charset="0"/>
              </a:rPr>
              <a:t/>
            </a:r>
            <a:br>
              <a:rPr lang="it-IT" sz="6000" dirty="0" smtClean="0">
                <a:solidFill>
                  <a:schemeClr val="tx1"/>
                </a:solidFill>
                <a:latin typeface="Baskerville Old Face" pitchFamily="18" charset="0"/>
              </a:rPr>
            </a:br>
            <a:endParaRPr lang="it-IT" sz="6000" dirty="0">
              <a:solidFill>
                <a:schemeClr val="tx1"/>
              </a:solidFill>
              <a:latin typeface="Baskerville Old Face" pitchFamily="18" charset="0"/>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51300" flipH="1" flipV="1">
            <a:off x="3022066" y="2428868"/>
            <a:ext cx="5429290" cy="3250887"/>
          </a:xfrm>
          <a:prstGeom prst="rect">
            <a:avLst/>
          </a:prstGeom>
          <a:noFill/>
          <a:ln>
            <a:noFill/>
          </a:ln>
          <a:extLst/>
        </p:spPr>
      </p:pic>
      <p:sp>
        <p:nvSpPr>
          <p:cNvPr id="2" name="Segnaposto contenuto 1"/>
          <p:cNvSpPr>
            <a:spLocks noGrp="1"/>
          </p:cNvSpPr>
          <p:nvPr>
            <p:ph idx="1"/>
          </p:nvPr>
        </p:nvSpPr>
        <p:spPr>
          <a:xfrm>
            <a:off x="1142976" y="1071546"/>
            <a:ext cx="6929486" cy="1143008"/>
          </a:xfrm>
        </p:spPr>
        <p:txBody>
          <a:bodyPr>
            <a:normAutofit lnSpcReduction="10000"/>
          </a:bodyPr>
          <a:lstStyle/>
          <a:p>
            <a:pPr algn="just"/>
            <a:r>
              <a:rPr lang="it-IT" sz="2400" dirty="0" smtClean="0">
                <a:latin typeface="Times New Roman" pitchFamily="18" charset="0"/>
                <a:cs typeface="Times New Roman" pitchFamily="18" charset="0"/>
              </a:rPr>
              <a:t>In questa seconda fase con l’entrata in guerra  degli </a:t>
            </a:r>
            <a:r>
              <a:rPr lang="it-IT" sz="2400" b="1" i="1" dirty="0" smtClean="0">
                <a:latin typeface="Times New Roman" pitchFamily="18" charset="0"/>
                <a:cs typeface="Times New Roman" pitchFamily="18" charset="0"/>
              </a:rPr>
              <a:t>Stati Uniti </a:t>
            </a:r>
            <a:r>
              <a:rPr lang="it-IT" sz="2400" dirty="0" smtClean="0">
                <a:latin typeface="Times New Roman" pitchFamily="18" charset="0"/>
                <a:cs typeface="Times New Roman" pitchFamily="18" charset="0"/>
              </a:rPr>
              <a:t>e del </a:t>
            </a:r>
            <a:r>
              <a:rPr lang="it-IT" sz="2400" b="1" i="1" dirty="0" smtClean="0">
                <a:latin typeface="Times New Roman" pitchFamily="18" charset="0"/>
                <a:cs typeface="Times New Roman" pitchFamily="18" charset="0"/>
              </a:rPr>
              <a:t>Giappone </a:t>
            </a:r>
            <a:r>
              <a:rPr lang="it-IT" sz="2400" dirty="0" smtClean="0">
                <a:latin typeface="Times New Roman" pitchFamily="18" charset="0"/>
                <a:cs typeface="Times New Roman" pitchFamily="18" charset="0"/>
              </a:rPr>
              <a:t>il conflitto divenne mondiale. </a:t>
            </a:r>
          </a:p>
          <a:p>
            <a:pPr algn="just">
              <a:buNone/>
            </a:pPr>
            <a:endParaRPr lang="it-IT" sz="1800" dirty="0" smtClean="0">
              <a:latin typeface="Times New Roman" pitchFamily="18" charset="0"/>
              <a:cs typeface="Times New Roman" pitchFamily="18" charset="0"/>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99592" y="260648"/>
            <a:ext cx="7286676" cy="2928958"/>
          </a:xfrm>
        </p:spPr>
        <p:txBody>
          <a:bodyPr>
            <a:normAutofit fontScale="90000"/>
          </a:bodyPr>
          <a:lstStyle/>
          <a:p>
            <a:r>
              <a:rPr lang="it-IT" sz="1800" b="0" dirty="0" smtClean="0">
                <a:solidFill>
                  <a:schemeClr val="tx1"/>
                </a:solidFill>
                <a:latin typeface="Times New Roman" pitchFamily="18" charset="0"/>
                <a:cs typeface="Times New Roman" pitchFamily="18" charset="0"/>
              </a:rPr>
              <a:t> </a:t>
            </a:r>
            <a:br>
              <a:rPr lang="it-IT" sz="1800" b="0" dirty="0" smtClean="0">
                <a:solidFill>
                  <a:schemeClr val="tx1"/>
                </a:solidFill>
                <a:latin typeface="Times New Roman" pitchFamily="18" charset="0"/>
                <a:cs typeface="Times New Roman" pitchFamily="18" charset="0"/>
              </a:rPr>
            </a:br>
            <a:r>
              <a:rPr lang="it-IT" sz="1800" b="0" dirty="0" smtClean="0">
                <a:solidFill>
                  <a:schemeClr val="tx1"/>
                </a:solidFill>
                <a:latin typeface="Times New Roman" pitchFamily="18" charset="0"/>
                <a:cs typeface="Times New Roman" pitchFamily="18" charset="0"/>
              </a:rPr>
              <a:t>Le operazioni di questo periodo furono:</a:t>
            </a:r>
            <a:br>
              <a:rPr lang="it-IT" sz="1800" b="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GLI ESERCITI DELL’ASSE RAGGIUNGONO EL-ALAMEIN (</a:t>
            </a:r>
            <a:r>
              <a:rPr lang="it-IT" sz="1800" b="0" dirty="0" smtClean="0">
                <a:solidFill>
                  <a:schemeClr val="tx1"/>
                </a:solidFill>
                <a:latin typeface="Times New Roman" pitchFamily="18" charset="0"/>
                <a:cs typeface="Times New Roman" pitchFamily="18" charset="0"/>
              </a:rPr>
              <a:t>Estate’41 – giugno’42)</a:t>
            </a:r>
            <a:br>
              <a:rPr lang="it-IT" sz="1800" b="0" dirty="0" smtClean="0">
                <a:solidFill>
                  <a:schemeClr val="tx1"/>
                </a:solidFill>
                <a:latin typeface="Times New Roman" pitchFamily="18" charset="0"/>
                <a:cs typeface="Times New Roman" pitchFamily="18" charset="0"/>
              </a:rPr>
            </a:br>
            <a:r>
              <a:rPr lang="it-IT" sz="1800" b="0" dirty="0">
                <a:solidFill>
                  <a:schemeClr val="tx1"/>
                </a:solidFill>
                <a:latin typeface="Times New Roman" pitchFamily="18" charset="0"/>
                <a:cs typeface="Times New Roman" pitchFamily="18" charset="0"/>
              </a:rPr>
              <a:t/>
            </a:r>
            <a:br>
              <a:rPr lang="it-IT" sz="1800" b="0" dirty="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INVASIONE TEDESCA DELLA JUGOSLAVIA  </a:t>
            </a:r>
            <a:r>
              <a:rPr lang="it-IT" sz="1800" b="0" dirty="0" smtClean="0">
                <a:solidFill>
                  <a:schemeClr val="tx1"/>
                </a:solidFill>
                <a:latin typeface="Times New Roman" pitchFamily="18" charset="0"/>
                <a:cs typeface="Times New Roman" pitchFamily="18" charset="0"/>
              </a:rPr>
              <a:t>(Aprile ’41)</a:t>
            </a: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BATTAGLIA DI CRETA   </a:t>
            </a:r>
            <a:r>
              <a:rPr lang="it-IT" sz="1800" b="0" dirty="0" smtClean="0">
                <a:solidFill>
                  <a:schemeClr val="tx1"/>
                </a:solidFill>
                <a:latin typeface="Times New Roman" pitchFamily="18" charset="0"/>
                <a:cs typeface="Times New Roman" pitchFamily="18" charset="0"/>
              </a:rPr>
              <a:t>(Maggio - Giugno ’41)</a:t>
            </a: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INVASIONE  DELLA RUSSIA DA PARTE DEGLI ESERCITI TEDESCHI</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
            </a:r>
            <a:br>
              <a:rPr lang="it-IT" sz="1800" dirty="0" smtClean="0">
                <a:solidFill>
                  <a:schemeClr val="tx1"/>
                </a:solidFill>
                <a:latin typeface="Times New Roman" pitchFamily="18" charset="0"/>
                <a:cs typeface="Times New Roman" pitchFamily="18" charset="0"/>
              </a:rPr>
            </a:br>
            <a:r>
              <a:rPr lang="it-IT" sz="1800" dirty="0" smtClean="0">
                <a:solidFill>
                  <a:schemeClr val="tx1"/>
                </a:solidFill>
                <a:latin typeface="Times New Roman" pitchFamily="18" charset="0"/>
                <a:cs typeface="Times New Roman" pitchFamily="18" charset="0"/>
              </a:rPr>
              <a:t>ATTACCO DEL GIAPPONE AGLI STATI UNITI</a:t>
            </a:r>
            <a:r>
              <a:rPr lang="it-IT" sz="1800" dirty="0" smtClean="0">
                <a:latin typeface="Times New Roman" pitchFamily="18" charset="0"/>
                <a:cs typeface="Times New Roman" pitchFamily="18" charset="0"/>
              </a:rPr>
              <a:t/>
            </a:r>
            <a:br>
              <a:rPr lang="it-IT" sz="1800" dirty="0" smtClean="0">
                <a:latin typeface="Times New Roman" pitchFamily="18" charset="0"/>
                <a:cs typeface="Times New Roman" pitchFamily="18" charset="0"/>
              </a:rPr>
            </a:br>
            <a:endParaRPr lang="it-IT" sz="1800" dirty="0">
              <a:latin typeface="Times New Roman" pitchFamily="18" charset="0"/>
              <a:cs typeface="Times New Roman" pitchFamily="18" charset="0"/>
            </a:endParaRPr>
          </a:p>
        </p:txBody>
      </p:sp>
      <p:pic>
        <p:nvPicPr>
          <p:cNvPr id="4" name="Picture 2" descr="http://adriano16.altervista.org/images/Junkers_Ju87.jpg"/>
          <p:cNvPicPr>
            <a:picLocks noGrp="1" noChangeAspect="1" noChangeArrowheads="1"/>
          </p:cNvPicPr>
          <p:nvPr>
            <p:ph idx="1"/>
          </p:nvPr>
        </p:nvPicPr>
        <p:blipFill>
          <a:blip r:embed="rId2" cstate="print"/>
          <a:srcRect/>
          <a:stretch>
            <a:fillRect/>
          </a:stretch>
        </p:blipFill>
        <p:spPr bwMode="auto">
          <a:xfrm>
            <a:off x="2915816" y="3573016"/>
            <a:ext cx="5086352" cy="2641496"/>
          </a:xfrm>
          <a:prstGeom prst="rect">
            <a:avLst/>
          </a:prstGeom>
          <a:noFill/>
        </p:spPr>
      </p:pic>
    </p:spTree>
    <p:extLst>
      <p:ext uri="{BB962C8B-B14F-4D97-AF65-F5344CB8AC3E}">
        <p14:creationId xmlns:p14="http://schemas.microsoft.com/office/powerpoint/2010/main" val="37475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00100" y="1071546"/>
            <a:ext cx="7215238" cy="4714908"/>
          </a:xfrm>
        </p:spPr>
        <p:txBody>
          <a:bodyPr>
            <a:noAutofit/>
          </a:bodyPr>
          <a:lstStyle/>
          <a:p>
            <a:pPr algn="just"/>
            <a:r>
              <a:rPr lang="it-IT" sz="1600" b="1" dirty="0" smtClean="0">
                <a:latin typeface="Times New Roman" pitchFamily="18" charset="0"/>
                <a:cs typeface="Times New Roman" pitchFamily="18" charset="0"/>
              </a:rPr>
              <a:t>Dall’ invasione  tedesca (giugno '41) alla battaglia di Stalingrado (febbraio '43)</a:t>
            </a:r>
          </a:p>
          <a:p>
            <a:pPr algn="just"/>
            <a:r>
              <a:rPr lang="it-IT" sz="1600" dirty="0" smtClean="0">
                <a:latin typeface="Times New Roman" pitchFamily="18" charset="0"/>
                <a:cs typeface="Times New Roman" pitchFamily="18" charset="0"/>
              </a:rPr>
              <a:t>L’invasione tedesca dell’Unione Sovietica è l’invasione militare più grande della storia (4 milioni di uomini). Hitler sapeva benissimo che, se non avesse battuto la Russia subito, tutto si sarebbe complicato per l'arrivo dell'inverno. I nazisti all’inizio spazzarono via l’esercito russo e sterminarono i civili compiendo crimini indescrivibili. </a:t>
            </a:r>
          </a:p>
          <a:p>
            <a:pPr algn="just">
              <a:buNone/>
            </a:pPr>
            <a:r>
              <a:rPr lang="it-IT" sz="1600" dirty="0" smtClean="0">
                <a:latin typeface="Times New Roman" pitchFamily="18" charset="0"/>
                <a:cs typeface="Times New Roman" pitchFamily="18" charset="0"/>
              </a:rPr>
              <a:t>    La Russia riuscì a resistere perché: </a:t>
            </a:r>
          </a:p>
          <a:p>
            <a:pPr marL="624078" indent="-514350" algn="just">
              <a:buFont typeface="Wingdings" pitchFamily="2" charset="2"/>
              <a:buChar char="v"/>
            </a:pPr>
            <a:r>
              <a:rPr lang="it-IT" sz="1600" dirty="0" smtClean="0">
                <a:latin typeface="Times New Roman" pitchFamily="18" charset="0"/>
                <a:cs typeface="Times New Roman" pitchFamily="18" charset="0"/>
              </a:rPr>
              <a:t>era un paese gigantesco, perciò poteva permettersi di far penetrare i tedeschi nelle zone più interne (in vista dell’arrivo dell’inverno, che avrebbe messo i tedeschi in trappola) </a:t>
            </a:r>
          </a:p>
          <a:p>
            <a:pPr marL="624078" indent="-514350" algn="just">
              <a:buFont typeface="Wingdings" pitchFamily="2" charset="2"/>
              <a:buChar char="v"/>
            </a:pPr>
            <a:r>
              <a:rPr lang="it-IT" sz="1600" dirty="0" smtClean="0">
                <a:latin typeface="Times New Roman" pitchFamily="18" charset="0"/>
                <a:cs typeface="Times New Roman" pitchFamily="18" charset="0"/>
              </a:rPr>
              <a:t>aveva risorse energetiche pressoché infinite. Stalin riuscì a mantenere un elevatissimo ritmo di produzione industriale bellica (che i tedeschi invece non potevano permettersi: per loro la guerra doveva durare meno tempo possibile) </a:t>
            </a:r>
          </a:p>
          <a:p>
            <a:pPr marL="624078" indent="-514350" algn="just">
              <a:buFont typeface="Wingdings" pitchFamily="2" charset="2"/>
              <a:buChar char="v"/>
            </a:pPr>
            <a:r>
              <a:rPr lang="it-IT" sz="1600" dirty="0" smtClean="0">
                <a:latin typeface="Times New Roman" pitchFamily="18" charset="0"/>
                <a:cs typeface="Times New Roman" pitchFamily="18" charset="0"/>
              </a:rPr>
              <a:t>i cittadini russi percepirono i tedeschi come degli invasori e organizzarono un’accanita resistenza  villaggio per villaggio, metro su metro, casa dopo casa. Questa resistenza rallentò tantissimo la spinta tedesca e diede all’Armata rossa la possibilità di riprendere forze. </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114298691"/>
      </p:ext>
    </p:extLst>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71472" y="571481"/>
            <a:ext cx="7572428" cy="4286280"/>
          </a:xfrm>
        </p:spPr>
        <p:txBody>
          <a:bodyPr>
            <a:normAutofit/>
          </a:bodyPr>
          <a:lstStyle/>
          <a:p>
            <a:pPr algn="just"/>
            <a:r>
              <a:rPr lang="it-IT" sz="1800" dirty="0" smtClean="0">
                <a:latin typeface="Times New Roman" pitchFamily="18" charset="0"/>
                <a:cs typeface="Times New Roman" pitchFamily="18" charset="0"/>
              </a:rPr>
              <a:t>La resistenza dei cittadini russi fu davvero eroica. Il simbolo di questa resistenza è l’assedio della città di Leningrado che contrastò per 900 giorni gli attacchi nazisti. Alla fine della guerra, a ogni abitante della città fu assegnata una medaglia d’oro al valore per aver resistito contro i nazisti. La prova della forza immensa di questa resistenza è che, delle tre città fondamentali che i nazisti avrebbero dovuto prendere, non riuscirono a conquistarne nemmeno una: si fermarono a meno di 10 km da Mosca, non occuparono Leningrado e a Stalingrado persero la battaglia più importante di tutta la seconda guerra mondiale.</a:t>
            </a:r>
            <a:endParaRPr lang="it-IT" sz="1800" dirty="0">
              <a:latin typeface="Times New Roman" pitchFamily="18" charset="0"/>
              <a:cs typeface="Times New Roman" pitchFamily="18" charset="0"/>
            </a:endParaRPr>
          </a:p>
        </p:txBody>
      </p:sp>
      <p:pic>
        <p:nvPicPr>
          <p:cNvPr id="6146" name="Picture 2" descr="https://upload.wikimedia.org/wikipedia/commons/a/ae/Bundesarchiv_Bild_183-R76619,_Russland,_Kesselschlacht_Stalingrad.jpg"/>
          <p:cNvPicPr>
            <a:picLocks noChangeAspect="1" noChangeArrowheads="1"/>
          </p:cNvPicPr>
          <p:nvPr/>
        </p:nvPicPr>
        <p:blipFill>
          <a:blip r:embed="rId2" cstate="print"/>
          <a:srcRect/>
          <a:stretch>
            <a:fillRect/>
          </a:stretch>
        </p:blipFill>
        <p:spPr bwMode="auto">
          <a:xfrm>
            <a:off x="2786049" y="3857628"/>
            <a:ext cx="5000661" cy="200061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45590384"/>
      </p:ext>
    </p:extLst>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85786" y="214290"/>
          <a:ext cx="7712825" cy="5783279"/>
        </p:xfrm>
        <a:graphic>
          <a:graphicData uri="http://schemas.openxmlformats.org/presentationml/2006/ole">
            <mc:AlternateContent xmlns:mc="http://schemas.openxmlformats.org/markup-compatibility/2006">
              <mc:Choice xmlns:v="urn:schemas-microsoft-com:vml" Requires="v">
                <p:oleObj spid="_x0000_s1031" name="Presentazione" r:id="rId4" imgW="4569051" imgH="3425913" progId="PowerPoint.Show.12">
                  <p:embed/>
                </p:oleObj>
              </mc:Choice>
              <mc:Fallback>
                <p:oleObj name="Presentazione" r:id="rId4" imgW="4569051" imgH="3425913" progId="PowerPoint.Show.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214290"/>
                        <a:ext cx="7712825" cy="57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71472" y="857232"/>
            <a:ext cx="7500990" cy="5150059"/>
          </a:xfrm>
        </p:spPr>
        <p:txBody>
          <a:bodyPr>
            <a:normAutofit/>
          </a:bodyPr>
          <a:lstStyle/>
          <a:p>
            <a:pPr algn="ctr">
              <a:buNone/>
            </a:pPr>
            <a:r>
              <a:rPr lang="it-IT" sz="2000" b="1" dirty="0" smtClean="0">
                <a:latin typeface="Times New Roman" pitchFamily="18" charset="0"/>
                <a:cs typeface="Times New Roman" pitchFamily="18" charset="0"/>
              </a:rPr>
              <a:t>Dalla battaglia di Stalingrado alla controffensiva sovietica </a:t>
            </a:r>
          </a:p>
          <a:p>
            <a:pPr algn="ctr">
              <a:buNone/>
            </a:pPr>
            <a:endParaRPr lang="it-IT" sz="2000" b="1" dirty="0" smtClean="0">
              <a:latin typeface="Times New Roman" pitchFamily="18" charset="0"/>
              <a:cs typeface="Times New Roman" pitchFamily="18" charset="0"/>
            </a:endParaRPr>
          </a:p>
          <a:p>
            <a:pPr algn="just">
              <a:buNone/>
            </a:pPr>
            <a:r>
              <a:rPr lang="it-IT" sz="2000" dirty="0" smtClean="0">
                <a:latin typeface="Times New Roman" pitchFamily="18" charset="0"/>
                <a:cs typeface="Times New Roman" pitchFamily="18" charset="0"/>
              </a:rPr>
              <a:t>    La battaglia di Stalingrado (agosto '42 ­ febbraio '43) è la più importante della seconda guerra mondiale. La vittoria dei sovietici cambiò tutto: dopo Stalingrado finì l’avanzata tedesca e iniziò quella russa. La controffensiva russa cacciò i tedeschi dalla Russia, invase l’Europa entrando in Polonia, poi penetrò in Germania  con la conquista della città di Berlino.</a:t>
            </a:r>
          </a:p>
          <a:p>
            <a:pPr algn="just">
              <a:buNone/>
            </a:pP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6965976"/>
      </p:ext>
    </p:extLst>
  </p:cSld>
  <p:clrMapOvr>
    <a:masterClrMapping/>
  </p:clrMapOvr>
  <p:transition spd="slow">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800" dirty="0" smtClean="0">
                <a:latin typeface="Times New Roman" pitchFamily="18" charset="0"/>
                <a:cs typeface="Times New Roman" pitchFamily="18" charset="0"/>
              </a:rPr>
              <a:t>Evento importante del 1941 fu l’attacco giapponese alla flotta degli Stati Uniti nel porto di </a:t>
            </a:r>
            <a:r>
              <a:rPr lang="it-IT" sz="1800" b="1" i="1" dirty="0" smtClean="0">
                <a:latin typeface="Times New Roman" pitchFamily="18" charset="0"/>
                <a:cs typeface="Times New Roman" pitchFamily="18" charset="0"/>
              </a:rPr>
              <a:t>Pearl Harbour </a:t>
            </a:r>
            <a:r>
              <a:rPr lang="it-IT" sz="1800" dirty="0" smtClean="0">
                <a:latin typeface="Times New Roman" pitchFamily="18" charset="0"/>
                <a:cs typeface="Times New Roman" pitchFamily="18" charset="0"/>
              </a:rPr>
              <a:t>il 7 dicembre del 1941.</a:t>
            </a:r>
          </a:p>
          <a:p>
            <a:pPr algn="just">
              <a:buNone/>
            </a:pPr>
            <a:r>
              <a:rPr lang="it-IT" sz="1800" dirty="0" smtClean="0">
                <a:latin typeface="Times New Roman" pitchFamily="18" charset="0"/>
                <a:cs typeface="Times New Roman" pitchFamily="18" charset="0"/>
              </a:rPr>
              <a:t>    L’attacco distrusse gran parte della flotta statunitense e i giapponesi poterono dilagare in tutta l’area del Pacifico, delle Filippine e dell’Asia meridionale.</a:t>
            </a:r>
          </a:p>
          <a:p>
            <a:pPr algn="just">
              <a:buNone/>
            </a:pPr>
            <a:r>
              <a:rPr lang="it-IT" sz="1800" dirty="0" smtClean="0">
                <a:latin typeface="Times New Roman" pitchFamily="18" charset="0"/>
                <a:cs typeface="Times New Roman" pitchFamily="18" charset="0"/>
              </a:rPr>
              <a:t>    Sembrava che la vittoria totale delle potenze dell’Asse fosse vicina:</a:t>
            </a:r>
          </a:p>
          <a:p>
            <a:pPr algn="just">
              <a:buFont typeface="Wingdings" pitchFamily="2" charset="2"/>
              <a:buChar char="v"/>
            </a:pPr>
            <a:r>
              <a:rPr lang="it-IT" sz="1800" dirty="0" smtClean="0">
                <a:latin typeface="Times New Roman" pitchFamily="18" charset="0"/>
                <a:cs typeface="Times New Roman" pitchFamily="18" charset="0"/>
              </a:rPr>
              <a:t>l’Europa era quasi tutta soggetta ai Tedeschi</a:t>
            </a:r>
          </a:p>
          <a:p>
            <a:pPr algn="just">
              <a:buFont typeface="Wingdings" pitchFamily="2" charset="2"/>
              <a:buChar char="v"/>
            </a:pPr>
            <a:r>
              <a:rPr lang="it-IT" sz="1800" dirty="0" smtClean="0">
                <a:latin typeface="Times New Roman" pitchFamily="18" charset="0"/>
                <a:cs typeface="Times New Roman" pitchFamily="18" charset="0"/>
              </a:rPr>
              <a:t>la Russia era quasi prostrata dall’invasione tedesca</a:t>
            </a:r>
          </a:p>
          <a:p>
            <a:pPr algn="just">
              <a:buFont typeface="Wingdings" pitchFamily="2" charset="2"/>
              <a:buChar char="v"/>
            </a:pPr>
            <a:r>
              <a:rPr lang="it-IT" sz="1800" dirty="0" smtClean="0">
                <a:latin typeface="Times New Roman" pitchFamily="18" charset="0"/>
                <a:cs typeface="Times New Roman" pitchFamily="18" charset="0"/>
              </a:rPr>
              <a:t>il Pacifico era dominato dal Giappone</a:t>
            </a:r>
          </a:p>
          <a:p>
            <a:pPr algn="just">
              <a:buNone/>
            </a:pPr>
            <a:r>
              <a:rPr lang="it-IT" sz="1800" dirty="0" smtClean="0">
                <a:latin typeface="Times New Roman" pitchFamily="18" charset="0"/>
                <a:cs typeface="Times New Roman" pitchFamily="18" charset="0"/>
              </a:rPr>
              <a:t>Verso gli ultimi mesi del 1942 gli equilibri in campo si ristabilirono:  </a:t>
            </a:r>
          </a:p>
          <a:p>
            <a:pPr algn="just">
              <a:buFont typeface="Wingdings" pitchFamily="2" charset="2"/>
              <a:buChar char="v"/>
            </a:pPr>
            <a:r>
              <a:rPr lang="it-IT" sz="1800" dirty="0" smtClean="0">
                <a:latin typeface="Times New Roman" pitchFamily="18" charset="0"/>
                <a:cs typeface="Times New Roman" pitchFamily="18" charset="0"/>
              </a:rPr>
              <a:t>l’Inghilterra non era più sola contro le potenze dell’asse</a:t>
            </a:r>
          </a:p>
          <a:p>
            <a:pPr algn="just">
              <a:buFont typeface="Wingdings" pitchFamily="2" charset="2"/>
              <a:buChar char="v"/>
            </a:pPr>
            <a:r>
              <a:rPr lang="it-IT" sz="1800" dirty="0" smtClean="0">
                <a:latin typeface="Times New Roman" pitchFamily="18" charset="0"/>
                <a:cs typeface="Times New Roman" pitchFamily="18" charset="0"/>
              </a:rPr>
              <a:t>la Russia aveva fermato l’avanzata tedesca</a:t>
            </a:r>
          </a:p>
          <a:p>
            <a:pPr algn="just">
              <a:buFont typeface="Wingdings" pitchFamily="2" charset="2"/>
              <a:buChar char="v"/>
            </a:pPr>
            <a:r>
              <a:rPr lang="it-IT" sz="1800" dirty="0" smtClean="0">
                <a:latin typeface="Times New Roman" pitchFamily="18" charset="0"/>
                <a:cs typeface="Times New Roman" pitchFamily="18" charset="0"/>
              </a:rPr>
              <a:t>gli Stati Uniti erano entrati direttamente nel conflitto</a:t>
            </a:r>
          </a:p>
          <a:p>
            <a:pPr algn="just">
              <a:buFont typeface="Wingdings" pitchFamily="2" charset="2"/>
              <a:buChar char="v"/>
            </a:pPr>
            <a:r>
              <a:rPr lang="it-IT" sz="1800" dirty="0" smtClean="0">
                <a:latin typeface="Times New Roman" pitchFamily="18" charset="0"/>
                <a:cs typeface="Times New Roman" pitchFamily="18" charset="0"/>
              </a:rPr>
              <a:t>in tutti i Paesi dominati dai regimi nazisti e fascisti si erano formati </a:t>
            </a:r>
            <a:r>
              <a:rPr lang="it-IT" sz="1800" b="1" i="1" dirty="0" smtClean="0">
                <a:latin typeface="Times New Roman" pitchFamily="18" charset="0"/>
                <a:cs typeface="Times New Roman" pitchFamily="18" charset="0"/>
              </a:rPr>
              <a:t>i movimenti di Resistenza</a:t>
            </a: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sp>
        <p:nvSpPr>
          <p:cNvPr id="3" name="Titolo 2"/>
          <p:cNvSpPr>
            <a:spLocks noGrp="1"/>
          </p:cNvSpPr>
          <p:nvPr>
            <p:ph type="title"/>
          </p:nvPr>
        </p:nvSpPr>
        <p:spPr/>
        <p:txBody>
          <a:bodyPr>
            <a:normAutofit/>
          </a:bodyPr>
          <a:lstStyle/>
          <a:p>
            <a:pPr algn="ctr"/>
            <a:r>
              <a:rPr lang="it-IT" sz="2000" dirty="0" smtClean="0">
                <a:latin typeface="Times New Roman" pitchFamily="18" charset="0"/>
                <a:cs typeface="Times New Roman" pitchFamily="18" charset="0"/>
              </a:rPr>
              <a:t>L’ATTACCO GIAPPONESE</a:t>
            </a: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val="2541219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14290"/>
            <a:ext cx="8229600" cy="5793001"/>
          </a:xfrm>
        </p:spPr>
        <p:txBody>
          <a:bodyPr>
            <a:normAutofit/>
          </a:bodyPr>
          <a:lstStyle/>
          <a:p>
            <a:pPr algn="ctr">
              <a:buNone/>
            </a:pPr>
            <a:endParaRPr lang="it-IT" sz="4000" dirty="0" smtClean="0">
              <a:latin typeface="Baskerville Old Face" pitchFamily="18" charset="0"/>
            </a:endParaRPr>
          </a:p>
          <a:p>
            <a:pPr algn="ctr">
              <a:buNone/>
            </a:pPr>
            <a:endParaRPr lang="it-IT" sz="3200" b="1" dirty="0" smtClean="0">
              <a:latin typeface="Times New Roman" pitchFamily="18" charset="0"/>
              <a:cs typeface="Times New Roman" pitchFamily="18" charset="0"/>
            </a:endParaRPr>
          </a:p>
          <a:p>
            <a:pPr algn="ctr">
              <a:buNone/>
            </a:pPr>
            <a:r>
              <a:rPr lang="it-IT" sz="3200" b="1" dirty="0" smtClean="0">
                <a:latin typeface="Times New Roman" pitchFamily="18" charset="0"/>
                <a:cs typeface="Times New Roman" pitchFamily="18" charset="0"/>
              </a:rPr>
              <a:t>ARRESTO DELLE POTENZE DELL’ASSE SU TUTTI I FRONTI</a:t>
            </a:r>
          </a:p>
          <a:p>
            <a:pPr algn="ctr">
              <a:buNone/>
            </a:pPr>
            <a:r>
              <a:rPr lang="it-IT" sz="3200" b="1" dirty="0" smtClean="0">
                <a:latin typeface="Times New Roman" pitchFamily="18" charset="0"/>
                <a:cs typeface="Times New Roman" pitchFamily="18" charset="0"/>
              </a:rPr>
              <a:t>CADUTA DEL   FASCISMO IN ITALIA</a:t>
            </a:r>
          </a:p>
          <a:p>
            <a:pPr algn="ctr">
              <a:buNone/>
            </a:pPr>
            <a:r>
              <a:rPr lang="it-IT" sz="3200" b="1" dirty="0" smtClean="0">
                <a:latin typeface="Times New Roman" pitchFamily="18" charset="0"/>
                <a:cs typeface="Times New Roman" pitchFamily="18" charset="0"/>
              </a:rPr>
              <a:t/>
            </a:r>
            <a:br>
              <a:rPr lang="it-IT" sz="3200" b="1" dirty="0" smtClean="0">
                <a:latin typeface="Times New Roman" pitchFamily="18" charset="0"/>
                <a:cs typeface="Times New Roman" pitchFamily="18" charset="0"/>
              </a:rPr>
            </a:br>
            <a:r>
              <a:rPr lang="it-IT" sz="3200" b="1" dirty="0" smtClean="0">
                <a:latin typeface="Times New Roman" pitchFamily="18" charset="0"/>
                <a:cs typeface="Times New Roman" pitchFamily="18" charset="0"/>
              </a:rPr>
              <a:t>terza fase</a:t>
            </a:r>
            <a:br>
              <a:rPr lang="it-IT" sz="3200" b="1" dirty="0" smtClean="0">
                <a:latin typeface="Times New Roman" pitchFamily="18" charset="0"/>
                <a:cs typeface="Times New Roman" pitchFamily="18" charset="0"/>
              </a:rPr>
            </a:br>
            <a:r>
              <a:rPr lang="it-IT" sz="3200" b="1" dirty="0" smtClean="0">
                <a:latin typeface="Times New Roman" pitchFamily="18" charset="0"/>
                <a:cs typeface="Times New Roman" pitchFamily="18" charset="0"/>
              </a:rPr>
              <a:t>ottobre 1942 - settembre 1943</a:t>
            </a:r>
            <a:br>
              <a:rPr lang="it-IT" sz="3200" b="1" dirty="0" smtClean="0">
                <a:latin typeface="Times New Roman" pitchFamily="18" charset="0"/>
                <a:cs typeface="Times New Roman" pitchFamily="18" charset="0"/>
              </a:rPr>
            </a:br>
            <a:endParaRPr lang="it-IT" sz="3200" b="1" dirty="0" smtClean="0">
              <a:latin typeface="Times New Roman" pitchFamily="18" charset="0"/>
              <a:cs typeface="Times New Roman" pitchFamily="18" charset="0"/>
            </a:endParaRPr>
          </a:p>
          <a:p>
            <a:pPr algn="ctr">
              <a:buNone/>
            </a:pPr>
            <a:endParaRPr lang="it-IT"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39359724"/>
      </p:ext>
    </p:extLst>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Font typeface="Wingdings" pitchFamily="2" charset="2"/>
              <a:buChar char="v"/>
            </a:pPr>
            <a:r>
              <a:rPr lang="it-IT" sz="1800" dirty="0" smtClean="0">
                <a:latin typeface="Times New Roman" pitchFamily="18" charset="0"/>
                <a:cs typeface="Times New Roman" pitchFamily="18" charset="0"/>
              </a:rPr>
              <a:t>In </a:t>
            </a:r>
            <a:r>
              <a:rPr lang="it-IT" sz="1800" b="1" i="1" dirty="0" smtClean="0">
                <a:latin typeface="Times New Roman" pitchFamily="18" charset="0"/>
                <a:cs typeface="Times New Roman" pitchFamily="18" charset="0"/>
              </a:rPr>
              <a:t>Africa, </a:t>
            </a:r>
            <a:r>
              <a:rPr lang="it-IT" sz="1800" dirty="0" smtClean="0">
                <a:latin typeface="Times New Roman" pitchFamily="18" charset="0"/>
                <a:cs typeface="Times New Roman" pitchFamily="18" charset="0"/>
              </a:rPr>
              <a:t>ad </a:t>
            </a:r>
            <a:r>
              <a:rPr lang="it-IT" sz="1800" b="1" i="1" dirty="0" err="1" smtClean="0">
                <a:latin typeface="Times New Roman" pitchFamily="18" charset="0"/>
                <a:cs typeface="Times New Roman" pitchFamily="18" charset="0"/>
              </a:rPr>
              <a:t>El-Alamein</a:t>
            </a:r>
            <a:r>
              <a:rPr lang="it-IT" sz="1800" b="1"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le</a:t>
            </a:r>
            <a:r>
              <a:rPr lang="it-IT" sz="1800" b="1"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truppe dell’Asse, comandate dal generale  </a:t>
            </a:r>
            <a:r>
              <a:rPr lang="it-IT" sz="1800" b="1" i="1" dirty="0" smtClean="0">
                <a:latin typeface="Times New Roman" pitchFamily="18" charset="0"/>
                <a:cs typeface="Times New Roman" pitchFamily="18" charset="0"/>
              </a:rPr>
              <a:t>Rommel</a:t>
            </a:r>
            <a:r>
              <a:rPr lang="it-IT" sz="1800" dirty="0" smtClean="0">
                <a:latin typeface="Times New Roman" pitchFamily="18" charset="0"/>
                <a:cs typeface="Times New Roman" pitchFamily="18" charset="0"/>
              </a:rPr>
              <a:t> furono accerchiate dalle truppe del generale inglese</a:t>
            </a:r>
            <a:r>
              <a:rPr lang="it-IT" sz="1800" b="1" i="1" dirty="0" smtClean="0">
                <a:latin typeface="Times New Roman" pitchFamily="18" charset="0"/>
                <a:cs typeface="Times New Roman" pitchFamily="18" charset="0"/>
              </a:rPr>
              <a:t> Montgomery  </a:t>
            </a:r>
            <a:r>
              <a:rPr lang="it-IT" sz="1800" dirty="0" smtClean="0">
                <a:latin typeface="Times New Roman" pitchFamily="18" charset="0"/>
                <a:cs typeface="Times New Roman" pitchFamily="18" charset="0"/>
              </a:rPr>
              <a:t>e dovettero abbandonare il deserto.</a:t>
            </a:r>
          </a:p>
          <a:p>
            <a:pPr algn="just">
              <a:buFont typeface="Wingdings" pitchFamily="2" charset="2"/>
              <a:buChar char="v"/>
            </a:pPr>
            <a:r>
              <a:rPr lang="it-IT" sz="1800" dirty="0" smtClean="0">
                <a:latin typeface="Times New Roman" pitchFamily="18" charset="0"/>
                <a:cs typeface="Times New Roman" pitchFamily="18" charset="0"/>
              </a:rPr>
              <a:t>In</a:t>
            </a:r>
            <a:r>
              <a:rPr lang="it-IT" sz="1800" b="1" i="1" dirty="0" smtClean="0">
                <a:latin typeface="Times New Roman" pitchFamily="18" charset="0"/>
                <a:cs typeface="Times New Roman" pitchFamily="18" charset="0"/>
              </a:rPr>
              <a:t> Russia,</a:t>
            </a:r>
            <a:r>
              <a:rPr lang="it-IT" sz="1800" dirty="0" smtClean="0">
                <a:latin typeface="Times New Roman" pitchFamily="18" charset="0"/>
                <a:cs typeface="Times New Roman" pitchFamily="18" charset="0"/>
              </a:rPr>
              <a:t> dopo la resa tedesca a Stalingrado, iniziò la ritirata tedesca e la controffensiva russa che si sarebbe fermata alle porte di Berlino.</a:t>
            </a:r>
          </a:p>
          <a:p>
            <a:pPr algn="just">
              <a:buFont typeface="Wingdings" pitchFamily="2" charset="2"/>
              <a:buChar char="v"/>
            </a:pPr>
            <a:r>
              <a:rPr lang="it-IT" sz="1800" dirty="0" smtClean="0">
                <a:latin typeface="Times New Roman" pitchFamily="18" charset="0"/>
                <a:cs typeface="Times New Roman" pitchFamily="18" charset="0"/>
              </a:rPr>
              <a:t>Nel </a:t>
            </a:r>
            <a:r>
              <a:rPr lang="it-IT" sz="1800" b="1" i="1" dirty="0" smtClean="0">
                <a:latin typeface="Times New Roman" pitchFamily="18" charset="0"/>
                <a:cs typeface="Times New Roman" pitchFamily="18" charset="0"/>
              </a:rPr>
              <a:t>Pacifico </a:t>
            </a:r>
            <a:r>
              <a:rPr lang="it-IT" sz="1800" dirty="0" smtClean="0">
                <a:latin typeface="Times New Roman" pitchFamily="18" charset="0"/>
                <a:cs typeface="Times New Roman" pitchFamily="18" charset="0"/>
              </a:rPr>
              <a:t>la flotta americana riprese il suo dominio sul Giappone riportando vittoriose battaglie nel </a:t>
            </a:r>
            <a:r>
              <a:rPr lang="it-IT" sz="1800" b="1" i="1" dirty="0" smtClean="0">
                <a:latin typeface="Times New Roman" pitchFamily="18" charset="0"/>
                <a:cs typeface="Times New Roman" pitchFamily="18" charset="0"/>
              </a:rPr>
              <a:t>Mare dei Coralli,  </a:t>
            </a:r>
            <a:r>
              <a:rPr lang="it-IT" sz="1800" dirty="0" smtClean="0">
                <a:latin typeface="Times New Roman" pitchFamily="18" charset="0"/>
                <a:cs typeface="Times New Roman" pitchFamily="18" charset="0"/>
              </a:rPr>
              <a:t>delle </a:t>
            </a:r>
            <a:r>
              <a:rPr lang="it-IT" sz="1800" b="1" i="1" dirty="0" smtClean="0">
                <a:latin typeface="Times New Roman" pitchFamily="18" charset="0"/>
                <a:cs typeface="Times New Roman" pitchFamily="18" charset="0"/>
              </a:rPr>
              <a:t>Midway </a:t>
            </a:r>
            <a:r>
              <a:rPr lang="it-IT" sz="1800" dirty="0" smtClean="0">
                <a:latin typeface="Times New Roman" pitchFamily="18" charset="0"/>
                <a:cs typeface="Times New Roman" pitchFamily="18" charset="0"/>
              </a:rPr>
              <a:t>e di </a:t>
            </a:r>
            <a:r>
              <a:rPr lang="it-IT" sz="1800" b="1" i="1" dirty="0" smtClean="0">
                <a:latin typeface="Times New Roman" pitchFamily="18" charset="0"/>
                <a:cs typeface="Times New Roman" pitchFamily="18" charset="0"/>
              </a:rPr>
              <a:t>Guadalcanal </a:t>
            </a:r>
            <a:r>
              <a:rPr lang="it-IT" sz="1800" dirty="0" smtClean="0">
                <a:latin typeface="Times New Roman" pitchFamily="18" charset="0"/>
                <a:cs typeface="Times New Roman" pitchFamily="18" charset="0"/>
              </a:rPr>
              <a:t>e riconquistando gli arcipelaghi perduti.</a:t>
            </a:r>
          </a:p>
          <a:p>
            <a:pPr algn="just">
              <a:buFont typeface="Wingdings" pitchFamily="2" charset="2"/>
              <a:buChar char="v"/>
            </a:pPr>
            <a:r>
              <a:rPr lang="it-IT" sz="1800" dirty="0" smtClean="0">
                <a:latin typeface="Times New Roman" pitchFamily="18" charset="0"/>
                <a:cs typeface="Times New Roman" pitchFamily="18" charset="0"/>
              </a:rPr>
              <a:t>Il 10 luglio del 1943 </a:t>
            </a:r>
            <a:r>
              <a:rPr lang="it-IT" sz="1800" b="1" i="1" dirty="0" smtClean="0">
                <a:latin typeface="Times New Roman" pitchFamily="18" charset="0"/>
                <a:cs typeface="Times New Roman" pitchFamily="18" charset="0"/>
              </a:rPr>
              <a:t>le truppe anglo-americane </a:t>
            </a:r>
            <a:r>
              <a:rPr lang="it-IT" sz="1800" dirty="0" smtClean="0">
                <a:latin typeface="Times New Roman" pitchFamily="18" charset="0"/>
                <a:cs typeface="Times New Roman" pitchFamily="18" charset="0"/>
              </a:rPr>
              <a:t>sbarcarono in </a:t>
            </a:r>
            <a:r>
              <a:rPr lang="it-IT" sz="1800" b="1" i="1" dirty="0" smtClean="0">
                <a:latin typeface="Times New Roman" pitchFamily="18" charset="0"/>
                <a:cs typeface="Times New Roman" pitchFamily="18" charset="0"/>
              </a:rPr>
              <a:t>Sicilia</a:t>
            </a:r>
            <a:r>
              <a:rPr lang="it-IT" sz="1800" dirty="0" smtClean="0">
                <a:latin typeface="Times New Roman" pitchFamily="18" charset="0"/>
                <a:cs typeface="Times New Roman" pitchFamily="18" charset="0"/>
              </a:rPr>
              <a:t> e da qui iniziarono una lenta ma inarrestabile  avanzata attraverso la penisola, in attesa di aprire un secondo fronte (</a:t>
            </a:r>
            <a:r>
              <a:rPr lang="it-IT" sz="1800" b="1" i="1" dirty="0" smtClean="0">
                <a:latin typeface="Times New Roman" pitchFamily="18" charset="0"/>
                <a:cs typeface="Times New Roman" pitchFamily="18" charset="0"/>
              </a:rPr>
              <a:t>“Operazione Overlord”) </a:t>
            </a:r>
            <a:r>
              <a:rPr lang="it-IT" sz="1800" dirty="0" smtClean="0">
                <a:latin typeface="Times New Roman" pitchFamily="18" charset="0"/>
                <a:cs typeface="Times New Roman" pitchFamily="18" charset="0"/>
              </a:rPr>
              <a:t>in Francia, per stringere in una morsa la Germania </a:t>
            </a:r>
            <a:r>
              <a:rPr lang="it-IT" sz="1800" b="1" i="1" dirty="0" smtClean="0">
                <a:latin typeface="Times New Roman" pitchFamily="18" charset="0"/>
                <a:cs typeface="Times New Roman" pitchFamily="18" charset="0"/>
              </a:rPr>
              <a:t>( Sbarco in Normandia </a:t>
            </a:r>
            <a:r>
              <a:rPr lang="it-IT" sz="1800" dirty="0" smtClean="0">
                <a:latin typeface="Times New Roman" pitchFamily="18" charset="0"/>
                <a:cs typeface="Times New Roman" pitchFamily="18" charset="0"/>
              </a:rPr>
              <a:t> del 6 giugno 1944).</a:t>
            </a:r>
            <a:endParaRPr lang="it-IT" sz="1800" b="1" i="1" dirty="0">
              <a:latin typeface="Times New Roman" pitchFamily="18" charset="0"/>
              <a:cs typeface="Times New Roman" pitchFamily="18" charset="0"/>
            </a:endParaRPr>
          </a:p>
        </p:txBody>
      </p:sp>
      <p:sp>
        <p:nvSpPr>
          <p:cNvPr id="3" name="Titolo 2"/>
          <p:cNvSpPr>
            <a:spLocks noGrp="1"/>
          </p:cNvSpPr>
          <p:nvPr>
            <p:ph type="title"/>
          </p:nvPr>
        </p:nvSpPr>
        <p:spPr/>
        <p:txBody>
          <a:bodyPr>
            <a:normAutofit/>
          </a:bodyPr>
          <a:lstStyle/>
          <a:p>
            <a:pPr algn="ctr"/>
            <a:r>
              <a:rPr lang="it-IT" sz="2000" dirty="0" smtClean="0">
                <a:latin typeface="Times New Roman" pitchFamily="18" charset="0"/>
                <a:cs typeface="Times New Roman" pitchFamily="18" charset="0"/>
              </a:rPr>
              <a:t>LE OPERAZIONI MILITARI</a:t>
            </a: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val="194352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2910" y="857232"/>
            <a:ext cx="7500990" cy="5150059"/>
          </a:xfrm>
        </p:spPr>
        <p:txBody>
          <a:bodyPr>
            <a:normAutofit/>
          </a:bodyPr>
          <a:lstStyle/>
          <a:p>
            <a:pPr algn="just"/>
            <a:r>
              <a:rPr lang="it-IT" sz="1800" dirty="0" smtClean="0">
                <a:latin typeface="Times New Roman" pitchFamily="18" charset="0"/>
                <a:cs typeface="Times New Roman" pitchFamily="18" charset="0"/>
              </a:rPr>
              <a:t>Nella notte del </a:t>
            </a:r>
            <a:r>
              <a:rPr lang="it-IT" sz="1800" b="1" dirty="0" smtClean="0">
                <a:latin typeface="Times New Roman" pitchFamily="18" charset="0"/>
                <a:cs typeface="Times New Roman" pitchFamily="18" charset="0"/>
              </a:rPr>
              <a:t>25 luglio 1943 </a:t>
            </a:r>
            <a:r>
              <a:rPr lang="it-IT" sz="1800" dirty="0" smtClean="0">
                <a:latin typeface="Times New Roman" pitchFamily="18" charset="0"/>
                <a:cs typeface="Times New Roman" pitchFamily="18" charset="0"/>
              </a:rPr>
              <a:t>il</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Gran Consiglio del Fascismo decretò la sfiducia a Mussolini </a:t>
            </a:r>
            <a:r>
              <a:rPr lang="it-IT" sz="1800" dirty="0" smtClean="0">
                <a:latin typeface="Times New Roman" pitchFamily="18" charset="0"/>
                <a:cs typeface="Times New Roman" pitchFamily="18" charset="0"/>
              </a:rPr>
              <a:t> e si appellò al Re, perché assumesse il comando delle forze armate e i suoi pieni poteri. Il Re fece arrestare Mussolini, dichiarò il Fascismo decaduto e affidò il governo al generale </a:t>
            </a:r>
            <a:r>
              <a:rPr lang="it-IT" sz="1800" b="1" i="1" dirty="0" smtClean="0">
                <a:latin typeface="Times New Roman" pitchFamily="18" charset="0"/>
                <a:cs typeface="Times New Roman" pitchFamily="18" charset="0"/>
              </a:rPr>
              <a:t>Badoglio.</a:t>
            </a:r>
            <a:r>
              <a:rPr lang="it-IT" sz="1800" dirty="0" smtClean="0">
                <a:latin typeface="Times New Roman" pitchFamily="18" charset="0"/>
                <a:cs typeface="Times New Roman" pitchFamily="18" charset="0"/>
              </a:rPr>
              <a:t> Egli dichiarò ufficialmente che avrebbe continuato la Guerra al fianco della Germania ma, intanto, </a:t>
            </a:r>
            <a:r>
              <a:rPr lang="it-IT" sz="1800" b="1" dirty="0" smtClean="0">
                <a:latin typeface="Times New Roman" pitchFamily="18" charset="0"/>
                <a:cs typeface="Times New Roman" pitchFamily="18" charset="0"/>
              </a:rPr>
              <a:t>entrò in trattative con gli alleati</a:t>
            </a:r>
            <a:r>
              <a:rPr lang="it-IT" sz="1800" dirty="0" smtClean="0">
                <a:latin typeface="Times New Roman" pitchFamily="18" charset="0"/>
                <a:cs typeface="Times New Roman" pitchFamily="18" charset="0"/>
              </a:rPr>
              <a:t>, per stipulare un armistizio. L’</a:t>
            </a:r>
            <a:r>
              <a:rPr lang="it-IT" sz="1800" b="1" dirty="0" smtClean="0">
                <a:latin typeface="Times New Roman" pitchFamily="18" charset="0"/>
                <a:cs typeface="Times New Roman" pitchFamily="18" charset="0"/>
              </a:rPr>
              <a:t>8 settembre</a:t>
            </a:r>
            <a:r>
              <a:rPr lang="it-IT" sz="1800" dirty="0" smtClean="0">
                <a:latin typeface="Times New Roman" pitchFamily="18" charset="0"/>
                <a:cs typeface="Times New Roman" pitchFamily="18" charset="0"/>
              </a:rPr>
              <a:t> </a:t>
            </a:r>
            <a:r>
              <a:rPr lang="it-IT" sz="1800" b="1" dirty="0" smtClean="0">
                <a:latin typeface="Times New Roman" pitchFamily="18" charset="0"/>
                <a:cs typeface="Times New Roman" pitchFamily="18" charset="0"/>
              </a:rPr>
              <a:t>1943</a:t>
            </a:r>
            <a:r>
              <a:rPr lang="it-IT" sz="1800" dirty="0" smtClean="0">
                <a:latin typeface="Times New Roman" pitchFamily="18" charset="0"/>
                <a:cs typeface="Times New Roman" pitchFamily="18" charset="0"/>
              </a:rPr>
              <a:t>, a</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Cassibile</a:t>
            </a:r>
            <a:r>
              <a:rPr lang="it-IT" sz="1800" dirty="0" smtClean="0">
                <a:latin typeface="Times New Roman" pitchFamily="18" charset="0"/>
                <a:cs typeface="Times New Roman" pitchFamily="18" charset="0"/>
              </a:rPr>
              <a:t>, in Sicilia, il </a:t>
            </a:r>
            <a:r>
              <a:rPr lang="it-IT" sz="1800" b="1" i="1" dirty="0" smtClean="0">
                <a:latin typeface="Times New Roman" pitchFamily="18" charset="0"/>
                <a:cs typeface="Times New Roman" pitchFamily="18" charset="0"/>
              </a:rPr>
              <a:t>Re e il Governo</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accettarono la </a:t>
            </a:r>
            <a:r>
              <a:rPr lang="it-IT" sz="1800" b="1" i="1" dirty="0" smtClean="0">
                <a:latin typeface="Times New Roman" pitchFamily="18" charset="0"/>
                <a:cs typeface="Times New Roman" pitchFamily="18" charset="0"/>
              </a:rPr>
              <a:t>resa “senza condizioni”. </a:t>
            </a:r>
            <a:r>
              <a:rPr lang="it-IT" sz="1800" dirty="0" smtClean="0">
                <a:latin typeface="Times New Roman" pitchFamily="18" charset="0"/>
                <a:cs typeface="Times New Roman" pitchFamily="18" charset="0"/>
              </a:rPr>
              <a:t>Il 12 Settembre Mussolini fu liberato dai Tedeschi e creò nell’Italia occupata dai Tedeschi la </a:t>
            </a:r>
            <a:r>
              <a:rPr lang="it-IT" sz="1800" b="1" i="1" dirty="0" smtClean="0">
                <a:latin typeface="Times New Roman" pitchFamily="18" charset="0"/>
                <a:cs typeface="Times New Roman" pitchFamily="18" charset="0"/>
              </a:rPr>
              <a:t>Repubblica Sociale Italiana,</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con capitale </a:t>
            </a:r>
            <a:r>
              <a:rPr lang="it-IT" sz="1800" b="1" i="1" dirty="0" smtClean="0">
                <a:latin typeface="Times New Roman" pitchFamily="18" charset="0"/>
                <a:cs typeface="Times New Roman" pitchFamily="18" charset="0"/>
              </a:rPr>
              <a:t>Salò</a:t>
            </a:r>
            <a:r>
              <a:rPr lang="it-IT" sz="1800" b="1" dirty="0" smtClean="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909" y="3714752"/>
            <a:ext cx="4127278" cy="214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844434"/>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2910" y="928670"/>
            <a:ext cx="7286676" cy="5078621"/>
          </a:xfrm>
        </p:spPr>
        <p:txBody>
          <a:bodyPr>
            <a:normAutofit/>
          </a:bodyPr>
          <a:lstStyle/>
          <a:p>
            <a:pPr algn="just"/>
            <a:r>
              <a:rPr lang="it-IT" sz="1800" dirty="0" smtClean="0">
                <a:latin typeface="Times New Roman" pitchFamily="18" charset="0"/>
                <a:cs typeface="Times New Roman" pitchFamily="18" charset="0"/>
              </a:rPr>
              <a:t>Il giorno dopo l’annuncio dell’armistizio dell’8 settembre 1943, sorse a Roma un movimento di </a:t>
            </a:r>
            <a:r>
              <a:rPr lang="it-IT" sz="1800" b="1" i="1" dirty="0" smtClean="0">
                <a:latin typeface="Times New Roman" pitchFamily="18" charset="0"/>
                <a:cs typeface="Times New Roman" pitchFamily="18" charset="0"/>
              </a:rPr>
              <a:t>Resistenza organizzata</a:t>
            </a:r>
            <a:r>
              <a:rPr lang="it-IT" sz="1800" dirty="0" smtClean="0">
                <a:latin typeface="Times New Roman" pitchFamily="18" charset="0"/>
                <a:cs typeface="Times New Roman" pitchFamily="18" charset="0"/>
              </a:rPr>
              <a:t>, dove il fronte dei partiti antifascisti (liberale, comunista, socialista, democristiano, d’azione e democratico del lavoro) aveva creato il</a:t>
            </a:r>
            <a:r>
              <a:rPr lang="it-IT" sz="1800" b="1" dirty="0" smtClean="0">
                <a:latin typeface="Times New Roman" pitchFamily="18" charset="0"/>
                <a:cs typeface="Times New Roman" pitchFamily="18" charset="0"/>
              </a:rPr>
              <a:t> Comitato di Liberazione Nazionale (CLN) centrale</a:t>
            </a:r>
            <a:r>
              <a:rPr lang="it-IT" sz="1800" dirty="0" smtClean="0">
                <a:latin typeface="Times New Roman" pitchFamily="18" charset="0"/>
                <a:cs typeface="Times New Roman" pitchFamily="18" charset="0"/>
              </a:rPr>
              <a:t>.  Vi aderirono militari, ufficiali, volontari, donne e diedero un grande contributo alla liberazione dell’Italia.</a:t>
            </a:r>
          </a:p>
          <a:p>
            <a:pPr algn="just"/>
            <a:r>
              <a:rPr lang="it-IT" sz="1800" dirty="0" smtClean="0">
                <a:latin typeface="Times New Roman" pitchFamily="18" charset="0"/>
                <a:cs typeface="Times New Roman" pitchFamily="18" charset="0"/>
              </a:rPr>
              <a:t>Gli Alleati, sbarcati anche a Salerno il 9 settembre 1943, avanzarono molto lentamente verso il Nord della penisola e permisero ai Tedeschi di attestarsi su due linee difensive: la </a:t>
            </a:r>
            <a:r>
              <a:rPr lang="it-IT" sz="1800" b="1" i="1" dirty="0" smtClean="0">
                <a:latin typeface="Times New Roman" pitchFamily="18" charset="0"/>
                <a:cs typeface="Times New Roman" pitchFamily="18" charset="0"/>
              </a:rPr>
              <a:t>Linea Gustav, </a:t>
            </a:r>
            <a:r>
              <a:rPr lang="it-IT" sz="1800" dirty="0" smtClean="0">
                <a:latin typeface="Times New Roman" pitchFamily="18" charset="0"/>
                <a:cs typeface="Times New Roman" pitchFamily="18" charset="0"/>
              </a:rPr>
              <a:t>tra Gaeta e Termoli, e la </a:t>
            </a:r>
            <a:r>
              <a:rPr lang="it-IT" sz="1800" b="1" i="1" dirty="0" smtClean="0">
                <a:latin typeface="Times New Roman" pitchFamily="18" charset="0"/>
                <a:cs typeface="Times New Roman" pitchFamily="18" charset="0"/>
              </a:rPr>
              <a:t>Linea Gotica, </a:t>
            </a:r>
            <a:r>
              <a:rPr lang="it-IT" sz="1800" dirty="0" smtClean="0">
                <a:latin typeface="Times New Roman" pitchFamily="18" charset="0"/>
                <a:cs typeface="Times New Roman" pitchFamily="18" charset="0"/>
              </a:rPr>
              <a:t>tra Firenze e Bologna. </a:t>
            </a:r>
          </a:p>
          <a:p>
            <a:pPr algn="just"/>
            <a:r>
              <a:rPr lang="it-IT" sz="1800" dirty="0" smtClean="0">
                <a:latin typeface="Times New Roman" pitchFamily="18" charset="0"/>
                <a:cs typeface="Times New Roman" pitchFamily="18" charset="0"/>
              </a:rPr>
              <a:t>Fondamentale fu il contributo dei partigiani che con le loro operazioni precedevano l’arrivo degli Alleati o preparavano loro lo scontro finale.  Nel maggio del ‘44 gli Alleati occuparono Cassino, il 4 giugno liberarono Roma e nel mese di agosto presero Firenze. Tutta la penisola fu liberata il </a:t>
            </a:r>
            <a:r>
              <a:rPr lang="it-IT" sz="1800" b="1" dirty="0" smtClean="0">
                <a:latin typeface="Times New Roman" pitchFamily="18" charset="0"/>
                <a:cs typeface="Times New Roman" pitchFamily="18" charset="0"/>
              </a:rPr>
              <a:t>25 aprile del 1945.</a:t>
            </a:r>
            <a:r>
              <a:rPr lang="it-IT" sz="1800" dirty="0" smtClean="0">
                <a:latin typeface="Times New Roman" pitchFamily="18" charset="0"/>
                <a:cs typeface="Times New Roman" pitchFamily="18" charset="0"/>
              </a:rPr>
              <a:t> I Tedeschi si arresero </a:t>
            </a:r>
            <a:r>
              <a:rPr lang="it-IT" sz="1800" smtClean="0">
                <a:latin typeface="Times New Roman" pitchFamily="18" charset="0"/>
                <a:cs typeface="Times New Roman" pitchFamily="18" charset="0"/>
              </a:rPr>
              <a:t>e Mussolini fu  </a:t>
            </a:r>
            <a:r>
              <a:rPr lang="it-IT" sz="1800" dirty="0" smtClean="0">
                <a:latin typeface="Times New Roman" pitchFamily="18" charset="0"/>
                <a:cs typeface="Times New Roman" pitchFamily="18" charset="0"/>
              </a:rPr>
              <a:t>arrestato e poi fucilato vicino Como il </a:t>
            </a:r>
            <a:r>
              <a:rPr lang="it-IT" sz="1800" smtClean="0">
                <a:latin typeface="Times New Roman" pitchFamily="18" charset="0"/>
                <a:cs typeface="Times New Roman" pitchFamily="18" charset="0"/>
              </a:rPr>
              <a:t>28 aprile del 1945.</a:t>
            </a:r>
            <a:endParaRPr lang="it-IT" sz="1800" dirty="0">
              <a:latin typeface="Times New Roman" pitchFamily="18" charset="0"/>
              <a:cs typeface="Times New Roman" pitchFamily="18" charset="0"/>
            </a:endParaRPr>
          </a:p>
        </p:txBody>
      </p:sp>
    </p:spTree>
    <p:extLst>
      <p:ext uri="{BB962C8B-B14F-4D97-AF65-F5344CB8AC3E}">
        <p14:creationId xmlns:p14="http://schemas.microsoft.com/office/powerpoint/2010/main" val="2606882891"/>
      </p:ext>
    </p:extLst>
  </p:cSld>
  <p:clrMapOvr>
    <a:masterClrMapping/>
  </p:clrMapOvr>
  <p:transition spd="slow">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r>
              <a:rPr lang="it-IT" sz="1800" dirty="0" smtClean="0">
                <a:latin typeface="Times New Roman" pitchFamily="18" charset="0"/>
                <a:cs typeface="Times New Roman" pitchFamily="18" charset="0"/>
              </a:rPr>
              <a:t>Tra la fine del 1943 e l’inizio del 1944 le forze militari  si disposero nel seguente modo:</a:t>
            </a:r>
          </a:p>
          <a:p>
            <a:r>
              <a:rPr lang="it-IT" sz="1800" dirty="0" smtClean="0">
                <a:latin typeface="Times New Roman" pitchFamily="18" charset="0"/>
                <a:cs typeface="Times New Roman" pitchFamily="18" charset="0"/>
              </a:rPr>
              <a:t>l’ </a:t>
            </a:r>
            <a:r>
              <a:rPr lang="it-IT" sz="1800" b="1" i="1" dirty="0" smtClean="0">
                <a:latin typeface="Times New Roman" pitchFamily="18" charset="0"/>
                <a:cs typeface="Times New Roman" pitchFamily="18" charset="0"/>
              </a:rPr>
              <a:t>Armata russa</a:t>
            </a:r>
            <a:r>
              <a:rPr lang="it-IT" sz="1800" dirty="0" smtClean="0">
                <a:latin typeface="Times New Roman" pitchFamily="18" charset="0"/>
                <a:cs typeface="Times New Roman" pitchFamily="18" charset="0"/>
              </a:rPr>
              <a:t> avanzò verso la Germania</a:t>
            </a:r>
          </a:p>
          <a:p>
            <a:r>
              <a:rPr lang="it-IT" sz="1800" dirty="0" smtClean="0">
                <a:latin typeface="Times New Roman" pitchFamily="18" charset="0"/>
                <a:cs typeface="Times New Roman" pitchFamily="18" charset="0"/>
              </a:rPr>
              <a:t>gli  </a:t>
            </a:r>
            <a:r>
              <a:rPr lang="it-IT" sz="1800" b="1" i="1" dirty="0" smtClean="0">
                <a:latin typeface="Times New Roman" pitchFamily="18" charset="0"/>
                <a:cs typeface="Times New Roman" pitchFamily="18" charset="0"/>
              </a:rPr>
              <a:t>Anglo-americani </a:t>
            </a:r>
            <a:r>
              <a:rPr lang="it-IT" sz="1800" dirty="0" smtClean="0">
                <a:latin typeface="Times New Roman" pitchFamily="18" charset="0"/>
                <a:cs typeface="Times New Roman" pitchFamily="18" charset="0"/>
              </a:rPr>
              <a:t>sbarcarono il 6 giugno in</a:t>
            </a:r>
            <a:r>
              <a:rPr lang="it-IT" sz="1800" b="1" i="1" dirty="0" smtClean="0">
                <a:latin typeface="Times New Roman" pitchFamily="18" charset="0"/>
                <a:cs typeface="Times New Roman" pitchFamily="18" charset="0"/>
              </a:rPr>
              <a:t> Normandia</a:t>
            </a:r>
          </a:p>
          <a:p>
            <a:pPr algn="just"/>
            <a:r>
              <a:rPr lang="it-IT" sz="1800" dirty="0" smtClean="0">
                <a:latin typeface="Times New Roman" pitchFamily="18" charset="0"/>
                <a:cs typeface="Times New Roman" pitchFamily="18" charset="0"/>
              </a:rPr>
              <a:t>gli </a:t>
            </a:r>
            <a:r>
              <a:rPr lang="it-IT" sz="1800" b="1" i="1" dirty="0" smtClean="0">
                <a:latin typeface="Times New Roman" pitchFamily="18" charset="0"/>
                <a:cs typeface="Times New Roman" pitchFamily="18" charset="0"/>
              </a:rPr>
              <a:t>Alleati, </a:t>
            </a:r>
            <a:r>
              <a:rPr lang="it-IT" sz="1800" dirty="0" smtClean="0">
                <a:latin typeface="Times New Roman" pitchFamily="18" charset="0"/>
                <a:cs typeface="Times New Roman" pitchFamily="18" charset="0"/>
              </a:rPr>
              <a:t>sbarcati ad </a:t>
            </a:r>
            <a:r>
              <a:rPr lang="it-IT" sz="1800" b="1" i="1" dirty="0" smtClean="0">
                <a:latin typeface="Times New Roman" pitchFamily="18" charset="0"/>
                <a:cs typeface="Times New Roman" pitchFamily="18" charset="0"/>
              </a:rPr>
              <a:t>Anzio </a:t>
            </a:r>
            <a:r>
              <a:rPr lang="it-IT" sz="1800" dirty="0" smtClean="0">
                <a:latin typeface="Times New Roman" pitchFamily="18" charset="0"/>
                <a:cs typeface="Times New Roman" pitchFamily="18" charset="0"/>
              </a:rPr>
              <a:t>il 22 gennaio 1944, e le </a:t>
            </a:r>
            <a:r>
              <a:rPr lang="it-IT" sz="1800" b="1" i="1" dirty="0" smtClean="0">
                <a:latin typeface="Times New Roman" pitchFamily="18" charset="0"/>
                <a:cs typeface="Times New Roman" pitchFamily="18" charset="0"/>
              </a:rPr>
              <a:t>Organizzazioni partigiane</a:t>
            </a:r>
            <a:r>
              <a:rPr lang="it-IT" sz="1800" dirty="0" smtClean="0">
                <a:latin typeface="Times New Roman" pitchFamily="18" charset="0"/>
                <a:cs typeface="Times New Roman" pitchFamily="18" charset="0"/>
              </a:rPr>
              <a:t> riunite nel Comitato di Liberazione Nazionale respinsero i Tedeschi in Italia</a:t>
            </a:r>
          </a:p>
          <a:p>
            <a:pPr algn="just"/>
            <a:r>
              <a:rPr lang="it-IT" sz="1800" dirty="0" smtClean="0">
                <a:latin typeface="Times New Roman" pitchFamily="18" charset="0"/>
                <a:cs typeface="Times New Roman" pitchFamily="18" charset="0"/>
              </a:rPr>
              <a:t>gli </a:t>
            </a:r>
            <a:r>
              <a:rPr lang="it-IT" sz="1800" b="1" i="1" dirty="0" smtClean="0">
                <a:latin typeface="Times New Roman" pitchFamily="18" charset="0"/>
                <a:cs typeface="Times New Roman" pitchFamily="18" charset="0"/>
              </a:rPr>
              <a:t>Americani </a:t>
            </a:r>
            <a:r>
              <a:rPr lang="it-IT" sz="1800" dirty="0" smtClean="0">
                <a:latin typeface="Times New Roman" pitchFamily="18" charset="0"/>
                <a:cs typeface="Times New Roman" pitchFamily="18" charset="0"/>
              </a:rPr>
              <a:t>riconquistarono il Pacifico</a:t>
            </a:r>
            <a:endParaRPr lang="it-IT" sz="1800" b="1" i="1" dirty="0" smtClean="0">
              <a:latin typeface="Times New Roman" pitchFamily="18" charset="0"/>
              <a:cs typeface="Times New Roman" pitchFamily="18" charset="0"/>
            </a:endParaRPr>
          </a:p>
          <a:p>
            <a:pPr algn="just"/>
            <a:r>
              <a:rPr lang="it-IT" sz="1800" b="1" i="1" dirty="0" smtClean="0">
                <a:latin typeface="Times New Roman" pitchFamily="18" charset="0"/>
                <a:cs typeface="Times New Roman" pitchFamily="18" charset="0"/>
              </a:rPr>
              <a:t>le forze comuniste </a:t>
            </a:r>
            <a:r>
              <a:rPr lang="it-IT" sz="1800" dirty="0" smtClean="0">
                <a:latin typeface="Times New Roman" pitchFamily="18" charset="0"/>
                <a:cs typeface="Times New Roman" pitchFamily="18" charset="0"/>
              </a:rPr>
              <a:t>in </a:t>
            </a:r>
            <a:r>
              <a:rPr lang="it-IT" sz="1800" b="1" i="1" dirty="0" smtClean="0">
                <a:latin typeface="Times New Roman" pitchFamily="18" charset="0"/>
                <a:cs typeface="Times New Roman" pitchFamily="18" charset="0"/>
              </a:rPr>
              <a:t>Cina  e </a:t>
            </a:r>
            <a:r>
              <a:rPr lang="it-IT" sz="1800" dirty="0" smtClean="0">
                <a:latin typeface="Times New Roman" pitchFamily="18" charset="0"/>
                <a:cs typeface="Times New Roman" pitchFamily="18" charset="0"/>
              </a:rPr>
              <a:t>la </a:t>
            </a:r>
            <a:r>
              <a:rPr lang="it-IT" sz="1800" b="1" i="1" dirty="0" smtClean="0">
                <a:latin typeface="Times New Roman" pitchFamily="18" charset="0"/>
                <a:cs typeface="Times New Roman" pitchFamily="18" charset="0"/>
              </a:rPr>
              <a:t>Lega per l’indipendenza del </a:t>
            </a:r>
            <a:r>
              <a:rPr lang="it-IT" sz="1800" b="1" i="1" dirty="0" err="1" smtClean="0">
                <a:latin typeface="Times New Roman" pitchFamily="18" charset="0"/>
                <a:cs typeface="Times New Roman" pitchFamily="18" charset="0"/>
              </a:rPr>
              <a:t>Viet</a:t>
            </a:r>
            <a:r>
              <a:rPr lang="it-IT" sz="1800" dirty="0" smtClean="0">
                <a:latin typeface="Times New Roman" pitchFamily="18" charset="0"/>
                <a:cs typeface="Times New Roman" pitchFamily="18" charset="0"/>
              </a:rPr>
              <a:t> in </a:t>
            </a:r>
            <a:r>
              <a:rPr lang="it-IT" sz="1800" b="1" i="1" dirty="0" smtClean="0">
                <a:latin typeface="Times New Roman" pitchFamily="18" charset="0"/>
                <a:cs typeface="Times New Roman" pitchFamily="18" charset="0"/>
              </a:rPr>
              <a:t>Indocina </a:t>
            </a:r>
            <a:r>
              <a:rPr lang="it-IT" sz="1800" dirty="0" smtClean="0">
                <a:latin typeface="Times New Roman" pitchFamily="18" charset="0"/>
                <a:cs typeface="Times New Roman" pitchFamily="18" charset="0"/>
              </a:rPr>
              <a:t>si  schierarono contro il </a:t>
            </a:r>
            <a:r>
              <a:rPr lang="it-IT" sz="1800" b="1" i="1" dirty="0" smtClean="0">
                <a:latin typeface="Times New Roman" pitchFamily="18" charset="0"/>
                <a:cs typeface="Times New Roman" pitchFamily="18" charset="0"/>
              </a:rPr>
              <a:t>Giappone</a:t>
            </a:r>
            <a:endParaRPr lang="it-IT" sz="1800" b="1" i="1" dirty="0">
              <a:latin typeface="Times New Roman" pitchFamily="18" charset="0"/>
              <a:cs typeface="Times New Roman" pitchFamily="18" charset="0"/>
            </a:endParaRPr>
          </a:p>
        </p:txBody>
      </p:sp>
      <p:sp>
        <p:nvSpPr>
          <p:cNvPr id="3" name="Titolo 2"/>
          <p:cNvSpPr>
            <a:spLocks noGrp="1"/>
          </p:cNvSpPr>
          <p:nvPr>
            <p:ph type="title"/>
          </p:nvPr>
        </p:nvSpPr>
        <p:spPr/>
        <p:txBody>
          <a:bodyPr>
            <a:normAutofit/>
          </a:bodyPr>
          <a:lstStyle/>
          <a:p>
            <a:pPr algn="ctr"/>
            <a:r>
              <a:rPr lang="it-IT" sz="1800" dirty="0" smtClean="0">
                <a:latin typeface="Times New Roman" pitchFamily="18" charset="0"/>
                <a:cs typeface="Times New Roman" pitchFamily="18" charset="0"/>
              </a:rPr>
              <a:t>LE  CONSEGUENTI  OPERAZIONI  MILITARI</a:t>
            </a:r>
            <a:endParaRPr lang="it-IT" sz="1800" dirty="0">
              <a:latin typeface="Times New Roman" pitchFamily="18" charset="0"/>
              <a:cs typeface="Times New Roman" pitchFamily="18" charset="0"/>
            </a:endParaRPr>
          </a:p>
        </p:txBody>
      </p:sp>
    </p:spTree>
    <p:extLst>
      <p:ext uri="{BB962C8B-B14F-4D97-AF65-F5344CB8AC3E}">
        <p14:creationId xmlns:p14="http://schemas.microsoft.com/office/powerpoint/2010/main" val="3013254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728"/>
            <a:ext cx="8229600" cy="5721563"/>
          </a:xfrm>
        </p:spPr>
        <p:txBody>
          <a:bodyPr>
            <a:normAutofit/>
          </a:bodyPr>
          <a:lstStyle/>
          <a:p>
            <a:pPr algn="ctr">
              <a:buNone/>
            </a:pPr>
            <a:endParaRPr lang="it-IT" sz="4400" dirty="0" smtClean="0">
              <a:latin typeface="Baskerville Old Face" pitchFamily="18" charset="0"/>
            </a:endParaRPr>
          </a:p>
          <a:p>
            <a:pPr algn="ctr">
              <a:buNone/>
            </a:pPr>
            <a:endParaRPr lang="it-IT" sz="3200" b="1" dirty="0" smtClean="0">
              <a:latin typeface="Times New Roman" pitchFamily="18" charset="0"/>
              <a:cs typeface="Times New Roman" pitchFamily="18" charset="0"/>
            </a:endParaRPr>
          </a:p>
          <a:p>
            <a:pPr algn="ctr">
              <a:buNone/>
            </a:pPr>
            <a:endParaRPr lang="it-IT" sz="3200" b="1" dirty="0" smtClean="0">
              <a:latin typeface="Times New Roman" pitchFamily="18" charset="0"/>
              <a:cs typeface="Times New Roman" pitchFamily="18" charset="0"/>
            </a:endParaRPr>
          </a:p>
          <a:p>
            <a:pPr algn="ctr">
              <a:buNone/>
            </a:pPr>
            <a:r>
              <a:rPr lang="it-IT" sz="3200" b="1" dirty="0" smtClean="0">
                <a:latin typeface="Times New Roman" pitchFamily="18" charset="0"/>
                <a:cs typeface="Times New Roman" pitchFamily="18" charset="0"/>
              </a:rPr>
              <a:t>SCONFITTA DELLA GERMANIA</a:t>
            </a:r>
          </a:p>
          <a:p>
            <a:pPr algn="ctr">
              <a:buNone/>
            </a:pPr>
            <a:r>
              <a:rPr lang="it-IT" sz="3200" b="1" dirty="0" smtClean="0">
                <a:latin typeface="Times New Roman" pitchFamily="18" charset="0"/>
                <a:cs typeface="Times New Roman" pitchFamily="18" charset="0"/>
              </a:rPr>
              <a:t/>
            </a:r>
            <a:br>
              <a:rPr lang="it-IT" sz="3200" b="1" dirty="0" smtClean="0">
                <a:latin typeface="Times New Roman" pitchFamily="18" charset="0"/>
                <a:cs typeface="Times New Roman" pitchFamily="18" charset="0"/>
              </a:rPr>
            </a:br>
            <a:r>
              <a:rPr lang="it-IT" sz="3200" b="1" dirty="0" smtClean="0">
                <a:latin typeface="Times New Roman" pitchFamily="18" charset="0"/>
                <a:cs typeface="Times New Roman" pitchFamily="18" charset="0"/>
              </a:rPr>
              <a:t>quarta fase</a:t>
            </a:r>
            <a:br>
              <a:rPr lang="it-IT" sz="3200" b="1" dirty="0" smtClean="0">
                <a:latin typeface="Times New Roman" pitchFamily="18" charset="0"/>
                <a:cs typeface="Times New Roman" pitchFamily="18" charset="0"/>
              </a:rPr>
            </a:br>
            <a:r>
              <a:rPr lang="it-IT" sz="3200" b="1" dirty="0" smtClean="0">
                <a:latin typeface="Times New Roman" pitchFamily="18" charset="0"/>
                <a:cs typeface="Times New Roman" pitchFamily="18" charset="0"/>
              </a:rPr>
              <a:t>1944 - 1945</a:t>
            </a:r>
            <a:r>
              <a:rPr lang="it-IT" sz="2400" b="1" dirty="0" smtClean="0">
                <a:latin typeface="Times New Roman" pitchFamily="18" charset="0"/>
                <a:cs typeface="Times New Roman" pitchFamily="18" charset="0"/>
              </a:rPr>
              <a:t/>
            </a:r>
            <a:br>
              <a:rPr lang="it-IT" sz="2400" b="1" dirty="0" smtClean="0">
                <a:latin typeface="Times New Roman" pitchFamily="18" charset="0"/>
                <a:cs typeface="Times New Roman" pitchFamily="18" charset="0"/>
              </a:rPr>
            </a:br>
            <a:endParaRPr lang="it-IT" sz="2400" b="1" dirty="0" smtClean="0">
              <a:latin typeface="Times New Roman" pitchFamily="18" charset="0"/>
              <a:cs typeface="Times New Roman" pitchFamily="18" charset="0"/>
            </a:endParaRPr>
          </a:p>
          <a:p>
            <a:pPr algn="ctr">
              <a:buNone/>
            </a:pPr>
            <a:endParaRPr lang="it-IT" sz="1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endParaRPr lang="it-IT"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512388599"/>
      </p:ext>
    </p:extLst>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82547"/>
          </a:xfrm>
        </p:spPr>
        <p:txBody>
          <a:bodyPr>
            <a:normAutofit/>
          </a:bodyPr>
          <a:lstStyle/>
          <a:p>
            <a:pPr algn="just"/>
            <a:r>
              <a:rPr lang="it-IT" sz="2000" dirty="0" smtClean="0">
                <a:latin typeface="Baskerville Old Face" pitchFamily="18" charset="0"/>
              </a:rPr>
              <a:t>Il famoso sbarco in </a:t>
            </a:r>
            <a:r>
              <a:rPr lang="it-IT" sz="2000" b="1" dirty="0" smtClean="0">
                <a:latin typeface="Baskerville Old Face" pitchFamily="18" charset="0"/>
              </a:rPr>
              <a:t>Normandia avvenne il 6 giugno 1944</a:t>
            </a:r>
            <a:r>
              <a:rPr lang="it-IT" sz="2000" dirty="0" smtClean="0">
                <a:latin typeface="Baskerville Old Face" pitchFamily="18" charset="0"/>
              </a:rPr>
              <a:t>.  Vi parteciparono americani, canadesi, inglesi, neozelandesi, australiani, sudafricani e indiani: il comandante di questa gigantesca operazione fu il generale </a:t>
            </a:r>
            <a:r>
              <a:rPr lang="it-IT" sz="2000" b="1" dirty="0" smtClean="0">
                <a:latin typeface="Baskerville Old Face" pitchFamily="18" charset="0"/>
              </a:rPr>
              <a:t>Eisenhower, </a:t>
            </a:r>
            <a:r>
              <a:rPr lang="it-IT" sz="2000" dirty="0" smtClean="0">
                <a:latin typeface="Baskerville Old Face" pitchFamily="18" charset="0"/>
              </a:rPr>
              <a:t>che, dopo lo sbarco, fu nominato comandante supremo di tutte le forze alleate in Europa. Nel 1952 Eisenhower venne eletto anche presidente degli Stati Uniti. Lo sbarco in Normandia diede inizio all’invasione alleata dell’Europa da ovest (mentre i sovietici la invadevano da est), in vista della liberazione della Francia e della successiva invasione della Germania.</a:t>
            </a:r>
          </a:p>
        </p:txBody>
      </p:sp>
      <p:sp>
        <p:nvSpPr>
          <p:cNvPr id="3" name="Titolo 2"/>
          <p:cNvSpPr>
            <a:spLocks noGrp="1"/>
          </p:cNvSpPr>
          <p:nvPr>
            <p:ph type="title"/>
          </p:nvPr>
        </p:nvSpPr>
        <p:spPr>
          <a:xfrm>
            <a:off x="457200" y="274638"/>
            <a:ext cx="8229600" cy="778098"/>
          </a:xfrm>
        </p:spPr>
        <p:txBody>
          <a:bodyPr>
            <a:normAutofit/>
          </a:bodyPr>
          <a:lstStyle/>
          <a:p>
            <a:pPr algn="ctr"/>
            <a:r>
              <a:rPr lang="it-IT" sz="2000" dirty="0" smtClean="0">
                <a:latin typeface="Times New Roman" pitchFamily="18" charset="0"/>
                <a:cs typeface="Times New Roman" pitchFamily="18" charset="0"/>
              </a:rPr>
              <a:t>EUROPA OCCIDENTALE</a:t>
            </a:r>
            <a:endParaRPr lang="it-IT" sz="2000" dirty="0">
              <a:latin typeface="Times New Roman" pitchFamily="18" charset="0"/>
              <a:cs typeface="Times New Roman" pitchFamily="18" charset="0"/>
            </a:endParaRPr>
          </a:p>
        </p:txBody>
      </p:sp>
      <p:pic>
        <p:nvPicPr>
          <p:cNvPr id="2049" name="Picture 1" descr="C:\Users\Utente\Desktop\Sbarco-in-Normandia.jpg"/>
          <p:cNvPicPr>
            <a:picLocks noChangeAspect="1" noChangeArrowheads="1"/>
          </p:cNvPicPr>
          <p:nvPr/>
        </p:nvPicPr>
        <p:blipFill>
          <a:blip r:embed="rId3" cstate="print"/>
          <a:srcRect/>
          <a:stretch>
            <a:fillRect/>
          </a:stretch>
        </p:blipFill>
        <p:spPr bwMode="auto">
          <a:xfrm>
            <a:off x="3500430" y="4089784"/>
            <a:ext cx="4929222" cy="2079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0507552"/>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052736"/>
            <a:ext cx="8363272" cy="4954555"/>
          </a:xfrm>
        </p:spPr>
        <p:txBody>
          <a:bodyPr numCol="1">
            <a:noAutofit/>
          </a:bodyPr>
          <a:lstStyle/>
          <a:p>
            <a:pPr algn="just">
              <a:buNone/>
            </a:pPr>
            <a:r>
              <a:rPr lang="it-IT" sz="2000" dirty="0" smtClean="0">
                <a:latin typeface="Baskerville Old Face" pitchFamily="18" charset="0"/>
              </a:rPr>
              <a:t> </a:t>
            </a:r>
          </a:p>
          <a:p>
            <a:pPr algn="just">
              <a:buNone/>
            </a:pPr>
            <a:r>
              <a:rPr lang="it-IT" sz="2000" dirty="0" smtClean="0">
                <a:latin typeface="Baskerville Old Face" pitchFamily="18" charset="0"/>
              </a:rPr>
              <a:t>    </a:t>
            </a:r>
            <a:r>
              <a:rPr lang="it-IT" sz="1800" dirty="0" smtClean="0">
                <a:latin typeface="Times New Roman" pitchFamily="18" charset="0"/>
                <a:cs typeface="Times New Roman" pitchFamily="18" charset="0"/>
              </a:rPr>
              <a:t>Lentamente </a:t>
            </a:r>
            <a:r>
              <a:rPr lang="it-IT" sz="1800" b="1" i="1" dirty="0" smtClean="0">
                <a:latin typeface="Times New Roman" pitchFamily="18" charset="0"/>
                <a:cs typeface="Times New Roman" pitchFamily="18" charset="0"/>
              </a:rPr>
              <a:t>Berlino  </a:t>
            </a:r>
            <a:r>
              <a:rPr lang="it-IT" sz="1800" dirty="0" smtClean="0">
                <a:latin typeface="Times New Roman" pitchFamily="18" charset="0"/>
                <a:cs typeface="Times New Roman" pitchFamily="18" charset="0"/>
              </a:rPr>
              <a:t>fu stretta in una morsa mortale: da ovest giunsero gli </a:t>
            </a:r>
            <a:r>
              <a:rPr lang="it-IT" sz="1800" b="1" i="1" dirty="0" smtClean="0">
                <a:latin typeface="Times New Roman" pitchFamily="18" charset="0"/>
                <a:cs typeface="Times New Roman" pitchFamily="18" charset="0"/>
              </a:rPr>
              <a:t>Alleati</a:t>
            </a:r>
            <a:r>
              <a:rPr lang="it-IT" sz="1800" dirty="0" smtClean="0">
                <a:latin typeface="Times New Roman" pitchFamily="18" charset="0"/>
                <a:cs typeface="Times New Roman" pitchFamily="18" charset="0"/>
              </a:rPr>
              <a:t> e da est l’</a:t>
            </a:r>
            <a:r>
              <a:rPr lang="it-IT" sz="1800" b="1" i="1" dirty="0" smtClean="0">
                <a:latin typeface="Times New Roman" pitchFamily="18" charset="0"/>
                <a:cs typeface="Times New Roman" pitchFamily="18" charset="0"/>
              </a:rPr>
              <a:t>Armata Rossa </a:t>
            </a:r>
            <a:r>
              <a:rPr lang="it-IT" sz="1800" dirty="0" smtClean="0">
                <a:latin typeface="Times New Roman" pitchFamily="18" charset="0"/>
                <a:cs typeface="Times New Roman" pitchFamily="18" charset="0"/>
              </a:rPr>
              <a:t>che si incontrarono sul fiume Elba il 26 aprile del 1945.</a:t>
            </a:r>
          </a:p>
          <a:p>
            <a:pPr algn="just">
              <a:buNone/>
            </a:pPr>
            <a:r>
              <a:rPr lang="it-IT" sz="1800" dirty="0" smtClean="0">
                <a:latin typeface="Times New Roman" pitchFamily="18" charset="0"/>
                <a:cs typeface="Times New Roman" pitchFamily="18" charset="0"/>
              </a:rPr>
              <a:t>    La battaglia di Berlino fu il corrispettivo di Stalingrado sul suolo tedesco. Hitler ordinò a tutti i tedeschi di resistere contro i russi. L’onda d’urto sovietica fu spaventosa: si calcola che la città sia stata invasa da due milioni di soldati sovietici! I nazisti, pur di non consegnarsi vivi ai russi, si suicidarono o scapparono nelle fognature. Memori di quanto avevano fatto i nazisti ai civili e alle donne russe nel 1941, i sovietici, durante tutta la loro controffensiva, commisero bestialità incredibili contro i civili. </a:t>
            </a:r>
          </a:p>
          <a:p>
            <a:pPr algn="just">
              <a:buNone/>
            </a:pPr>
            <a:r>
              <a:rPr lang="it-IT" sz="1800" dirty="0" smtClean="0">
                <a:latin typeface="Times New Roman" pitchFamily="18" charset="0"/>
                <a:cs typeface="Times New Roman" pitchFamily="18" charset="0"/>
              </a:rPr>
              <a:t>    Hitler, per non cadere nelle mani dei vincitori, si suicidò il 30 aprile. Il 2 maggio le truppe alleate e russe entrarono trionfanti a Berlino e il </a:t>
            </a:r>
            <a:r>
              <a:rPr lang="it-IT" sz="1800" b="1" dirty="0" smtClean="0">
                <a:latin typeface="Times New Roman" pitchFamily="18" charset="0"/>
                <a:cs typeface="Times New Roman" pitchFamily="18" charset="0"/>
              </a:rPr>
              <a:t>7 maggio la Germania firmava la resa incondizionata.</a:t>
            </a:r>
          </a:p>
          <a:p>
            <a:pPr algn="just">
              <a:buNone/>
            </a:pP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La Germania era un cumulo di macerie e Berlino sarebbe stata divisa in due.</a:t>
            </a:r>
            <a:endParaRPr lang="it-IT" sz="1800" dirty="0">
              <a:latin typeface="Times New Roman" pitchFamily="18" charset="0"/>
              <a:cs typeface="Times New Roman" pitchFamily="18" charset="0"/>
            </a:endParaRPr>
          </a:p>
        </p:txBody>
      </p:sp>
      <p:sp>
        <p:nvSpPr>
          <p:cNvPr id="3" name="Titolo 2"/>
          <p:cNvSpPr>
            <a:spLocks noGrp="1"/>
          </p:cNvSpPr>
          <p:nvPr>
            <p:ph type="title"/>
          </p:nvPr>
        </p:nvSpPr>
        <p:spPr>
          <a:xfrm>
            <a:off x="457200" y="274638"/>
            <a:ext cx="8229600" cy="706090"/>
          </a:xfrm>
        </p:spPr>
        <p:txBody>
          <a:bodyPr>
            <a:normAutofit/>
          </a:bodyPr>
          <a:lstStyle/>
          <a:p>
            <a:pPr algn="ctr"/>
            <a:r>
              <a:rPr lang="it-IT" sz="2800" dirty="0" smtClean="0">
                <a:latin typeface="Times New Roman" pitchFamily="18" charset="0"/>
                <a:cs typeface="Times New Roman" pitchFamily="18" charset="0"/>
              </a:rPr>
              <a:t>LA SCONFITTA DELLA GERMANIA</a:t>
            </a:r>
            <a:endParaRPr lang="it-IT" sz="2800" dirty="0">
              <a:latin typeface="Times New Roman" pitchFamily="18" charset="0"/>
              <a:cs typeface="Times New Roman" pitchFamily="18" charset="0"/>
            </a:endParaRPr>
          </a:p>
        </p:txBody>
      </p:sp>
    </p:spTree>
    <p:extLst>
      <p:ext uri="{BB962C8B-B14F-4D97-AF65-F5344CB8AC3E}">
        <p14:creationId xmlns:p14="http://schemas.microsoft.com/office/powerpoint/2010/main" val="3489930199"/>
      </p:ext>
    </p:extLst>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57224" y="1000108"/>
            <a:ext cx="7143800" cy="2571768"/>
          </a:xfrm>
        </p:spPr>
        <p:txBody>
          <a:bodyPr>
            <a:normAutofit fontScale="25000" lnSpcReduction="20000"/>
          </a:bodyPr>
          <a:lstStyle/>
          <a:p>
            <a:pPr algn="just"/>
            <a:r>
              <a:rPr lang="it-IT" sz="6400" dirty="0" smtClean="0">
                <a:latin typeface="Times New Roman" pitchFamily="18" charset="0"/>
                <a:cs typeface="Times New Roman" pitchFamily="18" charset="0"/>
              </a:rPr>
              <a:t>La seconda guerra mondiale fu il conflitto armato che tra il 1939 e il 1945 vide contrapporsi da un lato le </a:t>
            </a:r>
            <a:r>
              <a:rPr lang="it-IT" sz="6400" b="1" dirty="0" smtClean="0">
                <a:latin typeface="Times New Roman" pitchFamily="18" charset="0"/>
                <a:cs typeface="Times New Roman" pitchFamily="18" charset="0"/>
              </a:rPr>
              <a:t>potenze dell'Asse</a:t>
            </a:r>
            <a:r>
              <a:rPr lang="it-IT" sz="6400" dirty="0" smtClean="0">
                <a:latin typeface="Times New Roman" pitchFamily="18" charset="0"/>
                <a:cs typeface="Times New Roman" pitchFamily="18" charset="0"/>
              </a:rPr>
              <a:t> (Germania, Italia e Giappone)  e dall'altro i </a:t>
            </a:r>
            <a:r>
              <a:rPr lang="it-IT" sz="6400" b="1" dirty="0" smtClean="0">
                <a:latin typeface="Times New Roman" pitchFamily="18" charset="0"/>
                <a:cs typeface="Times New Roman" pitchFamily="18" charset="0"/>
              </a:rPr>
              <a:t>Paesi Alleati </a:t>
            </a:r>
            <a:r>
              <a:rPr lang="it-IT" sz="6400" dirty="0" smtClean="0">
                <a:latin typeface="Times New Roman" pitchFamily="18" charset="0"/>
                <a:cs typeface="Times New Roman" pitchFamily="18" charset="0"/>
              </a:rPr>
              <a:t>(Inghilterra, Francia, U.S.A.). Viene definito "</a:t>
            </a:r>
            <a:r>
              <a:rPr lang="it-IT" sz="6400" b="1" dirty="0" smtClean="0">
                <a:latin typeface="Times New Roman" pitchFamily="18" charset="0"/>
                <a:cs typeface="Times New Roman" pitchFamily="18" charset="0"/>
              </a:rPr>
              <a:t>mondiale</a:t>
            </a:r>
            <a:r>
              <a:rPr lang="it-IT" sz="6400" dirty="0" smtClean="0">
                <a:latin typeface="Times New Roman" pitchFamily="18" charset="0"/>
                <a:cs typeface="Times New Roman" pitchFamily="18" charset="0"/>
              </a:rPr>
              <a:t>" in quanto, così come già accaduto per la grande guerra, vi parteciparono nazioni di tutti i continenti e le operazioni belliche interessarono gran parte del pianeta.</a:t>
            </a:r>
          </a:p>
          <a:p>
            <a:pPr algn="just"/>
            <a:r>
              <a:rPr lang="it-IT" sz="6400" dirty="0" smtClean="0">
                <a:latin typeface="Times New Roman" pitchFamily="18" charset="0"/>
                <a:cs typeface="Times New Roman" pitchFamily="18" charset="0"/>
              </a:rPr>
              <a:t>Il </a:t>
            </a:r>
            <a:r>
              <a:rPr lang="it-IT" sz="6400" b="1" dirty="0" smtClean="0">
                <a:latin typeface="Times New Roman" pitchFamily="18" charset="0"/>
                <a:cs typeface="Times New Roman" pitchFamily="18" charset="0"/>
              </a:rPr>
              <a:t>1° settembre 1939</a:t>
            </a:r>
            <a:r>
              <a:rPr lang="it-IT" sz="6400" dirty="0" smtClean="0">
                <a:latin typeface="Times New Roman" pitchFamily="18" charset="0"/>
                <a:cs typeface="Times New Roman" pitchFamily="18" charset="0"/>
              </a:rPr>
              <a:t> la Germania nazista di </a:t>
            </a:r>
            <a:r>
              <a:rPr lang="it-IT" sz="6400" b="1" dirty="0" smtClean="0">
                <a:latin typeface="Times New Roman" pitchFamily="18" charset="0"/>
                <a:cs typeface="Times New Roman" pitchFamily="18" charset="0"/>
              </a:rPr>
              <a:t>Adolf Hitler</a:t>
            </a:r>
            <a:r>
              <a:rPr lang="it-IT" sz="6400" dirty="0" smtClean="0">
                <a:latin typeface="Times New Roman" pitchFamily="18" charset="0"/>
                <a:cs typeface="Times New Roman" pitchFamily="18" charset="0"/>
              </a:rPr>
              <a:t>, desiderosa di espandere i propri confini invase la Polonia che non gli aveva concesso l’annessione di Danzica con il relativo annullamento del “corridoio polacco”.</a:t>
            </a:r>
          </a:p>
          <a:p>
            <a:pPr algn="just"/>
            <a:r>
              <a:rPr lang="it-IT" sz="6400" dirty="0" smtClean="0">
                <a:latin typeface="Times New Roman" pitchFamily="18" charset="0"/>
                <a:cs typeface="Times New Roman" pitchFamily="18" charset="0"/>
              </a:rPr>
              <a:t>Il </a:t>
            </a:r>
            <a:r>
              <a:rPr lang="it-IT" sz="6400" b="1" dirty="0" smtClean="0">
                <a:latin typeface="Times New Roman" pitchFamily="18" charset="0"/>
                <a:cs typeface="Times New Roman" pitchFamily="18" charset="0"/>
              </a:rPr>
              <a:t>3 settembre </a:t>
            </a:r>
            <a:r>
              <a:rPr lang="it-IT" sz="6400" dirty="0" smtClean="0">
                <a:latin typeface="Times New Roman" pitchFamily="18" charset="0"/>
                <a:cs typeface="Times New Roman" pitchFamily="18" charset="0"/>
              </a:rPr>
              <a:t>la Francia e l’Inghilterra dichiararono guerra alla Germania ma ci vollero mesi per organizzare e lanciare le armate contro i soldati di Hitler.</a:t>
            </a:r>
          </a:p>
          <a:p>
            <a:pPr algn="just"/>
            <a:r>
              <a:rPr lang="it-IT" sz="6400" b="1" dirty="0" smtClean="0">
                <a:latin typeface="Times New Roman" pitchFamily="18" charset="0"/>
                <a:cs typeface="Times New Roman" pitchFamily="18" charset="0"/>
              </a:rPr>
              <a:t> </a:t>
            </a:r>
            <a:r>
              <a:rPr lang="it-IT" sz="6400" dirty="0" smtClean="0">
                <a:latin typeface="Times New Roman" pitchFamily="18" charset="0"/>
                <a:cs typeface="Times New Roman" pitchFamily="18" charset="0"/>
              </a:rPr>
              <a:t>L'Italia entrerà nel conflitto nel 1940.</a:t>
            </a:r>
          </a:p>
          <a:p>
            <a:endParaRPr lang="it-IT" sz="2000" dirty="0"/>
          </a:p>
        </p:txBody>
      </p:sp>
      <p:pic>
        <p:nvPicPr>
          <p:cNvPr id="15362" name="Picture 2" descr="http://www.storiologia.it/apricrono/storia/a1939a.jpg"/>
          <p:cNvPicPr>
            <a:picLocks noChangeAspect="1" noChangeArrowheads="1"/>
          </p:cNvPicPr>
          <p:nvPr/>
        </p:nvPicPr>
        <p:blipFill>
          <a:blip r:embed="rId2" cstate="print"/>
          <a:srcRect/>
          <a:stretch>
            <a:fillRect/>
          </a:stretch>
        </p:blipFill>
        <p:spPr bwMode="auto">
          <a:xfrm>
            <a:off x="4057646" y="3857628"/>
            <a:ext cx="4000528" cy="2500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wipe(down)">
                                      <p:cBhvr>
                                        <p:cTn id="27" dur="580">
                                          <p:stCondLst>
                                            <p:cond delay="0"/>
                                          </p:stCondLst>
                                        </p:cTn>
                                        <p:tgtEl>
                                          <p:spTgt spid="15362"/>
                                        </p:tgtEl>
                                      </p:cBhvr>
                                    </p:animEffect>
                                    <p:anim calcmode="lin" valueType="num">
                                      <p:cBhvr>
                                        <p:cTn id="2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33" dur="26">
                                          <p:stCondLst>
                                            <p:cond delay="650"/>
                                          </p:stCondLst>
                                        </p:cTn>
                                        <p:tgtEl>
                                          <p:spTgt spid="15362"/>
                                        </p:tgtEl>
                                      </p:cBhvr>
                                      <p:to x="100000" y="60000"/>
                                    </p:animScale>
                                    <p:animScale>
                                      <p:cBhvr>
                                        <p:cTn id="34" dur="166" decel="50000">
                                          <p:stCondLst>
                                            <p:cond delay="676"/>
                                          </p:stCondLst>
                                        </p:cTn>
                                        <p:tgtEl>
                                          <p:spTgt spid="15362"/>
                                        </p:tgtEl>
                                      </p:cBhvr>
                                      <p:to x="100000" y="100000"/>
                                    </p:animScale>
                                    <p:animScale>
                                      <p:cBhvr>
                                        <p:cTn id="35" dur="26">
                                          <p:stCondLst>
                                            <p:cond delay="1312"/>
                                          </p:stCondLst>
                                        </p:cTn>
                                        <p:tgtEl>
                                          <p:spTgt spid="15362"/>
                                        </p:tgtEl>
                                      </p:cBhvr>
                                      <p:to x="100000" y="80000"/>
                                    </p:animScale>
                                    <p:animScale>
                                      <p:cBhvr>
                                        <p:cTn id="36" dur="166" decel="50000">
                                          <p:stCondLst>
                                            <p:cond delay="1338"/>
                                          </p:stCondLst>
                                        </p:cTn>
                                        <p:tgtEl>
                                          <p:spTgt spid="15362"/>
                                        </p:tgtEl>
                                      </p:cBhvr>
                                      <p:to x="100000" y="100000"/>
                                    </p:animScale>
                                    <p:animScale>
                                      <p:cBhvr>
                                        <p:cTn id="37" dur="26">
                                          <p:stCondLst>
                                            <p:cond delay="1642"/>
                                          </p:stCondLst>
                                        </p:cTn>
                                        <p:tgtEl>
                                          <p:spTgt spid="15362"/>
                                        </p:tgtEl>
                                      </p:cBhvr>
                                      <p:to x="100000" y="90000"/>
                                    </p:animScale>
                                    <p:animScale>
                                      <p:cBhvr>
                                        <p:cTn id="38" dur="166" decel="50000">
                                          <p:stCondLst>
                                            <p:cond delay="1668"/>
                                          </p:stCondLst>
                                        </p:cTn>
                                        <p:tgtEl>
                                          <p:spTgt spid="15362"/>
                                        </p:tgtEl>
                                      </p:cBhvr>
                                      <p:to x="100000" y="100000"/>
                                    </p:animScale>
                                    <p:animScale>
                                      <p:cBhvr>
                                        <p:cTn id="39" dur="26">
                                          <p:stCondLst>
                                            <p:cond delay="1808"/>
                                          </p:stCondLst>
                                        </p:cTn>
                                        <p:tgtEl>
                                          <p:spTgt spid="15362"/>
                                        </p:tgtEl>
                                      </p:cBhvr>
                                      <p:to x="100000" y="95000"/>
                                    </p:animScale>
                                    <p:animScale>
                                      <p:cBhvr>
                                        <p:cTn id="40" dur="166" decel="50000">
                                          <p:stCondLst>
                                            <p:cond delay="1834"/>
                                          </p:stCondLst>
                                        </p:cTn>
                                        <p:tgtEl>
                                          <p:spTgt spid="153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42910" y="1000108"/>
            <a:ext cx="7143800" cy="5007183"/>
          </a:xfrm>
        </p:spPr>
        <p:txBody>
          <a:bodyPr>
            <a:noAutofit/>
          </a:bodyPr>
          <a:lstStyle/>
          <a:p>
            <a:pPr algn="just"/>
            <a:r>
              <a:rPr lang="it-IT" sz="1600" dirty="0" smtClean="0">
                <a:latin typeface="Times New Roman" pitchFamily="18" charset="0"/>
                <a:cs typeface="Times New Roman" pitchFamily="18" charset="0"/>
              </a:rPr>
              <a:t>Gli americani invasero la Germania da ovest, i russi da est. Durante l'invasione, i soldati alleati scoprirono e liberarono anche i campi di concentramento nei quali  Hitler e i nazisti  attuavano lo sterminio sistematico di quelli che essi ritenevano la razza inferiore. Migliaia di persone, soprattutto Ebrei, per i quali Hitler aveva deciso il </a:t>
            </a:r>
            <a:r>
              <a:rPr lang="it-IT" sz="1600" b="1" i="1" dirty="0" smtClean="0">
                <a:latin typeface="Times New Roman" pitchFamily="18" charset="0"/>
                <a:cs typeface="Times New Roman" pitchFamily="18" charset="0"/>
              </a:rPr>
              <a:t>genocidio</a:t>
            </a:r>
            <a:r>
              <a:rPr lang="it-IT" sz="1600" dirty="0" smtClean="0">
                <a:latin typeface="Times New Roman" pitchFamily="18" charset="0"/>
                <a:cs typeface="Times New Roman" pitchFamily="18" charset="0"/>
              </a:rPr>
              <a:t>, furono sterminate nei vari </a:t>
            </a:r>
            <a:r>
              <a:rPr lang="it-IT" sz="1600" b="1" i="1" dirty="0" smtClean="0">
                <a:latin typeface="Times New Roman" pitchFamily="18" charset="0"/>
                <a:cs typeface="Times New Roman" pitchFamily="18" charset="0"/>
              </a:rPr>
              <a:t>“lager”</a:t>
            </a:r>
            <a:r>
              <a:rPr lang="it-IT" sz="1600" dirty="0" smtClean="0">
                <a:latin typeface="Times New Roman" pitchFamily="18" charset="0"/>
                <a:cs typeface="Times New Roman" pitchFamily="18" charset="0"/>
              </a:rPr>
              <a:t>, nelle camere a gas, nei forni crematori. Furono tutti abomini che non si conoscevano, che venivano sussurrati sotto voce e che soltanto dopo la guerra sono apparsi in tutta la loro tragica e raccapricciante realtà. Tristemente famosi suonano ancora oggi i nomi dei campi di concentramento nazisti di </a:t>
            </a:r>
            <a:r>
              <a:rPr lang="it-IT" sz="1600" b="1" i="1" dirty="0" err="1" smtClean="0">
                <a:latin typeface="Times New Roman" pitchFamily="18" charset="0"/>
                <a:cs typeface="Times New Roman" pitchFamily="18" charset="0"/>
              </a:rPr>
              <a:t>Buchenwald</a:t>
            </a:r>
            <a:r>
              <a:rPr lang="it-IT" sz="1600" b="1"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di </a:t>
            </a:r>
            <a:r>
              <a:rPr lang="it-IT" sz="1600" b="1" i="1" dirty="0" err="1" smtClean="0">
                <a:latin typeface="Times New Roman" pitchFamily="18" charset="0"/>
                <a:cs typeface="Times New Roman" pitchFamily="18" charset="0"/>
              </a:rPr>
              <a:t>Dachau</a:t>
            </a:r>
            <a:r>
              <a:rPr lang="it-IT" sz="1600" b="1"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di </a:t>
            </a:r>
            <a:r>
              <a:rPr lang="it-IT" sz="1600" b="1" i="1" dirty="0" smtClean="0">
                <a:latin typeface="Times New Roman" pitchFamily="18" charset="0"/>
                <a:cs typeface="Times New Roman" pitchFamily="18" charset="0"/>
              </a:rPr>
              <a:t>Auschwitz, </a:t>
            </a:r>
            <a:r>
              <a:rPr lang="it-IT" sz="1600" dirty="0" smtClean="0">
                <a:latin typeface="Times New Roman" pitchFamily="18" charset="0"/>
                <a:cs typeface="Times New Roman" pitchFamily="18" charset="0"/>
              </a:rPr>
              <a:t>di </a:t>
            </a:r>
            <a:r>
              <a:rPr lang="it-IT" sz="1600" b="1" i="1" dirty="0" err="1" smtClean="0">
                <a:latin typeface="Times New Roman" pitchFamily="18" charset="0"/>
                <a:cs typeface="Times New Roman" pitchFamily="18" charset="0"/>
              </a:rPr>
              <a:t>Mauthausen</a:t>
            </a:r>
            <a:r>
              <a:rPr lang="it-IT" sz="1600" b="1"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e di </a:t>
            </a:r>
            <a:r>
              <a:rPr lang="it-IT" sz="1600" b="1" i="1" dirty="0" err="1" smtClean="0">
                <a:latin typeface="Times New Roman" pitchFamily="18" charset="0"/>
                <a:cs typeface="Times New Roman" pitchFamily="18" charset="0"/>
              </a:rPr>
              <a:t>Treblinka</a:t>
            </a:r>
            <a:r>
              <a:rPr lang="it-IT" sz="1600" b="1" i="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Il numero delle vittime è raccapricciante: 6 milioni di Ebrei; 4 milioni di deportati politici; 10 mila omosessuali; 10 mila testimoni di Geova; mezzo milione di zingari.</a:t>
            </a:r>
          </a:p>
          <a:p>
            <a:pPr algn="just"/>
            <a:endParaRPr lang="it-IT" sz="1600" dirty="0" smtClean="0"/>
          </a:p>
          <a:p>
            <a:pPr algn="just"/>
            <a:endParaRPr lang="it-IT" sz="1600" dirty="0">
              <a:latin typeface="Times New Roman" pitchFamily="18" charset="0"/>
              <a:cs typeface="Times New Roman" pitchFamily="18" charset="0"/>
            </a:endParaRPr>
          </a:p>
        </p:txBody>
      </p:sp>
      <p:sp>
        <p:nvSpPr>
          <p:cNvPr id="31746" name="AutoShape 2" descr="data:image/jpeg;base64,/9j/4AAQSkZJRgABAQAAAQABAAD/2wCEAAkGBxMTEhUTExQWFRUXGR8bGRgYGR4bIRsfIiIfIiAeHyAhHSgiHx0lHh4gIjEiJSkrLi4uHR8zODMtNygtLi0BCgoKBQUFDgUFDisZExkrKysrKysrKysrKysrKysrKysrKysrKysrKysrKysrKysrKysrKysrKysrKysrKysrK//AABEIAMMBAgMBIgACEQEDEQH/xAAcAAACAgMBAQAAAAAAAAAAAAAFBgMEAAIHAQj/xABGEAACAQIEAwUFBwAHBgYDAAABAhEDIQAEEjEFQVEGEyJhcTKBkaGxBxQjQsHR8BUzUmJygvEkQ5KisuEXNFNUY9IWg8L/xAAUAQEAAAAAAAAAAAAAAAAAAAAA/8QAFBEBAAAAAAAAAAAAAAAAAAAAAP/aAAwDAQACEQMRAD8AC0KqgSt9pjlvv8cbvm3DKVbSCL7X3wOzubTT+GrCWDGfPljbh+cA1FlLEIAtgdJkyb4BqRK1TL03uxk2ixWf9fjihVrvRqUqqXf2VRzZiZmOluflgrks7T+7odLqssIFiIPkYjy88BOP0Xf7u1OooOqSGEkWMGwNp+uAZsjxup3dMsihnMEDUYPrzxHW7RMKgp6FuN4I68j6YF5bhjBV1ViTcsQDCk9IGPafDR3qk1ZgjcG/ltgBXG+MHMAMRpKgi2xHvxFScis8NEqvOOafLFrK8Cp1UDLVbTeSBvy2OLdLs4pqagXMoo2UbBbz1ldvPANOV9nLHfwx/wAoxNxiO6f0H1wOqNUREASSmw8N9h1xRzPFczUGk5eJsZqIOfkT0wB/NZoIu+mRueWKX3xgurVK76iVA/TAfMZHNZqfEiICsCQTbcW8+eNMr2frJW/2iqtRFB0JFonmDvHytgJs1xrS0qwMHcEb3wCT7RS1daVhTMgvznlvYfzpj0dkylXvD+KhbVCHTpufOTY8umCtfsfwzTPdvPXVV3364C0eMVNBO5USCfPAVu1eZkXW/wDdGD+ep5dKbFA0QAfaO1hynGvDshkGA9PzEj6jABcx2trLlcxUMF0C6TAESYv1wkdo+OPnalWowACqoVRyEk46Zxj7PqGYVjSrVKeobBgyHmJG8e/C2n2YZmmtQCpTqFwI3XafXrgEChmHSrRhiCugj3mZjbmcF+2HFXasoDEaJ5Rvy87DfzwZq/ZtntSN3asFVAdNRQQQBO9t8e8R+zvO1M0AtJxSbSDUdkOnrYNMDlbAJWRz1VFZEJKlSCAJ354hpZpgrKDAYAH0FxjvY7G0KdFaVFSsQCwJVn6ktvf5YEf+GWVElkc87VGnAcerZ92ZGJJ0BYEn8uDvEO1VZ+9KMyqwUAA+yfzR63x0niP2fZeqqDuyulO7WCQZEwzQL3PPAvI/ZQA5NSHpwPCrshmN9uuAWOz/AGhFDJywZocqIJ5335dL4DntbmAxZWAk7kSfLDzxz7K6xEZVVVbEq1UmTeeWAL/ZPxIf7umfSouA0yfbplo+P8StJi2lVHInrfkMU8jUcuKumTc3KqdcEGAW9m8z5YkqfZtxNT/5afMVKZ//AKxSq5HOU6vcVAyssFlOkwCJ3HUDAT8S4iGRkAILU6a3ZfyGW25GbYrUpaoNBRQzCoNbi92gSBv4jNsXRwKoFpuSPxavdgETHKWvA5D34o53LZim4CliSNI2vpnVHl4ZwB3LcR7vNGtUQBTTcAI2re1zYcsM3Dez9PO5WjUFR6TpSNEER1ufTcYUeA8Br1m0tK1GpmoNWxUXHyxZoDO0zSo0HA72mayeFTYrJ3BI5jAHx9mKf+8q/AfvjMKCdouKkAhmIIkeBP8A64zAMNDhAAAY6gRFrdIi/lgRlc2NddHOgU/ZbebkAX+uJc3TLBRTcoVgNBIM7g2N7EYJZjhVR87rpUvBpYGFtemfddjPrgCPAs1Sq5ZglQKFq+27BblAxgkRvb3YqcY7QL7Gs/hvTHhXUdeq4JAjUNO3X1xf4P2cqhHWpSBR6xqaTeVKldgesWwTz3ZJK7ymmioYMxUDxOCGN+smD64ANS7Z6GFIpUqN3i0yDC+JpgXNtumKp4walel3VDuh3yq5aqXImZ8O1oN/TDXR7C0e971tTF371pNg4nSRt1PwxdTsxRA02BMyVAFzG/OZBN/PALFOtToU9IckiR688QDtUiQVDlwscokC/KcNOY4VkkM1jMn8zBZMdLbi8efniX7plkY6KKlgR7KTvNwYP1/TAJOY4pn8ww7mgQrGzNYD1J29cXMpwHOVwxq5sU16U1npNyPphwq1nsEpEzNzAA+p57AYgzXDqtVYDmkbXpzPztGAp9mslQyasPvBeWY+OJvBMDci0/HFnP5vvF0UyYBB1sPkPpj3L9moOogudyzXJPXpi6+SYGNDsY3C2+ZicAMBPUYp8TzNAeF6gVhcQJb4DlixxChmmIppTFLVIVnIuenQHnFzbAat9nmccy1RCbe1UJPvtgPMpxL8KoxI8OnmbSY2/TFermEsSpOqORHL6YO8P+zt1pVKb1UHeFPZBMaTJ5DG9f7P0WAa0IxAkpIDT/itO04Cjwin3bK61O7PIEypnkROGlOI1AssqsBF0MTPrihlvs9RDq+81PcI9PzXwap8CREISrUnnLdINuQwHtPiqD21dTvtMT5jF2jnqR2ce+R9cR081QVBqqBgebFZwE4nx7IUSGarTYagGWQYmwYRex38sA00irbMD6EYm7seWOc5z7QuFLbRPmiwRvz64oN9q6NRhctUqEAgmIW2xnkYvbAdV0qCRInpjUVEg323tce7HEP/ABKz9VVprSUEAEMZmQdx5Wg+pxRq8Y4tVao/elCsK0GNzAG3XAdzzXFaNMSzKPDrkmJAiSPjgHmftF4en++DeSkk8uXofiCMcup8EcVAMxUauwCgqfEBqa4ANtrz1xY4d2fpim1RaaqZA6kWMQPhgHLOfalR/wBxl61UDclQg/5r4CV/tIQsXrcOQkixGgt/mJH9kxbzwQpcJVYMA6lWZ22Oy88JfFqIJ0R4hbaIt5bYC5wrtV96qulRUy1GmBURKYjUwdbE8/hinT4xTGYU1aY0qKgplNLE6y0EiRETythPzKxUYEx5j1vhj4bkQzik2ReogOhq9JajeIWZpBAsd9ueAb+GcUpDN95DqgoCldJOrTpFlmb87YhyleiuZy1V20rRyxpOWVhpcggLcfPCznKVbh9TNZdsywamFNIgkLUMgmA0j2eWCPEMzmjWzKZeuvd0csKxDohkaV1AHRMybYBkoZSFUDTAA/m2MwJHFKotq+mMwD/l+GIlRHSmE8JWBAMHlERY3nkCesC5odR7JMMY0AmAdrR4j1nacT/0ko3IHwxTzXaKkN3wEveEtoCGZ1Q1rejXJvuu22NvuFR51BBJB8TF7DyAEH5DpzwqdpO2WXaky6/EBKMPaVuRHQ/pbATKfal+GveDxgDVHM9RgOnpw6LtVJ9AAPMGZJ95Jx7VylM+0SY88cpf7U25DAbP/aNXZpW2A7Z3FBLhV9cQZmrl2EOFI3jHDc126rsiqDsoBPngZX7T5g71DgOzcZ4/SygFWmZQGHp7jTtKzcEdNt8W6vbOgIIcRvvj59zXEKlQeJiRiNS521HlacB9Ap22y5BY1FHv+WKmc+0XLJHjmenLHGMtwbMv7NJ7+7FjK9nna7kARqI1XAsJ+JGAf+0f2lUqlJ0QEkix6HcEdCDf3Yof+KtXQJUaov6+WANTsmUdUYeJ/ZDSdtzYi3rgzl+yb0m1ALD+EyitzAtIMb4CAfahmZsAT0/7Yp8S+0HO1EKHwhvI+tvhhp4dwd00qtUqD7MBRAG/LADN5F6ecqiO8AFMS1yuuL35b4Ac/bbiL/7xojcLHzxRrcbzzHxVas7bn1+mGqhkkCOrsCQ5YA9JIK/MfDE9dUinCNAqNfSYg0yPftgFbg/CO9JFT7wYEgIFE+9ifpgnk+C0SWVcqZUgF61Vn3E3VFRfjOGDgpdx+GoBBEkkXBXlgpw7hlRq1YAgLNMm0n2cAqZ7g4ohHplA/eIAFRYEnoQfnizncpSGosz1n1A7WEsJ0qP03xfz+VX7yUa6gU2k9dQ5D+b4nBUNVVFLEabC/wCfadsBN/RrtmaQVQoNJh4t7R+UeuPanCqYpVy7mWeYBgGHEW3xY4tWqDMUqjELrpsQByBKjfrjNdMJUCKW8UFzfdl/Md7nlgJ6oDB9MU1V6YLHc3uQP36Yq8JolUcKI8dOGe825D3Yl4bTLAxLt3ykDYAC9/5zwUytJQNQu0oSx229lR5Tv9cBFXosGaTEKpv7RHi/4RhYzvDjVdaNFQarzAkCw3NzsACSThs4xmQATMeED1Pi582vhU4t2br1Ki16GYWnUCxBkQDIN7gkrYjzwGcH7BvSbvMyMnWQkaiKmt1H90CASY+eOk8M7L5SkoZKS0mIuFqNboN4tO0Rc45HS+zvNJTUU8z3bfmhnAPTSAPiTiKp2Q4xTBanXepHJK5B+DEfXAdo43RbSNOhhzDaT031Wj3jlhS472Q/EeoFASsgp1WRwpANioW8i2wM7xthGy1LiopVhmKmcQhZoqBqDt0JEwAPMYs9lFzxhaxdFDa216yzNsIMGAB06nAMLcAozfvJ/wALftjzDEtVerfE4zAcJzfajMOfbOB1XiNVrs7H1OHmhwHg9OO8r165M2VSoPwAt78EvvvC1Vlo8OcsQQHfTIMQCNWq4N9sBy9A7sAoZyTAABJJ6W54uZ7gmZooKlWjUpoYALCLx0N+WGatxnN5ms1KnUeiqAeCmdAtAnwhbne3XBKp2Rchtbs50kgsxYz7z54BdodkVia2dytIQCAGNRr+Sjf34K0+zvDFH9dmq5AvoQIPdqwR4F2VESRIsTy3w9Uuy9IUmUnwmCNpEcsBzfI5DIm65Nm861Zj8kjF9ZVT3WXy9KQBqp0vF/xMSd8M39EU0GkST+Xw285xZXLaUGkQdJG195wHGKVMa6gYAsSYPQ6v9cO/C6JpvlXZQVqKNS2HiL6ST6DA7LcEc5hmVAy94QSSAJ1WGHnNcNYimhAXu4mLzBnpHPAMVbhyrTqKqgSGg/5d8cZXLmnWcMRYEbx5j1ExjsuRf7xTqFX8IbQZEG45XO4xrw3sPk9RY0Fc6j4qkt9TgEduJJmM/lKo27pw3kZG8Tvg5muIWpgUzPeSdVoAaecTYT7sXuI5CnSzeXWmioO6eyAL+ZI2GIOMUVNaSdhEe44ADnatekyE3VNROm/9oDpyjG3C+FjOZmvUdiFK0rKxUEeKJ5zbDFXNMhwtyUNpBmSsQMD+x9JlqV10FTpp2a0Qz74An/QdKgq90iKXJBJExYnc3mYwOzmcpzTBYNFci5GxR7Ry2+eL3FctWq1Fpj2RqJIMCJvA3mBvifNcEo0u5C01Bavfw7+BiCeZwCz2eGhGVATqMyREEEQJ92DuRNVHr6woOlDYzsDHKJgdcecZqrTJMiQZt5mMeVK7OKjIAJWkJJGx1A4BeOXWoqVqhuzhQSYAGrpt8cE6OSIDlVMyog2AJYQZ5jlacScU4JTotRpk6kDg353BnBKtmKhoVNKxemKbm0id/PxYALx+iq/dnqEu10A6nwkCPUYsZ9fwapfwL3hOkdBUUcvoMQpR01KDXqVtLkj3iDewGJuLItwfHVaoR5LcfX44C/k6UMgjRTLIY/M5i3oMDq/Eghg2kqAOQ8C2H6nF6rmzriJbVTluQGk2H888cq7X1XqV5DCAqgKDzjp1/U4B04zXrEd4NK0pGllZCLXgX38iPrGLHAQWCsxdixlbRa+4Eg4XMqRWSll1bUx3JQkgbmDPs7AxGOm8J4c9ML4xpAA06TH/AFWwEz5PU8a9hso285nF05IxLPtcnbEVI7lQsk7kT8SOeIc/UqhWaVsJspJPpfAVs3x3KIsnMKY6EtPwm+KuR4/la0aXWSQPECpk7DbCLw3P6ta1LtqMqaY8N4I9rfA7j3G0y/hpKA8+JDIjmDG21o5zgOuHJHkVj0GMxxUdvH/9NPnjMA60+zqkCFNsXspwdQYjabfHBvL1AYuIYGIM7YkpZV2BKIY3k+EfO/ywCFwLIj+kqy//ABj6j9sPdXLq9IEdCPgYI+WF7K8NdOJ+JtJelPhg7E2uPnhu4XwqkKZME3OrW0iZkmNrm+2AD0cvTpoPEp2kCWPwG2C+VzkrIpmJPtwvOB53OPeH10bvfCqhKvdLpA6LBP8AxYp1s2DQJjURX0ekMsH4kYCbMZGozDWQp0kqFE8wbk+nTFheFqRDGfNj+0DGZfMFqNKofaHe0yesB7/DBGoYUXETf4YBG4PklarmUsAtdSq7DmThxpZAeOSBq52sMKPDqDvmMyKbBfxV8RBb8vIeYO+Gc5FlI8TNa8wAf1wA6m9KhWCyArMu+5Mb7/DDB990htClzNgNuXPb54Uu1XAJU1FksAbT85PPBvsjUPc0wxBZfC5mbixv7sAJ4vl80+YymsU6T6Kmx12DIY5X9+Ic3wqagdnYnYnYbNsBg92kzarm8sf/AI6oH/JgGc21RwqiJaAW8ptG/McsBa4Nw1FKMOSAzPp8rYnp11GZzBkSVX/qf53GI/uTwCKrCBpIAG19iec4o9lcutLM10NwVpnUbn2n3P8AOWAM5M121eHTdgCeQm2KWco/iZYs7OaldpBNrIwER/3wZbiIZyqDUe9YQOUH6YXuI06qvkkdlEVqns+at1/bAEs9QpxLkCdutjb1wvM1VUrpRS40MNVrS3LnfDT90pqhaoQANnYyfnhVzmeqvmKyUUPjRAGYQABN+pnlgN+L5HxZapWqFiGpgchyn1wazrPVy0LKDWsWvBYRHn+uKOf4elBqRdmZ+9S7GeRJgbDkLYK8cqt938Y0DUvhBEnxAXjYWn34BdzP9ai0/Cqo3jN7wNXqcUM9XhFZW8GtiXNyxJAMfzliXi9Nu8pq0omhoRbE7TJ87WGFni+fVKCozBX1EJT30kMPEYnzGAJcR46VrtSWVKBXURJPhImCRJgg+4nlhbpcRmmwTLhiPbYlSfUCJBmd5xa4fkVaWzNRyx/MQFsOveADytgz2b7L95VNZnUoGgaTIaNrjw7YAz2J4cgT7y1PS7i0xIHuUQeuDuez4F4Jiwg9ffAxtmagClREEQN4Hwwv5WTXWiFLKp1MwDaYiwB1bzfpgGHhdHQoAtMk7Xm9yAJ9cb8VzSU6Zd2CxzJj54k1f3ojzGFLtGe8rFELsumGibH3/CwwCd2hrMuuujGnqOpDN9/QzvvIwlZyq9Ql3YlmNyeeC/aHiWqo9Mi2qIkWItYjfAN3k88BpAxmN8ZgPpPs3xOlmVC6AlUSSi7aRFwffhnp0gEtEY5xwUpRz6hbBwwF9pW1+e2HXg/GKVWmfFcEg+44Bc4tTjiuXPLu2n0/hxc/pEaagUxFYzPnFsVO2GUds1lypKaw6Bt4sDMT5Y0//GqaU4LVHJMsWbc9bcowFTIZ38OtALRmqJIAJIECTA/w4J08jXKVyIpoazVFciTphTZRzsbWwR4BRVaLKABflHzwcytJWpDnbSR6/wCuApNwMrQ0NULXdrDTdgbcyInljTh9GaYO5i53NvPDBmVBUGeWF/K5pQhWdRv4VGo7+W2AC8GYJnM1J3df+lcFsxmVD8j0G/w6XwocXoVGzNa5pnwOIgkgwDPnAww8I4eulWc6nDEBiTMW64DTjGdLoVUa3JiL7z1wP7E1nOtWaG1sSoG0N5+7DWaawNt+eFRM3TpZ+tLKBpmTYSdMx52OAMccpAZjKNAn8SSb8lwPod397eLgaWt57k/DG3Hs+1Rst3aNcsAzCB7N7b4GZLgBOaFSpUZp06hsDfaJ2/c4AnR4kKpK0oZhM38IvFzHyvjXg/Z8/emNZ9ZakjMq2UeMgAcyOZJ3xHwmnToDVIUBGJ+Iv+mJslxJ3zGpFKzQW7iJGtrge/ngD1d6dMkC0M23PfYYTeIcQermMvphYqGNVzZHvA/m2HHhuUUa2a5MtJM8ztO2FLirIMzljTQmXMxABOlueAY6WQXSKlVixEmWNh/l2GF4Z1nzFR6YlQlNS/ICWFus4K16LFC9YiASdIPhgAbk79b/AAwBp8QLZiqlMeE9yA3IAFht7+WAvcdzVOk6u3iqLWSCwEwFNgPXFHNZ/XTpV6sqwqLCzy1A3HM4qdvMwoKhYLmohHwPwF8KbGrWIBqKiBl8RMKpm8dTHPrgCfHuP1Gra6YLOqEKDEKTHuwv8MyerXWqk94Gk6yq3PSWBPuBGPeNCkxL0qqssKoQE6o/MfZiJHMyMacI4e2afu/AAfEW0yVA5KfP9TvzA5w6nUzNYIQtSmgGuozAjrpAiOew6c8dAVFpoqIFQcgOnl54H8J4dRoJppKqAbwd/M4sHMrBLNJU3uLe798AP4/m3Q0yj01Qkh9ZIB5rfSZBgiIxc7OcGSggJgu9yRcCbkA2t7sIfEeNuHqrUp95S1lU13KkCYNrDDT2E4q9ak2uAwaQoOykWjyscBb4/nXpGmKKgh2hn0yqqNyxMgXiLX+RXOG5kM9Sq5I7x2EXhgDExzBjDTmOJinUZWZVp6TqDQZJ2+U2vhY4jnVqguWBSnU0KEWyqVsIGwBHPADON9jaVVjWDmlrJtAify7kaRI+YxzllIN7EWw68Tz6AFaRqOl9UWvECL9eWEzNVAzEgR/Nz5nARzjMeYzAfSvEctSy2aSmtFTqK/iP4mkkzc7WIweyCqTUpgAaIIjmDt8wcU83l+874tDECFnyJ54rcO4giZpF1e34DO1hI+uA17YWOTfpX0n3gjBdKOo6TGxPywK7c1V+70yL6a9MyBYXjfBTK0tDE69X5SIsARPrOACcFzYSpVTrpP1GCPDeLnS+tYjkT/LRirn8p3Zq6RuBYfzpj2llAWIAA1ATPoYwDFlsvqSmHYsABA9mceUUCmFACzYAYsZKsO7XrpHy3wBfj6ux7sF21EQvlbc2H1wADjFVaecqk86SfJjOJ8pxXVZFZ4M2FoiJnbfpiktFq3ENNdVGimCoF5ljvyJGHnLZZFKwBcRt0/1wAKnlMxVBLt3V/CFuR7z+gws5nst3FcuXZy2kFmuSZB390e/HQ8xmkp3LAev0+PTCHx7j1SvmRSoU+QIZwQNm2HO0b9MBf4/UFJqNRiABmNW4509veRgWM7mXqTTplVY+00rtzg3PywWzeQCvk3aWd6qliTvCMLD2RYcsZms7TooyjckAdbyNvXATcEyC00UudblImNh0x5ncwBmrKP8Ay6ggRbxbn0nFXILVdRq/DGgiBE7e+Pri49NKNamLQcoZO5J1LvzJnAW6Cu1NtZm5223J9+FHiXFV73LFpOlmkAf3TadsNsykKNwb/X0wm9rq1IHK01jw1GJjzUiPMzgJuJ8ZepSKgBVWXHOdt/hgDm+LN31fQIkUtL8oEzI3J9MT50HQS3h0gWB5f3jhQ41mqj1C4DLSKgAiL3aNzYGdsBb7WcaV9FNDqI0mowNyRuAfhiDtFxZay0lp66VIWbVYHy2uR1A5+WB3B+IU8uS7Uu8PVifLlPPDFT7N5niTis5VKQWxplQB/dAkkkD6csAHyGWqO60kqq6lipJ9lAwvYwJ38746VwnJ06VOKYUKTII5zgbkODfdSBSWpUH5mLqBc8wYm2L9TOtrKd26jZXJWG3NhPyicBZrjVbUB6G+Pcnl0NpDAflIB/nxwGXik1+4ZagLT42A9bcx6xGGAyoALArpsNPluTN7eWA5H2/Pd56pCqR4WAItcTHmJ5Y6N2fq9zlaOpaasyB35NJ8o2A87RGET7QlFTiKKJhlpgkzzJk+kfTDrnM4q03sTKwJJgjYQL8uflgOc9qs01bMVHCd4jNpRrkz0F/lgn2Wy7BagdHQhtJpnVFouQbyD5jGmXyDE1BRXuu5p66lRgABDrJJk6gAeV8VqHHDrqNV01GZyxabEyfEAIsTeMBPxbNMrO0MDEaZ6TBIF9sJ1Y3P6Y6Hl8/Qq3amA5FiD1tEEQMBeJ9mGcl6Z3NwevTwyMAp4zB89j8z0X4n/wCuMwHauK8WqoxSkVYNLRTOoqAeZiAcHeD5bKpTpVlTU1QMA9TxFSqkkCbbg4q9nOF6KVZbXNz1EbTO2CdNkXLpbStOtAnqelryWOAHfaHW/wBgB6lGHKIM/pi+maUVhe1Wmh98HC79onE0bK01Xq0+UEiCBtJOAlTitSuKYooy92iAu2/SQP8AvywDXxniSk1VLKpBeSxgREAz7vngJxPi9WoZoKyraXuAwiBptJv5Yq5bg+py1QmoS27HkT8B7sNTZGE0jlA+f6YAdwQ5hqi0q5DUjICi1wJlut+pjDFmiqUS4hdJ5AWAa/ywGqZtaTBmeDyHM9bemIslm3zCVaWkojnTJ9pQSQbeo54ANk+IKtehVqMZOXEm5JM+XWMMn32vWde7Hd0ryxu0cyBsDywG4hwulQzeWRRINJlGoyTpYRJ/zYZqmbCLYwBY2sB64DTJcGVXDEmoxBILEnly6X6YqceelQrK72AAiNzuI984kTjTVCO5Hsj2mEKPIdbcsZ9y11BWqeKpNugHQD9cAB7Q5msaeVdRoZag9oH+y2w3+MYnyfDlpnvHOp2Nyxki+wHL3Y37cZkFMqwvqqg6Rc3RunPFP7vUqmangS50/mI6E/l5fwYCxX4jC/hKzGDAtv1J2AxXWu7vSZ2E/dm22sy/ycXmrJSRbhVAFuW374U04qutdcoi0agANtXjHLkMA05zicU1VZA2nr+++Oe8c4qddFVGttRMD0j+HFnjnakOaa5fxMzQACAFGw8pxQp8USAvci7EVLFjqB3mACpHLAaVuKozAZnUqgx3dOGJjrcA4H57NUirvS0mnqUKjv42ANyBGw62ieZwwZLsxSqLrSmaimZLqaZXlZSBItYzgrwjstSQgslIMuwKnxc7w0x6H9sAH7PDKVpRsipifE5iBNhIvIEjDnw3JUqC6aFNaaG50nf1PP34IZN6sRVak3QJTKwI2ux2wNz710aKdCmEO7K4H/LpGA04hmyghVLG8+IDEGR1VIBF5Bg3jztbE61m50wZtEX+uL+Woso2A6gWHlgMp8MUVO8gattUCfObfLHtamSbekzHyxs6sygGQ29vpjZKJ2kSecYDn/aDglY5tK6pqUIQxkX3sBuTGKqZtkcuUYgiCIEmxsBJi/KcNXarOvTA0gy0m5AB5HcWPnhdFMAFO8XR7Tsb35qTYEzYz0wEL1zUDpl9U1KZp1NQtDQSYOxkb+uKNXhK0l0OjEhbOiwfRr+IeduuGDOZSkqhwsoSfEihW5AwQCbSPKMVeMcRpCmpRL8raWYgbatwfMYBe4PkUauR3VTwgMVYqkdb3MWkc8PA4qAqlAVtMsASs7AiZ+OFOhlX7ynUJaiXJKhakgW3dmvHUXwXy9OqCaelm8UytpkX8cRHw3wE7doRN1U+egftjMTjhj/+mn/FjMB045+lDCn42k2EQCP7W4G+F/iHF60N3ohS6HShIkGRJffccow90eHIlMhVAkXgbx88A+1fC1NEgsqrzmx3B/XAA87WoVeF1xSphDockC91aLnn1k4vcFyS9wkLd6dNiZ5lTf54VOH5sJSq0iQAy1BfnImYwZ7P5itUy+XWkhBFJVNR9hFpA3O3OMBNXzCUgZixkX6EfHBAZt64dqa6VN9TCPgu848ynA6S6alUl2jxM1xOrkNh6DBNQPEo8v8AXACODcL7qq1SoS5Km5/LGqwEWnfAvi+aA+9kSNSlwQY8Ugk/8RNvM4OV88oqC5JM2UE8iNh0thd4PwE1qz9+0q63VTAIDiZO/TbzwFTtXnO8rZNqcM5pM0TzOj+RgiuUZtLVjrO+kWWfT9TjO12USlXyQUKqgVVgW5JH0xO1UkeHYXn4bcpwBDL1FTcAC89MaVq5a4IVbQf2xSqA3exOgnSTPy2wHz2b0KpJJPPpzt64C1n17psqpadNVSCTJiGjG/EOLBdaqNTEGAN5/QYXOO8X1vl19nxrJIggQYt0jE3Fc/RpCnpOo6JLb+s9dsBK+YC0lerGrTYRYfufPCdn6wzFcMwlSSrLJmCRLEC/LY9ca5/MvUC/iDYELBUgEnrEx1uPpitmC6OvdqupuZad9uW3nGA14jkqCVCKWpkMAzY/5QdsMnEeNVcmRQWmctUXxaWXvJESsQfZJtvaMKweWYs66lJ8JnkPa2Kgeu84P9naVXMVabVVq1AohGIkLsY8RmLzgDnB+N1GpzmWd1AkEI0mbT6bWwP7Q8QywTV3maU7qgLU5PIEsLD9OuHpKEbR8Iwk/aDxlUT7vmO6qFoYIoYMnNWJNo8tyCcAQ7OcXFWikLVXUrAVKmlgSu8Rv8MFMrScMRUr652BVVI+B/THNeFdsxR0KlFe7phhKyWAYzz6Hnzx1zh2VR1LFVYnbUBG0jfAVKGYIq93UhSwlGPMek74v06TQQzAzsVBWB7yb4jo6lDakcwRBJVvhGwGBdPi1cuyd2p0gljIBA3n2mm2AMyAABJvzMfXFaqVHjbTq6lgOXrF+uK44ymgsWhRu0Egb+7lhf4hxejVZqYKgcmaI84Mz8Y9+AirVKlUtXYIVU+HxARHPnNp54iyqo8VFUORIJp8hFpGxHuN5xR41k/xkWm4ZNggMCOd+nO5xHQ481ByICKwIJ0ioY9TIuflgCHGcuwABdpiSAACeoIHL6xhbo8KVmDVakLv4joNz/etA+mLlbM06pJNWS1gqEyZmJA8Nj0PritkeBNVqPTcMFQ+FhPi5AkkkX6DnOANVFSiohCBHhKnWHtMgXmSf9MEMrmq5ViKYW2ohyQCbWvGkR9MAuCZyoKnc1EUMDHS86TG8R+2GCjmSzAH8u99QJ9ZHzwFF9RJMb9FJHu8e2MwbOeItIt/dP749wHWOIZ5KaksYjb+bnCF2g4m9V9JWoqEGIXxP13NhHvw7ZfhKKCx8bf2jc/P9Mb1skpVSdkZj8VK/rgAPD+DIuQZkRVapQmRdpIM+I3iIxV7HufumVIJsgEejGMMGVr0xRFPVdVCX/wqSPgfrhM7M5yocslOmohSw1naJ5AXJwDDxbOU6ayxhZO/qDbrgLn85mKqg0QdB8IPOBcnaBb/AExcp8G1AvUJYxBBPL9MGMqFWnyAnbblgAXYzh1UNUqPswiJnb58ycW8jnEpSSfZRoneJBP0wNr9pFpVVFNdWkMCB1NgD0HnfbBDhXDKYDVWEuWlpvE3t06YAD23r95m8idP4bVWW/OVn4WxW4hxKVUIY3gDYRvPuxv2/wAwqtkG2UZjf/KR+uANRC0brfYbwd/T6+mAvHiRKhU9oqZvux+gE7eWLeSSmpVnIdjsW2B8h15TvgJRIXWFttH74o8Sz5A13CpF438lE7+eArdo8u+ZrnuzABXVe9heB5DAyoyU3UNTerTnUG/Mp2vyG0wNsFuDcZpMdKsKKz7TvAYjeLTa2+HHL5HL1ULa0qp/dbw7D5X3mPngOef0nl7FaZd9QC3nReQTf5YqZvWpYstFy7NDCARHTSbdfXD7/RGVy1Q1aVRtUQASrAA7AcwN7yd8bZTIZexaJI+N7H188Ak8Kp5WmwNYpdQxiWF7wvl1OOhcLal3YfLUlYNyWFi3P3AD3Y0oUKbtLohgnS2kDa30tiV8jQo+OnTVGPMSPkOuAvZrLqyEVC4QXMMQYFzcQeuOM8S4tSbMmulHWhMAVSXDaRAN7m0bm2Ok8TzdT7pXAqGSjQpHURdifPHOOKcJ00cqFNzTZiZIBJY7W5bTzjAeVuO18yO4UU6aEHwU0VAYExMTy64612HzlSrw+k+oswUjYEkiY3Inbrjlv2d5VW4jRV4IGoxYiyn5Y6tlKtHh+UHeIKUkkUwZHmAdoMzgKXFc5U0EVqVbuxPiVO75WJK1CdPuxDwF8vSpO+qmmqW1K0+4Ox1T5Ri6vE6Wdo6qqPTpQxDd5CmNwdJkD/EOfPCEcxlNfdjLU3BYSTUdRHvXlgCnH88jR3XesTzFWPM/m+o64qqHpLrnS7Qq0yil77mZPxgYO1eDZWmpLJllQifCC8T6kRbpe+AuYzqVHK0qooUqZWERI1W3B3BJ68sANzuabxOaETuWMahGxAMA9MDq/FKcFQCsgwN7mbTMj4YLZymKoYU7hQNUqJWdixJAG++/TFnK8OpVGQ0qynMKrBqYUMrCTfU6wfMQxE74D3s92Z/2epXEVaygFFWSVmx1Ae11EG/TBfiYdaeikkOGTWFOgRpBY0VtKg3g6YlgBGwvh/DnVxmgaCVRZlGYIb1IHhiLaYja2Cteupir3nd6gQagrx4juwEaTPXTyTAX+I8JJ7p6aCq7U4D+HTKkEtyl+kkSec3wIz9M5WkKhphayt4dAlW2YjxXIAFyBBJgczglkOLv3y0KgZ6b+MFVkMpnUXa6kTB8ImYhbxjTM52vUbTRHc1QNdT8JoAljKs8EQfzQJvsMAl1uI02YsczWkkmytz/AP2Y8waP33/2VE+fcG/n/VY8wH0aqACMKPaXtJCmlQAdiYLD2UuOexbywwPlO9UiptygkAfMFj62wPznBaRplYtOpSN58hgF7s5ktRQnxSzksxkagB7Kx0tJxt2Lo92tWmd6daoI/wAxGLvB3XLtpcaFDEAlpLSB88CaLVPvmZWkJVqjE6rbxfqRJwBbifERSJBIAIj1wF7+vmhoWadMG7cz5DBSnwsFg7nU0aTOwveBi5oCKB7IG2AE/wBBU6QJUSYIJJknz+XzxoeLLTpteTANvWJOJ+KZo1KYZD4bAxvuJA/kYsVsvSXJkwAGjUT0m0zzjAc37XV2qUldj/VVU0BZFmNz5nlijnOMIoVS3UMQC2gf2iB6R8MH8zwI586UYLR8LEwZYgmAPdzwH7VcIy9BO6pKUqGRKkkOOYcnzwAbP5k0WWoD3iaZmbHoY3BBnfoOuDXZVHruTWplrBlAEAeXUcjOA/F0GX00xVo1zUHiCCyT1Me1v/Di52W4Zm9TVMqpRNMAtpJJ5bmw/S0HAO3D+ztKkf6pJZpOpQfhzEbbk2xvn6wUBV0sY0lQOV+QNvL5YE5deIFortSIUQIAv0IM/p0wRy2T0mxt53wFLL5UqdlA8ht8LYsKAeWrlcbYm7gKWI0ibHfEC1dJkx8f3GAuU8ih9oBYG45YkrZdCBqDDzk41fPLsJjyg/TFrLAuQR7PMkGT5Dl+2AiyfBKRJmSkGxMhpmQecYp9sMgjKnhAQKaYB2WBaPKxGDFFX8R7wC9gqdJjcx8N/nhT+0XWcuqIWLK0k7CI5RbY4BN+y2mP6S6hUqHb0Hu3x1fi/F6NFQ1QjSSAS0kA39YP7Y5p9muXajWrVWBuBTG+5Ic3G1gPj5Y6VSNNxGktEGDE77Hzjl5DAKuZy/DKr61atJMslKSpO0G0belsWKD5Zag7jLAPEaXosPeWJi4FvPDA2cpKdKqSATssDy5bfvgNxLtIkkGmYBGoxI95HIYAZ2o4mtGixelT1OYaFAF/7PP0M4S8nl6FQU2Wt3RJuakQY3+EWti32gepmqwK0aZXYnURJ6EkzIsfhi1wfIZenUcd0akEH81o5T1J6dMBNR7No4csHrEiVZnLCPW0nnO+/ljehw5acnvGqOpUWJ0qNhEpsOgMzzxaztd2y57oGnpjVSUtPIaRM8pwtZXNMrDU0hblKoIiI5jczzwDrlM1lFb8RQxM6S9GoZNpJNzA8j8MQN3T5ghqlNQ6AFaSkqVNrtNvIk23wP8A6Sq2eoNdNo1IDYQOUiLgzPPFzh51VNKIRT02D6QV8hHP1+PUN+M0UoUFem33dKR/DVBDVagF2YDxFFUzBuQJO4GF08VegrrRnvKulnqag4IsQ3QkkxsQIwdz+cglazUgg/qxUOtwDyJBtJG1p92K/wDSKpTcvRNZGMeyrKvOxidM9dsAMTtJUgSWn0/74zF5eLZaP6sDy1G3yx5gPoWo55nFGtUZiUprLiJJsB7/ANsWaoLSLi2+J6QhCFwAPh/BaVGsO8Pe1mGrU2w/wjYW9+B1V9HEa6n81NG/T9MFO0Eq9KqCFgXY7m4sPib4DcacjiNMoFPeUCL7CGBHrvtgLmbrBbk77eZ6Ac8B87Qr5pGYTTW9j7Rg+tpwyjLAAE3IG5/lsavWC0yEAZogLP18r4AaKdKll9JIEkXPLz+WBeYmtTArEJQDagGsagG1t9P1wTo8C1N3lR1Z9wp9lekDnGF3thwuWVVBepclVuANyYJ3P82wEHFOJAUSctXpQLadTE3uIH72wt5irWruvfu9rqQQQOthYTj3Lsvdkam74vG1kUbloEtzGkET1xMc/rQU53MKdPiPqJtyvOA2zPDsmgJalrcn2j18gLWMRixwZWyhFTuQyxBTVoJ6ErEW9Jxf4fwIZfxue8qk7LJCjpGxPng1QLP7agDpzwA4ZmqzM2jQhggTt5C2NzmyLFT8d/ScFqtgLE4g0Bt1EcpwAt+IAHxU2UC5JiPiOflitmalJ4hufIfvhhzaeGB8D9cC6iqsSDcgSLxPyHqcBXyWSBmNRAnYSSeQEczghw3IKtPXXp+LXKXLkAxHOxm+LWWyumpKsioeSLdv8bfSMSZqvpALS6m0adUdLb2wFmo19z9fX0wmduONrTo6o7yX0Q3huRc7bgDphpzOacMQg1aRJs152iB/pgFxnh9HOstOsjjuzIYEhT1UG0GLSRuMBT7JcLfxGoioNUqqOYUQCOXXefTDKalwNLBmMeFZ+fI848jGIeHr3aDxEggEGd0AAHW/mDfHuYr/AJSTqAJtFgT15Gw+WAho0WHOTJBnn59cCu0HHcvSQpVuGnaJ/wBMWMzxFUp945YAi0gzHwuf5yxzbPmnVJWDrZvBFgZ5CcBP9+psX7hKiAxDHxCd+RsYkY94dnsw7dyANbSVNQqo+JFsUeH0GGpAlRTBBm3lyF4O2Cq5eiQsjS17gTqmLGCACCDeBgCbcSSoi61KMR4ryWH/ABAg+fnis/DBmCUbLNShopswUsdjcmJm5588TdnFoI5UkyBC6oeAZt0Jm+DWarmPxKa1e7AOoEWMiLTaN7YCXJ9n0pkIQWERcWFttPLfrtiyOz1KJCeMwC4gmI2vbfEC5qlWTUA6uvJyRJN508/dGPOHZ3MVGCU1VeRqbgkGAY9Pj1wGmb4NljU0NThwBB7tSP8AFJ9fr6Yr5rINRlaImkxHhXkepE/IdfTBvIGokhvGZu0RMbGCNp6fHBDMullqMJPXlyE9PLAc/bJoSZyFQnyQR7pbbGYcmydUGFqiBtc7cueMwHTn5eajHlQ2OMxmAoZmirtRDCRexwE4wP8Ab8p/gce6BjMZgDlXYYH8PtMcyT78ZjMBerqNLeW2OUdqqpIqydiCPeTjMZgK1KuwowDEi/nAOGXsjRXu3qR45ifKBjzGYAzk1BLT1xpUy6l5gSNvLGYzAVx+v7YlpGZ9cZjMBuyiDiOvk0qaUdZXeNrz5YzGYDyrWZdQBgBlUekG2KeczDinSYMQ2vefOL9bYzGYC1MoHkzbmfptilxrKoqNWVYqT7XPn+w+AxmMwFbK5liqgm0DFjiSAUrdTjzGYCarl1ZQCJGnC1xnI0ybqDDmPK026Xx5jMBX7N0VevpYSOknlPTBXiXDaSMAlNVneB1AxmMwAriblKwC2AWwwv8AHM/U71oYjwjaBzGMxmAN8BYvTp6ixlSTcjYiNjhrylILTfSIjb4E49xmAG8YzDFE8R8Rv5yL414bmG7mkZknckAk36nGYzAG1zDdfkP2xmMxm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31748" name="AutoShape 4" descr="data:image/jpeg;base64,/9j/4AAQSkZJRgABAQAAAQABAAD/2wCEAAkGBxMTEhUTExQWFRUXGR8bGRgYGR4bIRsfIiIfIiAeHyAhHSgiHx0lHh4gIjEiJSkrLi4uHR8zODMtNygtLi0BCgoKBQUFDgUFDisZExkrKysrKysrKysrKysrKysrKysrKysrKysrKysrKysrKysrKysrKysrKysrKysrKysrK//AABEIAMMBAgMBIgACEQEDEQH/xAAcAAACAgMBAQAAAAAAAAAAAAAFBgMEAAIHAQj/xABGEAACAQIEAwUFBwAHBgYDAAABAhEDIQAEEjEFQVEGEyJhcTKBkaGxBxQjQsHR8BUzUmJygvEkQ5KisuEXNFNUY9IWg8L/xAAUAQEAAAAAAAAAAAAAAAAAAAAA/8QAFBEBAAAAAAAAAAAAAAAAAAAAAP/aAAwDAQACEQMRAD8AC0KqgSt9pjlvv8cbvm3DKVbSCL7X3wOzubTT+GrCWDGfPljbh+cA1FlLEIAtgdJkyb4BqRK1TL03uxk2ixWf9fjihVrvRqUqqXf2VRzZiZmOluflgrks7T+7odLqssIFiIPkYjy88BOP0Xf7u1OooOqSGEkWMGwNp+uAZsjxup3dMsihnMEDUYPrzxHW7RMKgp6FuN4I68j6YF5bhjBV1ViTcsQDCk9IGPafDR3qk1ZgjcG/ltgBXG+MHMAMRpKgi2xHvxFScis8NEqvOOafLFrK8Cp1UDLVbTeSBvy2OLdLs4pqagXMoo2UbBbz1ldvPANOV9nLHfwx/wAoxNxiO6f0H1wOqNUREASSmw8N9h1xRzPFczUGk5eJsZqIOfkT0wB/NZoIu+mRueWKX3xgurVK76iVA/TAfMZHNZqfEiICsCQTbcW8+eNMr2frJW/2iqtRFB0JFonmDvHytgJs1xrS0qwMHcEb3wCT7RS1daVhTMgvznlvYfzpj0dkylXvD+KhbVCHTpufOTY8umCtfsfwzTPdvPXVV3364C0eMVNBO5USCfPAVu1eZkXW/wDdGD+ep5dKbFA0QAfaO1hynGvDshkGA9PzEj6jABcx2trLlcxUMF0C6TAESYv1wkdo+OPnalWowACqoVRyEk46Zxj7PqGYVjSrVKeobBgyHmJG8e/C2n2YZmmtQCpTqFwI3XafXrgEChmHSrRhiCugj3mZjbmcF+2HFXasoDEaJ5Rvy87DfzwZq/ZtntSN3asFVAdNRQQQBO9t8e8R+zvO1M0AtJxSbSDUdkOnrYNMDlbAJWRz1VFZEJKlSCAJ354hpZpgrKDAYAH0FxjvY7G0KdFaVFSsQCwJVn6ktvf5YEf+GWVElkc87VGnAcerZ92ZGJJ0BYEn8uDvEO1VZ+9KMyqwUAA+yfzR63x0niP2fZeqqDuyulO7WCQZEwzQL3PPAvI/ZQA5NSHpwPCrshmN9uuAWOz/AGhFDJywZocqIJ5335dL4DntbmAxZWAk7kSfLDzxz7K6xEZVVVbEq1UmTeeWAL/ZPxIf7umfSouA0yfbplo+P8StJi2lVHInrfkMU8jUcuKumTc3KqdcEGAW9m8z5YkqfZtxNT/5afMVKZ//AKxSq5HOU6vcVAyssFlOkwCJ3HUDAT8S4iGRkAILU6a3ZfyGW25GbYrUpaoNBRQzCoNbi92gSBv4jNsXRwKoFpuSPxavdgETHKWvA5D34o53LZim4CliSNI2vpnVHl4ZwB3LcR7vNGtUQBTTcAI2re1zYcsM3Dez9PO5WjUFR6TpSNEER1ufTcYUeA8Br1m0tK1GpmoNWxUXHyxZoDO0zSo0HA72mayeFTYrJ3BI5jAHx9mKf+8q/AfvjMKCdouKkAhmIIkeBP8A64zAMNDhAAAY6gRFrdIi/lgRlc2NddHOgU/ZbebkAX+uJc3TLBRTcoVgNBIM7g2N7EYJZjhVR87rpUvBpYGFtemfddjPrgCPAs1Sq5ZglQKFq+27BblAxgkRvb3YqcY7QL7Gs/hvTHhXUdeq4JAjUNO3X1xf4P2cqhHWpSBR6xqaTeVKldgesWwTz3ZJK7ymmioYMxUDxOCGN+smD64ANS7Z6GFIpUqN3i0yDC+JpgXNtumKp4walel3VDuh3yq5aqXImZ8O1oN/TDXR7C0e971tTF371pNg4nSRt1PwxdTsxRA02BMyVAFzG/OZBN/PALFOtToU9IckiR688QDtUiQVDlwscokC/KcNOY4VkkM1jMn8zBZMdLbi8efniX7plkY6KKlgR7KTvNwYP1/TAJOY4pn8ww7mgQrGzNYD1J29cXMpwHOVwxq5sU16U1npNyPphwq1nsEpEzNzAA+p57AYgzXDqtVYDmkbXpzPztGAp9mslQyasPvBeWY+OJvBMDci0/HFnP5vvF0UyYBB1sPkPpj3L9moOogudyzXJPXpi6+SYGNDsY3C2+ZicAMBPUYp8TzNAeF6gVhcQJb4DlixxChmmIppTFLVIVnIuenQHnFzbAat9nmccy1RCbe1UJPvtgPMpxL8KoxI8OnmbSY2/TFermEsSpOqORHL6YO8P+zt1pVKb1UHeFPZBMaTJ5DG9f7P0WAa0IxAkpIDT/itO04Cjwin3bK61O7PIEypnkROGlOI1AssqsBF0MTPrihlvs9RDq+81PcI9PzXwap8CREISrUnnLdINuQwHtPiqD21dTvtMT5jF2jnqR2ce+R9cR081QVBqqBgebFZwE4nx7IUSGarTYagGWQYmwYRex38sA00irbMD6EYm7seWOc5z7QuFLbRPmiwRvz64oN9q6NRhctUqEAgmIW2xnkYvbAdV0qCRInpjUVEg323tce7HEP/ABKz9VVprSUEAEMZmQdx5Wg+pxRq8Y4tVao/elCsK0GNzAG3XAdzzXFaNMSzKPDrkmJAiSPjgHmftF4en++DeSkk8uXofiCMcup8EcVAMxUauwCgqfEBqa4ANtrz1xY4d2fpim1RaaqZA6kWMQPhgHLOfalR/wBxl61UDclQg/5r4CV/tIQsXrcOQkixGgt/mJH9kxbzwQpcJVYMA6lWZ22Oy88JfFqIJ0R4hbaIt5bYC5wrtV96qulRUy1GmBURKYjUwdbE8/hinT4xTGYU1aY0qKgplNLE6y0EiRETythPzKxUYEx5j1vhj4bkQzik2ReogOhq9JajeIWZpBAsd9ueAb+GcUpDN95DqgoCldJOrTpFlmb87YhyleiuZy1V20rRyxpOWVhpcggLcfPCznKVbh9TNZdsywamFNIgkLUMgmA0j2eWCPEMzmjWzKZeuvd0csKxDohkaV1AHRMybYBkoZSFUDTAA/m2MwJHFKotq+mMwD/l+GIlRHSmE8JWBAMHlERY3nkCesC5odR7JMMY0AmAdrR4j1nacT/0ko3IHwxTzXaKkN3wEveEtoCGZ1Q1rejXJvuu22NvuFR51BBJB8TF7DyAEH5DpzwqdpO2WXaky6/EBKMPaVuRHQ/pbATKfal+GveDxgDVHM9RgOnpw6LtVJ9AAPMGZJ95Jx7VylM+0SY88cpf7U25DAbP/aNXZpW2A7Z3FBLhV9cQZmrl2EOFI3jHDc126rsiqDsoBPngZX7T5g71DgOzcZ4/SygFWmZQGHp7jTtKzcEdNt8W6vbOgIIcRvvj59zXEKlQeJiRiNS521HlacB9Ap22y5BY1FHv+WKmc+0XLJHjmenLHGMtwbMv7NJ7+7FjK9nna7kARqI1XAsJ+JGAf+0f2lUqlJ0QEkix6HcEdCDf3Yof+KtXQJUaov6+WANTsmUdUYeJ/ZDSdtzYi3rgzl+yb0m1ALD+EyitzAtIMb4CAfahmZsAT0/7Yp8S+0HO1EKHwhvI+tvhhp4dwd00qtUqD7MBRAG/LADN5F6ecqiO8AFMS1yuuL35b4Ac/bbiL/7xojcLHzxRrcbzzHxVas7bn1+mGqhkkCOrsCQ5YA9JIK/MfDE9dUinCNAqNfSYg0yPftgFbg/CO9JFT7wYEgIFE+9ifpgnk+C0SWVcqZUgF61Vn3E3VFRfjOGDgpdx+GoBBEkkXBXlgpw7hlRq1YAgLNMm0n2cAqZ7g4ohHplA/eIAFRYEnoQfnizncpSGosz1n1A7WEsJ0qP03xfz+VX7yUa6gU2k9dQ5D+b4nBUNVVFLEabC/wCfadsBN/RrtmaQVQoNJh4t7R+UeuPanCqYpVy7mWeYBgGHEW3xY4tWqDMUqjELrpsQByBKjfrjNdMJUCKW8UFzfdl/Md7nlgJ6oDB9MU1V6YLHc3uQP36Yq8JolUcKI8dOGe825D3Yl4bTLAxLt3ykDYAC9/5zwUytJQNQu0oSx229lR5Tv9cBFXosGaTEKpv7RHi/4RhYzvDjVdaNFQarzAkCw3NzsACSThs4xmQATMeED1Pi582vhU4t2br1Ki16GYWnUCxBkQDIN7gkrYjzwGcH7BvSbvMyMnWQkaiKmt1H90CASY+eOk8M7L5SkoZKS0mIuFqNboN4tO0Rc45HS+zvNJTUU8z3bfmhnAPTSAPiTiKp2Q4xTBanXepHJK5B+DEfXAdo43RbSNOhhzDaT031Wj3jlhS472Q/EeoFASsgp1WRwpANioW8i2wM7xthGy1LiopVhmKmcQhZoqBqDt0JEwAPMYs9lFzxhaxdFDa216yzNsIMGAB06nAMLcAozfvJ/wALftjzDEtVerfE4zAcJzfajMOfbOB1XiNVrs7H1OHmhwHg9OO8r165M2VSoPwAt78EvvvC1Vlo8OcsQQHfTIMQCNWq4N9sBy9A7sAoZyTAABJJ6W54uZ7gmZooKlWjUpoYALCLx0N+WGatxnN5ms1KnUeiqAeCmdAtAnwhbne3XBKp2Rchtbs50kgsxYz7z54BdodkVia2dytIQCAGNRr+Sjf34K0+zvDFH9dmq5AvoQIPdqwR4F2VESRIsTy3w9Uuy9IUmUnwmCNpEcsBzfI5DIm65Nm861Zj8kjF9ZVT3WXy9KQBqp0vF/xMSd8M39EU0GkST+Xw285xZXLaUGkQdJG195wHGKVMa6gYAsSYPQ6v9cO/C6JpvlXZQVqKNS2HiL6ST6DA7LcEc5hmVAy94QSSAJ1WGHnNcNYimhAXu4mLzBnpHPAMVbhyrTqKqgSGg/5d8cZXLmnWcMRYEbx5j1ExjsuRf7xTqFX8IbQZEG45XO4xrw3sPk9RY0Fc6j4qkt9TgEduJJmM/lKo27pw3kZG8Tvg5muIWpgUzPeSdVoAaecTYT7sXuI5CnSzeXWmioO6eyAL+ZI2GIOMUVNaSdhEe44ADnatekyE3VNROm/9oDpyjG3C+FjOZmvUdiFK0rKxUEeKJ5zbDFXNMhwtyUNpBmSsQMD+x9JlqV10FTpp2a0Qz74An/QdKgq90iKXJBJExYnc3mYwOzmcpzTBYNFci5GxR7Ry2+eL3FctWq1Fpj2RqJIMCJvA3mBvifNcEo0u5C01Bavfw7+BiCeZwCz2eGhGVATqMyREEEQJ92DuRNVHr6woOlDYzsDHKJgdcecZqrTJMiQZt5mMeVK7OKjIAJWkJJGx1A4BeOXWoqVqhuzhQSYAGrpt8cE6OSIDlVMyog2AJYQZ5jlacScU4JTotRpk6kDg353BnBKtmKhoVNKxemKbm0id/PxYALx+iq/dnqEu10A6nwkCPUYsZ9fwapfwL3hOkdBUUcvoMQpR01KDXqVtLkj3iDewGJuLItwfHVaoR5LcfX44C/k6UMgjRTLIY/M5i3oMDq/Eghg2kqAOQ8C2H6nF6rmzriJbVTluQGk2H888cq7X1XqV5DCAqgKDzjp1/U4B04zXrEd4NK0pGllZCLXgX38iPrGLHAQWCsxdixlbRa+4Eg4XMqRWSll1bUx3JQkgbmDPs7AxGOm8J4c9ML4xpAA06TH/AFWwEz5PU8a9hso285nF05IxLPtcnbEVI7lQsk7kT8SOeIc/UqhWaVsJspJPpfAVs3x3KIsnMKY6EtPwm+KuR4/la0aXWSQPECpk7DbCLw3P6ta1LtqMqaY8N4I9rfA7j3G0y/hpKA8+JDIjmDG21o5zgOuHJHkVj0GMxxUdvH/9NPnjMA60+zqkCFNsXspwdQYjabfHBvL1AYuIYGIM7YkpZV2BKIY3k+EfO/ywCFwLIj+kqy//ABj6j9sPdXLq9IEdCPgYI+WF7K8NdOJ+JtJelPhg7E2uPnhu4XwqkKZME3OrW0iZkmNrm+2AD0cvTpoPEp2kCWPwG2C+VzkrIpmJPtwvOB53OPeH10bvfCqhKvdLpA6LBP8AxYp1s2DQJjURX0ekMsH4kYCbMZGozDWQp0kqFE8wbk+nTFheFqRDGfNj+0DGZfMFqNKofaHe0yesB7/DBGoYUXETf4YBG4PklarmUsAtdSq7DmThxpZAeOSBq52sMKPDqDvmMyKbBfxV8RBb8vIeYO+Gc5FlI8TNa8wAf1wA6m9KhWCyArMu+5Mb7/DDB990htClzNgNuXPb54Uu1XAJU1FksAbT85PPBvsjUPc0wxBZfC5mbixv7sAJ4vl80+YymsU6T6Kmx12DIY5X9+Ic3wqagdnYnYnYbNsBg92kzarm8sf/AI6oH/JgGc21RwqiJaAW8ptG/McsBa4Nw1FKMOSAzPp8rYnp11GZzBkSVX/qf53GI/uTwCKrCBpIAG19iec4o9lcutLM10NwVpnUbn2n3P8AOWAM5M121eHTdgCeQm2KWco/iZYs7OaldpBNrIwER/3wZbiIZyqDUe9YQOUH6YXuI06qvkkdlEVqns+at1/bAEs9QpxLkCdutjb1wvM1VUrpRS40MNVrS3LnfDT90pqhaoQANnYyfnhVzmeqvmKyUUPjRAGYQABN+pnlgN+L5HxZapWqFiGpgchyn1wazrPVy0LKDWsWvBYRHn+uKOf4elBqRdmZ+9S7GeRJgbDkLYK8cqt938Y0DUvhBEnxAXjYWn34BdzP9ai0/Cqo3jN7wNXqcUM9XhFZW8GtiXNyxJAMfzliXi9Nu8pq0omhoRbE7TJ87WGFni+fVKCozBX1EJT30kMPEYnzGAJcR46VrtSWVKBXURJPhImCRJgg+4nlhbpcRmmwTLhiPbYlSfUCJBmd5xa4fkVaWzNRyx/MQFsOveADytgz2b7L95VNZnUoGgaTIaNrjw7YAz2J4cgT7y1PS7i0xIHuUQeuDuez4F4Jiwg9ffAxtmagClREEQN4Hwwv5WTXWiFLKp1MwDaYiwB1bzfpgGHhdHQoAtMk7Xm9yAJ9cb8VzSU6Zd2CxzJj54k1f3ojzGFLtGe8rFELsumGibH3/CwwCd2hrMuuujGnqOpDN9/QzvvIwlZyq9Ql3YlmNyeeC/aHiWqo9Mi2qIkWItYjfAN3k88BpAxmN8ZgPpPs3xOlmVC6AlUSSi7aRFwffhnp0gEtEY5xwUpRz6hbBwwF9pW1+e2HXg/GKVWmfFcEg+44Bc4tTjiuXPLu2n0/hxc/pEaagUxFYzPnFsVO2GUds1lypKaw6Bt4sDMT5Y0//GqaU4LVHJMsWbc9bcowFTIZ38OtALRmqJIAJIECTA/w4J08jXKVyIpoazVFciTphTZRzsbWwR4BRVaLKABflHzwcytJWpDnbSR6/wCuApNwMrQ0NULXdrDTdgbcyInljTh9GaYO5i53NvPDBmVBUGeWF/K5pQhWdRv4VGo7+W2AC8GYJnM1J3df+lcFsxmVD8j0G/w6XwocXoVGzNa5pnwOIgkgwDPnAww8I4eulWc6nDEBiTMW64DTjGdLoVUa3JiL7z1wP7E1nOtWaG1sSoG0N5+7DWaawNt+eFRM3TpZ+tLKBpmTYSdMx52OAMccpAZjKNAn8SSb8lwPod397eLgaWt57k/DG3Hs+1Rst3aNcsAzCB7N7b4GZLgBOaFSpUZp06hsDfaJ2/c4AnR4kKpK0oZhM38IvFzHyvjXg/Z8/emNZ9ZakjMq2UeMgAcyOZJ3xHwmnToDVIUBGJ+Iv+mJslxJ3zGpFKzQW7iJGtrge/ngD1d6dMkC0M23PfYYTeIcQermMvphYqGNVzZHvA/m2HHhuUUa2a5MtJM8ztO2FLirIMzljTQmXMxABOlueAY6WQXSKlVixEmWNh/l2GF4Z1nzFR6YlQlNS/ICWFus4K16LFC9YiASdIPhgAbk79b/AAwBp8QLZiqlMeE9yA3IAFht7+WAvcdzVOk6u3iqLWSCwEwFNgPXFHNZ/XTpV6sqwqLCzy1A3HM4qdvMwoKhYLmohHwPwF8KbGrWIBqKiBl8RMKpm8dTHPrgCfHuP1Gra6YLOqEKDEKTHuwv8MyerXWqk94Gk6yq3PSWBPuBGPeNCkxL0qqssKoQE6o/MfZiJHMyMacI4e2afu/AAfEW0yVA5KfP9TvzA5w6nUzNYIQtSmgGuozAjrpAiOew6c8dAVFpoqIFQcgOnl54H8J4dRoJppKqAbwd/M4sHMrBLNJU3uLe798AP4/m3Q0yj01Qkh9ZIB5rfSZBgiIxc7OcGSggJgu9yRcCbkA2t7sIfEeNuHqrUp95S1lU13KkCYNrDDT2E4q9ak2uAwaQoOykWjyscBb4/nXpGmKKgh2hn0yqqNyxMgXiLX+RXOG5kM9Sq5I7x2EXhgDExzBjDTmOJinUZWZVp6TqDQZJ2+U2vhY4jnVqguWBSnU0KEWyqVsIGwBHPADON9jaVVjWDmlrJtAify7kaRI+YxzllIN7EWw68Tz6AFaRqOl9UWvECL9eWEzNVAzEgR/Nz5nARzjMeYzAfSvEctSy2aSmtFTqK/iP4mkkzc7WIweyCqTUpgAaIIjmDt8wcU83l+874tDECFnyJ54rcO4giZpF1e34DO1hI+uA17YWOTfpX0n3gjBdKOo6TGxPywK7c1V+70yL6a9MyBYXjfBTK0tDE69X5SIsARPrOACcFzYSpVTrpP1GCPDeLnS+tYjkT/LRirn8p3Zq6RuBYfzpj2llAWIAA1ATPoYwDFlsvqSmHYsABA9mceUUCmFACzYAYsZKsO7XrpHy3wBfj6ux7sF21EQvlbc2H1wADjFVaecqk86SfJjOJ8pxXVZFZ4M2FoiJnbfpiktFq3ENNdVGimCoF5ljvyJGHnLZZFKwBcRt0/1wAKnlMxVBLt3V/CFuR7z+gws5nst3FcuXZy2kFmuSZB390e/HQ8xmkp3LAev0+PTCHx7j1SvmRSoU+QIZwQNm2HO0b9MBf4/UFJqNRiABmNW4509veRgWM7mXqTTplVY+00rtzg3PywWzeQCvk3aWd6qliTvCMLD2RYcsZms7TooyjckAdbyNvXATcEyC00UudblImNh0x5ncwBmrKP8Ay6ggRbxbn0nFXILVdRq/DGgiBE7e+Pri49NKNamLQcoZO5J1LvzJnAW6Cu1NtZm5223J9+FHiXFV73LFpOlmkAf3TadsNsykKNwb/X0wm9rq1IHK01jw1GJjzUiPMzgJuJ8ZepSKgBVWXHOdt/hgDm+LN31fQIkUtL8oEzI3J9MT50HQS3h0gWB5f3jhQ41mqj1C4DLSKgAiL3aNzYGdsBb7WcaV9FNDqI0mowNyRuAfhiDtFxZay0lp66VIWbVYHy2uR1A5+WB3B+IU8uS7Uu8PVifLlPPDFT7N5niTis5VKQWxplQB/dAkkkD6csAHyGWqO60kqq6lipJ9lAwvYwJ38746VwnJ06VOKYUKTII5zgbkODfdSBSWpUH5mLqBc8wYm2L9TOtrKd26jZXJWG3NhPyicBZrjVbUB6G+Pcnl0NpDAflIB/nxwGXik1+4ZagLT42A9bcx6xGGAyoALArpsNPluTN7eWA5H2/Pd56pCqR4WAItcTHmJ5Y6N2fq9zlaOpaasyB35NJ8o2A87RGET7QlFTiKKJhlpgkzzJk+kfTDrnM4q03sTKwJJgjYQL8uflgOc9qs01bMVHCd4jNpRrkz0F/lgn2Wy7BagdHQhtJpnVFouQbyD5jGmXyDE1BRXuu5p66lRgABDrJJk6gAeV8VqHHDrqNV01GZyxabEyfEAIsTeMBPxbNMrO0MDEaZ6TBIF9sJ1Y3P6Y6Hl8/Qq3amA5FiD1tEEQMBeJ9mGcl6Z3NwevTwyMAp4zB89j8z0X4n/wCuMwHauK8WqoxSkVYNLRTOoqAeZiAcHeD5bKpTpVlTU1QMA9TxFSqkkCbbg4q9nOF6KVZbXNz1EbTO2CdNkXLpbStOtAnqelryWOAHfaHW/wBgB6lGHKIM/pi+maUVhe1Wmh98HC79onE0bK01Xq0+UEiCBtJOAlTitSuKYooy92iAu2/SQP8AvywDXxniSk1VLKpBeSxgREAz7vngJxPi9WoZoKyraXuAwiBptJv5Yq5bg+py1QmoS27HkT8B7sNTZGE0jlA+f6YAdwQ5hqi0q5DUjICi1wJlut+pjDFmiqUS4hdJ5AWAa/ywGqZtaTBmeDyHM9bemIslm3zCVaWkojnTJ9pQSQbeo54ANk+IKtehVqMZOXEm5JM+XWMMn32vWde7Hd0ryxu0cyBsDywG4hwulQzeWRRINJlGoyTpYRJ/zYZqmbCLYwBY2sB64DTJcGVXDEmoxBILEnly6X6YqceelQrK72AAiNzuI984kTjTVCO5Hsj2mEKPIdbcsZ9y11BWqeKpNugHQD9cAB7Q5msaeVdRoZag9oH+y2w3+MYnyfDlpnvHOp2Nyxki+wHL3Y37cZkFMqwvqqg6Rc3RunPFP7vUqmangS50/mI6E/l5fwYCxX4jC/hKzGDAtv1J2AxXWu7vSZ2E/dm22sy/ycXmrJSRbhVAFuW374U04qutdcoi0agANtXjHLkMA05zicU1VZA2nr+++Oe8c4qddFVGttRMD0j+HFnjnakOaa5fxMzQACAFGw8pxQp8USAvci7EVLFjqB3mACpHLAaVuKozAZnUqgx3dOGJjrcA4H57NUirvS0mnqUKjv42ANyBGw62ieZwwZLsxSqLrSmaimZLqaZXlZSBItYzgrwjstSQgslIMuwKnxc7w0x6H9sAH7PDKVpRsipifE5iBNhIvIEjDnw3JUqC6aFNaaG50nf1PP34IZN6sRVak3QJTKwI2ux2wNz710aKdCmEO7K4H/LpGA04hmyghVLG8+IDEGR1VIBF5Bg3jztbE61m50wZtEX+uL+Woso2A6gWHlgMp8MUVO8gattUCfObfLHtamSbekzHyxs6sygGQ29vpjZKJ2kSecYDn/aDglY5tK6pqUIQxkX3sBuTGKqZtkcuUYgiCIEmxsBJi/KcNXarOvTA0gy0m5AB5HcWPnhdFMAFO8XR7Tsb35qTYEzYz0wEL1zUDpl9U1KZp1NQtDQSYOxkb+uKNXhK0l0OjEhbOiwfRr+IeduuGDOZSkqhwsoSfEihW5AwQCbSPKMVeMcRpCmpRL8raWYgbatwfMYBe4PkUauR3VTwgMVYqkdb3MWkc8PA4qAqlAVtMsASs7AiZ+OFOhlX7ynUJaiXJKhakgW3dmvHUXwXy9OqCaelm8UytpkX8cRHw3wE7doRN1U+egftjMTjhj/+mn/FjMB045+lDCn42k2EQCP7W4G+F/iHF60N3ohS6HShIkGRJffccow90eHIlMhVAkXgbx88A+1fC1NEgsqrzmx3B/XAA87WoVeF1xSphDockC91aLnn1k4vcFyS9wkLd6dNiZ5lTf54VOH5sJSq0iQAy1BfnImYwZ7P5itUy+XWkhBFJVNR9hFpA3O3OMBNXzCUgZixkX6EfHBAZt64dqa6VN9TCPgu848ynA6S6alUl2jxM1xOrkNh6DBNQPEo8v8AXACODcL7qq1SoS5Km5/LGqwEWnfAvi+aA+9kSNSlwQY8Ugk/8RNvM4OV88oqC5JM2UE8iNh0thd4PwE1qz9+0q63VTAIDiZO/TbzwFTtXnO8rZNqcM5pM0TzOj+RgiuUZtLVjrO+kWWfT9TjO12USlXyQUKqgVVgW5JH0xO1UkeHYXn4bcpwBDL1FTcAC89MaVq5a4IVbQf2xSqA3exOgnSTPy2wHz2b0KpJJPPpzt64C1n17psqpadNVSCTJiGjG/EOLBdaqNTEGAN5/QYXOO8X1vl19nxrJIggQYt0jE3Fc/RpCnpOo6JLb+s9dsBK+YC0lerGrTYRYfufPCdn6wzFcMwlSSrLJmCRLEC/LY9ca5/MvUC/iDYELBUgEnrEx1uPpitmC6OvdqupuZad9uW3nGA14jkqCVCKWpkMAzY/5QdsMnEeNVcmRQWmctUXxaWXvJESsQfZJtvaMKweWYs66lJ8JnkPa2Kgeu84P9naVXMVabVVq1AohGIkLsY8RmLzgDnB+N1GpzmWd1AkEI0mbT6bWwP7Q8QywTV3maU7qgLU5PIEsLD9OuHpKEbR8Iwk/aDxlUT7vmO6qFoYIoYMnNWJNo8tyCcAQ7OcXFWikLVXUrAVKmlgSu8Rv8MFMrScMRUr652BVVI+B/THNeFdsxR0KlFe7phhKyWAYzz6Hnzx1zh2VR1LFVYnbUBG0jfAVKGYIq93UhSwlGPMek74v06TQQzAzsVBWB7yb4jo6lDakcwRBJVvhGwGBdPi1cuyd2p0gljIBA3n2mm2AMyAABJvzMfXFaqVHjbTq6lgOXrF+uK44ymgsWhRu0Egb+7lhf4hxejVZqYKgcmaI84Mz8Y9+AirVKlUtXYIVU+HxARHPnNp54iyqo8VFUORIJp8hFpGxHuN5xR41k/xkWm4ZNggMCOd+nO5xHQ481ByICKwIJ0ioY9TIuflgCHGcuwABdpiSAACeoIHL6xhbo8KVmDVakLv4joNz/etA+mLlbM06pJNWS1gqEyZmJA8Nj0PritkeBNVqPTcMFQ+FhPi5AkkkX6DnOANVFSiohCBHhKnWHtMgXmSf9MEMrmq5ViKYW2ohyQCbWvGkR9MAuCZyoKnc1EUMDHS86TG8R+2GCjmSzAH8u99QJ9ZHzwFF9RJMb9FJHu8e2MwbOeItIt/dP749wHWOIZ5KaksYjb+bnCF2g4m9V9JWoqEGIXxP13NhHvw7ZfhKKCx8bf2jc/P9Mb1skpVSdkZj8VK/rgAPD+DIuQZkRVapQmRdpIM+I3iIxV7HufumVIJsgEejGMMGVr0xRFPVdVCX/wqSPgfrhM7M5yocslOmohSw1naJ5AXJwDDxbOU6ayxhZO/qDbrgLn85mKqg0QdB8IPOBcnaBb/AExcp8G1AvUJYxBBPL9MGMqFWnyAnbblgAXYzh1UNUqPswiJnb58ycW8jnEpSSfZRoneJBP0wNr9pFpVVFNdWkMCB1NgD0HnfbBDhXDKYDVWEuWlpvE3t06YAD23r95m8idP4bVWW/OVn4WxW4hxKVUIY3gDYRvPuxv2/wAwqtkG2UZjf/KR+uANRC0brfYbwd/T6+mAvHiRKhU9oqZvux+gE7eWLeSSmpVnIdjsW2B8h15TvgJRIXWFttH74o8Sz5A13CpF438lE7+eArdo8u+ZrnuzABXVe9heB5DAyoyU3UNTerTnUG/Mp2vyG0wNsFuDcZpMdKsKKz7TvAYjeLTa2+HHL5HL1ULa0qp/dbw7D5X3mPngOef0nl7FaZd9QC3nReQTf5YqZvWpYstFy7NDCARHTSbdfXD7/RGVy1Q1aVRtUQASrAA7AcwN7yd8bZTIZexaJI+N7H188Ak8Kp5WmwNYpdQxiWF7wvl1OOhcLal3YfLUlYNyWFi3P3AD3Y0oUKbtLohgnS2kDa30tiV8jQo+OnTVGPMSPkOuAvZrLqyEVC4QXMMQYFzcQeuOM8S4tSbMmulHWhMAVSXDaRAN7m0bm2Ok8TzdT7pXAqGSjQpHURdifPHOOKcJ00cqFNzTZiZIBJY7W5bTzjAeVuO18yO4UU6aEHwU0VAYExMTy64612HzlSrw+k+oswUjYEkiY3Inbrjlv2d5VW4jRV4IGoxYiyn5Y6tlKtHh+UHeIKUkkUwZHmAdoMzgKXFc5U0EVqVbuxPiVO75WJK1CdPuxDwF8vSpO+qmmqW1K0+4Ox1T5Ri6vE6Wdo6qqPTpQxDd5CmNwdJkD/EOfPCEcxlNfdjLU3BYSTUdRHvXlgCnH88jR3XesTzFWPM/m+o64qqHpLrnS7Qq0yil77mZPxgYO1eDZWmpLJllQifCC8T6kRbpe+AuYzqVHK0qooUqZWERI1W3B3BJ68sANzuabxOaETuWMahGxAMA9MDq/FKcFQCsgwN7mbTMj4YLZymKoYU7hQNUqJWdixJAG++/TFnK8OpVGQ0qynMKrBqYUMrCTfU6wfMQxE74D3s92Z/2epXEVaygFFWSVmx1Ae11EG/TBfiYdaeikkOGTWFOgRpBY0VtKg3g6YlgBGwvh/DnVxmgaCVRZlGYIb1IHhiLaYja2Cteupir3nd6gQagrx4juwEaTPXTyTAX+I8JJ7p6aCq7U4D+HTKkEtyl+kkSec3wIz9M5WkKhphayt4dAlW2YjxXIAFyBBJgczglkOLv3y0KgZ6b+MFVkMpnUXa6kTB8ImYhbxjTM52vUbTRHc1QNdT8JoAljKs8EQfzQJvsMAl1uI02YsczWkkmytz/AP2Y8waP33/2VE+fcG/n/VY8wH0aqACMKPaXtJCmlQAdiYLD2UuOexbywwPlO9UiptygkAfMFj62wPznBaRplYtOpSN58hgF7s5ktRQnxSzksxkagB7Kx0tJxt2Lo92tWmd6daoI/wAxGLvB3XLtpcaFDEAlpLSB88CaLVPvmZWkJVqjE6rbxfqRJwBbifERSJBIAIj1wF7+vmhoWadMG7cz5DBSnwsFg7nU0aTOwveBi5oCKB7IG2AE/wBBU6QJUSYIJJknz+XzxoeLLTpteTANvWJOJ+KZo1KYZD4bAxvuJA/kYsVsvSXJkwAGjUT0m0zzjAc37XV2qUldj/VVU0BZFmNz5nlijnOMIoVS3UMQC2gf2iB6R8MH8zwI586UYLR8LEwZYgmAPdzwH7VcIy9BO6pKUqGRKkkOOYcnzwAbP5k0WWoD3iaZmbHoY3BBnfoOuDXZVHruTWplrBlAEAeXUcjOA/F0GX00xVo1zUHiCCyT1Me1v/Di52W4Zm9TVMqpRNMAtpJJ5bmw/S0HAO3D+ztKkf6pJZpOpQfhzEbbk2xvn6wUBV0sY0lQOV+QNvL5YE5deIFortSIUQIAv0IM/p0wRy2T0mxt53wFLL5UqdlA8ht8LYsKAeWrlcbYm7gKWI0ibHfEC1dJkx8f3GAuU8ih9oBYG45YkrZdCBqDDzk41fPLsJjyg/TFrLAuQR7PMkGT5Dl+2AiyfBKRJmSkGxMhpmQecYp9sMgjKnhAQKaYB2WBaPKxGDFFX8R7wC9gqdJjcx8N/nhT+0XWcuqIWLK0k7CI5RbY4BN+y2mP6S6hUqHb0Hu3x1fi/F6NFQ1QjSSAS0kA39YP7Y5p9muXajWrVWBuBTG+5Ic3G1gPj5Y6VSNNxGktEGDE77Hzjl5DAKuZy/DKr61atJMslKSpO0G0belsWKD5Zag7jLAPEaXosPeWJi4FvPDA2cpKdKqSATssDy5bfvgNxLtIkkGmYBGoxI95HIYAZ2o4mtGixelT1OYaFAF/7PP0M4S8nl6FQU2Wt3RJuakQY3+EWti32gepmqwK0aZXYnURJ6EkzIsfhi1wfIZenUcd0akEH81o5T1J6dMBNR7No4csHrEiVZnLCPW0nnO+/ljehw5acnvGqOpUWJ0qNhEpsOgMzzxaztd2y57oGnpjVSUtPIaRM8pwtZXNMrDU0hblKoIiI5jczzwDrlM1lFb8RQxM6S9GoZNpJNzA8j8MQN3T5ghqlNQ6AFaSkqVNrtNvIk23wP8A6Sq2eoNdNo1IDYQOUiLgzPPFzh51VNKIRT02D6QV8hHP1+PUN+M0UoUFem33dKR/DVBDVagF2YDxFFUzBuQJO4GF08VegrrRnvKulnqag4IsQ3QkkxsQIwdz+cglazUgg/qxUOtwDyJBtJG1p92K/wDSKpTcvRNZGMeyrKvOxidM9dsAMTtJUgSWn0/74zF5eLZaP6sDy1G3yx5gPoWo55nFGtUZiUprLiJJsB7/ANsWaoLSLi2+J6QhCFwAPh/BaVGsO8Pe1mGrU2w/wjYW9+B1V9HEa6n81NG/T9MFO0Eq9KqCFgXY7m4sPib4DcacjiNMoFPeUCL7CGBHrvtgLmbrBbk77eZ6Ac8B87Qr5pGYTTW9j7Rg+tpwyjLAAE3IG5/lsavWC0yEAZogLP18r4AaKdKll9JIEkXPLz+WBeYmtTArEJQDagGsagG1t9P1wTo8C1N3lR1Z9wp9lekDnGF3thwuWVVBepclVuANyYJ3P82wEHFOJAUSctXpQLadTE3uIH72wt5irWruvfu9rqQQQOthYTj3Lsvdkam74vG1kUbloEtzGkET1xMc/rQU53MKdPiPqJtyvOA2zPDsmgJalrcn2j18gLWMRixwZWyhFTuQyxBTVoJ6ErEW9Jxf4fwIZfxue8qk7LJCjpGxPng1QLP7agDpzwA4ZmqzM2jQhggTt5C2NzmyLFT8d/ScFqtgLE4g0Bt1EcpwAt+IAHxU2UC5JiPiOflitmalJ4hufIfvhhzaeGB8D9cC6iqsSDcgSLxPyHqcBXyWSBmNRAnYSSeQEczghw3IKtPXXp+LXKXLkAxHOxm+LWWyumpKsioeSLdv8bfSMSZqvpALS6m0adUdLb2wFmo19z9fX0wmduONrTo6o7yX0Q3huRc7bgDphpzOacMQg1aRJs152iB/pgFxnh9HOstOsjjuzIYEhT1UG0GLSRuMBT7JcLfxGoioNUqqOYUQCOXXefTDKalwNLBmMeFZ+fI848jGIeHr3aDxEggEGd0AAHW/mDfHuYr/AJSTqAJtFgT15Gw+WAho0WHOTJBnn59cCu0HHcvSQpVuGnaJ/wBMWMzxFUp945YAi0gzHwuf5yxzbPmnVJWDrZvBFgZ5CcBP9+psX7hKiAxDHxCd+RsYkY94dnsw7dyANbSVNQqo+JFsUeH0GGpAlRTBBm3lyF4O2Cq5eiQsjS17gTqmLGCACCDeBgCbcSSoi61KMR4ryWH/ABAg+fnis/DBmCUbLNShopswUsdjcmJm5588TdnFoI5UkyBC6oeAZt0Jm+DWarmPxKa1e7AOoEWMiLTaN7YCXJ9n0pkIQWERcWFttPLfrtiyOz1KJCeMwC4gmI2vbfEC5qlWTUA6uvJyRJN508/dGPOHZ3MVGCU1VeRqbgkGAY9Pj1wGmb4NljU0NThwBB7tSP8AFJ9fr6Yr5rINRlaImkxHhXkepE/IdfTBvIGokhvGZu0RMbGCNp6fHBDMullqMJPXlyE9PLAc/bJoSZyFQnyQR7pbbGYcmydUGFqiBtc7cueMwHTn5eajHlQ2OMxmAoZmirtRDCRexwE4wP8Ab8p/gce6BjMZgDlXYYH8PtMcyT78ZjMBerqNLeW2OUdqqpIqydiCPeTjMZgK1KuwowDEi/nAOGXsjRXu3qR45ifKBjzGYAzk1BLT1xpUy6l5gSNvLGYzAVx+v7YlpGZ9cZjMBuyiDiOvk0qaUdZXeNrz5YzGYDyrWZdQBgBlUekG2KeczDinSYMQ2vefOL9bYzGYC1MoHkzbmfptilxrKoqNWVYqT7XPn+w+AxmMwFbK5liqgm0DFjiSAUrdTjzGYCarl1ZQCJGnC1xnI0ybqDDmPK026Xx5jMBX7N0VevpYSOknlPTBXiXDaSMAlNVneB1AxmMwAriblKwC2AWwwv8AHM/U71oYjwjaBzGMxmAN8BYvTp6ixlSTcjYiNjhrylILTfSIjb4E49xmAG8YzDFE8R8Rv5yL414bmG7mkZknckAk36nGYzAG1zDdfkP2xmMxm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dirty="0"/>
          </a:p>
        </p:txBody>
      </p:sp>
      <p:sp>
        <p:nvSpPr>
          <p:cNvPr id="12290" name="AutoShape 2" descr="Risultati immagini per lager tedesc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2" name="AutoShape 4" descr="https://encrypted-tbn3.gstatic.com/images?q=tbn:ANd9GcRsF8AbRbj_6jNvWnswQ2CeXulqMz0OCZkvRFmGTQGwrSbdxsy_Q0xT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293" name="Picture 5" descr="C:\Documents and Settings\Crappy\Desktop\1.jpg"/>
          <p:cNvPicPr>
            <a:picLocks noChangeAspect="1" noChangeArrowheads="1"/>
          </p:cNvPicPr>
          <p:nvPr/>
        </p:nvPicPr>
        <p:blipFill>
          <a:blip r:embed="rId2"/>
          <a:srcRect/>
          <a:stretch>
            <a:fillRect/>
          </a:stretch>
        </p:blipFill>
        <p:spPr bwMode="auto">
          <a:xfrm>
            <a:off x="3500430" y="4143380"/>
            <a:ext cx="3929090" cy="2361316"/>
          </a:xfrm>
          <a:prstGeom prst="rect">
            <a:avLst/>
          </a:prstGeom>
          <a:noFill/>
        </p:spPr>
      </p:pic>
    </p:spTree>
    <p:extLst>
      <p:ext uri="{BB962C8B-B14F-4D97-AF65-F5344CB8AC3E}">
        <p14:creationId xmlns:p14="http://schemas.microsoft.com/office/powerpoint/2010/main" val="206479743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14290"/>
            <a:ext cx="8229600" cy="5793001"/>
          </a:xfrm>
        </p:spPr>
        <p:txBody>
          <a:bodyPr>
            <a:normAutofit/>
          </a:bodyPr>
          <a:lstStyle/>
          <a:p>
            <a:pPr algn="ctr">
              <a:buNone/>
            </a:pPr>
            <a:endParaRPr lang="it-IT" sz="4000" dirty="0" smtClean="0">
              <a:latin typeface="Baskerville Old Face" pitchFamily="18" charset="0"/>
            </a:endParaRPr>
          </a:p>
          <a:p>
            <a:pPr algn="ctr">
              <a:buNone/>
            </a:pPr>
            <a:endParaRPr lang="it-IT" sz="4000" b="1" dirty="0" smtClean="0">
              <a:latin typeface="Baskerville Old Face" pitchFamily="18" charset="0"/>
            </a:endParaRPr>
          </a:p>
          <a:p>
            <a:pPr algn="ctr">
              <a:buNone/>
            </a:pPr>
            <a:r>
              <a:rPr lang="it-IT" sz="3600" b="1" dirty="0" smtClean="0">
                <a:latin typeface="Times New Roman" pitchFamily="18" charset="0"/>
                <a:cs typeface="Times New Roman" pitchFamily="18" charset="0"/>
              </a:rPr>
              <a:t>LA RESA DEL GIAPPONE</a:t>
            </a:r>
          </a:p>
          <a:p>
            <a:pPr algn="ctr">
              <a:buNone/>
            </a:pPr>
            <a:endParaRPr lang="it-IT" sz="3600" b="1" dirty="0" smtClean="0">
              <a:latin typeface="Times New Roman" pitchFamily="18" charset="0"/>
              <a:cs typeface="Times New Roman" pitchFamily="18" charset="0"/>
            </a:endParaRPr>
          </a:p>
          <a:p>
            <a:pPr algn="ctr">
              <a:buNone/>
            </a:pPr>
            <a:r>
              <a:rPr lang="it-IT" sz="3600" b="1" dirty="0" smtClean="0">
                <a:latin typeface="Times New Roman" pitchFamily="18" charset="0"/>
                <a:cs typeface="Times New Roman" pitchFamily="18" charset="0"/>
              </a:rPr>
              <a:t>quinta fase</a:t>
            </a:r>
          </a:p>
          <a:p>
            <a:pPr algn="ctr">
              <a:buNone/>
            </a:pPr>
            <a:r>
              <a:rPr lang="it-IT" sz="3600" b="1" dirty="0" smtClean="0">
                <a:latin typeface="Times New Roman" pitchFamily="18" charset="0"/>
                <a:cs typeface="Times New Roman" pitchFamily="18" charset="0"/>
              </a:rPr>
              <a:t>maggio 1945 – 1 settembre 1945</a:t>
            </a:r>
          </a:p>
        </p:txBody>
      </p:sp>
    </p:spTree>
    <p:extLst>
      <p:ext uri="{BB962C8B-B14F-4D97-AF65-F5344CB8AC3E}">
        <p14:creationId xmlns:p14="http://schemas.microsoft.com/office/powerpoint/2010/main" val="1350150401"/>
      </p:ext>
    </p:extLst>
  </p:cSld>
  <p:clrMapOvr>
    <a:masterClrMapping/>
  </p:clrMapOvr>
  <p:transition spd="slow">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1538" y="857232"/>
            <a:ext cx="7000924" cy="5786477"/>
          </a:xfrm>
        </p:spPr>
        <p:txBody>
          <a:bodyPr>
            <a:normAutofit/>
          </a:bodyPr>
          <a:lstStyle/>
          <a:p>
            <a:pPr algn="just"/>
            <a:r>
              <a:rPr lang="it-IT" sz="1800" dirty="0" smtClean="0">
                <a:latin typeface="Times New Roman" pitchFamily="18" charset="0"/>
                <a:cs typeface="Times New Roman" pitchFamily="18" charset="0"/>
              </a:rPr>
              <a:t>Dopo la resa incondizionata della Germania, restava in guerra solo il Giappone. Gli Inglesi e gli Americani, dopo due grandi battaglie aereonavali nelle isole </a:t>
            </a:r>
            <a:r>
              <a:rPr lang="it-IT" sz="1800" b="1" i="1" dirty="0" smtClean="0">
                <a:latin typeface="Times New Roman" pitchFamily="18" charset="0"/>
                <a:cs typeface="Times New Roman" pitchFamily="18" charset="0"/>
              </a:rPr>
              <a:t>Marshall </a:t>
            </a:r>
            <a:r>
              <a:rPr lang="it-IT" sz="1800" dirty="0" smtClean="0">
                <a:latin typeface="Times New Roman" pitchFamily="18" charset="0"/>
                <a:cs typeface="Times New Roman" pitchFamily="18" charset="0"/>
              </a:rPr>
              <a:t>e nelle isole</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Saipan</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e </a:t>
            </a:r>
            <a:r>
              <a:rPr lang="it-IT" sz="1800" b="1" i="1" dirty="0" smtClean="0">
                <a:latin typeface="Times New Roman" pitchFamily="18" charset="0"/>
                <a:cs typeface="Times New Roman" pitchFamily="18" charset="0"/>
              </a:rPr>
              <a:t>Guam</a:t>
            </a:r>
            <a:r>
              <a:rPr lang="it-IT" sz="1800" dirty="0" smtClean="0">
                <a:latin typeface="Times New Roman" pitchFamily="18" charset="0"/>
                <a:cs typeface="Times New Roman" pitchFamily="18" charset="0"/>
              </a:rPr>
              <a:t>, iniziarono l’accerchiamento del Giappone che non voleva arrendersi. Gli scontri e  i morti furono tanti fino al 26 luglio 1945, quando gli Alleati inviarono un </a:t>
            </a:r>
            <a:r>
              <a:rPr lang="it-IT" sz="1800" b="1" i="1" dirty="0" smtClean="0">
                <a:latin typeface="Times New Roman" pitchFamily="18" charset="0"/>
                <a:cs typeface="Times New Roman" pitchFamily="18" charset="0"/>
              </a:rPr>
              <a:t>“ultimatum” </a:t>
            </a:r>
            <a:r>
              <a:rPr lang="it-IT" sz="1800" dirty="0" smtClean="0">
                <a:latin typeface="Times New Roman" pitchFamily="18" charset="0"/>
                <a:cs typeface="Times New Roman" pitchFamily="18" charset="0"/>
              </a:rPr>
              <a:t>al Giappone per una resa incondizionata. Ricevuto un rifiuto come risposta, il presidente americano </a:t>
            </a:r>
            <a:r>
              <a:rPr lang="it-IT" sz="1800" b="1" i="1" dirty="0" smtClean="0">
                <a:latin typeface="Times New Roman" pitchFamily="18" charset="0"/>
                <a:cs typeface="Times New Roman" pitchFamily="18" charset="0"/>
              </a:rPr>
              <a:t>Harry Truman </a:t>
            </a:r>
            <a:r>
              <a:rPr lang="it-IT" sz="1800" dirty="0" smtClean="0">
                <a:latin typeface="Times New Roman" pitchFamily="18" charset="0"/>
                <a:cs typeface="Times New Roman" pitchFamily="18" charset="0"/>
              </a:rPr>
              <a:t>ordinò di sperimentare la bomba atomica che fu sganciata il 6 agosto su </a:t>
            </a:r>
            <a:r>
              <a:rPr lang="it-IT" sz="1800" b="1" i="1" dirty="0" smtClean="0">
                <a:latin typeface="Times New Roman" pitchFamily="18" charset="0"/>
                <a:cs typeface="Times New Roman" pitchFamily="18" charset="0"/>
              </a:rPr>
              <a:t>Hiroshima</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e il 9 agosto su</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Nagasaki.</a:t>
            </a:r>
            <a:r>
              <a:rPr lang="it-IT" sz="1800" b="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Le due città furono distrutte in pochi secondi. Il </a:t>
            </a:r>
            <a:r>
              <a:rPr lang="it-IT" sz="1800" b="1" dirty="0" smtClean="0">
                <a:latin typeface="Times New Roman" pitchFamily="18" charset="0"/>
                <a:cs typeface="Times New Roman" pitchFamily="18" charset="0"/>
              </a:rPr>
              <a:t>15 agosto </a:t>
            </a:r>
            <a:r>
              <a:rPr lang="it-IT" sz="1800" dirty="0" smtClean="0">
                <a:latin typeface="Times New Roman" pitchFamily="18" charset="0"/>
                <a:cs typeface="Times New Roman" pitchFamily="18" charset="0"/>
              </a:rPr>
              <a:t>l’ Imperatore</a:t>
            </a:r>
            <a:r>
              <a:rPr lang="it-IT" sz="1800" b="1" dirty="0" smtClean="0">
                <a:latin typeface="Times New Roman" pitchFamily="18" charset="0"/>
                <a:cs typeface="Times New Roman" pitchFamily="18" charset="0"/>
              </a:rPr>
              <a:t> </a:t>
            </a:r>
            <a:r>
              <a:rPr lang="it-IT" sz="1800" b="1" i="1" dirty="0" smtClean="0">
                <a:latin typeface="Times New Roman" pitchFamily="18" charset="0"/>
                <a:cs typeface="Times New Roman" pitchFamily="18" charset="0"/>
              </a:rPr>
              <a:t>Hirohito</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si arrese decidendo di porre fine alla guerra “</a:t>
            </a:r>
            <a:r>
              <a:rPr lang="it-IT" sz="1800" b="1" i="1" dirty="0" smtClean="0">
                <a:latin typeface="Times New Roman" pitchFamily="18" charset="0"/>
                <a:cs typeface="Times New Roman" pitchFamily="18" charset="0"/>
              </a:rPr>
              <a:t>per salvare l’ umanità”</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 La resa fu firmata il </a:t>
            </a:r>
            <a:r>
              <a:rPr lang="it-IT" sz="1800" b="1" dirty="0" smtClean="0">
                <a:latin typeface="Times New Roman" pitchFamily="18" charset="0"/>
                <a:cs typeface="Times New Roman" pitchFamily="18" charset="0"/>
              </a:rPr>
              <a:t>1 settembre 1945.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58" y="4429132"/>
            <a:ext cx="3857652" cy="2024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019948"/>
      </p:ext>
    </p:extLst>
  </p:cSld>
  <p:clrMapOvr>
    <a:masterClrMapping/>
  </p:clrMapOvr>
  <p:transition spd="slow">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692696"/>
            <a:ext cx="6336704" cy="529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484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14348" y="785794"/>
            <a:ext cx="7572428" cy="4097335"/>
          </a:xfrm>
        </p:spPr>
        <p:txBody>
          <a:bodyPr>
            <a:normAutofit/>
          </a:bodyPr>
          <a:lstStyle/>
          <a:p>
            <a:pPr algn="just"/>
            <a:r>
              <a:rPr lang="it-IT" sz="1800" dirty="0" smtClean="0">
                <a:latin typeface="Times New Roman" pitchFamily="18" charset="0"/>
                <a:cs typeface="Times New Roman" pitchFamily="18" charset="0"/>
              </a:rPr>
              <a:t>La seconda guerra mondiale è stata il conflitto di gran lunga più sanguinoso nella storia dell’umanità e ha provocato circa 55 milioni di morti (compresi 6 milioni di ebrei nei lager). Fu una guerra “totale” che coinvolse tutti: militari e civili, comprese le donne, gli anziani e i bambini. Alla fine della guerra, l’Europa era letteralmente un cumulo di macerie fumanti.</a:t>
            </a:r>
          </a:p>
          <a:p>
            <a:pPr>
              <a:buNone/>
            </a:pPr>
            <a:endParaRPr lang="it-IT" sz="2000" dirty="0" smtClean="0"/>
          </a:p>
        </p:txBody>
      </p:sp>
      <p:pic>
        <p:nvPicPr>
          <p:cNvPr id="17410" name="Picture 2" descr="http://img.plug.it/sg/notizie1024/upload/gue/0000/guerra_dresda.jpg"/>
          <p:cNvPicPr>
            <a:picLocks noChangeAspect="1" noChangeArrowheads="1"/>
          </p:cNvPicPr>
          <p:nvPr/>
        </p:nvPicPr>
        <p:blipFill>
          <a:blip r:embed="rId2" cstate="print"/>
          <a:srcRect/>
          <a:stretch>
            <a:fillRect/>
          </a:stretch>
        </p:blipFill>
        <p:spPr bwMode="auto">
          <a:xfrm>
            <a:off x="1979712" y="2339246"/>
            <a:ext cx="5862538" cy="33043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2">
                                            <p:txEl>
                                              <p:pRg st="0" end="0"/>
                                            </p:txEl>
                                          </p:spTgt>
                                        </p:tgtEl>
                                        <p:attrNameLst>
                                          <p:attrName>style.color</p:attrName>
                                        </p:attrNameLst>
                                      </p:cBhvr>
                                      <p:by>
                                        <p:hsl h="0" s="-12549" l="-25098"/>
                                      </p:by>
                                    </p:animClr>
                                    <p:animClr clrSpc="hsl" dir="cw">
                                      <p:cBhvr>
                                        <p:cTn id="7" dur="500" fill="hold"/>
                                        <p:tgtEl>
                                          <p:spTgt spid="2">
                                            <p:txEl>
                                              <p:pRg st="0" end="0"/>
                                            </p:txEl>
                                          </p:spTgt>
                                        </p:tgtEl>
                                        <p:attrNameLst>
                                          <p:attrName>fillcolor</p:attrName>
                                        </p:attrNameLst>
                                      </p:cBhvr>
                                      <p:by>
                                        <p:hsl h="0" s="-12549" l="-25098"/>
                                      </p:by>
                                    </p:animClr>
                                    <p:animClr clrSpc="hsl" dir="cw">
                                      <p:cBhvr>
                                        <p:cTn id="8" dur="500" fill="hold"/>
                                        <p:tgtEl>
                                          <p:spTgt spid="2">
                                            <p:txEl>
                                              <p:pRg st="0" end="0"/>
                                            </p:txEl>
                                          </p:spTgt>
                                        </p:tgtEl>
                                        <p:attrNameLst>
                                          <p:attrName>stroke.color</p:attrName>
                                        </p:attrNameLst>
                                      </p:cBhvr>
                                      <p:by>
                                        <p:hsl h="0" s="-12549" l="-25098"/>
                                      </p:by>
                                    </p:animClr>
                                    <p:set>
                                      <p:cBhvr>
                                        <p:cTn id="9" dur="500" fill="hold"/>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p:cTn id="14" dur="1000" fill="hold"/>
                                        <p:tgtEl>
                                          <p:spTgt spid="17410"/>
                                        </p:tgtEl>
                                        <p:attrNameLst>
                                          <p:attrName>ppt_w</p:attrName>
                                        </p:attrNameLst>
                                      </p:cBhvr>
                                      <p:tavLst>
                                        <p:tav tm="0">
                                          <p:val>
                                            <p:fltVal val="0"/>
                                          </p:val>
                                        </p:tav>
                                        <p:tav tm="100000">
                                          <p:val>
                                            <p:strVal val="#ppt_w"/>
                                          </p:val>
                                        </p:tav>
                                      </p:tavLst>
                                    </p:anim>
                                    <p:anim calcmode="lin" valueType="num">
                                      <p:cBhvr>
                                        <p:cTn id="15" dur="1000" fill="hold"/>
                                        <p:tgtEl>
                                          <p:spTgt spid="17410"/>
                                        </p:tgtEl>
                                        <p:attrNameLst>
                                          <p:attrName>ppt_h</p:attrName>
                                        </p:attrNameLst>
                                      </p:cBhvr>
                                      <p:tavLst>
                                        <p:tav tm="0">
                                          <p:val>
                                            <p:fltVal val="0"/>
                                          </p:val>
                                        </p:tav>
                                        <p:tav tm="100000">
                                          <p:val>
                                            <p:strVal val="#ppt_h"/>
                                          </p:val>
                                        </p:tav>
                                      </p:tavLst>
                                    </p:anim>
                                    <p:anim calcmode="lin" valueType="num">
                                      <p:cBhvr>
                                        <p:cTn id="16" dur="1000" fill="hold"/>
                                        <p:tgtEl>
                                          <p:spTgt spid="17410"/>
                                        </p:tgtEl>
                                        <p:attrNameLst>
                                          <p:attrName>style.rotation</p:attrName>
                                        </p:attrNameLst>
                                      </p:cBhvr>
                                      <p:tavLst>
                                        <p:tav tm="0">
                                          <p:val>
                                            <p:fltVal val="90"/>
                                          </p:val>
                                        </p:tav>
                                        <p:tav tm="100000">
                                          <p:val>
                                            <p:fltVal val="0"/>
                                          </p:val>
                                        </p:tav>
                                      </p:tavLst>
                                    </p:anim>
                                    <p:animEffect transition="in" filter="fade">
                                      <p:cBhvr>
                                        <p:cTn id="17"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85786" y="1571613"/>
            <a:ext cx="7358114" cy="4214842"/>
          </a:xfrm>
        </p:spPr>
        <p:txBody>
          <a:bodyPr>
            <a:normAutofit/>
          </a:bodyPr>
          <a:lstStyle/>
          <a:p>
            <a:pPr algn="just"/>
            <a:r>
              <a:rPr lang="it-IT" sz="1800" dirty="0" smtClean="0">
                <a:latin typeface="Times New Roman" pitchFamily="18" charset="0"/>
                <a:cs typeface="Times New Roman" pitchFamily="18" charset="0"/>
              </a:rPr>
              <a:t>Nella seconda metà degli anni Trenta l’atmosfera di pace e di distensione che si era stabilita tra le nazioni dopo la Grande guerra appariva solo un ricordo. Le forze nazionaliste  guidate dai militari avevano preso il sopravvento sui liberali e avviato una politica di riarmo e di espansione imperialista. La reazione delle potenze democratiche di fronte al dilagare del fascismo e del militarismo fu debole.</a:t>
            </a:r>
          </a:p>
          <a:p>
            <a:pPr algn="just"/>
            <a:r>
              <a:rPr lang="it-IT" sz="1800" dirty="0" smtClean="0">
                <a:latin typeface="Times New Roman" pitchFamily="18" charset="0"/>
                <a:cs typeface="Times New Roman" pitchFamily="18" charset="0"/>
              </a:rPr>
              <a:t>Gli </a:t>
            </a:r>
            <a:r>
              <a:rPr lang="it-IT" sz="1800" b="1" i="1" dirty="0" smtClean="0">
                <a:latin typeface="Times New Roman" pitchFamily="18" charset="0"/>
                <a:cs typeface="Times New Roman" pitchFamily="18" charset="0"/>
              </a:rPr>
              <a:t>Stati Uniti </a:t>
            </a:r>
            <a:r>
              <a:rPr lang="it-IT" sz="1800" dirty="0" smtClean="0">
                <a:latin typeface="Times New Roman" pitchFamily="18" charset="0"/>
                <a:cs typeface="Times New Roman" pitchFamily="18" charset="0"/>
              </a:rPr>
              <a:t>si erano rinchiusi nel loro isolazionismo.</a:t>
            </a:r>
          </a:p>
          <a:p>
            <a:pPr algn="just"/>
            <a:r>
              <a:rPr lang="it-IT" sz="1800" b="1" i="1" dirty="0" smtClean="0">
                <a:latin typeface="Times New Roman" pitchFamily="18" charset="0"/>
                <a:cs typeface="Times New Roman" pitchFamily="18" charset="0"/>
              </a:rPr>
              <a:t>Gran Bretagna e Francia </a:t>
            </a:r>
            <a:r>
              <a:rPr lang="it-IT" sz="1800" dirty="0" smtClean="0">
                <a:latin typeface="Times New Roman" pitchFamily="18" charset="0"/>
                <a:cs typeface="Times New Roman" pitchFamily="18" charset="0"/>
              </a:rPr>
              <a:t>sottovalutarono la gravità del pericolo rappresentato dalla Germania nazista.</a:t>
            </a:r>
          </a:p>
          <a:p>
            <a:pPr algn="just"/>
            <a:r>
              <a:rPr lang="it-IT" sz="1800" b="1" i="1" dirty="0" smtClean="0">
                <a:latin typeface="Times New Roman" pitchFamily="18" charset="0"/>
                <a:cs typeface="Times New Roman" pitchFamily="18" charset="0"/>
              </a:rPr>
              <a:t>Hitler</a:t>
            </a:r>
            <a:r>
              <a:rPr lang="it-IT" sz="1800" dirty="0" smtClean="0">
                <a:latin typeface="Times New Roman" pitchFamily="18" charset="0"/>
                <a:cs typeface="Times New Roman" pitchFamily="18" charset="0"/>
              </a:rPr>
              <a:t> si sentì tacitamente autorizzato a realizzare il primo dei suoi progetti: riunificare nel Terzo Reich tutti i Tedeschi che vivevano in altre nazioni europee.</a:t>
            </a:r>
            <a:endParaRPr lang="it-IT" sz="1800" dirty="0">
              <a:latin typeface="Times New Roman" pitchFamily="18" charset="0"/>
              <a:cs typeface="Times New Roman" pitchFamily="18" charset="0"/>
            </a:endParaRPr>
          </a:p>
        </p:txBody>
      </p:sp>
      <p:sp>
        <p:nvSpPr>
          <p:cNvPr id="3" name="Titolo 2"/>
          <p:cNvSpPr>
            <a:spLocks noGrp="1"/>
          </p:cNvSpPr>
          <p:nvPr>
            <p:ph type="title"/>
          </p:nvPr>
        </p:nvSpPr>
        <p:spPr/>
        <p:txBody>
          <a:bodyPr>
            <a:normAutofit/>
          </a:bodyPr>
          <a:lstStyle/>
          <a:p>
            <a:pPr algn="ctr"/>
            <a:r>
              <a:rPr lang="it-IT" sz="2400" dirty="0" smtClean="0">
                <a:latin typeface="Times New Roman" pitchFamily="18" charset="0"/>
                <a:cs typeface="Times New Roman" pitchFamily="18" charset="0"/>
              </a:rPr>
              <a:t>LA PACE ARMATA DEGLI ANNI TRENTA</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nni trenta.jpg"/>
          <p:cNvPicPr>
            <a:picLocks noChangeAspect="1"/>
          </p:cNvPicPr>
          <p:nvPr/>
        </p:nvPicPr>
        <p:blipFill>
          <a:blip r:embed="rId3"/>
          <a:stretch>
            <a:fillRect/>
          </a:stretch>
        </p:blipFill>
        <p:spPr>
          <a:xfrm rot="16200000">
            <a:off x="2282740" y="-135639"/>
            <a:ext cx="4756452" cy="71788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just">
              <a:buNone/>
            </a:pPr>
            <a:r>
              <a:rPr lang="it-IT" sz="1500" b="1" i="1" dirty="0" smtClean="0">
                <a:latin typeface="Times New Roman" pitchFamily="18" charset="0"/>
                <a:cs typeface="Times New Roman" pitchFamily="18" charset="0"/>
              </a:rPr>
              <a:t>Le cause remote</a:t>
            </a:r>
            <a:r>
              <a:rPr lang="it-IT" sz="1500" dirty="0" smtClean="0">
                <a:latin typeface="Times New Roman" pitchFamily="18" charset="0"/>
                <a:cs typeface="Times New Roman" pitchFamily="18" charset="0"/>
              </a:rPr>
              <a:t>  </a:t>
            </a:r>
          </a:p>
          <a:p>
            <a:pPr algn="just">
              <a:buFont typeface="Wingdings" pitchFamily="2" charset="2"/>
              <a:buChar char="v"/>
            </a:pPr>
            <a:r>
              <a:rPr lang="it-IT" sz="1500" dirty="0" smtClean="0">
                <a:latin typeface="Times New Roman" pitchFamily="18" charset="0"/>
                <a:cs typeface="Times New Roman" pitchFamily="18" charset="0"/>
              </a:rPr>
              <a:t>La gravosa pace imposta a Versailles alla Germania dopo la Prima guerra mondiale insinuò nell’animo dei tedeschi </a:t>
            </a:r>
            <a:r>
              <a:rPr lang="it-IT" sz="1500" b="1" i="1" dirty="0" smtClean="0">
                <a:latin typeface="Times New Roman" pitchFamily="18" charset="0"/>
                <a:cs typeface="Times New Roman" pitchFamily="18" charset="0"/>
              </a:rPr>
              <a:t> sentimenti di odio e di “rivincita”.  </a:t>
            </a:r>
            <a:r>
              <a:rPr lang="it-IT" sz="1500" dirty="0" smtClean="0">
                <a:latin typeface="Times New Roman" pitchFamily="18" charset="0"/>
                <a:cs typeface="Times New Roman" pitchFamily="18" charset="0"/>
              </a:rPr>
              <a:t>Tra questi l’ideologia del nazismo e di Hitler che prometteva il ripristino del dominio tedesco in Europa.</a:t>
            </a:r>
          </a:p>
          <a:p>
            <a:pPr algn="just">
              <a:buFont typeface="Wingdings" pitchFamily="2" charset="2"/>
              <a:buChar char="v"/>
            </a:pPr>
            <a:r>
              <a:rPr lang="it-IT" sz="1500" dirty="0" smtClean="0">
                <a:latin typeface="Times New Roman" pitchFamily="18" charset="0"/>
                <a:cs typeface="Times New Roman" pitchFamily="18" charset="0"/>
              </a:rPr>
              <a:t>Le indecisioni e i contrasti delle nazioni europee, in modo particolare  quelli sorti tra Francia, Inghilterra e Russia per il reciproco dominio in Europa.</a:t>
            </a:r>
          </a:p>
          <a:p>
            <a:pPr algn="just">
              <a:buFont typeface="Wingdings" pitchFamily="2" charset="2"/>
              <a:buChar char="v"/>
            </a:pPr>
            <a:r>
              <a:rPr lang="it-IT" sz="1500" dirty="0" smtClean="0">
                <a:latin typeface="Times New Roman" pitchFamily="18" charset="0"/>
                <a:cs typeface="Times New Roman" pitchFamily="18" charset="0"/>
              </a:rPr>
              <a:t>Il timore  che </a:t>
            </a:r>
            <a:r>
              <a:rPr lang="it-IT" sz="1500" b="1" i="1" dirty="0" smtClean="0">
                <a:latin typeface="Times New Roman" pitchFamily="18" charset="0"/>
                <a:cs typeface="Times New Roman" pitchFamily="18" charset="0"/>
              </a:rPr>
              <a:t>la rivoluzione bolscevica </a:t>
            </a:r>
            <a:r>
              <a:rPr lang="it-IT" sz="1500" dirty="0" smtClean="0">
                <a:latin typeface="Times New Roman" pitchFamily="18" charset="0"/>
                <a:cs typeface="Times New Roman" pitchFamily="18" charset="0"/>
              </a:rPr>
              <a:t>potesse estendersi anche all’Europa.  Gli stati europei pensavano che la Germania hitleriana e gli altri regimi fascisti potessero costituire un valido </a:t>
            </a:r>
            <a:r>
              <a:rPr lang="it-IT" sz="1500" b="1" i="1" dirty="0" smtClean="0">
                <a:latin typeface="Times New Roman" pitchFamily="18" charset="0"/>
                <a:cs typeface="Times New Roman" pitchFamily="18" charset="0"/>
              </a:rPr>
              <a:t>baluardo contro il pericolo comunista russo.</a:t>
            </a:r>
          </a:p>
          <a:p>
            <a:pPr algn="just">
              <a:buNone/>
            </a:pPr>
            <a:r>
              <a:rPr lang="it-IT" sz="1500" b="1" i="1" dirty="0" smtClean="0">
                <a:latin typeface="Times New Roman" pitchFamily="18" charset="0"/>
                <a:cs typeface="Times New Roman" pitchFamily="18" charset="0"/>
              </a:rPr>
              <a:t>Le cause prossime</a:t>
            </a:r>
          </a:p>
          <a:p>
            <a:pPr algn="just">
              <a:buFont typeface="Wingdings" pitchFamily="2" charset="2"/>
              <a:buChar char="v"/>
            </a:pPr>
            <a:r>
              <a:rPr lang="it-IT" sz="1500" dirty="0" smtClean="0">
                <a:latin typeface="Times New Roman" pitchFamily="18" charset="0"/>
                <a:cs typeface="Times New Roman" pitchFamily="18" charset="0"/>
              </a:rPr>
              <a:t>Hitler, dopo aver avviato il riarmo della Germania, iniziò una </a:t>
            </a:r>
            <a:r>
              <a:rPr lang="it-IT" sz="1500" b="1" i="1" dirty="0" smtClean="0">
                <a:latin typeface="Times New Roman" pitchFamily="18" charset="0"/>
                <a:cs typeface="Times New Roman" pitchFamily="18" charset="0"/>
              </a:rPr>
              <a:t>serie di aggressioni</a:t>
            </a:r>
            <a:r>
              <a:rPr lang="it-IT" sz="1500" dirty="0" smtClean="0">
                <a:latin typeface="Times New Roman" pitchFamily="18" charset="0"/>
                <a:cs typeface="Times New Roman" pitchFamily="18" charset="0"/>
              </a:rPr>
              <a:t> agli Stati confinanti, per dare ai tedeschi </a:t>
            </a:r>
            <a:r>
              <a:rPr lang="it-IT" sz="1500" b="1" i="1" dirty="0" smtClean="0">
                <a:latin typeface="Times New Roman" pitchFamily="18" charset="0"/>
                <a:cs typeface="Times New Roman" pitchFamily="18" charset="0"/>
              </a:rPr>
              <a:t>“il loro spazio vitale”.</a:t>
            </a:r>
          </a:p>
          <a:p>
            <a:pPr algn="just">
              <a:buNone/>
            </a:pPr>
            <a:r>
              <a:rPr lang="it-IT" sz="1500" b="1" i="1" dirty="0" smtClean="0">
                <a:latin typeface="Times New Roman" pitchFamily="18" charset="0"/>
                <a:cs typeface="Times New Roman" pitchFamily="18" charset="0"/>
              </a:rPr>
              <a:t>     </a:t>
            </a:r>
            <a:endParaRPr lang="it-IT" sz="2000" b="1" i="1" dirty="0" smtClean="0">
              <a:latin typeface="Times New Roman" pitchFamily="18" charset="0"/>
              <a:cs typeface="Times New Roman" pitchFamily="18" charset="0"/>
            </a:endParaRPr>
          </a:p>
          <a:p>
            <a:pPr algn="just">
              <a:buNone/>
            </a:pPr>
            <a:endParaRPr lang="it-IT" sz="2000" dirty="0">
              <a:latin typeface="Times New Roman" pitchFamily="18" charset="0"/>
              <a:cs typeface="Times New Roman" pitchFamily="18" charset="0"/>
            </a:endParaRPr>
          </a:p>
        </p:txBody>
      </p:sp>
      <p:sp>
        <p:nvSpPr>
          <p:cNvPr id="3" name="Titolo 2"/>
          <p:cNvSpPr>
            <a:spLocks noGrp="1"/>
          </p:cNvSpPr>
          <p:nvPr>
            <p:ph type="title"/>
          </p:nvPr>
        </p:nvSpPr>
        <p:spPr/>
        <p:txBody>
          <a:bodyPr>
            <a:normAutofit/>
          </a:bodyPr>
          <a:lstStyle/>
          <a:p>
            <a:pPr algn="ctr"/>
            <a:r>
              <a:rPr lang="it-IT" sz="2800" dirty="0" smtClean="0">
                <a:latin typeface="Times New Roman" pitchFamily="18" charset="0"/>
                <a:cs typeface="Times New Roman" pitchFamily="18" charset="0"/>
              </a:rPr>
              <a:t>Le  cause del conflitto</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
                                            <p:txEl>
                                              <p:pRg st="5" end="5"/>
                                            </p:txEl>
                                          </p:spTgt>
                                        </p:tgtEl>
                                      </p:cBhvr>
                                    </p:animEffect>
                                    <p:animScale>
                                      <p:cBhvr>
                                        <p:cTn id="32" dur="250" autoRev="1" fill="hold"/>
                                        <p:tgtEl>
                                          <p:spTgt spid="2">
                                            <p:txEl>
                                              <p:pRg st="5" end="5"/>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2">
                                            <p:txEl>
                                              <p:pRg st="6" end="6"/>
                                            </p:txEl>
                                          </p:spTgt>
                                        </p:tgtEl>
                                      </p:cBhvr>
                                    </p:animEffect>
                                    <p:animScale>
                                      <p:cBhvr>
                                        <p:cTn id="35" dur="250" autoRev="1" fill="hold"/>
                                        <p:tgtEl>
                                          <p:spTgt spid="2">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00034" y="1428736"/>
            <a:ext cx="8443914" cy="2357446"/>
          </a:xfrm>
        </p:spPr>
        <p:txBody>
          <a:bodyPr>
            <a:noAutofit/>
          </a:bodyPr>
          <a:lstStyle/>
          <a:p>
            <a:pPr algn="ctr"/>
            <a:r>
              <a:rPr lang="it-IT" sz="3600" dirty="0" smtClean="0">
                <a:solidFill>
                  <a:schemeClr val="tx1"/>
                </a:solidFill>
                <a:latin typeface="Times New Roman" pitchFamily="18" charset="0"/>
                <a:cs typeface="Times New Roman" pitchFamily="18" charset="0"/>
              </a:rPr>
              <a:t>LA GUERRA IN EUROPA </a:t>
            </a:r>
            <a:br>
              <a:rPr lang="it-IT" sz="3600" dirty="0" smtClean="0">
                <a:solidFill>
                  <a:schemeClr val="tx1"/>
                </a:solidFill>
                <a:latin typeface="Times New Roman" pitchFamily="18" charset="0"/>
                <a:cs typeface="Times New Roman" pitchFamily="18" charset="0"/>
              </a:rPr>
            </a:br>
            <a:r>
              <a:rPr lang="it-IT" sz="3600" dirty="0" smtClean="0">
                <a:solidFill>
                  <a:schemeClr val="tx1"/>
                </a:solidFill>
                <a:latin typeface="Times New Roman" pitchFamily="18" charset="0"/>
                <a:cs typeface="Times New Roman" pitchFamily="18" charset="0"/>
              </a:rPr>
              <a:t/>
            </a:r>
            <a:br>
              <a:rPr lang="it-IT" sz="3600" dirty="0" smtClean="0">
                <a:solidFill>
                  <a:schemeClr val="tx1"/>
                </a:solidFill>
                <a:latin typeface="Times New Roman" pitchFamily="18" charset="0"/>
                <a:cs typeface="Times New Roman" pitchFamily="18" charset="0"/>
              </a:rPr>
            </a:br>
            <a:r>
              <a:rPr lang="it-IT" sz="3600" dirty="0" smtClean="0">
                <a:solidFill>
                  <a:schemeClr val="tx1"/>
                </a:solidFill>
                <a:latin typeface="Times New Roman" pitchFamily="18" charset="0"/>
                <a:cs typeface="Times New Roman" pitchFamily="18" charset="0"/>
              </a:rPr>
              <a:t>prima fase: </a:t>
            </a:r>
            <a:br>
              <a:rPr lang="it-IT" sz="3600" dirty="0" smtClean="0">
                <a:solidFill>
                  <a:schemeClr val="tx1"/>
                </a:solidFill>
                <a:latin typeface="Times New Roman" pitchFamily="18" charset="0"/>
                <a:cs typeface="Times New Roman" pitchFamily="18" charset="0"/>
              </a:rPr>
            </a:br>
            <a:r>
              <a:rPr lang="it-IT" sz="3600" dirty="0" smtClean="0">
                <a:solidFill>
                  <a:schemeClr val="tx1"/>
                </a:solidFill>
                <a:latin typeface="Times New Roman" pitchFamily="18" charset="0"/>
                <a:cs typeface="Times New Roman" pitchFamily="18" charset="0"/>
              </a:rPr>
              <a:t>settembre 1939 - aprile 1941</a:t>
            </a:r>
            <a:endParaRPr lang="it-IT" sz="3600" dirty="0">
              <a:solidFill>
                <a:schemeClr val="tx1"/>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714348" y="785794"/>
            <a:ext cx="7572428" cy="5101421"/>
          </a:xfrm>
        </p:spPr>
        <p:txBody>
          <a:bodyPr>
            <a:noAutofit/>
          </a:bodyPr>
          <a:lstStyle/>
          <a:p>
            <a:pPr>
              <a:buNone/>
            </a:pPr>
            <a:r>
              <a:rPr lang="it-IT" sz="1800" dirty="0" smtClean="0">
                <a:latin typeface="Times New Roman" pitchFamily="18" charset="0"/>
                <a:cs typeface="Times New Roman" pitchFamily="18" charset="0"/>
              </a:rPr>
              <a:t>Le tappe principali della seconda guerra mondiale in Europa: </a:t>
            </a:r>
          </a:p>
          <a:p>
            <a:pPr algn="just"/>
            <a:r>
              <a:rPr lang="it-IT" sz="1800" b="1" dirty="0" smtClean="0">
                <a:latin typeface="Times New Roman" pitchFamily="18" charset="0"/>
                <a:cs typeface="Times New Roman" pitchFamily="18" charset="0"/>
              </a:rPr>
              <a:t>PATTO DI NON­AGGRESSIONE URSS ­GERMANIA e trattato di spartizione della Polonia </a:t>
            </a:r>
            <a:r>
              <a:rPr lang="it-IT" sz="1800" dirty="0" smtClean="0">
                <a:latin typeface="Times New Roman" pitchFamily="18" charset="0"/>
                <a:cs typeface="Times New Roman" pitchFamily="18" charset="0"/>
              </a:rPr>
              <a:t>(agosto '39): i nazisti e i comunisti si mettono d’accordo per non aggredirsi a vicenda e per “dividersi” la Polonia (a est i russi, a ovest i tedeschi). </a:t>
            </a:r>
          </a:p>
          <a:p>
            <a:pPr algn="just"/>
            <a:r>
              <a:rPr lang="it-IT" sz="1800" b="1" dirty="0" smtClean="0">
                <a:latin typeface="Times New Roman" pitchFamily="18" charset="0"/>
                <a:cs typeface="Times New Roman" pitchFamily="18" charset="0"/>
              </a:rPr>
              <a:t>INVASIONE TEDESCA DELLA POLONIA </a:t>
            </a:r>
            <a:r>
              <a:rPr lang="it-IT" sz="1800" dirty="0" smtClean="0">
                <a:latin typeface="Times New Roman" pitchFamily="18" charset="0"/>
                <a:cs typeface="Times New Roman" pitchFamily="18" charset="0"/>
              </a:rPr>
              <a:t>(settembre '39) e successiva occupazione del paese. I tedeschi annientarono la Polonia in pochissimo tempo: una parte della Polonia fu direttamente annessa alla Germania e quindi diventò tedesca, mentre un’altra parte fu “occupata” e trasformata in un “governatorato generale”. Nel governatorato l’occupazione dei tedeschi fu durissima e i nazisti massacrarono i polacchi in un modo abominevole: la maggior parte dei campi di concentramento fu costruita nel “governatorato generale”. Durante la seconda guerra mondiale morì il 20% della popolazione polacca. L’occupazione tedesca finì nell’autunno/inverno 1945, quando i sovietici invasero la Polonia (entrando in Europa).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1121</TotalTime>
  <Words>2143</Words>
  <Application>Microsoft Office PowerPoint</Application>
  <PresentationFormat>Presentazione su schermo (4:3)</PresentationFormat>
  <Paragraphs>101</Paragraphs>
  <Slides>33</Slides>
  <Notes>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35" baseType="lpstr">
      <vt:lpstr>Viale</vt:lpstr>
      <vt:lpstr>Presentazione</vt:lpstr>
      <vt:lpstr>Presentazione standard di PowerPoint</vt:lpstr>
      <vt:lpstr>Presentazione standard di PowerPoint</vt:lpstr>
      <vt:lpstr>Presentazione standard di PowerPoint</vt:lpstr>
      <vt:lpstr>Presentazione standard di PowerPoint</vt:lpstr>
      <vt:lpstr>LA PACE ARMATA DEGLI ANNI TRENTA</vt:lpstr>
      <vt:lpstr>Presentazione standard di PowerPoint</vt:lpstr>
      <vt:lpstr>Le  cause del conflitto</vt:lpstr>
      <vt:lpstr>LA GUERRA IN EUROPA   prima fase:  settembre 1939 - aprile 1941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CONFLITTO DIVENTA MONDIALE  seconda fase maggio 1941- autunno 1942 </vt:lpstr>
      <vt:lpstr>Presentazione standard di PowerPoint</vt:lpstr>
      <vt:lpstr>  Le operazioni di questo periodo furono: GLI ESERCITI DELL’ASSE RAGGIUNGONO EL-ALAMEIN (Estate’41 – giugno’42)   INVASIONE TEDESCA DELLA JUGOSLAVIA  (Aprile ’41)  BATTAGLIA DI CRETA   (Maggio - Giugno ’41)  INVASIONE  DELLA RUSSIA DA PARTE DEGLI ESERCITI TEDESCHI  ATTACCO DEL GIAPPONE AGLI STATI UNITI </vt:lpstr>
      <vt:lpstr>Presentazione standard di PowerPoint</vt:lpstr>
      <vt:lpstr>Presentazione standard di PowerPoint</vt:lpstr>
      <vt:lpstr>Presentazione standard di PowerPoint</vt:lpstr>
      <vt:lpstr>L’ATTACCO GIAPPONESE</vt:lpstr>
      <vt:lpstr>Presentazione standard di PowerPoint</vt:lpstr>
      <vt:lpstr>LE OPERAZIONI MILITARI</vt:lpstr>
      <vt:lpstr>Presentazione standard di PowerPoint</vt:lpstr>
      <vt:lpstr>Presentazione standard di PowerPoint</vt:lpstr>
      <vt:lpstr>LE  CONSEGUENTI  OPERAZIONI  MILITARI</vt:lpstr>
      <vt:lpstr>Presentazione standard di PowerPoint</vt:lpstr>
      <vt:lpstr>EUROPA OCCIDENTALE</vt:lpstr>
      <vt:lpstr>LA SCONFITTA DELLA GERMANIA</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SECONDA GUERRA MONDIALE</dc:title>
  <dc:creator>Utente</dc:creator>
  <cp:lastModifiedBy>Utente</cp:lastModifiedBy>
  <cp:revision>195</cp:revision>
  <dcterms:created xsi:type="dcterms:W3CDTF">2016-02-12T15:42:06Z</dcterms:created>
  <dcterms:modified xsi:type="dcterms:W3CDTF">2016-04-20T20:20:54Z</dcterms:modified>
</cp:coreProperties>
</file>