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68" d="100"/>
          <a:sy n="68" d="100"/>
        </p:scale>
        <p:origin x="-1458" y="-11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smtClean="0"/>
          </a:p>
        </p:txBody>
      </p:sp>
    </p:spTree>
    <p:extLst>
      <p:ext uri="{BB962C8B-B14F-4D97-AF65-F5344CB8AC3E}">
        <p14:creationId xmlns:p14="http://schemas.microsoft.com/office/powerpoint/2010/main" val="22093459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3/4/2016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‹N›</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82688" y="1387475"/>
            <a:ext cx="6775450" cy="1730375"/>
          </a:xfr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99286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sp>
        <p:nvSpPr>
          <p:cNvPr id="11" name="Title 10"/>
          <p:cNvSpPr>
            <a:spLocks noGrp="1"/>
          </p:cNvSpPr>
          <p:nvPr>
            <p:ph type="title"/>
          </p:nvPr>
        </p:nvSpPr>
        <p:spPr/>
        <p:txBody>
          <a:bodyPr/>
          <a:lstStyle/>
          <a:p>
            <a:r>
              <a:rPr lang="it-IT" smtClean="0"/>
              <a:t>Fare clic per modificare lo stile del titolo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242B6C6-10FF-4510-A888-F0B9C6A788B0}" type="datetime1">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‹N›</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‹N›</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it-IT" smtClean="0"/>
              <a:t>Fare clic per modificare lo stile del titolo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1E57738-F4B0-48EA-9B71-E0F723F8BF6C}" type="datetime1">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600D5EF-7D26-425F-8C45-B9312ACE18BC}" type="datetime1">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3/4/2016</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ln/>
        </p:spPr>
        <p:txBody>
          <a:bodyPr lIns="0" tIns="0" rIns="0" bIns="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it-IT" altLang="it-IT" sz="6000" dirty="0"/>
              <a:t>Lezioni di storia interattive</a:t>
            </a:r>
          </a:p>
        </p:txBody>
      </p:sp>
      <p:sp>
        <p:nvSpPr>
          <p:cNvPr id="2" name="Sottotitolo 1"/>
          <p:cNvSpPr>
            <a:spLocks noGrp="1"/>
          </p:cNvSpPr>
          <p:nvPr>
            <p:ph type="subTitle" idx="1"/>
          </p:nvPr>
        </p:nvSpPr>
        <p:spPr/>
        <p:txBody>
          <a:bodyPr/>
          <a:lstStyle/>
          <a:p>
            <a:r>
              <a:rPr lang="it-IT" dirty="0" err="1"/>
              <a:t>Fasolino</a:t>
            </a:r>
            <a:r>
              <a:rPr lang="it-IT" dirty="0"/>
              <a:t> Graziano III C</a:t>
            </a:r>
          </a:p>
          <a:p>
            <a:r>
              <a:rPr lang="it-IT" dirty="0"/>
              <a:t>Simone Annunziata III C</a:t>
            </a:r>
          </a:p>
          <a:p>
            <a:endParaRPr lang="it-IT" dirty="0"/>
          </a:p>
        </p:txBody>
      </p:sp>
      <p:sp>
        <p:nvSpPr>
          <p:cNvPr id="5122" name="Text Box 2"/>
          <p:cNvSpPr txBox="1">
            <a:spLocks noChangeArrowheads="1"/>
          </p:cNvSpPr>
          <p:nvPr/>
        </p:nvSpPr>
        <p:spPr bwMode="auto">
          <a:xfrm>
            <a:off x="4701027" y="5589240"/>
            <a:ext cx="40227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9892"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9pPr>
          </a:lstStyle>
          <a:p>
            <a:r>
              <a:rPr lang="it-IT" altLang="it-IT" sz="2800" dirty="0">
                <a:solidFill>
                  <a:srgbClr val="CC9900"/>
                </a:solidFill>
              </a:rPr>
              <a:t>Coordinati dalla prof.ssa</a:t>
            </a:r>
          </a:p>
          <a:p>
            <a:r>
              <a:rPr lang="it-IT" altLang="it-IT" sz="2800" i="1" dirty="0" err="1">
                <a:solidFill>
                  <a:srgbClr val="CC9900"/>
                </a:solidFill>
              </a:rPr>
              <a:t>Muscillo</a:t>
            </a:r>
            <a:r>
              <a:rPr lang="it-IT" altLang="it-IT" sz="2800" i="1" dirty="0">
                <a:solidFill>
                  <a:srgbClr val="CC9900"/>
                </a:solidFill>
              </a:rPr>
              <a:t> Patrizia Gisella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395536" y="2132856"/>
            <a:ext cx="8229600" cy="5688013"/>
          </a:xfrm>
          <a:ln/>
        </p:spPr>
        <p:txBody>
          <a:bodyPr/>
          <a:lstStyle/>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1600" dirty="0"/>
              <a:t>Il Canale di Suez è un canale artificiale navigabile situato in Egitto, ad ovest della penisola del Sinai, tra Porto Said sul Mar Mediterraneo e Suez, sul Mar Rosso. Il canale consiste di due tratte, a nord e a sud del Grande Lago Amaro. Il canale venne realizzato dal francese Ferdinand de </a:t>
            </a:r>
            <a:r>
              <a:rPr lang="it-IT" altLang="it-IT" sz="1600" dirty="0" err="1"/>
              <a:t>Lesseps</a:t>
            </a:r>
            <a:r>
              <a:rPr lang="it-IT" altLang="it-IT" sz="1600" dirty="0"/>
              <a:t> su progetto dell'ingegnere austriaco di origine italiana </a:t>
            </a:r>
            <a:r>
              <a:rPr lang="it-IT" altLang="it-IT" sz="1600" dirty="0" err="1"/>
              <a:t>Negrelli</a:t>
            </a:r>
            <a:r>
              <a:rPr lang="it-IT" altLang="it-IT" sz="1600" dirty="0"/>
              <a:t> Luigi. Il Canale permette la navigazione diretta dal Mar Mediterraneo all'Oceano Indiano, senza la necessità di circumnavigare l'Africa sull'Oceano Atlantico lungo la rotta del Capo di Buona Speranza. L'apertura del Canale è avvenuta il 17 Novembre 1869. Prima della costruzione del canale alcuni trasporti venivano effettuati sulla rotta del canale scaricando le navi e trasportando via terra le merci fino al Mar Rosso, dove venivano reimbarcate. Alla costruzione, il canale misurava 164 km di lunghezza, 8 m di profondità, 53 m di larghezza e consentiva il transito di navi con pescaggio massimo di 6,7 m. In seguito ai lavori di allargamento che si sono avuti nel 2010, il canale misura oggi 194 km lungo, 24 m profondo e 210 m di larghezza e consente il transito di navi con pescaggio di oltre 20 m. Il 6 Agosto 2015 è stato inaugurato il raddoppio di una parte del Canale di Suez. Grazie a questo ampliamento, più di 97 navi possono ogni giorno transitare, rispetto alle precedenti 49, riducendo anche il tempo di transito e non ci sono limiti nelle dimensioni delle imbarcazioni.</a:t>
            </a:r>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it-IT" altLang="it-IT" dirty="0"/>
          </a:p>
        </p:txBody>
      </p:sp>
      <p:sp>
        <p:nvSpPr>
          <p:cNvPr id="14337" name="Rectangle 1"/>
          <p:cNvSpPr>
            <a:spLocks noGrp="1" noChangeArrowheads="1"/>
          </p:cNvSpPr>
          <p:nvPr>
            <p:ph type="title"/>
          </p:nvPr>
        </p:nvSpPr>
        <p:spPr>
          <a:xfrm>
            <a:off x="683568" y="836712"/>
            <a:ext cx="8229600" cy="1000125"/>
          </a:xfrm>
          <a:ln/>
        </p:spPr>
        <p:txBody>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4400" dirty="0">
                <a:solidFill>
                  <a:srgbClr val="CC9900"/>
                </a:solidFill>
              </a:rPr>
              <a:t>Il Canale di Suez</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500" fill="hold"/>
                                        <p:tgtEl>
                                          <p:spTgt spid="14337"/>
                                        </p:tgtEl>
                                        <p:attrNameLst>
                                          <p:attrName>ppt_w</p:attrName>
                                        </p:attrNameLst>
                                      </p:cBhvr>
                                      <p:tavLst>
                                        <p:tav tm="0">
                                          <p:val>
                                            <p:fltVal val="0"/>
                                          </p:val>
                                        </p:tav>
                                        <p:tav tm="100000">
                                          <p:val>
                                            <p:strVal val="#ppt_w"/>
                                          </p:val>
                                        </p:tav>
                                      </p:tavLst>
                                    </p:anim>
                                    <p:anim calcmode="lin" valueType="num">
                                      <p:cBhvr>
                                        <p:cTn id="8" dur="500" fill="hold"/>
                                        <p:tgtEl>
                                          <p:spTgt spid="14337"/>
                                        </p:tgtEl>
                                        <p:attrNameLst>
                                          <p:attrName>ppt_h</p:attrName>
                                        </p:attrNameLst>
                                      </p:cBhvr>
                                      <p:tavLst>
                                        <p:tav tm="0">
                                          <p:val>
                                            <p:fltVal val="0"/>
                                          </p:val>
                                        </p:tav>
                                        <p:tav tm="100000">
                                          <p:val>
                                            <p:strVal val="#ppt_h"/>
                                          </p:val>
                                        </p:tav>
                                      </p:tavLst>
                                    </p:anim>
                                    <p:animEffect transition="in" filter="fade">
                                      <p:cBhvr>
                                        <p:cTn id="9" dur="500"/>
                                        <p:tgtEl>
                                          <p:spTgt spid="14337"/>
                                        </p:tgtEl>
                                      </p:cBhvr>
                                    </p:animEffect>
                                    <p:anim calcmode="lin" valueType="num">
                                      <p:cBhvr>
                                        <p:cTn id="10" dur="500" fill="hold"/>
                                        <p:tgtEl>
                                          <p:spTgt spid="14337"/>
                                        </p:tgtEl>
                                        <p:attrNameLst>
                                          <p:attrName>ppt_x</p:attrName>
                                        </p:attrNameLst>
                                      </p:cBhvr>
                                      <p:tavLst>
                                        <p:tav tm="0">
                                          <p:val>
                                            <p:fltVal val="0.5"/>
                                          </p:val>
                                        </p:tav>
                                        <p:tav tm="100000">
                                          <p:val>
                                            <p:strVal val="#ppt_x"/>
                                          </p:val>
                                        </p:tav>
                                      </p:tavLst>
                                    </p:anim>
                                    <p:anim calcmode="lin" valueType="num">
                                      <p:cBhvr>
                                        <p:cTn id="11" dur="500" fill="hold"/>
                                        <p:tgtEl>
                                          <p:spTgt spid="14337"/>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338">
                                            <p:bg/>
                                          </p:spTgt>
                                        </p:tgtEl>
                                        <p:attrNameLst>
                                          <p:attrName>style.visibility</p:attrName>
                                        </p:attrNameLst>
                                      </p:cBhvr>
                                      <p:to>
                                        <p:strVal val="visible"/>
                                      </p:to>
                                    </p:set>
                                    <p:animEffect transition="in" filter="fade">
                                      <p:cBhvr>
                                        <p:cTn id="16" dur="1000"/>
                                        <p:tgtEl>
                                          <p:spTgt spid="14338">
                                            <p:bg/>
                                          </p:spTgt>
                                        </p:tgtEl>
                                      </p:cBhvr>
                                    </p:animEffect>
                                    <p:anim calcmode="lin" valueType="num">
                                      <p:cBhvr>
                                        <p:cTn id="17" dur="1000" fill="hold"/>
                                        <p:tgtEl>
                                          <p:spTgt spid="14338">
                                            <p:bg/>
                                          </p:spTgt>
                                        </p:tgtEl>
                                        <p:attrNameLst>
                                          <p:attrName>ppt_x</p:attrName>
                                        </p:attrNameLst>
                                      </p:cBhvr>
                                      <p:tavLst>
                                        <p:tav tm="0">
                                          <p:val>
                                            <p:strVal val="#ppt_x"/>
                                          </p:val>
                                        </p:tav>
                                        <p:tav tm="100000">
                                          <p:val>
                                            <p:strVal val="#ppt_x"/>
                                          </p:val>
                                        </p:tav>
                                      </p:tavLst>
                                    </p:anim>
                                    <p:anim calcmode="lin" valueType="num">
                                      <p:cBhvr>
                                        <p:cTn id="18" dur="1000" fill="hold"/>
                                        <p:tgtEl>
                                          <p:spTgt spid="14338">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338">
                                            <p:txEl>
                                              <p:pRg st="0" end="0"/>
                                            </p:txEl>
                                          </p:spTgt>
                                        </p:tgtEl>
                                        <p:attrNameLst>
                                          <p:attrName>style.visibility</p:attrName>
                                        </p:attrNameLst>
                                      </p:cBhvr>
                                      <p:to>
                                        <p:strVal val="visible"/>
                                      </p:to>
                                    </p:set>
                                    <p:animEffect transition="in" filter="fade">
                                      <p:cBhvr>
                                        <p:cTn id="23" dur="1000"/>
                                        <p:tgtEl>
                                          <p:spTgt spid="14338">
                                            <p:txEl>
                                              <p:pRg st="0" end="0"/>
                                            </p:txEl>
                                          </p:spTgt>
                                        </p:tgtEl>
                                      </p:cBhvr>
                                    </p:animEffect>
                                    <p:anim calcmode="lin" valueType="num">
                                      <p:cBhvr>
                                        <p:cTn id="24"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P spid="143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107504" y="2060848"/>
            <a:ext cx="8928100" cy="4616450"/>
          </a:xfrm>
          <a:ln/>
        </p:spPr>
        <p:txBody>
          <a:bodyPr/>
          <a:lstStyle/>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1500" dirty="0"/>
              <a:t>La torre Eiffel (in lingua francese tour Eiffel, la cui pronuncia corretta è </a:t>
            </a:r>
            <a:r>
              <a:rPr lang="it-IT" altLang="it-IT" sz="1500" dirty="0" err="1"/>
              <a:t>tuʁ</a:t>
            </a:r>
            <a:r>
              <a:rPr lang="it-IT" altLang="it-IT" sz="1500" dirty="0"/>
              <a:t> </a:t>
            </a:r>
            <a:r>
              <a:rPr lang="it-IT" altLang="it-IT" sz="1500" dirty="0" err="1"/>
              <a:t>ɛfɛl</a:t>
            </a:r>
            <a:r>
              <a:rPr lang="it-IT" altLang="it-IT" sz="1500" dirty="0"/>
              <a:t>) è il monumento più famoso di Parigi, conosciuta in tutto il mondo come simbolo della città stessa e della Francia. È visitata mediamente ogni anno da circa cinque milioni e mezzo di turisti. Costruita in poco più di due anni, dal 1887 al 1889 (in 2 anni, 2 mesi e 5 giorni) per l'esposizione universale del 1889, che si tenne a Parigi per celebrare il centenario della Rivoluzione francese, prende il nome dal suo progettista, l'ingegnere Gustave Alexandre Eiffel, che costruì anche la struttura interna della Statua della libertà. La struttura, che con i suoi 324 m è la più alta di Parigi, venne inaugurata il 31 marzo del 1889 e fu aperta ufficialmente il 6 maggio dello stesso anno, dopo appena due anni, due mesi e cinque giorni di lavori. Nel 1909 la Torre Eiffel rischiò di essere demolita perché contestata dall'élite artistica e letteraria della città, ma fu risparmiata solamente perché si rivelò una piattaforma ideale per le antenne di trasmissione necessarie alla nuova scienza della radiotelegrafia. Nel 2006 è stata al nono posto tra i siti più visitati della Francia, ed è il monumento a pagamento più frequentato del mondo con 6 893 000 visitatori nel 2007. Dalla sua apertura, nel 1889, è stata visitata da circa 250 milioni di persone. Dal 1964 è classificata come Monumento storico di Francia.                                          La sua manutenzione, dal 1981 al 2005, è stata curata dalla </a:t>
            </a:r>
            <a:r>
              <a:rPr lang="it-IT" altLang="it-IT" sz="1500" dirty="0" err="1"/>
              <a:t>Societé</a:t>
            </a:r>
            <a:r>
              <a:rPr lang="it-IT" altLang="it-IT" sz="1500" dirty="0"/>
              <a:t> Nouvelle d'</a:t>
            </a:r>
            <a:r>
              <a:rPr lang="it-IT" altLang="it-IT" sz="1500" dirty="0" err="1"/>
              <a:t>Exploitation</a:t>
            </a:r>
            <a:r>
              <a:rPr lang="it-IT" altLang="it-IT" sz="1500" dirty="0"/>
              <a:t> de la Tour Eiffel (SNETE). Il monumento ha mantenuto il record di costruzione più alta del mondo fino al 1930, anno in cui fu completato il Chrysler Building di New York.</a:t>
            </a:r>
          </a:p>
        </p:txBody>
      </p:sp>
      <p:sp>
        <p:nvSpPr>
          <p:cNvPr id="15361" name="Rectangle 1"/>
          <p:cNvSpPr>
            <a:spLocks noGrp="1" noChangeArrowheads="1"/>
          </p:cNvSpPr>
          <p:nvPr>
            <p:ph type="title"/>
          </p:nvPr>
        </p:nvSpPr>
        <p:spPr>
          <a:xfrm>
            <a:off x="467544" y="620688"/>
            <a:ext cx="8229600" cy="1144588"/>
          </a:xfrm>
          <a:ln/>
        </p:spPr>
        <p:txBody>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5400" dirty="0">
                <a:solidFill>
                  <a:srgbClr val="CC9900"/>
                </a:solidFill>
              </a:rPr>
              <a:t>La Torre Eiffel</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500" fill="hold"/>
                                        <p:tgtEl>
                                          <p:spTgt spid="15361"/>
                                        </p:tgtEl>
                                        <p:attrNameLst>
                                          <p:attrName>ppt_w</p:attrName>
                                        </p:attrNameLst>
                                      </p:cBhvr>
                                      <p:tavLst>
                                        <p:tav tm="0">
                                          <p:val>
                                            <p:fltVal val="0"/>
                                          </p:val>
                                        </p:tav>
                                        <p:tav tm="100000">
                                          <p:val>
                                            <p:strVal val="#ppt_w"/>
                                          </p:val>
                                        </p:tav>
                                      </p:tavLst>
                                    </p:anim>
                                    <p:anim calcmode="lin" valueType="num">
                                      <p:cBhvr>
                                        <p:cTn id="8" dur="500" fill="hold"/>
                                        <p:tgtEl>
                                          <p:spTgt spid="15361"/>
                                        </p:tgtEl>
                                        <p:attrNameLst>
                                          <p:attrName>ppt_h</p:attrName>
                                        </p:attrNameLst>
                                      </p:cBhvr>
                                      <p:tavLst>
                                        <p:tav tm="0">
                                          <p:val>
                                            <p:fltVal val="0"/>
                                          </p:val>
                                        </p:tav>
                                        <p:tav tm="100000">
                                          <p:val>
                                            <p:strVal val="#ppt_h"/>
                                          </p:val>
                                        </p:tav>
                                      </p:tavLst>
                                    </p:anim>
                                    <p:animEffect transition="in" filter="fade">
                                      <p:cBhvr>
                                        <p:cTn id="9" dur="500"/>
                                        <p:tgtEl>
                                          <p:spTgt spid="15361"/>
                                        </p:tgtEl>
                                      </p:cBhvr>
                                    </p:animEffect>
                                    <p:anim calcmode="lin" valueType="num">
                                      <p:cBhvr>
                                        <p:cTn id="10" dur="500" fill="hold"/>
                                        <p:tgtEl>
                                          <p:spTgt spid="15361"/>
                                        </p:tgtEl>
                                        <p:attrNameLst>
                                          <p:attrName>ppt_x</p:attrName>
                                        </p:attrNameLst>
                                      </p:cBhvr>
                                      <p:tavLst>
                                        <p:tav tm="0">
                                          <p:val>
                                            <p:fltVal val="0.5"/>
                                          </p:val>
                                        </p:tav>
                                        <p:tav tm="100000">
                                          <p:val>
                                            <p:strVal val="#ppt_x"/>
                                          </p:val>
                                        </p:tav>
                                      </p:tavLst>
                                    </p:anim>
                                    <p:anim calcmode="lin" valueType="num">
                                      <p:cBhvr>
                                        <p:cTn id="11" dur="500" fill="hold"/>
                                        <p:tgtEl>
                                          <p:spTgt spid="15361"/>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362">
                                            <p:bg/>
                                          </p:spTgt>
                                        </p:tgtEl>
                                        <p:attrNameLst>
                                          <p:attrName>style.visibility</p:attrName>
                                        </p:attrNameLst>
                                      </p:cBhvr>
                                      <p:to>
                                        <p:strVal val="visible"/>
                                      </p:to>
                                    </p:set>
                                    <p:animEffect transition="in" filter="fade">
                                      <p:cBhvr>
                                        <p:cTn id="16" dur="1000"/>
                                        <p:tgtEl>
                                          <p:spTgt spid="15362">
                                            <p:bg/>
                                          </p:spTgt>
                                        </p:tgtEl>
                                      </p:cBhvr>
                                    </p:animEffect>
                                    <p:anim calcmode="lin" valueType="num">
                                      <p:cBhvr>
                                        <p:cTn id="17" dur="1000" fill="hold"/>
                                        <p:tgtEl>
                                          <p:spTgt spid="15362">
                                            <p:bg/>
                                          </p:spTgt>
                                        </p:tgtEl>
                                        <p:attrNameLst>
                                          <p:attrName>ppt_x</p:attrName>
                                        </p:attrNameLst>
                                      </p:cBhvr>
                                      <p:tavLst>
                                        <p:tav tm="0">
                                          <p:val>
                                            <p:strVal val="#ppt_x"/>
                                          </p:val>
                                        </p:tav>
                                        <p:tav tm="100000">
                                          <p:val>
                                            <p:strVal val="#ppt_x"/>
                                          </p:val>
                                        </p:tav>
                                      </p:tavLst>
                                    </p:anim>
                                    <p:anim calcmode="lin" valueType="num">
                                      <p:cBhvr>
                                        <p:cTn id="18" dur="1000" fill="hold"/>
                                        <p:tgtEl>
                                          <p:spTgt spid="15362">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362">
                                            <p:txEl>
                                              <p:pRg st="0" end="0"/>
                                            </p:txEl>
                                          </p:spTgt>
                                        </p:tgtEl>
                                        <p:attrNameLst>
                                          <p:attrName>style.visibility</p:attrName>
                                        </p:attrNameLst>
                                      </p:cBhvr>
                                      <p:to>
                                        <p:strVal val="visible"/>
                                      </p:to>
                                    </p:set>
                                    <p:animEffect transition="in" filter="fade">
                                      <p:cBhvr>
                                        <p:cTn id="23" dur="1000"/>
                                        <p:tgtEl>
                                          <p:spTgt spid="15362">
                                            <p:txEl>
                                              <p:pRg st="0" end="0"/>
                                            </p:txEl>
                                          </p:spTgt>
                                        </p:tgtEl>
                                      </p:cBhvr>
                                    </p:animEffect>
                                    <p:anim calcmode="lin" valueType="num">
                                      <p:cBhvr>
                                        <p:cTn id="24"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nimBg="1"/>
      <p:bldP spid="153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p:txBody>
          <a:bodyPr/>
          <a:lstStyle/>
          <a:p>
            <a:r>
              <a:rPr lang="it-IT" altLang="it-IT" dirty="0" smtClean="0"/>
              <a:t>Il </a:t>
            </a:r>
            <a:r>
              <a:rPr lang="it-IT" altLang="it-IT" dirty="0" smtClean="0"/>
              <a:t>Fallimento della Guerra Lampo</a:t>
            </a:r>
            <a:endParaRPr lang="it-IT" altLang="it-IT" dirty="0"/>
          </a:p>
        </p:txBody>
      </p:sp>
      <p:sp>
        <p:nvSpPr>
          <p:cNvPr id="3" name="Sottotitolo 2"/>
          <p:cNvSpPr>
            <a:spLocks noGrp="1"/>
          </p:cNvSpPr>
          <p:nvPr>
            <p:ph type="subTitle" idx="1"/>
          </p:nvPr>
        </p:nvSpPr>
        <p:spPr/>
        <p:txBody>
          <a:bodyPr/>
          <a:lstStyle/>
          <a:p>
            <a:r>
              <a:rPr lang="it-IT" dirty="0" err="1" smtClean="0"/>
              <a:t>Fasolino</a:t>
            </a:r>
            <a:r>
              <a:rPr lang="it-IT" dirty="0" smtClean="0"/>
              <a:t> Graziano III C</a:t>
            </a:r>
          </a:p>
          <a:p>
            <a:r>
              <a:rPr lang="it-IT" dirty="0" smtClean="0"/>
              <a:t>Simone Annunziata III C</a:t>
            </a:r>
            <a:endParaRPr lang="it-IT" dirty="0"/>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wipe(down)">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8500" y="2060575"/>
            <a:ext cx="7745413"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3651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9pPr>
          </a:lstStyle>
          <a:p>
            <a:pPr hangingPunct="1">
              <a:lnSpc>
                <a:spcPct val="100000"/>
              </a:lnSpc>
              <a:spcBef>
                <a:spcPts val="488"/>
              </a:spcBef>
              <a:spcAft>
                <a:spcPts val="1425"/>
              </a:spcAft>
              <a:buClr>
                <a:srgbClr val="431B12"/>
              </a:buClr>
              <a:buSzPct val="45000"/>
              <a:buFont typeface="Wingdings" charset="2"/>
              <a:buChar char=""/>
            </a:pPr>
            <a:r>
              <a:rPr lang="it-IT" altLang="it-IT" sz="2400" dirty="0">
                <a:solidFill>
                  <a:srgbClr val="262626"/>
                </a:solidFill>
                <a:latin typeface="Book Antiqua" charset="0"/>
              </a:rPr>
              <a:t>I tedeschi pianificavano da tempo un attacco alla Francia. Il piano prevedeva di cogliere gli avversari impreparati  invadendo il suo territorio passando dal Belgio.                                                                                  I tedeschi pensavano ad un </a:t>
            </a:r>
            <a:r>
              <a:rPr lang="it-IT" altLang="it-IT" sz="2400" b="1" i="1" dirty="0">
                <a:solidFill>
                  <a:srgbClr val="262626"/>
                </a:solidFill>
                <a:latin typeface="Book Antiqua" charset="0"/>
              </a:rPr>
              <a:t>Blitzkrieg, </a:t>
            </a:r>
            <a:r>
              <a:rPr lang="it-IT" altLang="it-IT" sz="2400" dirty="0">
                <a:solidFill>
                  <a:srgbClr val="262626"/>
                </a:solidFill>
                <a:latin typeface="Book Antiqua" charset="0"/>
              </a:rPr>
              <a:t>ossia una «guerra lampo». In effetti con il loro piano riuscirono in poco tempo a spingersi fino al fiume Marna, a 40</a:t>
            </a:r>
            <a:r>
              <a:rPr lang="it-IT" altLang="it-IT" sz="2400" b="1" dirty="0">
                <a:solidFill>
                  <a:srgbClr val="262626"/>
                </a:solidFill>
                <a:latin typeface="Book Antiqua" charset="0"/>
              </a:rPr>
              <a:t> </a:t>
            </a:r>
            <a:r>
              <a:rPr lang="it-IT" altLang="it-IT" sz="2400" dirty="0">
                <a:solidFill>
                  <a:srgbClr val="262626"/>
                </a:solidFill>
                <a:latin typeface="Book Antiqua" charset="0"/>
              </a:rPr>
              <a:t>km da Parigi. Però lì le armate francesi riuscirono a fermarli.</a:t>
            </a:r>
          </a:p>
        </p:txBody>
      </p:sp>
      <p:sp>
        <p:nvSpPr>
          <p:cNvPr id="17410" name="Rectangle 2"/>
          <p:cNvSpPr>
            <a:spLocks noGrp="1" noChangeArrowheads="1"/>
          </p:cNvSpPr>
          <p:nvPr>
            <p:ph type="title"/>
          </p:nvPr>
        </p:nvSpPr>
        <p:spPr>
          <a:xfrm>
            <a:off x="698500" y="548680"/>
            <a:ext cx="7756525" cy="1054100"/>
          </a:xfrm>
          <a:ln/>
        </p:spPr>
        <p:txBody>
          <a:bodyPr/>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5400" dirty="0">
                <a:solidFill>
                  <a:srgbClr val="CC9900"/>
                </a:solidFill>
              </a:rPr>
              <a:t>Il piano tedesco per il fronte occidentale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409"/>
                                        </p:tgtEl>
                                        <p:attrNameLst>
                                          <p:attrName>style.visibility</p:attrName>
                                        </p:attrNameLst>
                                      </p:cBhvr>
                                      <p:to>
                                        <p:strVal val="visible"/>
                                      </p:to>
                                    </p:set>
                                    <p:anim calcmode="lin" valueType="num">
                                      <p:cBhvr additive="base">
                                        <p:cTn id="15" dur="500" fill="hold"/>
                                        <p:tgtEl>
                                          <p:spTgt spid="17409"/>
                                        </p:tgtEl>
                                        <p:attrNameLst>
                                          <p:attrName>ppt_x</p:attrName>
                                        </p:attrNameLst>
                                      </p:cBhvr>
                                      <p:tavLst>
                                        <p:tav tm="0">
                                          <p:val>
                                            <p:strVal val="#ppt_x"/>
                                          </p:val>
                                        </p:tav>
                                        <p:tav tm="100000">
                                          <p:val>
                                            <p:strVal val="#ppt_x"/>
                                          </p:val>
                                        </p:tav>
                                      </p:tavLst>
                                    </p:anim>
                                    <p:anim calcmode="lin" valueType="num">
                                      <p:cBhvr additive="base">
                                        <p:cTn id="16"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750888" y="2087563"/>
            <a:ext cx="7745412"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3651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9pPr>
          </a:lstStyle>
          <a:p>
            <a:pPr hangingPunct="1">
              <a:lnSpc>
                <a:spcPct val="100000"/>
              </a:lnSpc>
              <a:spcBef>
                <a:spcPts val="488"/>
              </a:spcBef>
              <a:spcAft>
                <a:spcPts val="1425"/>
              </a:spcAft>
              <a:buClr>
                <a:srgbClr val="431B12"/>
              </a:buClr>
              <a:buSzPct val="45000"/>
              <a:buFont typeface="Wingdings" charset="2"/>
              <a:buChar char=""/>
            </a:pPr>
            <a:r>
              <a:rPr lang="it-IT" altLang="it-IT" sz="2400" dirty="0">
                <a:solidFill>
                  <a:srgbClr val="262626"/>
                </a:solidFill>
                <a:latin typeface="Book Antiqua" charset="0"/>
              </a:rPr>
              <a:t>A oriente furono i russi ad attaccare per primi, occupando i territori della Prussia Orientale. Ma i tedeschi contrattaccarono schiacciandoli a </a:t>
            </a:r>
            <a:r>
              <a:rPr lang="it-IT" altLang="it-IT" sz="2400" dirty="0" err="1">
                <a:solidFill>
                  <a:srgbClr val="262626"/>
                </a:solidFill>
                <a:latin typeface="Book Antiqua" charset="0"/>
              </a:rPr>
              <a:t>Tanneberg</a:t>
            </a:r>
            <a:r>
              <a:rPr lang="it-IT" altLang="it-IT" sz="2400" dirty="0">
                <a:solidFill>
                  <a:srgbClr val="262626"/>
                </a:solidFill>
                <a:latin typeface="Book Antiqua" charset="0"/>
              </a:rPr>
              <a:t> e sui laghi Masuri.                                                        Nel frattempo l’ Austria-Ungheria attaccò la Serbia, che però resistette.                                                    Anche al confine tra Austria e Russia (in Galizia), si combatté. I russi vinsero, ma non in modo determinante.</a:t>
            </a:r>
          </a:p>
        </p:txBody>
      </p:sp>
      <p:sp>
        <p:nvSpPr>
          <p:cNvPr id="18434" name="Rectangle 2"/>
          <p:cNvSpPr>
            <a:spLocks noGrp="1" noChangeArrowheads="1"/>
          </p:cNvSpPr>
          <p:nvPr>
            <p:ph type="title"/>
          </p:nvPr>
        </p:nvSpPr>
        <p:spPr>
          <a:xfrm>
            <a:off x="792163" y="287338"/>
            <a:ext cx="7756525" cy="1054100"/>
          </a:xfrm>
          <a:ln/>
        </p:spPr>
        <p:txBody>
          <a:bodyPr/>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5400" dirty="0">
                <a:solidFill>
                  <a:srgbClr val="CC9900"/>
                </a:solidFill>
              </a:rPr>
              <a:t>Il fronte balcanico e orientale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8434"/>
                                        </p:tgtEl>
                                        <p:attrNameLst>
                                          <p:attrName>r</p:attrName>
                                        </p:attrNameLst>
                                      </p:cBhvr>
                                    </p:animRot>
                                    <p:animRot by="-240000">
                                      <p:cBhvr>
                                        <p:cTn id="7" dur="200" fill="hold">
                                          <p:stCondLst>
                                            <p:cond delay="200"/>
                                          </p:stCondLst>
                                        </p:cTn>
                                        <p:tgtEl>
                                          <p:spTgt spid="18434"/>
                                        </p:tgtEl>
                                        <p:attrNameLst>
                                          <p:attrName>r</p:attrName>
                                        </p:attrNameLst>
                                      </p:cBhvr>
                                    </p:animRot>
                                    <p:animRot by="240000">
                                      <p:cBhvr>
                                        <p:cTn id="8" dur="200" fill="hold">
                                          <p:stCondLst>
                                            <p:cond delay="400"/>
                                          </p:stCondLst>
                                        </p:cTn>
                                        <p:tgtEl>
                                          <p:spTgt spid="18434"/>
                                        </p:tgtEl>
                                        <p:attrNameLst>
                                          <p:attrName>r</p:attrName>
                                        </p:attrNameLst>
                                      </p:cBhvr>
                                    </p:animRot>
                                    <p:animRot by="-240000">
                                      <p:cBhvr>
                                        <p:cTn id="9" dur="200" fill="hold">
                                          <p:stCondLst>
                                            <p:cond delay="600"/>
                                          </p:stCondLst>
                                        </p:cTn>
                                        <p:tgtEl>
                                          <p:spTgt spid="18434"/>
                                        </p:tgtEl>
                                        <p:attrNameLst>
                                          <p:attrName>r</p:attrName>
                                        </p:attrNameLst>
                                      </p:cBhvr>
                                    </p:animRot>
                                    <p:animRot by="120000">
                                      <p:cBhvr>
                                        <p:cTn id="10" dur="200" fill="hold">
                                          <p:stCondLst>
                                            <p:cond delay="800"/>
                                          </p:stCondLst>
                                        </p:cTn>
                                        <p:tgtEl>
                                          <p:spTgt spid="184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433"/>
                                        </p:tgtEl>
                                        <p:attrNameLst>
                                          <p:attrName>style.visibility</p:attrName>
                                        </p:attrNameLst>
                                      </p:cBhvr>
                                      <p:to>
                                        <p:strVal val="visible"/>
                                      </p:to>
                                    </p:set>
                                    <p:anim calcmode="lin" valueType="num">
                                      <p:cBhvr additive="base">
                                        <p:cTn id="15" dur="500" fill="hold"/>
                                        <p:tgtEl>
                                          <p:spTgt spid="18433"/>
                                        </p:tgtEl>
                                        <p:attrNameLst>
                                          <p:attrName>ppt_x</p:attrName>
                                        </p:attrNameLst>
                                      </p:cBhvr>
                                      <p:tavLst>
                                        <p:tav tm="0">
                                          <p:val>
                                            <p:strVal val="#ppt_x"/>
                                          </p:val>
                                        </p:tav>
                                        <p:tav tm="100000">
                                          <p:val>
                                            <p:strVal val="#ppt_x"/>
                                          </p:val>
                                        </p:tav>
                                      </p:tavLst>
                                    </p:anim>
                                    <p:anim calcmode="lin" valueType="num">
                                      <p:cBhvr additive="base">
                                        <p:cTn id="16" dur="500" fill="hold"/>
                                        <p:tgtEl>
                                          <p:spTgt spid="184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750888" y="2376488"/>
            <a:ext cx="7745412"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3651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9pPr>
          </a:lstStyle>
          <a:p>
            <a:pPr hangingPunct="1">
              <a:lnSpc>
                <a:spcPct val="100000"/>
              </a:lnSpc>
              <a:spcBef>
                <a:spcPts val="488"/>
              </a:spcBef>
              <a:spcAft>
                <a:spcPts val="1425"/>
              </a:spcAft>
              <a:buClr>
                <a:srgbClr val="65281B"/>
              </a:buClr>
              <a:buSzPct val="45000"/>
              <a:buFont typeface="Wingdings" charset="2"/>
              <a:buChar char=""/>
            </a:pPr>
            <a:r>
              <a:rPr lang="it-IT" altLang="it-IT" sz="2400" dirty="0">
                <a:solidFill>
                  <a:srgbClr val="262626"/>
                </a:solidFill>
                <a:latin typeface="Book Antiqua" charset="0"/>
              </a:rPr>
              <a:t>Nel settembre 1914 l’ Impero ottomano si era schierato con Germania e Austria. La Bulgaria invece si manteneva neutrale, come la Grecia e l’ Italia.        In ogni caso, già alla fine del 1914 si capì che ogni possibilità di una guerra lampo era sfumata. Il fatto era che gli eserciti erano di pari forza ed anche le novità tecnologiche si equivalevano.</a:t>
            </a:r>
          </a:p>
          <a:p>
            <a:pPr hangingPunct="1">
              <a:lnSpc>
                <a:spcPct val="100000"/>
              </a:lnSpc>
              <a:spcBef>
                <a:spcPts val="488"/>
              </a:spcBef>
              <a:spcAft>
                <a:spcPts val="1425"/>
              </a:spcAft>
              <a:buClr>
                <a:srgbClr val="65281B"/>
              </a:buClr>
              <a:buSzPct val="45000"/>
              <a:buFont typeface="Wingdings" charset="2"/>
              <a:buNone/>
            </a:pPr>
            <a:endParaRPr lang="it-IT" altLang="it-IT" sz="2400" dirty="0">
              <a:solidFill>
                <a:srgbClr val="262626"/>
              </a:solidFill>
              <a:latin typeface="Book Antiqua" charset="0"/>
            </a:endParaRPr>
          </a:p>
        </p:txBody>
      </p:sp>
      <p:sp>
        <p:nvSpPr>
          <p:cNvPr id="19458" name="Rectangle 2"/>
          <p:cNvSpPr>
            <a:spLocks noGrp="1" noChangeArrowheads="1"/>
          </p:cNvSpPr>
          <p:nvPr>
            <p:ph type="title"/>
          </p:nvPr>
        </p:nvSpPr>
        <p:spPr>
          <a:ln/>
        </p:spPr>
        <p:txBody>
          <a:bodyPr/>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5400">
                <a:solidFill>
                  <a:srgbClr val="CC9900"/>
                </a:solidFill>
              </a:rPr>
              <a:t>Un nuovo tipo di guerra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9458"/>
                                        </p:tgtEl>
                                        <p:attrNameLst>
                                          <p:attrName>r</p:attrName>
                                        </p:attrNameLst>
                                      </p:cBhvr>
                                    </p:animRot>
                                    <p:animRot by="-240000">
                                      <p:cBhvr>
                                        <p:cTn id="7" dur="200" fill="hold">
                                          <p:stCondLst>
                                            <p:cond delay="200"/>
                                          </p:stCondLst>
                                        </p:cTn>
                                        <p:tgtEl>
                                          <p:spTgt spid="19458"/>
                                        </p:tgtEl>
                                        <p:attrNameLst>
                                          <p:attrName>r</p:attrName>
                                        </p:attrNameLst>
                                      </p:cBhvr>
                                    </p:animRot>
                                    <p:animRot by="240000">
                                      <p:cBhvr>
                                        <p:cTn id="8" dur="200" fill="hold">
                                          <p:stCondLst>
                                            <p:cond delay="400"/>
                                          </p:stCondLst>
                                        </p:cTn>
                                        <p:tgtEl>
                                          <p:spTgt spid="19458"/>
                                        </p:tgtEl>
                                        <p:attrNameLst>
                                          <p:attrName>r</p:attrName>
                                        </p:attrNameLst>
                                      </p:cBhvr>
                                    </p:animRot>
                                    <p:animRot by="-240000">
                                      <p:cBhvr>
                                        <p:cTn id="9" dur="200" fill="hold">
                                          <p:stCondLst>
                                            <p:cond delay="600"/>
                                          </p:stCondLst>
                                        </p:cTn>
                                        <p:tgtEl>
                                          <p:spTgt spid="19458"/>
                                        </p:tgtEl>
                                        <p:attrNameLst>
                                          <p:attrName>r</p:attrName>
                                        </p:attrNameLst>
                                      </p:cBhvr>
                                    </p:animRot>
                                    <p:animRot by="120000">
                                      <p:cBhvr>
                                        <p:cTn id="10" dur="200" fill="hold">
                                          <p:stCondLst>
                                            <p:cond delay="800"/>
                                          </p:stCondLst>
                                        </p:cTn>
                                        <p:tgtEl>
                                          <p:spTgt spid="1945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457"/>
                                        </p:tgtEl>
                                        <p:attrNameLst>
                                          <p:attrName>style.visibility</p:attrName>
                                        </p:attrNameLst>
                                      </p:cBhvr>
                                      <p:to>
                                        <p:strVal val="visible"/>
                                      </p:to>
                                    </p:set>
                                    <p:anim calcmode="lin" valueType="num">
                                      <p:cBhvr additive="base">
                                        <p:cTn id="15" dur="500" fill="hold"/>
                                        <p:tgtEl>
                                          <p:spTgt spid="19457"/>
                                        </p:tgtEl>
                                        <p:attrNameLst>
                                          <p:attrName>ppt_x</p:attrName>
                                        </p:attrNameLst>
                                      </p:cBhvr>
                                      <p:tavLst>
                                        <p:tav tm="0">
                                          <p:val>
                                            <p:strVal val="#ppt_x"/>
                                          </p:val>
                                        </p:tav>
                                        <p:tav tm="100000">
                                          <p:val>
                                            <p:strVal val="#ppt_x"/>
                                          </p:val>
                                        </p:tav>
                                      </p:tavLst>
                                    </p:anim>
                                    <p:anim calcmode="lin" valueType="num">
                                      <p:cBhvr additive="base">
                                        <p:cTn id="16"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15900" y="720725"/>
            <a:ext cx="8640763" cy="517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9pPr>
          </a:lstStyle>
          <a:p>
            <a:pPr hangingPunct="1">
              <a:lnSpc>
                <a:spcPct val="102000"/>
              </a:lnSpc>
              <a:spcBef>
                <a:spcPts val="488"/>
              </a:spcBef>
              <a:spcAft>
                <a:spcPts val="1425"/>
              </a:spcAft>
            </a:pPr>
            <a:r>
              <a:rPr lang="it-IT" altLang="it-IT" sz="2400" dirty="0">
                <a:solidFill>
                  <a:srgbClr val="262626"/>
                </a:solidFill>
                <a:latin typeface="Book Antiqua" charset="0"/>
              </a:rPr>
              <a:t>Diversamente dalle guerre napoleoniche dell’ ‘800 (che si erano risolte in una serie di battaglie di breve durata e di grandi spostamenti degli eserciti), la Prima Guerra Mondiale si era trasformata in una guerra di  posizione,  caratterizzata da grigie linee di trincea.                                                              Gli stati maggiori cercarono subito nuove armi. Nel 1915 i Tedeschi usarono per la prima volta i gas asfissianti. Nel 1916 gli Inglesi usarono per la prima volta i carri armati nella battaglia di Somme. Nacque l’ aeronautica militare e si diffuse l’ uso di sommergibili. Tutto il progresso tecnologico e scientifico che fino a poco prima aveva fatto progredire l’ umanità era ora al servizio della guerra.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ipe(right)">
                                      <p:cBhvr>
                                        <p:cTn id="7"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251520" y="1988840"/>
            <a:ext cx="8640960" cy="5400675"/>
          </a:xfrm>
          <a:ln/>
        </p:spPr>
        <p:txBody>
          <a:bodyPr lIns="0" tIns="0" rIns="0" bIns="0"/>
          <a:lstStyle/>
          <a:p>
            <a:pPr marL="431800" indent="-323850">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1600" dirty="0"/>
              <a:t>La storia delle ferrovie in Italia ebbe inizio con l'apertura di un breve tratto di linea ai piedi del Vesuvio, la Napoli-Portici di poco più di sette chilometri, che venne inaugurata il 3 ottobre 1839.  La ferrovia Napoli-Portici fu la prima linea ferroviaria ostruita in territorio italiano, nel Regno delle due Sicilie; inaugurata il 3 Ottobre 1839 era a doppio binario e aveva la lunghezza di 7,25 Km. </a:t>
            </a:r>
            <a:r>
              <a:rPr lang="it-IT" altLang="it-IT" sz="1600" dirty="0" smtClean="0"/>
              <a:t>La </a:t>
            </a:r>
            <a:r>
              <a:rPr lang="it-IT" altLang="it-IT" sz="1600" dirty="0"/>
              <a:t>convenzione per la sua costruzione venne firmata il 19 giugno 1836; on essa si concedeva all'ingegnere Armando Giuseppe </a:t>
            </a:r>
            <a:r>
              <a:rPr lang="it-IT" altLang="it-IT" sz="1600" dirty="0" err="1"/>
              <a:t>Bayard</a:t>
            </a:r>
            <a:r>
              <a:rPr lang="it-IT" altLang="it-IT" sz="1600" dirty="0"/>
              <a:t> de la </a:t>
            </a:r>
            <a:r>
              <a:rPr lang="it-IT" altLang="it-IT" sz="1600" dirty="0" err="1"/>
              <a:t>Vingtrie</a:t>
            </a:r>
            <a:r>
              <a:rPr lang="it-IT" altLang="it-IT" sz="1600" dirty="0"/>
              <a:t> la concessione per la ostruzione in quattro anni di una linea ferroviaria da Napoli a Nocera Superiore con un ramo per Castellammare che si sarebbe staccato all'altezza di Torre Annunziata. </a:t>
            </a:r>
            <a:r>
              <a:rPr lang="it-IT" altLang="it-IT" sz="1600" dirty="0" smtClean="0"/>
              <a:t>L'anno </a:t>
            </a:r>
            <a:r>
              <a:rPr lang="it-IT" altLang="it-IT" sz="1600" dirty="0"/>
              <a:t>seguente venne costituita a Parigi una società per la costruzione e la gestione della ferrovia.</a:t>
            </a:r>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1600" dirty="0"/>
              <a:t>Il tratto fu inaugurato il 3 Ottobre del 1839 con grande solennità nel rispetto di un programma che provvedeva, dato che la stazione di Napoli al Carmine non era ancora pronta, che il viaggio avvenisse con partenza da Portici.   Il primo convoglio era composto da una locomotiva a vapore di costruzione inglese battezzata “Vesuvio” e da otto </a:t>
            </a:r>
            <a:r>
              <a:rPr lang="it-IT" altLang="it-IT" sz="1600" dirty="0" smtClean="0"/>
              <a:t>vagoni. Il </a:t>
            </a:r>
            <a:r>
              <a:rPr lang="it-IT" altLang="it-IT" sz="1600" dirty="0"/>
              <a:t>re dell'epoca, espresse l'augurio dei veder realizzata la ferrovia fino al mare Adriatico e, verso le ore 11 del mattino, ordinò la partenza del convoglio. </a:t>
            </a:r>
            <a:r>
              <a:rPr lang="it-IT" altLang="it-IT" sz="1600" dirty="0" smtClean="0"/>
              <a:t>Il </a:t>
            </a:r>
            <a:r>
              <a:rPr lang="it-IT" altLang="it-IT" sz="1600" dirty="0"/>
              <a:t>primo convoglio ferroviario in territorio italiano portava nelle vetture 48 personalità, una rappresentanza militare costituita da 60 ufficiali, 30 fanti, 30 artiglieri e 60 marinai.</a:t>
            </a:r>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endParaRPr lang="it-IT" altLang="it-IT" sz="1400" dirty="0"/>
          </a:p>
        </p:txBody>
      </p:sp>
      <p:sp>
        <p:nvSpPr>
          <p:cNvPr id="21505" name="Rectangle 1"/>
          <p:cNvSpPr>
            <a:spLocks noGrp="1" noChangeArrowheads="1"/>
          </p:cNvSpPr>
          <p:nvPr>
            <p:ph type="title"/>
          </p:nvPr>
        </p:nvSpPr>
        <p:spPr>
          <a:xfrm>
            <a:off x="755576" y="764704"/>
            <a:ext cx="7756525" cy="1054100"/>
          </a:xfrm>
          <a:ln/>
        </p:spPr>
        <p:txBody>
          <a:bodyPr lIns="0" tIns="0" rIns="0" bIns="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4000" dirty="0">
                <a:solidFill>
                  <a:srgbClr val="CC9900"/>
                </a:solidFill>
              </a:rPr>
              <a:t>La storia delle ferrovie in Italia</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1505"/>
                                        </p:tgtEl>
                                        <p:attrNameLst>
                                          <p:attrName>r</p:attrName>
                                        </p:attrNameLst>
                                      </p:cBhvr>
                                    </p:animRot>
                                    <p:animRot by="-240000">
                                      <p:cBhvr>
                                        <p:cTn id="7" dur="200" fill="hold">
                                          <p:stCondLst>
                                            <p:cond delay="200"/>
                                          </p:stCondLst>
                                        </p:cTn>
                                        <p:tgtEl>
                                          <p:spTgt spid="21505"/>
                                        </p:tgtEl>
                                        <p:attrNameLst>
                                          <p:attrName>r</p:attrName>
                                        </p:attrNameLst>
                                      </p:cBhvr>
                                    </p:animRot>
                                    <p:animRot by="240000">
                                      <p:cBhvr>
                                        <p:cTn id="8" dur="200" fill="hold">
                                          <p:stCondLst>
                                            <p:cond delay="400"/>
                                          </p:stCondLst>
                                        </p:cTn>
                                        <p:tgtEl>
                                          <p:spTgt spid="21505"/>
                                        </p:tgtEl>
                                        <p:attrNameLst>
                                          <p:attrName>r</p:attrName>
                                        </p:attrNameLst>
                                      </p:cBhvr>
                                    </p:animRot>
                                    <p:animRot by="-240000">
                                      <p:cBhvr>
                                        <p:cTn id="9" dur="200" fill="hold">
                                          <p:stCondLst>
                                            <p:cond delay="600"/>
                                          </p:stCondLst>
                                        </p:cTn>
                                        <p:tgtEl>
                                          <p:spTgt spid="21505"/>
                                        </p:tgtEl>
                                        <p:attrNameLst>
                                          <p:attrName>r</p:attrName>
                                        </p:attrNameLst>
                                      </p:cBhvr>
                                    </p:animRot>
                                    <p:animRot by="120000">
                                      <p:cBhvr>
                                        <p:cTn id="10" dur="200" fill="hold">
                                          <p:stCondLst>
                                            <p:cond delay="800"/>
                                          </p:stCondLst>
                                        </p:cTn>
                                        <p:tgtEl>
                                          <p:spTgt spid="2150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506">
                                            <p:bg/>
                                          </p:spTgt>
                                        </p:tgtEl>
                                        <p:attrNameLst>
                                          <p:attrName>style.visibility</p:attrName>
                                        </p:attrNameLst>
                                      </p:cBhvr>
                                      <p:to>
                                        <p:strVal val="visible"/>
                                      </p:to>
                                    </p:set>
                                    <p:anim calcmode="lin" valueType="num">
                                      <p:cBhvr additive="base">
                                        <p:cTn id="15" dur="500" fill="hold"/>
                                        <p:tgtEl>
                                          <p:spTgt spid="2150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6">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6">
                                            <p:txEl>
                                              <p:pRg st="0" end="0"/>
                                            </p:txEl>
                                          </p:spTgt>
                                        </p:tgtEl>
                                        <p:attrNameLst>
                                          <p:attrName>style.visibility</p:attrName>
                                        </p:attrNameLst>
                                      </p:cBhvr>
                                      <p:to>
                                        <p:strVal val="visible"/>
                                      </p:to>
                                    </p:set>
                                    <p:anim calcmode="lin" valueType="num">
                                      <p:cBhvr additive="base">
                                        <p:cTn id="21"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506">
                                            <p:txEl>
                                              <p:pRg st="1" end="1"/>
                                            </p:txEl>
                                          </p:spTgt>
                                        </p:tgtEl>
                                        <p:attrNameLst>
                                          <p:attrName>style.visibility</p:attrName>
                                        </p:attrNameLst>
                                      </p:cBhvr>
                                      <p:to>
                                        <p:strVal val="visible"/>
                                      </p:to>
                                    </p:set>
                                    <p:anim calcmode="lin" valueType="num">
                                      <p:cBhvr additive="base">
                                        <p:cTn id="27"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nimBg="1"/>
      <p:bldP spid="215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idx="4294967295"/>
          </p:nvPr>
        </p:nvSpPr>
        <p:spPr>
          <a:xfrm>
            <a:off x="0" y="431800"/>
            <a:ext cx="7745413" cy="5694363"/>
          </a:xfrm>
          <a:ln/>
        </p:spPr>
        <p:txBody>
          <a:bodyPr lIns="0" tIns="0" rIns="0" bIns="0">
            <a:normAutofit/>
          </a:bodyPr>
          <a:lstStyle/>
          <a:p>
            <a:pPr marL="431800" indent="-323850">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1800" dirty="0"/>
              <a:t>Nell'ultima vettura  prese posto la banda della guardia reale.                                                           Il percorso venne compiuto in nove minuti e trentadue secondi tra ali di gente stupita e festante.                                                                                                                                                    La linea era solo parte di un progetto più vasto: il 1^ Agosto 1842 veniva infatti inaugurato il tratto diramato fino a Castellammare e due anni dopo, nel 1844, la prosecuzione per Pompei, Angri, Pagani, Nocera Inferiore.  Nel 1846 </a:t>
            </a:r>
            <a:r>
              <a:rPr lang="it-IT" altLang="it-IT" sz="1800" dirty="0" err="1"/>
              <a:t>Bayard</a:t>
            </a:r>
            <a:r>
              <a:rPr lang="it-IT" altLang="it-IT" sz="1800" dirty="0"/>
              <a:t> ottenne la concessione per il prolungamento su Mercato San Severino e Avellino.</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148" y="2852936"/>
            <a:ext cx="6071189" cy="38167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wipe(left)">
                                      <p:cBhvr>
                                        <p:cTn id="7" dur="5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nvGrpSpPr>
        <p:grpSpPr bwMode="auto">
          <a:xfrm>
            <a:off x="3171825" y="2347913"/>
            <a:ext cx="2622550" cy="1552575"/>
            <a:chOff x="1998" y="1479"/>
            <a:chExt cx="1652" cy="978"/>
          </a:xfrm>
        </p:grpSpPr>
        <p:sp>
          <p:nvSpPr>
            <p:cNvPr id="23554" name="AutoShape 2"/>
            <p:cNvSpPr>
              <a:spLocks noChangeArrowheads="1"/>
            </p:cNvSpPr>
            <p:nvPr/>
          </p:nvSpPr>
          <p:spPr bwMode="auto">
            <a:xfrm>
              <a:off x="1998" y="1479"/>
              <a:ext cx="1652" cy="978"/>
            </a:xfrm>
            <a:prstGeom prst="roundRect">
              <a:avLst>
                <a:gd name="adj" fmla="val 10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3555" name="Text Box 3"/>
            <p:cNvSpPr txBox="1">
              <a:spLocks noChangeArrowheads="1"/>
            </p:cNvSpPr>
            <p:nvPr/>
          </p:nvSpPr>
          <p:spPr bwMode="auto">
            <a:xfrm>
              <a:off x="1998" y="1479"/>
              <a:ext cx="1652" cy="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449263" algn="l"/>
                  <a:tab pos="898525" algn="l"/>
                  <a:tab pos="1347788" algn="l"/>
                  <a:tab pos="1797050" algn="l"/>
                  <a:tab pos="22463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9pPr>
            </a:lstStyle>
            <a:p>
              <a:pPr algn="ctr" hangingPunct="1">
                <a:lnSpc>
                  <a:spcPct val="100000"/>
                </a:lnSpc>
              </a:pPr>
              <a:r>
                <a:rPr lang="it-IT" altLang="it-IT" sz="9600" b="1" dirty="0">
                  <a:latin typeface="Book Antiqua" charset="0"/>
                </a:rPr>
                <a:t>Fine</a:t>
              </a:r>
            </a:p>
          </p:txBody>
        </p:sp>
      </p:gr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35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idx="4294967295"/>
          </p:nvPr>
        </p:nvSpPr>
        <p:spPr>
          <a:xfrm>
            <a:off x="0" y="503238"/>
            <a:ext cx="8229600" cy="5903912"/>
          </a:xfrm>
          <a:ln/>
        </p:spPr>
        <p:txBody>
          <a:bodyPr/>
          <a:lstStyle/>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1600"/>
              <a:t>Noi alunni della III C durante i mesi di Novembre-Dicembre abbiamo svolto in classe delle lezioni di storia organizzandoci in gruppi di alunni. Tali lezioni sono state organizzate con approfondimenti e ricerche in rete. Successivamente siamo stati interrogati e abbiamo illustrato ai nostri compagni e all'insegnante la lezione, presentata su Power Point.  Alla fine, attraverso uno scambio di ruoli, i nostri compagni ci hanno valutato tramite una griglia di valutazione concordata con l'insegnante. Il compito dell'insegnante è stato quello di fare da arbitro durante la lezione e la valutazione da parte dei nostri compagni. Il nostro scopo è stato quello di approfondire la lezione studiata e di coinvolgere tutti i nostri compagni nel formulare delle domande sull'argomento.</a:t>
            </a:r>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it-IT" altLang="it-IT" sz="1600"/>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it-IT" altLang="it-IT" sz="1600"/>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it-IT" altLang="it-IT" sz="1600"/>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it-IT" altLang="it-IT" sz="160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3630613"/>
            <a:ext cx="4060825" cy="349250"/>
          </a:xfrm>
          <a:prstGeom prst="rect">
            <a:avLst/>
          </a:prstGeom>
          <a:blipFill dpi="0" rotWithShape="0">
            <a:blip/>
            <a:srcRect/>
            <a:stretch>
              <a:fillRect/>
            </a:stretch>
          </a:bli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775" y="4022725"/>
            <a:ext cx="5840413" cy="1736725"/>
          </a:xfrm>
          <a:prstGeom prst="rect">
            <a:avLst/>
          </a:prstGeom>
          <a:blipFill dpi="0" rotWithShape="0">
            <a:blip/>
            <a:srcRect/>
            <a:stretch>
              <a:fillRect/>
            </a:stretch>
          </a:blip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1187624" y="764704"/>
            <a:ext cx="6777318" cy="1731982"/>
          </a:xfrm>
          <a:ln/>
        </p:spPr>
        <p:txBody>
          <a:bodyPr anchor="t"/>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it-IT" altLang="it-IT" sz="5400" dirty="0"/>
              <a:t>La polveriera balcanica e lo scoppio della guerra</a:t>
            </a:r>
          </a:p>
        </p:txBody>
      </p:sp>
      <p:sp>
        <p:nvSpPr>
          <p:cNvPr id="7170" name="Rectangle 2"/>
          <p:cNvSpPr>
            <a:spLocks noGrp="1" noChangeArrowheads="1"/>
          </p:cNvSpPr>
          <p:nvPr>
            <p:ph type="subTitle" idx="1"/>
          </p:nvPr>
        </p:nvSpPr>
        <p:spPr>
          <a:ln/>
        </p:spPr>
        <p:txBody>
          <a:bodyPr lIns="90000" tIns="45000" rIns="90000" bIns="45000">
            <a:normAutofit/>
          </a:bodyPr>
          <a:lstStyle/>
          <a:p>
            <a:r>
              <a:rPr lang="it-IT" dirty="0" err="1"/>
              <a:t>Fasolino</a:t>
            </a:r>
            <a:r>
              <a:rPr lang="it-IT" dirty="0"/>
              <a:t> Graziano III C</a:t>
            </a:r>
          </a:p>
          <a:p>
            <a:r>
              <a:rPr lang="it-IT" dirty="0"/>
              <a:t>Simone Annunziata III C</a:t>
            </a:r>
          </a:p>
          <a:p>
            <a:pPr marL="0" indent="0" algn="ctr">
              <a:lnSpc>
                <a:spcPct val="100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endParaRPr lang="it-IT" altLang="it-IT" sz="4400" dirty="0">
              <a:solidFill>
                <a:srgbClr val="CC99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wipe(up)">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xEl>
                                              <p:pRg st="0" end="0"/>
                                            </p:txEl>
                                          </p:spTgt>
                                        </p:tgtEl>
                                        <p:attrNameLst>
                                          <p:attrName>style.visibility</p:attrName>
                                        </p:attrNameLst>
                                      </p:cBhvr>
                                      <p:to>
                                        <p:strVal val="visible"/>
                                      </p:to>
                                    </p:set>
                                    <p:anim calcmode="lin" valueType="num">
                                      <p:cBhvr additive="base">
                                        <p:cTn id="12"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xEl>
                                              <p:pRg st="1" end="1"/>
                                            </p:txEl>
                                          </p:spTgt>
                                        </p:tgtEl>
                                        <p:attrNameLst>
                                          <p:attrName>style.visibility</p:attrName>
                                        </p:attrNameLst>
                                      </p:cBhvr>
                                      <p:to>
                                        <p:strVal val="visible"/>
                                      </p:to>
                                    </p:set>
                                    <p:anim calcmode="lin" valueType="num">
                                      <p:cBhvr additive="base">
                                        <p:cTn id="16"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47700" y="1944688"/>
            <a:ext cx="7745413"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3651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9pPr>
          </a:lstStyle>
          <a:p>
            <a:pPr hangingPunct="1">
              <a:lnSpc>
                <a:spcPct val="100000"/>
              </a:lnSpc>
              <a:spcBef>
                <a:spcPts val="488"/>
              </a:spcBef>
              <a:spcAft>
                <a:spcPts val="1425"/>
              </a:spcAft>
              <a:buClr>
                <a:srgbClr val="431B12"/>
              </a:buClr>
              <a:buSzPct val="45000"/>
              <a:buFont typeface="Wingdings" charset="2"/>
              <a:buChar char=""/>
            </a:pPr>
            <a:r>
              <a:rPr lang="it-IT" altLang="it-IT" sz="2200" dirty="0">
                <a:solidFill>
                  <a:srgbClr val="262626"/>
                </a:solidFill>
                <a:latin typeface="Book Antiqua" charset="0"/>
              </a:rPr>
              <a:t>L’ unica area ancora instabile in Europa era quella dei Balcani. L’ impero ottomano possedeva ancora Tracia e Albania, e (solo formalmente) la Bulgaria e la Bosnia-Erzegovina.                                                                             Nel 1908, una protesta del movimento dei Giovani Turchi, costrinse il sultano </a:t>
            </a:r>
            <a:r>
              <a:rPr lang="it-IT" altLang="it-IT" sz="2200" dirty="0" err="1">
                <a:solidFill>
                  <a:srgbClr val="262626"/>
                </a:solidFill>
                <a:latin typeface="Book Antiqua" charset="0"/>
              </a:rPr>
              <a:t>Abdulhamid</a:t>
            </a:r>
            <a:r>
              <a:rPr lang="it-IT" altLang="it-IT" sz="2200" dirty="0">
                <a:solidFill>
                  <a:srgbClr val="262626"/>
                </a:solidFill>
                <a:latin typeface="Book Antiqua" charset="0"/>
              </a:rPr>
              <a:t> a concedere una Costituzione. In questo momento di debolezza, la Bulgaria proclamò l’ indipendenza e l’ Austria-Ungheria si unì  alla Bosnia-Erzegovina, provocando le proteste:      Dei nazionalisti bosniaci;                                                      Della Serbia;                                                                            Della Russia;</a:t>
            </a:r>
          </a:p>
        </p:txBody>
      </p:sp>
      <p:sp>
        <p:nvSpPr>
          <p:cNvPr id="8194" name="Rectangle 2"/>
          <p:cNvSpPr>
            <a:spLocks noGrp="1" noChangeArrowheads="1"/>
          </p:cNvSpPr>
          <p:nvPr>
            <p:ph type="title"/>
          </p:nvPr>
        </p:nvSpPr>
        <p:spPr>
          <a:ln/>
        </p:spPr>
        <p:txBody>
          <a:bodyPr/>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5400" dirty="0">
                <a:solidFill>
                  <a:srgbClr val="CC9900"/>
                </a:solidFill>
              </a:rPr>
              <a:t>Tre imperi in conflitto</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anim calcmode="lin" valueType="num">
                                      <p:cBhvr>
                                        <p:cTn id="10" dur="500" fill="hold"/>
                                        <p:tgtEl>
                                          <p:spTgt spid="8194"/>
                                        </p:tgtEl>
                                        <p:attrNameLst>
                                          <p:attrName>ppt_x</p:attrName>
                                        </p:attrNameLst>
                                      </p:cBhvr>
                                      <p:tavLst>
                                        <p:tav tm="0">
                                          <p:val>
                                            <p:fltVal val="0.5"/>
                                          </p:val>
                                        </p:tav>
                                        <p:tav tm="100000">
                                          <p:val>
                                            <p:strVal val="#ppt_x"/>
                                          </p:val>
                                        </p:tav>
                                      </p:tavLst>
                                    </p:anim>
                                    <p:anim calcmode="lin" valueType="num">
                                      <p:cBhvr>
                                        <p:cTn id="11" dur="500" fill="hold"/>
                                        <p:tgtEl>
                                          <p:spTgt spid="819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193">
                                            <p:txEl>
                                              <p:pRg st="0" end="0"/>
                                            </p:txEl>
                                          </p:spTgt>
                                        </p:tgtEl>
                                        <p:attrNameLst>
                                          <p:attrName>style.visibility</p:attrName>
                                        </p:attrNameLst>
                                      </p:cBhvr>
                                      <p:to>
                                        <p:strVal val="visible"/>
                                      </p:to>
                                    </p:set>
                                    <p:animEffect transition="in" filter="fade">
                                      <p:cBhvr>
                                        <p:cTn id="16" dur="1000"/>
                                        <p:tgtEl>
                                          <p:spTgt spid="8193">
                                            <p:txEl>
                                              <p:pRg st="0" end="0"/>
                                            </p:txEl>
                                          </p:spTgt>
                                        </p:tgtEl>
                                      </p:cBhvr>
                                    </p:animEffect>
                                    <p:anim calcmode="lin" valueType="num">
                                      <p:cBhvr>
                                        <p:cTn id="17" dur="1000" fill="hold"/>
                                        <p:tgtEl>
                                          <p:spTgt spid="819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1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792163" y="2060848"/>
            <a:ext cx="7745412"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3651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9pPr>
          </a:lstStyle>
          <a:p>
            <a:pPr hangingPunct="1">
              <a:lnSpc>
                <a:spcPct val="100000"/>
              </a:lnSpc>
              <a:spcBef>
                <a:spcPts val="488"/>
              </a:spcBef>
              <a:spcAft>
                <a:spcPts val="1425"/>
              </a:spcAft>
              <a:buClr>
                <a:srgbClr val="431B12"/>
              </a:buClr>
              <a:buSzPct val="45000"/>
              <a:buFont typeface="Wingdings" charset="2"/>
              <a:buChar char=""/>
            </a:pPr>
            <a:r>
              <a:rPr lang="it-IT" altLang="it-IT" sz="2400" dirty="0">
                <a:solidFill>
                  <a:srgbClr val="262626"/>
                </a:solidFill>
                <a:latin typeface="Book Antiqua" charset="0"/>
              </a:rPr>
              <a:t>Nel 1911, l’ Italia sottrasse alla Turchia la Libia e il Dodecaneso.                                                                   Gli Stati balcanici capirono che era il momento di prendere l’ iniziativa e attaccarono i possedimenti ottomani in Europa.                                                       La Prima Guerra Balcanica (dall’ ottobre 1912 al maggio 1913) si concluse con la disfatta della Turchia La Seconda Guerra Balcanica (scoppiata un mese dopo, e conclusasi nel giro di un mese) si concluse con la disfatta della Bulgaria. Serbia e Grecia si spartirono quasi tutta la Macedonia, e anche la Romania  guadagnò territori prima bulgari.</a:t>
            </a:r>
          </a:p>
        </p:txBody>
      </p:sp>
      <p:sp>
        <p:nvSpPr>
          <p:cNvPr id="9218" name="Rectangle 2"/>
          <p:cNvSpPr>
            <a:spLocks noGrp="1" noChangeArrowheads="1"/>
          </p:cNvSpPr>
          <p:nvPr>
            <p:ph type="title"/>
          </p:nvPr>
        </p:nvSpPr>
        <p:spPr>
          <a:ln/>
        </p:spPr>
        <p:txBody>
          <a:bodyPr/>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5400" dirty="0">
                <a:solidFill>
                  <a:srgbClr val="CC9900"/>
                </a:solidFill>
              </a:rPr>
              <a:t>Le guerre Balcaniche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anim calcmode="lin" valueType="num">
                                      <p:cBhvr>
                                        <p:cTn id="10" dur="500" fill="hold"/>
                                        <p:tgtEl>
                                          <p:spTgt spid="9218"/>
                                        </p:tgtEl>
                                        <p:attrNameLst>
                                          <p:attrName>ppt_x</p:attrName>
                                        </p:attrNameLst>
                                      </p:cBhvr>
                                      <p:tavLst>
                                        <p:tav tm="0">
                                          <p:val>
                                            <p:fltVal val="0.5"/>
                                          </p:val>
                                        </p:tav>
                                        <p:tav tm="100000">
                                          <p:val>
                                            <p:strVal val="#ppt_x"/>
                                          </p:val>
                                        </p:tav>
                                      </p:tavLst>
                                    </p:anim>
                                    <p:anim calcmode="lin" valueType="num">
                                      <p:cBhvr>
                                        <p:cTn id="11" dur="500" fill="hold"/>
                                        <p:tgtEl>
                                          <p:spTgt spid="9218"/>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217">
                                            <p:txEl>
                                              <p:pRg st="0" end="0"/>
                                            </p:txEl>
                                          </p:spTgt>
                                        </p:tgtEl>
                                        <p:attrNameLst>
                                          <p:attrName>style.visibility</p:attrName>
                                        </p:attrNameLst>
                                      </p:cBhvr>
                                      <p:to>
                                        <p:strVal val="visible"/>
                                      </p:to>
                                    </p:set>
                                    <p:animEffect transition="in" filter="fade">
                                      <p:cBhvr>
                                        <p:cTn id="16" dur="1000"/>
                                        <p:tgtEl>
                                          <p:spTgt spid="9217">
                                            <p:txEl>
                                              <p:pRg st="0" end="0"/>
                                            </p:txEl>
                                          </p:spTgt>
                                        </p:tgtEl>
                                      </p:cBhvr>
                                    </p:animEffect>
                                    <p:anim calcmode="lin" valueType="num">
                                      <p:cBhvr>
                                        <p:cTn id="17" dur="1000" fill="hold"/>
                                        <p:tgtEl>
                                          <p:spTgt spid="921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2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98500" y="1989138"/>
            <a:ext cx="7745413"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65125" indent="-3651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Microsoft YaHei" charset="-122"/>
              </a:defRPr>
            </a:lvl9pPr>
          </a:lstStyle>
          <a:p>
            <a:pPr hangingPunct="1">
              <a:lnSpc>
                <a:spcPct val="100000"/>
              </a:lnSpc>
              <a:spcBef>
                <a:spcPts val="488"/>
              </a:spcBef>
              <a:spcAft>
                <a:spcPts val="1425"/>
              </a:spcAft>
              <a:buClr>
                <a:srgbClr val="431B12"/>
              </a:buClr>
              <a:buSzPct val="45000"/>
              <a:buFont typeface="Wingdings" charset="2"/>
              <a:buChar char=""/>
            </a:pPr>
            <a:r>
              <a:rPr lang="it-IT" altLang="it-IT" sz="2400" dirty="0">
                <a:solidFill>
                  <a:srgbClr val="262626"/>
                </a:solidFill>
                <a:latin typeface="Book Antiqua" charset="0"/>
              </a:rPr>
              <a:t>Da un po’ di tempo l’ Austria nutriva mire di conquista sulla Serbia. Il 28 giugno 1914 il re e la regina dell’ Austria-Ungheria vennero uccisi a Sarajevo da </a:t>
            </a:r>
            <a:r>
              <a:rPr lang="it-IT" altLang="it-IT" sz="2400" dirty="0" err="1">
                <a:solidFill>
                  <a:srgbClr val="262626"/>
                </a:solidFill>
                <a:latin typeface="Book Antiqua" charset="0"/>
              </a:rPr>
              <a:t>Gavrilo</a:t>
            </a:r>
            <a:r>
              <a:rPr lang="it-IT" altLang="it-IT" sz="2400" dirty="0">
                <a:solidFill>
                  <a:srgbClr val="262626"/>
                </a:solidFill>
                <a:latin typeface="Book Antiqua" charset="0"/>
              </a:rPr>
              <a:t> </a:t>
            </a:r>
            <a:r>
              <a:rPr lang="it-IT" altLang="it-IT" sz="2400" dirty="0" err="1">
                <a:solidFill>
                  <a:srgbClr val="262626"/>
                </a:solidFill>
                <a:latin typeface="Book Antiqua" charset="0"/>
              </a:rPr>
              <a:t>Princip</a:t>
            </a:r>
            <a:r>
              <a:rPr lang="it-IT" altLang="it-IT" sz="2400" dirty="0">
                <a:solidFill>
                  <a:srgbClr val="262626"/>
                </a:solidFill>
                <a:latin typeface="Book Antiqua" charset="0"/>
              </a:rPr>
              <a:t> (uno studente Bosniaco), l’ Austria-Ungheria ritenne la Serbia il mandante. Infatti fece prevenire un ultimatum, e il 28 luglio dichiarò la guerra. Da quel momento la situazione precipitò: nel giro di 2 settimane le potenze della Triplice Intesa (Francia, Russia, Inghilterra) si ritrovarono contro 2 delle potenze della Triplice Alleanza (Germania e Austria-Ungheria). L’ Italia per il momento rimase neutrale e non si schierò.</a:t>
            </a:r>
          </a:p>
        </p:txBody>
      </p:sp>
      <p:sp>
        <p:nvSpPr>
          <p:cNvPr id="10242" name="Rectangle 2"/>
          <p:cNvSpPr>
            <a:spLocks noGrp="1" noChangeArrowheads="1"/>
          </p:cNvSpPr>
          <p:nvPr>
            <p:ph type="title"/>
          </p:nvPr>
        </p:nvSpPr>
        <p:spPr>
          <a:ln/>
        </p:spPr>
        <p:txBody>
          <a:bodyPr/>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it-IT" altLang="it-IT" sz="5400" dirty="0">
                <a:solidFill>
                  <a:srgbClr val="CC9900"/>
                </a:solidFill>
              </a:rPr>
              <a:t>L’ attentato di Sarajevo</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anim calcmode="lin" valueType="num">
                                      <p:cBhvr>
                                        <p:cTn id="10" dur="500" fill="hold"/>
                                        <p:tgtEl>
                                          <p:spTgt spid="10242"/>
                                        </p:tgtEl>
                                        <p:attrNameLst>
                                          <p:attrName>ppt_x</p:attrName>
                                        </p:attrNameLst>
                                      </p:cBhvr>
                                      <p:tavLst>
                                        <p:tav tm="0">
                                          <p:val>
                                            <p:fltVal val="0.5"/>
                                          </p:val>
                                        </p:tav>
                                        <p:tav tm="100000">
                                          <p:val>
                                            <p:strVal val="#ppt_x"/>
                                          </p:val>
                                        </p:tav>
                                      </p:tavLst>
                                    </p:anim>
                                    <p:anim calcmode="lin" valueType="num">
                                      <p:cBhvr>
                                        <p:cTn id="11" dur="500" fill="hold"/>
                                        <p:tgtEl>
                                          <p:spTgt spid="1024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241"/>
                                        </p:tgtEl>
                                        <p:attrNameLst>
                                          <p:attrName>style.visibility</p:attrName>
                                        </p:attrNameLst>
                                      </p:cBhvr>
                                      <p:to>
                                        <p:strVal val="visible"/>
                                      </p:to>
                                    </p:set>
                                    <p:animEffect transition="in" filter="fade">
                                      <p:cBhvr>
                                        <p:cTn id="16" dur="1000"/>
                                        <p:tgtEl>
                                          <p:spTgt spid="10241"/>
                                        </p:tgtEl>
                                      </p:cBhvr>
                                    </p:animEffect>
                                    <p:anim calcmode="lin" valueType="num">
                                      <p:cBhvr>
                                        <p:cTn id="17" dur="1000" fill="hold"/>
                                        <p:tgtEl>
                                          <p:spTgt spid="10241"/>
                                        </p:tgtEl>
                                        <p:attrNameLst>
                                          <p:attrName>ppt_x</p:attrName>
                                        </p:attrNameLst>
                                      </p:cBhvr>
                                      <p:tavLst>
                                        <p:tav tm="0">
                                          <p:val>
                                            <p:strVal val="#ppt_x"/>
                                          </p:val>
                                        </p:tav>
                                        <p:tav tm="100000">
                                          <p:val>
                                            <p:strVal val="#ppt_x"/>
                                          </p:val>
                                        </p:tav>
                                      </p:tavLst>
                                    </p:anim>
                                    <p:anim calcmode="lin" valueType="num">
                                      <p:cBhvr>
                                        <p:cTn id="18" dur="1000" fill="hold"/>
                                        <p:tgtEl>
                                          <p:spTgt spid="10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102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07504" y="1988840"/>
            <a:ext cx="8928992" cy="5672137"/>
          </a:xfrm>
          <a:ln/>
        </p:spPr>
        <p:txBody>
          <a:bodyPr>
            <a:normAutofit/>
          </a:bodyPr>
          <a:lstStyle/>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1500" dirty="0" err="1"/>
              <a:t>Gavrilo</a:t>
            </a:r>
            <a:r>
              <a:rPr lang="it-IT" altLang="it-IT" sz="1500" dirty="0"/>
              <a:t> </a:t>
            </a:r>
            <a:r>
              <a:rPr lang="it-IT" altLang="it-IT" sz="1500" dirty="0" err="1"/>
              <a:t>Princip</a:t>
            </a:r>
            <a:r>
              <a:rPr lang="it-IT" altLang="it-IT" sz="1500" dirty="0"/>
              <a:t> (</a:t>
            </a:r>
            <a:r>
              <a:rPr lang="it-IT" altLang="it-IT" sz="1500" dirty="0" err="1"/>
              <a:t>Obljaj</a:t>
            </a:r>
            <a:r>
              <a:rPr lang="it-IT" altLang="it-IT" sz="1500" dirty="0"/>
              <a:t>, 25 luglio 1894 – </a:t>
            </a:r>
            <a:r>
              <a:rPr lang="it-IT" altLang="it-IT" sz="1500" dirty="0" err="1"/>
              <a:t>Terezín</a:t>
            </a:r>
            <a:r>
              <a:rPr lang="it-IT" altLang="it-IT" sz="1500" dirty="0"/>
              <a:t>, 28 aprile 1918) è stato un terrorista e rivoluzionario bosniaco di origine serba, autore materiale dell'attentato di Sarajevo in cui uccise con due colpi di arma da fuoco l'arciduca erede al trono di Austria-Ungheria Francesco Ferdinando e la moglie Sofia duchessa di </a:t>
            </a:r>
            <a:r>
              <a:rPr lang="it-IT" altLang="it-IT" sz="1500" dirty="0" err="1"/>
              <a:t>Hohenberg</a:t>
            </a:r>
            <a:r>
              <a:rPr lang="it-IT" altLang="it-IT" sz="1500" dirty="0"/>
              <a:t> a Sarajevo il 28 giugno 1914. </a:t>
            </a:r>
            <a:r>
              <a:rPr lang="it-IT" altLang="it-IT" sz="1500" dirty="0" err="1"/>
              <a:t>Princip</a:t>
            </a:r>
            <a:r>
              <a:rPr lang="it-IT" altLang="it-IT" sz="1500" dirty="0"/>
              <a:t> apparteneva al movimento </a:t>
            </a:r>
            <a:r>
              <a:rPr lang="it-IT" altLang="it-IT" sz="1500" dirty="0" err="1"/>
              <a:t>Mlada</a:t>
            </a:r>
            <a:r>
              <a:rPr lang="it-IT" altLang="it-IT" sz="1500" dirty="0"/>
              <a:t> </a:t>
            </a:r>
            <a:r>
              <a:rPr lang="it-IT" altLang="it-IT" sz="1500" dirty="0" err="1"/>
              <a:t>Bosna</a:t>
            </a:r>
            <a:r>
              <a:rPr lang="it-IT" altLang="it-IT" sz="1500" dirty="0"/>
              <a:t> (Giovane Bosnia), tra i quali si distinse per il suo estremo nazionalismo jugoslavo e nel quale entrò in contatto con gli ambienti militari sovversivi serbi rappresentati dal gruppo terroristico paramilitare </a:t>
            </a:r>
            <a:r>
              <a:rPr lang="it-IT" altLang="it-IT" sz="1500" dirty="0" err="1"/>
              <a:t>Crna</a:t>
            </a:r>
            <a:r>
              <a:rPr lang="it-IT" altLang="it-IT" sz="1500" dirty="0"/>
              <a:t> </a:t>
            </a:r>
            <a:r>
              <a:rPr lang="it-IT" altLang="it-IT" sz="1500" dirty="0" err="1"/>
              <a:t>ruka</a:t>
            </a:r>
            <a:r>
              <a:rPr lang="it-IT" altLang="it-IT" sz="1500" dirty="0"/>
              <a:t> (Mano nera), con i quali presumibilmente elaborò e perfezionò il piano per attentare alla vita </a:t>
            </a:r>
            <a:r>
              <a:rPr lang="it-IT" altLang="it-IT" sz="1500" dirty="0" smtClean="0"/>
              <a:t>dell'arciduca.</a:t>
            </a:r>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1500" dirty="0" smtClean="0"/>
              <a:t>L'Attentato </a:t>
            </a:r>
            <a:r>
              <a:rPr lang="it-IT" altLang="it-IT" sz="1500" dirty="0"/>
              <a:t>di Sarajevo rappresentò il pretesto impiegato dall'Impero austro-ungarico per dichiarare guerra alla Serbia, diventando quindi il </a:t>
            </a:r>
            <a:r>
              <a:rPr lang="it-IT" altLang="it-IT" sz="1500" i="1" dirty="0"/>
              <a:t>casus belli</a:t>
            </a:r>
            <a:r>
              <a:rPr lang="it-IT" altLang="it-IT" sz="1500" dirty="0"/>
              <a:t> della prima guerra mondiale.</a:t>
            </a:r>
          </a:p>
          <a:p>
            <a:pPr marL="431800" indent="-323850">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1500" dirty="0"/>
              <a:t>L'attentato vide la partecipazione, oltre a </a:t>
            </a:r>
            <a:r>
              <a:rPr lang="it-IT" altLang="it-IT" sz="1500" dirty="0" err="1"/>
              <a:t>Princip</a:t>
            </a:r>
            <a:r>
              <a:rPr lang="it-IT" altLang="it-IT" sz="1500" dirty="0"/>
              <a:t>, anche di altri cinque compatrioti. Il gruppo era armato di pistole e bombe, fornite da una società segreta, la Mano Nera (</a:t>
            </a:r>
            <a:r>
              <a:rPr lang="it-IT" altLang="it-IT" sz="1500" dirty="0" err="1"/>
              <a:t>Crna</a:t>
            </a:r>
            <a:r>
              <a:rPr lang="it-IT" altLang="it-IT" sz="1500" dirty="0"/>
              <a:t> </a:t>
            </a:r>
            <a:r>
              <a:rPr lang="it-IT" altLang="it-IT" sz="1500" dirty="0" err="1"/>
              <a:t>Ruka</a:t>
            </a:r>
            <a:r>
              <a:rPr lang="it-IT" altLang="it-IT" sz="1500" dirty="0"/>
              <a:t>), che aveva anche molti sostenitori tra cui ufficiali serbi e i funzionari del governo. L'obiettivo della Mano Nera era quello di creare uno Stato indipendente slavo guidato dalla Serbia, il quale riunisse anche i territori della Bosnia ed Erzegovina, assorbiti nella sfera austriaca a seguito del Congresso di Berlino nel giugno del 1878 (dopo la Pace di Santo Stefano, conclusa nel marzo 1878), e quelli croati, assoggettati da tempo. Il progetto dell'organizzazione terroristica panslavista vedeva un ostacolo nel disegno "trialistico" di cui l'arciduca Francesco Ferdinando era il più autorevole sostenitore, che prevedeva la creazione all'interno dell'impero asburgico di un terzo polo nazionale slavo accanto a quelli tedesco e magiaro.</a:t>
            </a:r>
          </a:p>
        </p:txBody>
      </p:sp>
      <p:sp>
        <p:nvSpPr>
          <p:cNvPr id="11265" name="Rectangle 1"/>
          <p:cNvSpPr>
            <a:spLocks noGrp="1" noChangeArrowheads="1"/>
          </p:cNvSpPr>
          <p:nvPr>
            <p:ph type="title"/>
          </p:nvPr>
        </p:nvSpPr>
        <p:spPr>
          <a:xfrm>
            <a:off x="467544" y="764704"/>
            <a:ext cx="8229600" cy="946150"/>
          </a:xfrm>
          <a:ln/>
        </p:spPr>
        <p:txBody>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4400" dirty="0" err="1">
                <a:solidFill>
                  <a:srgbClr val="CC9900"/>
                </a:solidFill>
              </a:rPr>
              <a:t>Gavrilo</a:t>
            </a:r>
            <a:r>
              <a:rPr lang="it-IT" altLang="it-IT" sz="4400" dirty="0">
                <a:solidFill>
                  <a:srgbClr val="CC9900"/>
                </a:solidFill>
              </a:rPr>
              <a:t> </a:t>
            </a:r>
            <a:r>
              <a:rPr lang="it-IT" altLang="it-IT" sz="4400" dirty="0" err="1">
                <a:solidFill>
                  <a:srgbClr val="CC9900"/>
                </a:solidFill>
              </a:rPr>
              <a:t>Princip</a:t>
            </a:r>
            <a:endParaRPr lang="it-IT" altLang="it-IT" sz="4400" dirty="0">
              <a:solidFill>
                <a:srgbClr val="CC9900"/>
              </a:solidFill>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500" fill="hold"/>
                                        <p:tgtEl>
                                          <p:spTgt spid="11265"/>
                                        </p:tgtEl>
                                        <p:attrNameLst>
                                          <p:attrName>ppt_w</p:attrName>
                                        </p:attrNameLst>
                                      </p:cBhvr>
                                      <p:tavLst>
                                        <p:tav tm="0">
                                          <p:val>
                                            <p:fltVal val="0"/>
                                          </p:val>
                                        </p:tav>
                                        <p:tav tm="100000">
                                          <p:val>
                                            <p:strVal val="#ppt_w"/>
                                          </p:val>
                                        </p:tav>
                                      </p:tavLst>
                                    </p:anim>
                                    <p:anim calcmode="lin" valueType="num">
                                      <p:cBhvr>
                                        <p:cTn id="8" dur="500" fill="hold"/>
                                        <p:tgtEl>
                                          <p:spTgt spid="11265"/>
                                        </p:tgtEl>
                                        <p:attrNameLst>
                                          <p:attrName>ppt_h</p:attrName>
                                        </p:attrNameLst>
                                      </p:cBhvr>
                                      <p:tavLst>
                                        <p:tav tm="0">
                                          <p:val>
                                            <p:fltVal val="0"/>
                                          </p:val>
                                        </p:tav>
                                        <p:tav tm="100000">
                                          <p:val>
                                            <p:strVal val="#ppt_h"/>
                                          </p:val>
                                        </p:tav>
                                      </p:tavLst>
                                    </p:anim>
                                    <p:animEffect transition="in" filter="fade">
                                      <p:cBhvr>
                                        <p:cTn id="9" dur="500"/>
                                        <p:tgtEl>
                                          <p:spTgt spid="11265"/>
                                        </p:tgtEl>
                                      </p:cBhvr>
                                    </p:animEffect>
                                    <p:anim calcmode="lin" valueType="num">
                                      <p:cBhvr>
                                        <p:cTn id="10" dur="500" fill="hold"/>
                                        <p:tgtEl>
                                          <p:spTgt spid="11265"/>
                                        </p:tgtEl>
                                        <p:attrNameLst>
                                          <p:attrName>ppt_x</p:attrName>
                                        </p:attrNameLst>
                                      </p:cBhvr>
                                      <p:tavLst>
                                        <p:tav tm="0">
                                          <p:val>
                                            <p:fltVal val="0.5"/>
                                          </p:val>
                                        </p:tav>
                                        <p:tav tm="100000">
                                          <p:val>
                                            <p:strVal val="#ppt_x"/>
                                          </p:val>
                                        </p:tav>
                                      </p:tavLst>
                                    </p:anim>
                                    <p:anim calcmode="lin" valueType="num">
                                      <p:cBhvr>
                                        <p:cTn id="11" dur="500" fill="hold"/>
                                        <p:tgtEl>
                                          <p:spTgt spid="1126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266">
                                            <p:bg/>
                                          </p:spTgt>
                                        </p:tgtEl>
                                        <p:attrNameLst>
                                          <p:attrName>style.visibility</p:attrName>
                                        </p:attrNameLst>
                                      </p:cBhvr>
                                      <p:to>
                                        <p:strVal val="visible"/>
                                      </p:to>
                                    </p:set>
                                    <p:animEffect transition="in" filter="fade">
                                      <p:cBhvr>
                                        <p:cTn id="16" dur="1000"/>
                                        <p:tgtEl>
                                          <p:spTgt spid="11266">
                                            <p:bg/>
                                          </p:spTgt>
                                        </p:tgtEl>
                                      </p:cBhvr>
                                    </p:animEffect>
                                    <p:anim calcmode="lin" valueType="num">
                                      <p:cBhvr>
                                        <p:cTn id="17" dur="1000" fill="hold"/>
                                        <p:tgtEl>
                                          <p:spTgt spid="11266">
                                            <p:bg/>
                                          </p:spTgt>
                                        </p:tgtEl>
                                        <p:attrNameLst>
                                          <p:attrName>ppt_x</p:attrName>
                                        </p:attrNameLst>
                                      </p:cBhvr>
                                      <p:tavLst>
                                        <p:tav tm="0">
                                          <p:val>
                                            <p:strVal val="#ppt_x"/>
                                          </p:val>
                                        </p:tav>
                                        <p:tav tm="100000">
                                          <p:val>
                                            <p:strVal val="#ppt_x"/>
                                          </p:val>
                                        </p:tav>
                                      </p:tavLst>
                                    </p:anim>
                                    <p:anim calcmode="lin" valueType="num">
                                      <p:cBhvr>
                                        <p:cTn id="18" dur="1000" fill="hold"/>
                                        <p:tgtEl>
                                          <p:spTgt spid="11266">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266">
                                            <p:txEl>
                                              <p:pRg st="0" end="0"/>
                                            </p:txEl>
                                          </p:spTgt>
                                        </p:tgtEl>
                                        <p:attrNameLst>
                                          <p:attrName>style.visibility</p:attrName>
                                        </p:attrNameLst>
                                      </p:cBhvr>
                                      <p:to>
                                        <p:strVal val="visible"/>
                                      </p:to>
                                    </p:set>
                                    <p:animEffect transition="in" filter="fade">
                                      <p:cBhvr>
                                        <p:cTn id="23" dur="1000"/>
                                        <p:tgtEl>
                                          <p:spTgt spid="11266">
                                            <p:txEl>
                                              <p:pRg st="0" end="0"/>
                                            </p:txEl>
                                          </p:spTgt>
                                        </p:tgtEl>
                                      </p:cBhvr>
                                    </p:animEffect>
                                    <p:anim calcmode="lin" valueType="num">
                                      <p:cBhvr>
                                        <p:cTn id="24" dur="10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12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266">
                                            <p:txEl>
                                              <p:pRg st="1" end="1"/>
                                            </p:txEl>
                                          </p:spTgt>
                                        </p:tgtEl>
                                        <p:attrNameLst>
                                          <p:attrName>style.visibility</p:attrName>
                                        </p:attrNameLst>
                                      </p:cBhvr>
                                      <p:to>
                                        <p:strVal val="visible"/>
                                      </p:to>
                                    </p:set>
                                    <p:animEffect transition="in" filter="fade">
                                      <p:cBhvr>
                                        <p:cTn id="30" dur="1000"/>
                                        <p:tgtEl>
                                          <p:spTgt spid="11266">
                                            <p:txEl>
                                              <p:pRg st="1" end="1"/>
                                            </p:txEl>
                                          </p:spTgt>
                                        </p:tgtEl>
                                      </p:cBhvr>
                                    </p:animEffect>
                                    <p:anim calcmode="lin" valueType="num">
                                      <p:cBhvr>
                                        <p:cTn id="31" dur="10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112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266">
                                            <p:txEl>
                                              <p:pRg st="2" end="2"/>
                                            </p:txEl>
                                          </p:spTgt>
                                        </p:tgtEl>
                                        <p:attrNameLst>
                                          <p:attrName>style.visibility</p:attrName>
                                        </p:attrNameLst>
                                      </p:cBhvr>
                                      <p:to>
                                        <p:strVal val="visible"/>
                                      </p:to>
                                    </p:set>
                                    <p:animEffect transition="in" filter="fade">
                                      <p:cBhvr>
                                        <p:cTn id="37" dur="1000"/>
                                        <p:tgtEl>
                                          <p:spTgt spid="11266">
                                            <p:txEl>
                                              <p:pRg st="2" end="2"/>
                                            </p:txEl>
                                          </p:spTgt>
                                        </p:tgtEl>
                                      </p:cBhvr>
                                    </p:animEffect>
                                    <p:anim calcmode="lin" valueType="num">
                                      <p:cBhvr>
                                        <p:cTn id="38" dur="10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12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nimBg="1"/>
      <p:bldP spid="112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idx="4294967295"/>
          </p:nvPr>
        </p:nvSpPr>
        <p:spPr>
          <a:xfrm>
            <a:off x="0" y="576263"/>
            <a:ext cx="8229600" cy="4525962"/>
          </a:xfrm>
          <a:ln/>
        </p:spPr>
        <p:txBody>
          <a:bodyPr anchor="t">
            <a:normAutofit/>
          </a:bodyPr>
          <a:lstStyle/>
          <a:p>
            <a:pPr marL="431800" indent="-323850">
              <a:spcAft>
                <a:spcPts val="1425"/>
              </a:spcAft>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it-IT" altLang="it-IT" sz="1600" dirty="0">
                <a:solidFill>
                  <a:srgbClr val="262626"/>
                </a:solidFill>
              </a:rPr>
              <a:t>Dei sei attentatori, la polizia riuscì ad arrestare soltanto </a:t>
            </a:r>
            <a:r>
              <a:rPr lang="it-IT" altLang="it-IT" sz="1600" dirty="0" err="1">
                <a:solidFill>
                  <a:srgbClr val="262626"/>
                </a:solidFill>
              </a:rPr>
              <a:t>Gavrilo</a:t>
            </a:r>
            <a:r>
              <a:rPr lang="it-IT" altLang="it-IT" sz="1600" dirty="0">
                <a:solidFill>
                  <a:srgbClr val="262626"/>
                </a:solidFill>
              </a:rPr>
              <a:t> </a:t>
            </a:r>
            <a:r>
              <a:rPr lang="it-IT" altLang="it-IT" sz="1600" dirty="0" err="1">
                <a:solidFill>
                  <a:srgbClr val="262626"/>
                </a:solidFill>
              </a:rPr>
              <a:t>Princip</a:t>
            </a:r>
            <a:r>
              <a:rPr lang="it-IT" altLang="it-IT" sz="1600" dirty="0">
                <a:solidFill>
                  <a:srgbClr val="262626"/>
                </a:solidFill>
              </a:rPr>
              <a:t> e l'amico </a:t>
            </a:r>
            <a:r>
              <a:rPr lang="it-IT" altLang="it-IT" sz="1600" dirty="0" err="1">
                <a:solidFill>
                  <a:srgbClr val="262626"/>
                </a:solidFill>
              </a:rPr>
              <a:t>Nedeljko</a:t>
            </a:r>
            <a:r>
              <a:rPr lang="it-IT" altLang="it-IT" sz="1600" dirty="0">
                <a:solidFill>
                  <a:srgbClr val="262626"/>
                </a:solidFill>
              </a:rPr>
              <a:t> </a:t>
            </a:r>
            <a:r>
              <a:rPr lang="it-IT" altLang="it-IT" sz="1600" dirty="0" err="1">
                <a:solidFill>
                  <a:srgbClr val="262626"/>
                </a:solidFill>
              </a:rPr>
              <a:t>Čabrinović</a:t>
            </a:r>
            <a:r>
              <a:rPr lang="it-IT" altLang="it-IT" sz="1600" dirty="0">
                <a:solidFill>
                  <a:srgbClr val="262626"/>
                </a:solidFill>
              </a:rPr>
              <a:t>. Gli altri, a causa della grande folla di persone, non ebbero l'opportunità di entrare in azione, e riuscirono a dileguarsi. Una volta arrestato, </a:t>
            </a:r>
            <a:r>
              <a:rPr lang="it-IT" altLang="it-IT" sz="1600" dirty="0" err="1">
                <a:solidFill>
                  <a:srgbClr val="262626"/>
                </a:solidFill>
              </a:rPr>
              <a:t>Princip</a:t>
            </a:r>
            <a:r>
              <a:rPr lang="it-IT" altLang="it-IT" sz="1600" dirty="0">
                <a:solidFill>
                  <a:srgbClr val="262626"/>
                </a:solidFill>
              </a:rPr>
              <a:t> tentò di suicidarsi. Prima provò a farlo ingerendo del cianuro, la seconda volta sparandosi con la sua pistola. Nessuno dei due tentativi andò a buon fine: nel primo caso vomitò il veleno, come successe anche a </a:t>
            </a:r>
            <a:r>
              <a:rPr lang="it-IT" altLang="it-IT" sz="1600" dirty="0" err="1">
                <a:solidFill>
                  <a:srgbClr val="262626"/>
                </a:solidFill>
              </a:rPr>
              <a:t>Čabrinović</a:t>
            </a:r>
            <a:r>
              <a:rPr lang="it-IT" altLang="it-IT" sz="1600" dirty="0">
                <a:solidFill>
                  <a:srgbClr val="262626"/>
                </a:solidFill>
              </a:rPr>
              <a:t>, mentre nel secondo caso la pistola venne allontanata prima che potesse sparare un altro colpo. All'epoca dell'attentato, </a:t>
            </a:r>
            <a:r>
              <a:rPr lang="it-IT" altLang="it-IT" sz="1600" dirty="0" err="1">
                <a:solidFill>
                  <a:srgbClr val="262626"/>
                </a:solidFill>
              </a:rPr>
              <a:t>Princip</a:t>
            </a:r>
            <a:r>
              <a:rPr lang="it-IT" altLang="it-IT" sz="1600" dirty="0">
                <a:solidFill>
                  <a:srgbClr val="262626"/>
                </a:solidFill>
              </a:rPr>
              <a:t>, ancora diciannovenne, era troppo giovane per poter subire la condanna a morte. L'assassino venne pertanto condannato a vent'anni di prigione. Ma in cella trascorse soltanto quattro anni, vivendo in pessime condizioni nella prigione di </a:t>
            </a:r>
            <a:r>
              <a:rPr lang="it-IT" altLang="it-IT" sz="1600" dirty="0" err="1">
                <a:solidFill>
                  <a:srgbClr val="262626"/>
                </a:solidFill>
              </a:rPr>
              <a:t>Terezín</a:t>
            </a:r>
            <a:r>
              <a:rPr lang="it-IT" altLang="it-IT" sz="1600" dirty="0">
                <a:solidFill>
                  <a:srgbClr val="262626"/>
                </a:solidFill>
              </a:rPr>
              <a:t>, finché morì di tubercolosi il 28 aprile del 1918, all'età di 23 anni.                                                    Nell'immagine a sinistra si vede lo stesso </a:t>
            </a:r>
            <a:r>
              <a:rPr lang="it-IT" altLang="it-IT" sz="1600" dirty="0" err="1">
                <a:solidFill>
                  <a:srgbClr val="262626"/>
                </a:solidFill>
              </a:rPr>
              <a:t>Princip</a:t>
            </a:r>
            <a:r>
              <a:rPr lang="it-IT" altLang="it-IT" sz="1600" dirty="0">
                <a:solidFill>
                  <a:srgbClr val="262626"/>
                </a:solidFill>
              </a:rPr>
              <a:t>; a destra il processo in cui venne accusato.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05064"/>
            <a:ext cx="2808312" cy="255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4005063"/>
            <a:ext cx="2344175" cy="255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1000"/>
                                        <p:tgtEl>
                                          <p:spTgt spid="12289">
                                            <p:txEl>
                                              <p:pRg st="0" end="0"/>
                                            </p:txEl>
                                          </p:spTgt>
                                        </p:tgtEl>
                                      </p:cBhvr>
                                    </p:animEffect>
                                    <p:anim calcmode="lin" valueType="num">
                                      <p:cBhvr>
                                        <p:cTn id="8" dur="1000" fill="hold"/>
                                        <p:tgtEl>
                                          <p:spTgt spid="1228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additive="base">
                                        <p:cTn id="14" dur="500" fill="hold"/>
                                        <p:tgtEl>
                                          <p:spTgt spid="12291"/>
                                        </p:tgtEl>
                                        <p:attrNameLst>
                                          <p:attrName>ppt_x</p:attrName>
                                        </p:attrNameLst>
                                      </p:cBhvr>
                                      <p:tavLst>
                                        <p:tav tm="0">
                                          <p:val>
                                            <p:strVal val="#ppt_x"/>
                                          </p:val>
                                        </p:tav>
                                        <p:tav tm="100000">
                                          <p:val>
                                            <p:strVal val="#ppt_x"/>
                                          </p:val>
                                        </p:tav>
                                      </p:tavLst>
                                    </p:anim>
                                    <p:anim calcmode="lin" valueType="num">
                                      <p:cBhvr additive="base">
                                        <p:cTn id="15" dur="500" fill="hold"/>
                                        <p:tgtEl>
                                          <p:spTgt spid="12291"/>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 calcmode="lin" valueType="num">
                                      <p:cBhvr additive="base">
                                        <p:cTn id="20" dur="500" fill="hold"/>
                                        <p:tgtEl>
                                          <p:spTgt spid="12290"/>
                                        </p:tgtEl>
                                        <p:attrNameLst>
                                          <p:attrName>ppt_x</p:attrName>
                                        </p:attrNameLst>
                                      </p:cBhvr>
                                      <p:tavLst>
                                        <p:tav tm="0">
                                          <p:val>
                                            <p:strVal val="#ppt_x"/>
                                          </p:val>
                                        </p:tav>
                                        <p:tav tm="100000">
                                          <p:val>
                                            <p:strVal val="#ppt_x"/>
                                          </p:val>
                                        </p:tav>
                                      </p:tavLst>
                                    </p:anim>
                                    <p:anim calcmode="lin" valueType="num">
                                      <p:cBhvr additive="base">
                                        <p:cTn id="21"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p:cTn id="7" dur="1000" fill="hold"/>
                                        <p:tgtEl>
                                          <p:spTgt spid="13313"/>
                                        </p:tgtEl>
                                        <p:attrNameLst>
                                          <p:attrName>ppt_w</p:attrName>
                                        </p:attrNameLst>
                                      </p:cBhvr>
                                      <p:tavLst>
                                        <p:tav tm="0">
                                          <p:val>
                                            <p:fltVal val="0"/>
                                          </p:val>
                                        </p:tav>
                                        <p:tav tm="100000">
                                          <p:val>
                                            <p:strVal val="#ppt_w"/>
                                          </p:val>
                                        </p:tav>
                                      </p:tavLst>
                                    </p:anim>
                                    <p:anim calcmode="lin" valueType="num">
                                      <p:cBhvr>
                                        <p:cTn id="8" dur="1000" fill="hold"/>
                                        <p:tgtEl>
                                          <p:spTgt spid="13313"/>
                                        </p:tgtEl>
                                        <p:attrNameLst>
                                          <p:attrName>ppt_h</p:attrName>
                                        </p:attrNameLst>
                                      </p:cBhvr>
                                      <p:tavLst>
                                        <p:tav tm="0">
                                          <p:val>
                                            <p:fltVal val="0"/>
                                          </p:val>
                                        </p:tav>
                                        <p:tav tm="100000">
                                          <p:val>
                                            <p:strVal val="#ppt_h"/>
                                          </p:val>
                                        </p:tav>
                                      </p:tavLst>
                                    </p:anim>
                                    <p:anim calcmode="lin" valueType="num">
                                      <p:cBhvr>
                                        <p:cTn id="9" dur="1000" fill="hold"/>
                                        <p:tgtEl>
                                          <p:spTgt spid="13313"/>
                                        </p:tgtEl>
                                        <p:attrNameLst>
                                          <p:attrName>style.rotation</p:attrName>
                                        </p:attrNameLst>
                                      </p:cBhvr>
                                      <p:tavLst>
                                        <p:tav tm="0">
                                          <p:val>
                                            <p:fltVal val="90"/>
                                          </p:val>
                                        </p:tav>
                                        <p:tav tm="100000">
                                          <p:val>
                                            <p:fltVal val="0"/>
                                          </p:val>
                                        </p:tav>
                                      </p:tavLst>
                                    </p:anim>
                                    <p:animEffect transition="in" filter="fade">
                                      <p:cBhvr>
                                        <p:cTn id="10" dur="10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pertina">
  <a:themeElements>
    <a:clrScheme name="Copertin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pertin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2282</Words>
  <Application>Microsoft Office PowerPoint</Application>
  <PresentationFormat>Presentazione su schermo (4:3)</PresentationFormat>
  <Paragraphs>41</Paragraphs>
  <Slides>19</Slides>
  <Notes>19</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Copertina</vt:lpstr>
      <vt:lpstr>Lezioni di storia interattive</vt:lpstr>
      <vt:lpstr>Presentazione standard di PowerPoint</vt:lpstr>
      <vt:lpstr>La polveriera balcanica e lo scoppio della guerra</vt:lpstr>
      <vt:lpstr>Tre imperi in conflitto</vt:lpstr>
      <vt:lpstr>Le guerre Balcaniche</vt:lpstr>
      <vt:lpstr>L’ attentato di Sarajevo</vt:lpstr>
      <vt:lpstr>Gavrilo Princip</vt:lpstr>
      <vt:lpstr>Presentazione standard di PowerPoint</vt:lpstr>
      <vt:lpstr>Presentazione standard di PowerPoint</vt:lpstr>
      <vt:lpstr>Il Canale di Suez</vt:lpstr>
      <vt:lpstr>La Torre Eiffel</vt:lpstr>
      <vt:lpstr>Il Fallimento della Guerra Lampo</vt:lpstr>
      <vt:lpstr>Il piano tedesco per il fronte occidentale</vt:lpstr>
      <vt:lpstr>Il fronte balcanico e orientale</vt:lpstr>
      <vt:lpstr>Un nuovo tipo di guerra</vt:lpstr>
      <vt:lpstr>Presentazione standard di PowerPoint</vt:lpstr>
      <vt:lpstr>La storia delle ferrovie in Italia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Lezioni di storia interattive</dc:title>
  <dc:creator>padinolfi</dc:creator>
  <cp:lastModifiedBy>utente</cp:lastModifiedBy>
  <cp:revision>10</cp:revision>
  <cp:lastPrinted>1601-01-01T00:00:00Z</cp:lastPrinted>
  <dcterms:created xsi:type="dcterms:W3CDTF">1601-01-01T00:00:00Z</dcterms:created>
  <dcterms:modified xsi:type="dcterms:W3CDTF">2016-03-04T10:44:56Z</dcterms:modified>
</cp:coreProperties>
</file>