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5" r:id="rId21"/>
    <p:sldId id="276" r:id="rId22"/>
    <p:sldId id="277" r:id="rId23"/>
    <p:sldId id="278" r:id="rId24"/>
    <p:sldId id="279" r:id="rId25"/>
    <p:sldId id="282" r:id="rId26"/>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368"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312863" y="1027113"/>
            <a:ext cx="4932362"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1169988" y="5086350"/>
            <a:ext cx="5224462"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smtClean="0"/>
          </a:p>
        </p:txBody>
      </p:sp>
    </p:spTree>
    <p:extLst>
      <p:ext uri="{BB962C8B-B14F-4D97-AF65-F5344CB8AC3E}">
        <p14:creationId xmlns:p14="http://schemas.microsoft.com/office/powerpoint/2010/main" val="99323498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BCAD2C0-4E4D-4954-A6E3-8EB5186913BE}" type="slidenum">
              <a:rPr lang="it-IT" altLang="it-IT"/>
              <a:pPr/>
              <a:t>‹N›</a:t>
            </a:fld>
            <a:endParaRPr lang="it-IT" altLang="it-IT"/>
          </a:p>
        </p:txBody>
      </p:sp>
    </p:spTree>
    <p:extLst>
      <p:ext uri="{BB962C8B-B14F-4D97-AF65-F5344CB8AC3E}">
        <p14:creationId xmlns:p14="http://schemas.microsoft.com/office/powerpoint/2010/main" val="128862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AB72606-F576-4D9A-B689-824B81ADFE0E}" type="slidenum">
              <a:rPr lang="it-IT" altLang="it-IT"/>
              <a:pPr/>
              <a:t>‹N›</a:t>
            </a:fld>
            <a:endParaRPr lang="it-IT" altLang="it-IT"/>
          </a:p>
        </p:txBody>
      </p:sp>
    </p:spTree>
    <p:extLst>
      <p:ext uri="{BB962C8B-B14F-4D97-AF65-F5344CB8AC3E}">
        <p14:creationId xmlns:p14="http://schemas.microsoft.com/office/powerpoint/2010/main" val="388329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5675" y="301625"/>
            <a:ext cx="2266950" cy="58499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0037" cy="58499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6C05B87-E736-492C-A7E9-4C536635C557}" type="slidenum">
              <a:rPr lang="it-IT" altLang="it-IT"/>
              <a:pPr/>
              <a:t>‹N›</a:t>
            </a:fld>
            <a:endParaRPr lang="it-IT" altLang="it-IT"/>
          </a:p>
        </p:txBody>
      </p:sp>
    </p:spTree>
    <p:extLst>
      <p:ext uri="{BB962C8B-B14F-4D97-AF65-F5344CB8AC3E}">
        <p14:creationId xmlns:p14="http://schemas.microsoft.com/office/powerpoint/2010/main" val="325488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39542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5413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37344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22325" y="2138363"/>
            <a:ext cx="4132263"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6988" y="2138363"/>
            <a:ext cx="4132262"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082303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87346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98108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023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23729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FF35B73-E98F-4AEB-A36D-E1170FD1965D}" type="slidenum">
              <a:rPr lang="it-IT" altLang="it-IT"/>
              <a:pPr/>
              <a:t>‹N›</a:t>
            </a:fld>
            <a:endParaRPr lang="it-IT" altLang="it-IT"/>
          </a:p>
        </p:txBody>
      </p:sp>
    </p:spTree>
    <p:extLst>
      <p:ext uri="{BB962C8B-B14F-4D97-AF65-F5344CB8AC3E}">
        <p14:creationId xmlns:p14="http://schemas.microsoft.com/office/powerpoint/2010/main" val="2142114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39348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87790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96138" y="700088"/>
            <a:ext cx="2151062"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700088"/>
            <a:ext cx="6302375"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71020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726530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5186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229223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2101850"/>
            <a:ext cx="4225925"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9688" y="2101850"/>
            <a:ext cx="4227512"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37522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895241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952342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85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C8723FFA-B300-40E0-82D3-7A455BD0E9B0}" type="slidenum">
              <a:rPr lang="it-IT" altLang="it-IT"/>
              <a:pPr/>
              <a:t>‹N›</a:t>
            </a:fld>
            <a:endParaRPr lang="it-IT" altLang="it-IT"/>
          </a:p>
        </p:txBody>
      </p:sp>
    </p:spTree>
    <p:extLst>
      <p:ext uri="{BB962C8B-B14F-4D97-AF65-F5344CB8AC3E}">
        <p14:creationId xmlns:p14="http://schemas.microsoft.com/office/powerpoint/2010/main" val="1494088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514264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653078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468239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96138" y="555625"/>
            <a:ext cx="2151062" cy="59293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555625"/>
            <a:ext cx="6302375" cy="59293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11309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5625"/>
            <a:ext cx="8605837" cy="1260475"/>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2708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909CC495-E89F-4775-9132-AB8FE6B62554}" type="slidenum">
              <a:rPr lang="it-IT" altLang="it-IT"/>
              <a:pPr/>
              <a:t>‹N›</a:t>
            </a:fld>
            <a:endParaRPr lang="it-IT" altLang="it-IT"/>
          </a:p>
        </p:txBody>
      </p:sp>
    </p:spTree>
    <p:extLst>
      <p:ext uri="{BB962C8B-B14F-4D97-AF65-F5344CB8AC3E}">
        <p14:creationId xmlns:p14="http://schemas.microsoft.com/office/powerpoint/2010/main" val="258104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D582589-1815-4399-89D6-4FFCD8FF5928}" type="slidenum">
              <a:rPr lang="it-IT" altLang="it-IT"/>
              <a:pPr/>
              <a:t>‹N›</a:t>
            </a:fld>
            <a:endParaRPr lang="it-IT" altLang="it-IT"/>
          </a:p>
        </p:txBody>
      </p:sp>
    </p:spTree>
    <p:extLst>
      <p:ext uri="{BB962C8B-B14F-4D97-AF65-F5344CB8AC3E}">
        <p14:creationId xmlns:p14="http://schemas.microsoft.com/office/powerpoint/2010/main" val="32920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A6DC079-2CF0-4A55-8439-DB093A6E0471}" type="slidenum">
              <a:rPr lang="it-IT" altLang="it-IT"/>
              <a:pPr/>
              <a:t>‹N›</a:t>
            </a:fld>
            <a:endParaRPr lang="it-IT" altLang="it-IT"/>
          </a:p>
        </p:txBody>
      </p:sp>
    </p:spTree>
    <p:extLst>
      <p:ext uri="{BB962C8B-B14F-4D97-AF65-F5344CB8AC3E}">
        <p14:creationId xmlns:p14="http://schemas.microsoft.com/office/powerpoint/2010/main" val="114669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770E700E-4342-4545-94BA-7EA74D92F39D}" type="slidenum">
              <a:rPr lang="it-IT" altLang="it-IT"/>
              <a:pPr/>
              <a:t>‹N›</a:t>
            </a:fld>
            <a:endParaRPr lang="it-IT" altLang="it-IT"/>
          </a:p>
        </p:txBody>
      </p:sp>
    </p:spTree>
    <p:extLst>
      <p:ext uri="{BB962C8B-B14F-4D97-AF65-F5344CB8AC3E}">
        <p14:creationId xmlns:p14="http://schemas.microsoft.com/office/powerpoint/2010/main" val="232379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B01AEB4-C370-498D-B239-22A33E8EB40F}" type="slidenum">
              <a:rPr lang="it-IT" altLang="it-IT"/>
              <a:pPr/>
              <a:t>‹N›</a:t>
            </a:fld>
            <a:endParaRPr lang="it-IT" altLang="it-IT"/>
          </a:p>
        </p:txBody>
      </p:sp>
    </p:spTree>
    <p:extLst>
      <p:ext uri="{BB962C8B-B14F-4D97-AF65-F5344CB8AC3E}">
        <p14:creationId xmlns:p14="http://schemas.microsoft.com/office/powerpoint/2010/main" val="176696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60B23E5-5585-45BC-A36A-EFA4A309038A}" type="slidenum">
              <a:rPr lang="it-IT" altLang="it-IT"/>
              <a:pPr/>
              <a:t>‹N›</a:t>
            </a:fld>
            <a:endParaRPr lang="it-IT" altLang="it-IT"/>
          </a:p>
        </p:txBody>
      </p:sp>
    </p:spTree>
    <p:extLst>
      <p:ext uri="{BB962C8B-B14F-4D97-AF65-F5344CB8AC3E}">
        <p14:creationId xmlns:p14="http://schemas.microsoft.com/office/powerpoint/2010/main" val="257223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1026"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336"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Lst>
              <a:defRPr sz="1400">
                <a:solidFill>
                  <a:srgbClr val="000000"/>
                </a:solidFill>
                <a:latin typeface="Times New Roman" pitchFamily="16" charset="0"/>
              </a:defRPr>
            </a:lvl1pPr>
          </a:lstStyle>
          <a:p>
            <a:endParaRPr lang="it-IT" altLang="it-IT"/>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defRPr>
            </a:lvl1pPr>
          </a:lstStyle>
          <a:p>
            <a:endParaRPr lang="it-IT" altLang="it-IT"/>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pitchFamily="16" charset="0"/>
              </a:defRPr>
            </a:lvl1pPr>
          </a:lstStyle>
          <a:p>
            <a:fld id="{DED7432B-07DB-4822-87CD-218D5AA62BE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741363" y="700088"/>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2051" name="Rectangle 3"/>
          <p:cNvSpPr>
            <a:spLocks noGrp="1" noChangeArrowheads="1"/>
          </p:cNvSpPr>
          <p:nvPr>
            <p:ph type="body" idx="1"/>
          </p:nvPr>
        </p:nvSpPr>
        <p:spPr bwMode="auto">
          <a:xfrm>
            <a:off x="822325" y="2138363"/>
            <a:ext cx="8416925" cy="438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336"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404813" y="1893888"/>
            <a:ext cx="9674225" cy="5665787"/>
          </a:xfrm>
          <a:prstGeom prst="roundRect">
            <a:avLst>
              <a:gd name="adj" fmla="val 28"/>
            </a:avLst>
          </a:prstGeom>
          <a:solidFill>
            <a:srgbClr val="DDDDDD"/>
          </a:solidFill>
          <a:ln w="9525" cap="flat">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Rectangle 2"/>
          <p:cNvSpPr>
            <a:spLocks noGrp="1" noChangeArrowheads="1"/>
          </p:cNvSpPr>
          <p:nvPr>
            <p:ph type="title"/>
          </p:nvPr>
        </p:nvSpPr>
        <p:spPr bwMode="auto">
          <a:xfrm>
            <a:off x="741363" y="55562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Click to edit the title text format</a:t>
            </a:r>
          </a:p>
        </p:txBody>
      </p:sp>
      <p:sp>
        <p:nvSpPr>
          <p:cNvPr id="3075" name="Rectangle 3"/>
          <p:cNvSpPr>
            <a:spLocks noGrp="1" noChangeArrowheads="1"/>
          </p:cNvSpPr>
          <p:nvPr>
            <p:ph type="body" idx="1"/>
          </p:nvPr>
        </p:nvSpPr>
        <p:spPr bwMode="auto">
          <a:xfrm>
            <a:off x="741363" y="2101850"/>
            <a:ext cx="860583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336" rIns="0" bIns="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p:txBody>
      </p:sp>
      <p:sp>
        <p:nvSpPr>
          <p:cNvPr id="3076" name="AutoShape 4"/>
          <p:cNvSpPr>
            <a:spLocks noChangeArrowheads="1"/>
          </p:cNvSpPr>
          <p:nvPr/>
        </p:nvSpPr>
        <p:spPr bwMode="auto">
          <a:xfrm>
            <a:off x="0" y="0"/>
            <a:ext cx="180975" cy="917575"/>
          </a:xfrm>
          <a:prstGeom prst="roundRect">
            <a:avLst>
              <a:gd name="adj" fmla="val 875"/>
            </a:avLst>
          </a:prstGeom>
          <a:solidFill>
            <a:srgbClr val="125C8D"/>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2381250"/>
            <a:ext cx="180975" cy="917575"/>
          </a:xfrm>
          <a:prstGeom prst="roundRect">
            <a:avLst>
              <a:gd name="adj" fmla="val 875"/>
            </a:avLst>
          </a:prstGeom>
          <a:solidFill>
            <a:srgbClr val="125C8D"/>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AutoShape 6"/>
          <p:cNvSpPr>
            <a:spLocks noChangeArrowheads="1"/>
          </p:cNvSpPr>
          <p:nvPr/>
        </p:nvSpPr>
        <p:spPr bwMode="auto">
          <a:xfrm>
            <a:off x="0" y="1168400"/>
            <a:ext cx="180975" cy="917575"/>
          </a:xfrm>
          <a:prstGeom prst="roundRect">
            <a:avLst>
              <a:gd name="adj" fmla="val 875"/>
            </a:avLst>
          </a:prstGeom>
          <a:solidFill>
            <a:srgbClr val="125C8D"/>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250825"/>
            <a:ext cx="9070975" cy="1363663"/>
          </a:xfrm>
          <a:ln/>
        </p:spPr>
        <p:txBody>
          <a:bodyPr tIns="85344"/>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9600">
                <a:solidFill>
                  <a:srgbClr val="FF3333"/>
                </a:solidFill>
              </a:rPr>
              <a:t>La Pubblicità</a:t>
            </a:r>
          </a:p>
        </p:txBody>
      </p:sp>
      <p:sp>
        <p:nvSpPr>
          <p:cNvPr id="5122" name="Rectangle 2"/>
          <p:cNvSpPr>
            <a:spLocks noGrp="1" noChangeArrowheads="1"/>
          </p:cNvSpPr>
          <p:nvPr>
            <p:ph type="subTitle" idx="4294967295"/>
          </p:nvPr>
        </p:nvSpPr>
        <p:spPr bwMode="auto">
          <a:xfrm>
            <a:off x="741363" y="2101850"/>
            <a:ext cx="8607425" cy="4762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240" rIns="0" bIns="0" anchor="ctr"/>
          <a:lstStyle/>
          <a:p>
            <a:pPr marL="215900" indent="-214313" algn="ctr">
              <a:lnSpc>
                <a:spcPct val="95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it-IT" altLang="it-IT" dirty="0">
              <a:latin typeface="Times New Roman" pitchFamily="16" charset="0"/>
            </a:endParaRPr>
          </a:p>
          <a:p>
            <a:pPr marL="215900" indent="-214313" algn="r">
              <a:lnSpc>
                <a:spcPct val="95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dirty="0">
                <a:latin typeface="Times New Roman" pitchFamily="16" charset="0"/>
              </a:rPr>
              <a:t>Annunziata Simone 3C</a:t>
            </a:r>
          </a:p>
          <a:p>
            <a:pPr marL="215900" indent="-214313" algn="r">
              <a:lnSpc>
                <a:spcPct val="95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it-IT" altLang="it-IT" dirty="0">
              <a:latin typeface="Times New Roman" pitchFamily="16" charset="0"/>
            </a:endParaRPr>
          </a:p>
          <a:p>
            <a:pPr marL="215900" indent="-214313" algn="r">
              <a:lnSpc>
                <a:spcPct val="95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dirty="0" err="1" smtClean="0">
                <a:latin typeface="Times New Roman" pitchFamily="16" charset="0"/>
              </a:rPr>
              <a:t>Fasolino</a:t>
            </a:r>
            <a:r>
              <a:rPr lang="it-IT" altLang="it-IT" dirty="0" smtClean="0">
                <a:latin typeface="Times New Roman" pitchFamily="16" charset="0"/>
              </a:rPr>
              <a:t> Graziano 3C </a:t>
            </a:r>
            <a:endParaRPr lang="it-IT" altLang="it-IT" dirty="0">
              <a:latin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fill="hold" nodeType="clickEffect">
                                  <p:stCondLst>
                                    <p:cond delay="0"/>
                                  </p:stCondLst>
                                  <p:iterate type="lt">
                                    <p:tmPct val="10000"/>
                                  </p:iterate>
                                  <p:childTnLst>
                                    <p:set>
                                      <p:cBhvr additive="repl">
                                        <p:cTn id="6" dur="1" fill="hold">
                                          <p:stCondLst>
                                            <p:cond delay="0"/>
                                          </p:stCondLst>
                                        </p:cTn>
                                        <p:tgtEl>
                                          <p:spTgt spid="5121">
                                            <p:txEl>
                                              <p:pRg st="0" end="0"/>
                                            </p:txEl>
                                          </p:spTgt>
                                        </p:tgtEl>
                                        <p:attrNameLst>
                                          <p:attrName>style.visibility</p:attrName>
                                        </p:attrNameLst>
                                      </p:cBhvr>
                                      <p:to>
                                        <p:strVal val="visible"/>
                                      </p:to>
                                    </p:set>
                                    <p:anim calcmode="lin" valueType="num">
                                      <p:cBhvr additive="repl">
                                        <p:cTn id="7" dur="500" fill="hold"/>
                                        <p:tgtEl>
                                          <p:spTgt spid="5121">
                                            <p:txEl>
                                              <p:pRg st="0" end="0"/>
                                            </p:txEl>
                                          </p:spTgt>
                                        </p:tgtEl>
                                        <p:attrNameLst>
                                          <p:attrName>ppt_x</p:attrName>
                                        </p:attrNameLst>
                                      </p:cBhvr>
                                      <p:tavLst>
                                        <p:tav tm="50000">
                                          <p:val>
                                            <p:strVal val="#ppt_x"/>
                                          </p:val>
                                        </p:tav>
                                        <p:tav tm="100000">
                                          <p:val>
                                            <p:strVal val="#ppt_x+.1"/>
                                          </p:val>
                                        </p:tav>
                                        <p:tav>
                                          <p:val>
                                            <p:strVal val="#ppt_x"/>
                                          </p:val>
                                        </p:tav>
                                      </p:tavLst>
                                    </p:anim>
                                    <p:anim calcmode="lin" valueType="num">
                                      <p:cBhvr additive="repl">
                                        <p:cTn id="8" dur="500" fill="hold"/>
                                        <p:tgtEl>
                                          <p:spTgt spid="5121">
                                            <p:txEl>
                                              <p:pRg st="0" end="0"/>
                                            </p:txEl>
                                          </p:spTgt>
                                        </p:tgtEl>
                                        <p:attrNameLst>
                                          <p:attrName>ppt_y</p:attrName>
                                        </p:attrNameLst>
                                      </p:cBhvr>
                                      <p:tavLst>
                                        <p:tav tm="100000">
                                          <p:val>
                                            <p:strVal val="#ppt_y"/>
                                          </p:val>
                                        </p:tav>
                                        <p:tav>
                                          <p:val>
                                            <p:strVal val="#ppt_y"/>
                                          </p:val>
                                        </p:tav>
                                      </p:tavLst>
                                    </p:anim>
                                    <p:anim calcmode="lin" valueType="num">
                                      <p:cBhvr additive="repl">
                                        <p:cTn id="9" dur="500" fill="hold"/>
                                        <p:tgtEl>
                                          <p:spTgt spid="5121">
                                            <p:txEl>
                                              <p:pRg st="0" end="0"/>
                                            </p:txEl>
                                          </p:spTgt>
                                        </p:tgtEl>
                                        <p:attrNameLst>
                                          <p:attrName>ppt_h</p:attrName>
                                        </p:attrNameLst>
                                      </p:cBhvr>
                                      <p:tavLst>
                                        <p:tav tm="50000">
                                          <p:val>
                                            <p:strVal val="#ppt_h/10"/>
                                          </p:val>
                                        </p:tav>
                                        <p:tav tm="100000">
                                          <p:val>
                                            <p:strVal val="#ppt_h+.01"/>
                                          </p:val>
                                        </p:tav>
                                        <p:tav>
                                          <p:val>
                                            <p:strVal val="#ppt_h"/>
                                          </p:val>
                                        </p:tav>
                                      </p:tavLst>
                                    </p:anim>
                                    <p:anim calcmode="lin" valueType="num">
                                      <p:cBhvr additive="repl">
                                        <p:cTn id="10" dur="500" fill="hold"/>
                                        <p:tgtEl>
                                          <p:spTgt spid="5121">
                                            <p:txEl>
                                              <p:pRg st="0" end="0"/>
                                            </p:txEl>
                                          </p:spTgt>
                                        </p:tgtEl>
                                        <p:attrNameLst>
                                          <p:attrName>ppt_w</p:attrName>
                                        </p:attrNameLst>
                                      </p:cBhvr>
                                      <p:tavLst>
                                        <p:tav tm="50000">
                                          <p:val>
                                            <p:strVal val="#ppt_w/10"/>
                                          </p:val>
                                        </p:tav>
                                        <p:tav tm="100000">
                                          <p:val>
                                            <p:strVal val="#ppt_w+.01"/>
                                          </p:val>
                                        </p:tav>
                                        <p:tav>
                                          <p:val>
                                            <p:strVal val="#ppt_w"/>
                                          </p:val>
                                        </p:tav>
                                      </p:tavLst>
                                    </p:anim>
                                    <p:animEffect transition="in" filter="fade">
                                      <p:cBhvr additive="repl">
                                        <p:cTn id="11" dur="500"/>
                                        <p:tgtEl>
                                          <p:spTgt spid="51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nodeType="clickEffect">
                                  <p:stCondLst>
                                    <p:cond delay="0"/>
                                  </p:stCondLst>
                                  <p:childTnLst>
                                    <p:set>
                                      <p:cBhvr additive="repl">
                                        <p:cTn id="15" dur="1" fill="hold">
                                          <p:stCondLst>
                                            <p:cond delay="0"/>
                                          </p:stCondLst>
                                        </p:cTn>
                                        <p:tgtEl>
                                          <p:spTgt spid="5122">
                                            <p:txEl>
                                              <p:pRg st="1" end="1"/>
                                            </p:txEl>
                                          </p:spTgt>
                                        </p:tgtEl>
                                        <p:attrNameLst>
                                          <p:attrName>style.visibility</p:attrName>
                                        </p:attrNameLst>
                                      </p:cBhvr>
                                      <p:to>
                                        <p:strVal val="visible"/>
                                      </p:to>
                                    </p:set>
                                    <p:animEffect transition="in" filter="fade">
                                      <p:cBhvr additive="repl">
                                        <p:cTn id="16" dur="2000"/>
                                        <p:tgtEl>
                                          <p:spTgt spid="512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nodeType="clickEffect">
                                  <p:stCondLst>
                                    <p:cond delay="0"/>
                                  </p:stCondLst>
                                  <p:childTnLst>
                                    <p:set>
                                      <p:cBhvr additive="repl">
                                        <p:cTn id="20" dur="1" fill="hold">
                                          <p:stCondLst>
                                            <p:cond delay="0"/>
                                          </p:stCondLst>
                                        </p:cTn>
                                        <p:tgtEl>
                                          <p:spTgt spid="5122">
                                            <p:txEl>
                                              <p:pRg st="3" end="3"/>
                                            </p:txEl>
                                          </p:spTgt>
                                        </p:tgtEl>
                                        <p:attrNameLst>
                                          <p:attrName>style.visibility</p:attrName>
                                        </p:attrNameLst>
                                      </p:cBhvr>
                                      <p:to>
                                        <p:strVal val="visible"/>
                                      </p:to>
                                    </p:set>
                                    <p:animEffect transition="in" filter="fade">
                                      <p:cBhvr additive="repl">
                                        <p:cTn id="21" dur="2000"/>
                                        <p:tgtEl>
                                          <p:spTgt spid="5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15900" y="287338"/>
            <a:ext cx="9920288" cy="214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9pPr>
          </a:lstStyle>
          <a:p>
            <a:r>
              <a:rPr lang="it-IT" altLang="it-IT"/>
              <a:t>Gli anni Settanta si presentarono come un periodo particolarmente difficile: dopo gli anni del</a:t>
            </a:r>
          </a:p>
          <a:p>
            <a:r>
              <a:rPr lang="it-IT" altLang="it-IT"/>
              <a:t>boom economico, il mondo dovette attraversare in tutti i paesi industrializzati una crisi </a:t>
            </a:r>
          </a:p>
          <a:p>
            <a:r>
              <a:rPr lang="it-IT" altLang="it-IT"/>
              <a:t>economica, ma anche culturale, infatti, i pubblicitari ricevettero delle critiche da parte di tutte</a:t>
            </a:r>
          </a:p>
          <a:p>
            <a:r>
              <a:rPr lang="it-IT" altLang="it-IT"/>
              <a:t>quelle persone che avevano ideologie anticonsumistiche.</a:t>
            </a:r>
          </a:p>
          <a:p>
            <a:r>
              <a:rPr lang="it-IT" altLang="it-IT"/>
              <a:t>L'Italia, negli anni Settanta, segue le regole di Rossel Reves, il quale diceva che ogni compagnia</a:t>
            </a:r>
          </a:p>
          <a:p>
            <a:r>
              <a:rPr lang="it-IT" altLang="it-IT"/>
              <a:t>pubblicitaria deve proporre un solo beneficio per il consumatore e che deve sostenere le </a:t>
            </a:r>
          </a:p>
          <a:p>
            <a:r>
              <a:rPr lang="it-IT" altLang="it-IT"/>
              <a:t>vendite, facendo preferire il prodotto.</a:t>
            </a:r>
          </a:p>
          <a:p>
            <a:endParaRPr lang="it-IT" altLang="it-IT"/>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232025"/>
            <a:ext cx="4183062" cy="274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2016125"/>
            <a:ext cx="3425825" cy="362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Oval 4"/>
          <p:cNvSpPr>
            <a:spLocks noChangeArrowheads="1"/>
          </p:cNvSpPr>
          <p:nvPr/>
        </p:nvSpPr>
        <p:spPr bwMode="auto">
          <a:xfrm>
            <a:off x="1439863" y="5832475"/>
            <a:ext cx="4392612" cy="1511300"/>
          </a:xfrm>
          <a:prstGeom prst="ellipse">
            <a:avLst/>
          </a:prstGeom>
          <a:solidFill>
            <a:srgbClr val="99FFCC"/>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nchor="ctr"/>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9pPr>
          </a:lstStyle>
          <a:p>
            <a:pPr algn="ctr"/>
            <a:r>
              <a:rPr lang="it-IT" altLang="it-IT"/>
              <a:t>Pubblicità Ajax e Bio presto del 1973</a:t>
            </a:r>
          </a:p>
        </p:txBody>
      </p:sp>
      <p:sp>
        <p:nvSpPr>
          <p:cNvPr id="14341" name="Line 5"/>
          <p:cNvSpPr>
            <a:spLocks noChangeShapeType="1"/>
          </p:cNvSpPr>
          <p:nvPr/>
        </p:nvSpPr>
        <p:spPr bwMode="auto">
          <a:xfrm flipV="1">
            <a:off x="4679950" y="5641975"/>
            <a:ext cx="1223963" cy="2635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342" name="Line 6"/>
          <p:cNvSpPr>
            <a:spLocks noChangeShapeType="1"/>
          </p:cNvSpPr>
          <p:nvPr/>
        </p:nvSpPr>
        <p:spPr bwMode="auto">
          <a:xfrm flipH="1" flipV="1">
            <a:off x="2230438" y="4979988"/>
            <a:ext cx="506412" cy="9255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additive="repl">
                                        <p:cTn id="7" dur="1000" fill="hold"/>
                                        <p:tgtEl>
                                          <p:spTgt spid="14338"/>
                                        </p:tgtEl>
                                        <p:attrNameLst>
                                          <p:attrName>ppt_w</p:attrName>
                                        </p:attrNameLst>
                                      </p:cBhvr>
                                      <p:tavLst>
                                        <p:tav tm="100000">
                                          <p:val>
                                            <p:strVal val="#ppt_w*0.70"/>
                                          </p:val>
                                        </p:tav>
                                        <p:tav>
                                          <p:val>
                                            <p:strVal val="#ppt_w"/>
                                          </p:val>
                                        </p:tav>
                                      </p:tavLst>
                                    </p:anim>
                                    <p:anim calcmode="lin" valueType="num">
                                      <p:cBhvr additive="repl">
                                        <p:cTn id="8" dur="1000" fill="hold"/>
                                        <p:tgtEl>
                                          <p:spTgt spid="14338"/>
                                        </p:tgtEl>
                                        <p:attrNameLst>
                                          <p:attrName>ppt_h</p:attrName>
                                        </p:attrNameLst>
                                      </p:cBhvr>
                                      <p:tavLst>
                                        <p:tav tm="100000">
                                          <p:val>
                                            <p:strVal val="#ppt_h"/>
                                          </p:val>
                                        </p:tav>
                                        <p:tav>
                                          <p:val>
                                            <p:strVal val="#ppt_h"/>
                                          </p:val>
                                        </p:tav>
                                      </p:tavLst>
                                    </p:anim>
                                    <p:animEffect transition="in" filter="fade">
                                      <p:cBhvr additive="repl">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fill="hold" nodeType="clickEffect">
                                  <p:stCondLst>
                                    <p:cond delay="0"/>
                                  </p:stCondLst>
                                  <p:childTnLst>
                                    <p:set>
                                      <p:cBhvr additive="repl">
                                        <p:cTn id="13" dur="1" fill="hold">
                                          <p:stCondLst>
                                            <p:cond delay="0"/>
                                          </p:stCondLst>
                                        </p:cTn>
                                        <p:tgtEl>
                                          <p:spTgt spid="14339"/>
                                        </p:tgtEl>
                                        <p:attrNameLst>
                                          <p:attrName>style.visibility</p:attrName>
                                        </p:attrNameLst>
                                      </p:cBhvr>
                                      <p:to>
                                        <p:strVal val="visible"/>
                                      </p:to>
                                    </p:set>
                                    <p:anim calcmode="lin" valueType="num">
                                      <p:cBhvr additive="repl">
                                        <p:cTn id="14" dur="500" fill="hold"/>
                                        <p:tgtEl>
                                          <p:spTgt spid="14339"/>
                                        </p:tgtEl>
                                        <p:attrNameLst>
                                          <p:attrName>ppt_w</p:attrName>
                                        </p:attrNameLst>
                                      </p:cBhvr>
                                      <p:tavLst>
                                        <p:tav tm="100000">
                                          <p:val>
                                            <p:strVal val="0"/>
                                          </p:val>
                                        </p:tav>
                                        <p:tav>
                                          <p:val>
                                            <p:strVal val="#ppt_w"/>
                                          </p:val>
                                        </p:tav>
                                      </p:tavLst>
                                    </p:anim>
                                    <p:anim calcmode="lin" valueType="num">
                                      <p:cBhvr additive="repl">
                                        <p:cTn id="15" dur="500" fill="hold"/>
                                        <p:tgtEl>
                                          <p:spTgt spid="14339"/>
                                        </p:tgtEl>
                                        <p:attrNameLst>
                                          <p:attrName>ppt_h</p:attrName>
                                        </p:attrNameLst>
                                      </p:cBhvr>
                                      <p:tavLst>
                                        <p:tav tm="100000">
                                          <p:val>
                                            <p:strVal val="0"/>
                                          </p:val>
                                        </p:tav>
                                        <p:tav>
                                          <p:val>
                                            <p:strVal val="#ppt_h"/>
                                          </p:val>
                                        </p:tav>
                                      </p:tavLst>
                                    </p:anim>
                                    <p:animEffect transition="in" filter="fade">
                                      <p:cBhvr additive="repl">
                                        <p:cTn id="16"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15900" y="360363"/>
            <a:ext cx="9928225" cy="290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9pPr>
          </a:lstStyle>
          <a:p>
            <a:r>
              <a:rPr lang="it-IT" altLang="it-IT"/>
              <a:t>Nel 1976 una sentenza della Corte Costituzionale sancisce la fine del monopolio RAI, il primo</a:t>
            </a:r>
          </a:p>
          <a:p>
            <a:r>
              <a:rPr lang="it-IT" altLang="it-IT"/>
              <a:t>gennaio 1977 muore Carosello. Nel 1980 in Italia vi erano circa 5000 televisioni private; nel</a:t>
            </a:r>
          </a:p>
          <a:p>
            <a:r>
              <a:rPr lang="it-IT" altLang="it-IT"/>
              <a:t>1981 nasce canale 5</a:t>
            </a:r>
          </a:p>
          <a:p>
            <a:r>
              <a:rPr lang="it-IT" altLang="it-IT"/>
              <a:t>Lo sviluppo del sistema televisivo italiano, ed in particolar modo delle televisioni private e </a:t>
            </a:r>
          </a:p>
          <a:p>
            <a:r>
              <a:rPr lang="it-IT" altLang="it-IT"/>
              <a:t>commerciali, resero disponibili maggiori spazi che consentirono a molti nuovi utenti, anche </a:t>
            </a:r>
          </a:p>
          <a:p>
            <a:r>
              <a:rPr lang="it-IT" altLang="it-IT"/>
              <a:t>quelli con budget di dimensioni minori, di utilizzare il mezzo televisivo.</a:t>
            </a:r>
          </a:p>
          <a:p>
            <a:r>
              <a:rPr lang="it-IT" altLang="it-IT"/>
              <a:t>Negli anni Ottanta la pubblicità e le promozioni divengono strumenti molto importanti all'interno</a:t>
            </a:r>
          </a:p>
          <a:p>
            <a:r>
              <a:rPr lang="it-IT" altLang="it-IT"/>
              <a:t>del marketing. Le ricerche psicografiche sugli stili di vita contribuiscono all'affinamento del </a:t>
            </a:r>
          </a:p>
          <a:p>
            <a:r>
              <a:rPr lang="it-IT" altLang="it-IT"/>
              <a:t>linguaggio pubblicitario. Nel corso della seconda metà degli anni Ottanta lo scenario economico</a:t>
            </a:r>
          </a:p>
          <a:p>
            <a:r>
              <a:rPr lang="it-IT" altLang="it-IT"/>
              <a:t>muta sensibilmente: si assiste alla ripresa economica con conseguente aumento della domanda.</a:t>
            </a:r>
          </a:p>
          <a:p>
            <a:endParaRPr lang="it-IT" altLang="it-IT"/>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3270250"/>
            <a:ext cx="3436937" cy="262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3270250"/>
            <a:ext cx="4037012" cy="2398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Oval 4"/>
          <p:cNvSpPr>
            <a:spLocks noChangeArrowheads="1"/>
          </p:cNvSpPr>
          <p:nvPr/>
        </p:nvSpPr>
        <p:spPr bwMode="auto">
          <a:xfrm>
            <a:off x="3816350" y="6119813"/>
            <a:ext cx="4319588" cy="1223962"/>
          </a:xfrm>
          <a:prstGeom prst="ellipse">
            <a:avLst/>
          </a:prstGeom>
          <a:solidFill>
            <a:srgbClr val="99FFCC"/>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nchor="ctr"/>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charset="0"/>
                <a:ea typeface="Microsoft YaHei" charset="-122"/>
              </a:defRPr>
            </a:lvl9pPr>
          </a:lstStyle>
          <a:p>
            <a:pPr algn="ctr"/>
            <a:r>
              <a:rPr lang="it-IT" altLang="it-IT"/>
              <a:t>Pubblicità del Mulino Bianco e della</a:t>
            </a:r>
          </a:p>
          <a:p>
            <a:pPr algn="ctr"/>
            <a:r>
              <a:rPr lang="it-IT" altLang="it-IT"/>
              <a:t>Barilla del 1981.</a:t>
            </a:r>
          </a:p>
        </p:txBody>
      </p:sp>
      <p:sp>
        <p:nvSpPr>
          <p:cNvPr id="15365" name="Line 5"/>
          <p:cNvSpPr>
            <a:spLocks noChangeShapeType="1"/>
          </p:cNvSpPr>
          <p:nvPr/>
        </p:nvSpPr>
        <p:spPr bwMode="auto">
          <a:xfrm flipH="1" flipV="1">
            <a:off x="3957638" y="5895975"/>
            <a:ext cx="363537" cy="4413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66" name="Line 6"/>
          <p:cNvSpPr>
            <a:spLocks noChangeShapeType="1"/>
          </p:cNvSpPr>
          <p:nvPr/>
        </p:nvSpPr>
        <p:spPr bwMode="auto">
          <a:xfrm flipV="1">
            <a:off x="6408738" y="5614988"/>
            <a:ext cx="1587" cy="5064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additive="repl">
                                        <p:cTn id="6" dur="1" fill="hold">
                                          <p:stCondLst>
                                            <p:cond delay="0"/>
                                          </p:stCondLst>
                                        </p:cTn>
                                        <p:tgtEl>
                                          <p:spTgt spid="15362"/>
                                        </p:tgtEl>
                                        <p:attrNameLst>
                                          <p:attrName>style.visibility</p:attrName>
                                        </p:attrNameLst>
                                      </p:cBhvr>
                                      <p:to>
                                        <p:strVal val="visible"/>
                                      </p:to>
                                    </p:set>
                                    <p:animEffect transition="in" filter="plus(in)">
                                      <p:cBhvr additive="repl">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accel="100000" fill="hold" nodeType="clickEffect">
                                  <p:stCondLst>
                                    <p:cond delay="0"/>
                                  </p:stCondLst>
                                  <p:childTnLst>
                                    <p:set>
                                      <p:cBhvr additive="repl">
                                        <p:cTn id="11" dur="1" fill="hold">
                                          <p:stCondLst>
                                            <p:cond delay="0"/>
                                          </p:stCondLst>
                                        </p:cTn>
                                        <p:tgtEl>
                                          <p:spTgt spid="15363"/>
                                        </p:tgtEl>
                                        <p:attrNameLst>
                                          <p:attrName>style.visibility</p:attrName>
                                        </p:attrNameLst>
                                      </p:cBhvr>
                                      <p:to>
                                        <p:strVal val="visible"/>
                                      </p:to>
                                    </p:set>
                                    <p:anim calcmode="lin" valueType="num">
                                      <p:cBhvr additive="repl">
                                        <p:cTn id="12" dur="500" fill="hold"/>
                                        <p:tgtEl>
                                          <p:spTgt spid="15363"/>
                                        </p:tgtEl>
                                        <p:attrNameLst>
                                          <p:attrName>ppt_w</p:attrName>
                                        </p:attrNameLst>
                                      </p:cBhvr>
                                      <p:tavLst>
                                        <p:tav tm="100000">
                                          <p:val>
                                            <p:strVal val="#ppt_w*0.05"/>
                                          </p:val>
                                        </p:tav>
                                        <p:tav>
                                          <p:val>
                                            <p:strVal val="#ppt_w"/>
                                          </p:val>
                                        </p:tav>
                                      </p:tavLst>
                                    </p:anim>
                                    <p:anim calcmode="lin" valueType="num">
                                      <p:cBhvr additive="repl">
                                        <p:cTn id="13" dur="500" fill="hold"/>
                                        <p:tgtEl>
                                          <p:spTgt spid="15363"/>
                                        </p:tgtEl>
                                        <p:attrNameLst>
                                          <p:attrName>ppt_h</p:attrName>
                                        </p:attrNameLst>
                                      </p:cBhvr>
                                      <p:tavLst>
                                        <p:tav tm="100000">
                                          <p:val>
                                            <p:strVal val="#ppt_h"/>
                                          </p:val>
                                        </p:tav>
                                        <p:tav>
                                          <p:val>
                                            <p:strVal val="#ppt_h"/>
                                          </p:val>
                                        </p:tav>
                                      </p:tavLst>
                                    </p:anim>
                                    <p:anim calcmode="lin" valueType="num">
                                      <p:cBhvr additive="repl">
                                        <p:cTn id="14" dur="500" fill="hold"/>
                                        <p:tgtEl>
                                          <p:spTgt spid="15363"/>
                                        </p:tgtEl>
                                        <p:attrNameLst>
                                          <p:attrName>ppt_x</p:attrName>
                                        </p:attrNameLst>
                                      </p:cBhvr>
                                      <p:tavLst>
                                        <p:tav tm="100000">
                                          <p:val>
                                            <p:strVal val="#ppt_x-.2"/>
                                          </p:val>
                                        </p:tav>
                                        <p:tav>
                                          <p:val>
                                            <p:strVal val="#ppt_x"/>
                                          </p:val>
                                        </p:tav>
                                      </p:tavLst>
                                    </p:anim>
                                    <p:anim calcmode="lin" valueType="num">
                                      <p:cBhvr additive="repl">
                                        <p:cTn id="15" dur="500" fill="hold"/>
                                        <p:tgtEl>
                                          <p:spTgt spid="15363"/>
                                        </p:tgtEl>
                                        <p:attrNameLst>
                                          <p:attrName>ppt_y</p:attrName>
                                        </p:attrNameLst>
                                      </p:cBhvr>
                                      <p:tavLst>
                                        <p:tav tm="100000">
                                          <p:val>
                                            <p:strVal val="#ppt_y"/>
                                          </p:val>
                                        </p:tav>
                                        <p:tav>
                                          <p:val>
                                            <p:strVal val="#ppt_y"/>
                                          </p:val>
                                        </p:tav>
                                      </p:tavLst>
                                    </p:anim>
                                    <p:animEffect transition="in" filter="fade">
                                      <p:cBhvr additive="repl">
                                        <p:cTn id="16"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15900" y="215900"/>
            <a:ext cx="9993313"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6336"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9pPr>
          </a:lstStyle>
          <a:p>
            <a:r>
              <a:rPr lang="it-IT" altLang="it-IT" sz="2400"/>
              <a:t>La crescita demografica registrata nella seconda metà degli anni </a:t>
            </a:r>
          </a:p>
          <a:p>
            <a:r>
              <a:rPr lang="it-IT" altLang="it-IT" sz="2400"/>
              <a:t>Ottanta, si esaurisce progressivamente sino ad esaurirsi del tutto negli </a:t>
            </a:r>
          </a:p>
          <a:p>
            <a:r>
              <a:rPr lang="it-IT" altLang="it-IT" sz="2400"/>
              <a:t>inizi degli anni Novanta.</a:t>
            </a:r>
          </a:p>
          <a:p>
            <a:r>
              <a:rPr lang="it-IT" altLang="it-IT" sz="2400"/>
              <a:t>Le famiglie italiane si trovano così a vivere una situazione di duplice </a:t>
            </a:r>
          </a:p>
          <a:p>
            <a:r>
              <a:rPr lang="it-IT" altLang="it-IT" sz="2400"/>
              <a:t>disagio: da un lato la diminuzione del potere di acquisto del reddito </a:t>
            </a:r>
          </a:p>
          <a:p>
            <a:r>
              <a:rPr lang="it-IT" altLang="it-IT" sz="2400"/>
              <a:t>disponibile, e dall'altro l'incertezza sul futuro.</a:t>
            </a:r>
          </a:p>
          <a:p>
            <a:r>
              <a:rPr lang="it-IT" altLang="it-IT" sz="2400"/>
              <a:t>Tutto ciò favorisce una maggior attenzione nei consumi ed una maggiore</a:t>
            </a:r>
          </a:p>
          <a:p>
            <a:r>
              <a:rPr lang="it-IT" altLang="it-IT" sz="2400"/>
              <a:t>selettività nella scelta che tendono a privilegiare i prodotti che offrono </a:t>
            </a:r>
          </a:p>
          <a:p>
            <a:r>
              <a:rPr lang="it-IT" altLang="it-IT" sz="2400"/>
              <a:t>un vantaggioso rapporto qualità-prezzo.</a:t>
            </a:r>
          </a:p>
          <a:p>
            <a:r>
              <a:rPr lang="it-IT" altLang="it-IT" sz="2400"/>
              <a:t>A questo va aggiunto l'effetto esercitato anche in Italia, della nascita di </a:t>
            </a:r>
          </a:p>
          <a:p>
            <a:r>
              <a:rPr lang="it-IT" altLang="it-IT" sz="2400"/>
              <a:t>numerose strutture di vendita di grandi dimensioni: ipermercati, </a:t>
            </a:r>
          </a:p>
          <a:p>
            <a:r>
              <a:rPr lang="it-IT" altLang="it-IT" sz="2400"/>
              <a:t>supermercati, centri commerciali e centri specializzati che hanno </a:t>
            </a:r>
          </a:p>
          <a:p>
            <a:r>
              <a:rPr lang="it-IT" altLang="it-IT" sz="2400"/>
              <a:t>consentito alle aziende di distribuzione di accrescere il loro potere e di </a:t>
            </a:r>
          </a:p>
          <a:p>
            <a:r>
              <a:rPr lang="it-IT" altLang="it-IT" sz="2400"/>
              <a:t>proporre con maggior forza le loro marche private. </a:t>
            </a:r>
          </a:p>
          <a:p>
            <a:r>
              <a:rPr lang="it-IT" altLang="it-IT" sz="2400"/>
              <a:t>La marca, assoluta protagonista negli anni Ottanta, entra in crisi, ed</a:t>
            </a:r>
          </a:p>
          <a:p>
            <a:r>
              <a:rPr lang="it-IT" altLang="it-IT" sz="2400"/>
              <a:t>anche gli approcci utilizzati fino ad ora incominciano a non essere più </a:t>
            </a:r>
          </a:p>
          <a:p>
            <a:r>
              <a:rPr lang="it-IT" altLang="it-IT" sz="2400"/>
              <a:t>così efficaci.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p:nvPr>
        </p:nvSpPr>
        <p:spPr>
          <a:xfrm>
            <a:off x="503238" y="1609725"/>
            <a:ext cx="9070975" cy="6694488"/>
          </a:xfrm>
          <a:ln/>
        </p:spPr>
        <p:txBody>
          <a:bodyPr tIns="17780" anchor="t"/>
          <a:lstStyle/>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Spesso ci chiediamo quanti sono i tipi di pubblicità.</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La pubblicità si può trovare sotto forma di:</a:t>
            </a:r>
          </a:p>
          <a:p>
            <a:pPr marL="431800" indent="-323850">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PUBBLICITA’ DIRETTA</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Biglietti da Visita</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Volantini o Flyer</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Cartoline Pubblicitarie</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Pieghevoli – Brochure – Depliant</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Cataloghi</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Lettere</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Buoni Sconti</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Calendari Personalizzati</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Gadget (penne, portachiavi, accendini, ecc)</a:t>
            </a:r>
          </a:p>
          <a:p>
            <a:pPr marL="431800" indent="-323850" algn="l">
              <a:spcAft>
                <a:spcPts val="1425"/>
              </a:spcAft>
              <a:buClr>
                <a:srgbClr val="0E594D"/>
              </a:buClr>
              <a:buSzPct val="45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b="0">
                <a:solidFill>
                  <a:srgbClr val="000000"/>
                </a:solidFill>
              </a:rPr>
              <a:t>Campioni Aziendali</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sz="2000" b="0">
              <a:solidFill>
                <a:srgbClr val="000000"/>
              </a:solidFill>
            </a:endParaRP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sz="1300" b="0">
              <a:solidFill>
                <a:srgbClr val="000000"/>
              </a:solidFill>
            </a:endParaRPr>
          </a:p>
        </p:txBody>
      </p:sp>
      <p:sp>
        <p:nvSpPr>
          <p:cNvPr id="17410" name="Rectangle 2"/>
          <p:cNvSpPr>
            <a:spLocks noGrp="1" noChangeArrowheads="1"/>
          </p:cNvSpPr>
          <p:nvPr>
            <p:ph type="title" idx="1"/>
          </p:nvPr>
        </p:nvSpPr>
        <p:spPr>
          <a:xfrm>
            <a:off x="504825" y="144463"/>
            <a:ext cx="9070975" cy="1262062"/>
          </a:xfrm>
          <a:ln/>
        </p:spPr>
        <p:txBody>
          <a:bodyPr tIns="64008" anchor="ctr"/>
          <a:lstStyle/>
          <a:p>
            <a:pPr marL="0" indent="0" algn="ctr">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7200" b="1">
                <a:solidFill>
                  <a:srgbClr val="FF3333"/>
                </a:solidFill>
              </a:rPr>
              <a:t>I tipi di pubblicità</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Effect transition="in" filter="wipe(down)">
                                      <p:cBhvr additive="repl">
                                        <p:cTn id="7" dur="500"/>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511300" y="144463"/>
            <a:ext cx="6176963" cy="716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charset="0"/>
                <a:ea typeface="Microsoft YaHei" charset="-122"/>
              </a:defRPr>
            </a:lvl9pPr>
          </a:lstStyle>
          <a:p>
            <a:endParaRPr lang="it-IT" altLang="it-IT"/>
          </a:p>
          <a:p>
            <a:endParaRPr lang="it-IT" altLang="it-IT"/>
          </a:p>
          <a:p>
            <a:pPr algn="ctr"/>
            <a:r>
              <a:rPr lang="it-IT" altLang="it-IT" sz="2000"/>
              <a:t>PUBBLICITA’ SULLA STAMPA</a:t>
            </a:r>
          </a:p>
          <a:p>
            <a:pPr>
              <a:buSzPct val="45000"/>
              <a:buFont typeface="Wingdings" charset="2"/>
              <a:buChar char=""/>
            </a:pPr>
            <a:r>
              <a:rPr lang="it-IT" altLang="it-IT" sz="2000"/>
              <a:t>Giornali</a:t>
            </a:r>
          </a:p>
          <a:p>
            <a:pPr>
              <a:buSzPct val="45000"/>
              <a:buFont typeface="Wingdings" charset="2"/>
              <a:buChar char=""/>
            </a:pPr>
            <a:r>
              <a:rPr lang="it-IT" altLang="it-IT" sz="2000"/>
              <a:t>Riviste o Magazine</a:t>
            </a:r>
          </a:p>
          <a:p>
            <a:pPr>
              <a:buClrTx/>
              <a:buSzTx/>
              <a:buFontTx/>
              <a:buNone/>
            </a:pPr>
            <a:endParaRPr lang="it-IT" altLang="it-IT" sz="2000"/>
          </a:p>
          <a:p>
            <a:pPr algn="ctr">
              <a:buClrTx/>
              <a:buSzTx/>
              <a:buFontTx/>
              <a:buNone/>
            </a:pPr>
            <a:r>
              <a:rPr lang="it-IT" altLang="it-IT" sz="2000"/>
              <a:t>PUBBLICITA’ NEI LUOGHI PUBBLICI</a:t>
            </a:r>
          </a:p>
          <a:p>
            <a:pPr>
              <a:buSzPct val="45000"/>
              <a:buFont typeface="Wingdings" charset="2"/>
              <a:buChar char=""/>
            </a:pPr>
            <a:r>
              <a:rPr lang="it-IT" altLang="it-IT" sz="2000"/>
              <a:t>Cartelloni Pubblicitari Stradali</a:t>
            </a:r>
          </a:p>
          <a:p>
            <a:pPr>
              <a:buSzPct val="45000"/>
              <a:buFont typeface="Wingdings" charset="2"/>
              <a:buChar char=""/>
            </a:pPr>
            <a:r>
              <a:rPr lang="it-IT" altLang="it-IT" sz="2000"/>
              <a:t>Manifesti – Locandine</a:t>
            </a:r>
          </a:p>
          <a:p>
            <a:pPr>
              <a:buSzPct val="45000"/>
              <a:buFont typeface="Wingdings" charset="2"/>
              <a:buChar char=""/>
            </a:pPr>
            <a:r>
              <a:rPr lang="it-IT" altLang="it-IT" sz="2000"/>
              <a:t>Pubblicità su Automezzi Aziendali (Decorazione Automezzi)</a:t>
            </a:r>
          </a:p>
          <a:p>
            <a:pPr>
              <a:buSzPct val="45000"/>
              <a:buFont typeface="Wingdings" charset="2"/>
              <a:buChar char=""/>
            </a:pPr>
            <a:r>
              <a:rPr lang="it-IT" altLang="it-IT" sz="2000"/>
              <a:t>Pubblicità su Autobus, Tram, Taxi</a:t>
            </a:r>
          </a:p>
          <a:p>
            <a:pPr>
              <a:buSzPct val="45000"/>
              <a:buFont typeface="Wingdings" charset="2"/>
              <a:buChar char=""/>
            </a:pPr>
            <a:r>
              <a:rPr lang="it-IT" altLang="it-IT" sz="2000"/>
              <a:t>Pubblicità Aerea</a:t>
            </a:r>
          </a:p>
          <a:p>
            <a:pPr>
              <a:buClrTx/>
              <a:buSzTx/>
              <a:buFontTx/>
              <a:buNone/>
            </a:pPr>
            <a:endParaRPr lang="it-IT" altLang="it-IT" sz="2000"/>
          </a:p>
          <a:p>
            <a:pPr algn="ctr">
              <a:buClrTx/>
              <a:buSzTx/>
              <a:buFontTx/>
              <a:buNone/>
            </a:pPr>
            <a:r>
              <a:rPr lang="it-IT" altLang="it-IT" sz="2000"/>
              <a:t>PUBBLICITA’ SUL PUNTO DI VENDITA</a:t>
            </a:r>
          </a:p>
          <a:p>
            <a:pPr>
              <a:buSzPct val="45000"/>
              <a:buFont typeface="Wingdings" charset="2"/>
              <a:buChar char=""/>
            </a:pPr>
            <a:r>
              <a:rPr lang="it-IT" altLang="it-IT" sz="2000"/>
              <a:t>Insegne</a:t>
            </a:r>
          </a:p>
          <a:p>
            <a:pPr>
              <a:buSzPct val="45000"/>
              <a:buFont typeface="Wingdings" charset="2"/>
              <a:buChar char=""/>
            </a:pPr>
            <a:r>
              <a:rPr lang="it-IT" altLang="it-IT" sz="2000"/>
              <a:t>Vetrofanie – Vetrine</a:t>
            </a:r>
          </a:p>
          <a:p>
            <a:pPr>
              <a:buSzPct val="45000"/>
              <a:buFont typeface="Wingdings" charset="2"/>
              <a:buChar char=""/>
            </a:pPr>
            <a:r>
              <a:rPr lang="it-IT" altLang="it-IT" sz="2000"/>
              <a:t>Cartelli</a:t>
            </a:r>
          </a:p>
          <a:p>
            <a:pPr>
              <a:buSzPct val="45000"/>
              <a:buFont typeface="Wingdings" charset="2"/>
              <a:buChar char=""/>
            </a:pPr>
            <a:r>
              <a:rPr lang="it-IT" altLang="it-IT" sz="2000"/>
              <a:t>Dimostrazioni</a:t>
            </a:r>
          </a:p>
          <a:p>
            <a:pPr>
              <a:buSzPct val="45000"/>
              <a:buFont typeface="Wingdings" charset="2"/>
              <a:buChar char=""/>
            </a:pPr>
            <a:r>
              <a:rPr lang="it-IT" altLang="it-IT" sz="2000"/>
              <a:t>Fiere, Mostre, Esposizioni</a:t>
            </a:r>
          </a:p>
          <a:p>
            <a:pPr>
              <a:buClrTx/>
              <a:buSzTx/>
              <a:buFontTx/>
              <a:buNone/>
            </a:pPr>
            <a:endParaRPr lang="it-IT" altLang="it-IT" sz="2000"/>
          </a:p>
          <a:p>
            <a:pPr algn="ctr">
              <a:buClrTx/>
              <a:buSzTx/>
              <a:buFontTx/>
              <a:buNone/>
            </a:pPr>
            <a:r>
              <a:rPr lang="it-IT" altLang="it-IT" sz="2000"/>
              <a:t>PUBBLICITA’ SUI MEDIA</a:t>
            </a:r>
          </a:p>
          <a:p>
            <a:pPr>
              <a:buSzPct val="45000"/>
              <a:buFont typeface="Wingdings" charset="2"/>
              <a:buChar char=""/>
            </a:pPr>
            <a:r>
              <a:rPr lang="it-IT" altLang="it-IT" sz="2000"/>
              <a:t>Televisione </a:t>
            </a:r>
          </a:p>
          <a:p>
            <a:pPr>
              <a:buSzPct val="45000"/>
              <a:buFont typeface="Wingdings" charset="2"/>
              <a:buChar char=""/>
            </a:pPr>
            <a:r>
              <a:rPr lang="it-IT" altLang="it-IT" sz="2000"/>
              <a:t>Radio</a:t>
            </a:r>
          </a:p>
          <a:p>
            <a:pPr>
              <a:buSzPct val="45000"/>
              <a:buFont typeface="Wingdings" charset="2"/>
              <a:buChar char=""/>
            </a:pPr>
            <a:r>
              <a:rPr lang="it-IT" altLang="it-IT" sz="2000"/>
              <a:t>Cinema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p:nvPr>
        </p:nvSpPr>
        <p:spPr>
          <a:xfrm>
            <a:off x="741363" y="2101850"/>
            <a:ext cx="8607425" cy="6261100"/>
          </a:xfrm>
          <a:ln/>
        </p:spPr>
        <p:txBody>
          <a:bodyPr tIns="17780" anchor="t"/>
          <a:lstStyle/>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Tutti i giorni i messaggi pubblicitari ci prendono d’assalto. Ovunque</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guardiamo, vediamo immagini grandi, belle, umoristiche, sensuali; ogni</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spazio vuoto viene sfruttato. La pubblicità ci accompagna in ogni</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momento della nostra vita: la troviamo sulle pagine di riviste e giornali</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che compriamo, alla fermata dell’autobus, allo stadio di calcio, sui vestiti e</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naturalmente alla TV quando gli spot pubblicitari interrompono il</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nostro programma preferito. Negli ultimi anni, che la si cerchi o no,</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è presente e spesso indesiderata su Internet. Ogniqualvolta si cerca di</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aprire una pagina della rete telematica, appare davanti agli occhi una</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pubblicità dinamica che oscura la visione della pagina e obbliga il</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2000" b="0">
                <a:solidFill>
                  <a:srgbClr val="000000"/>
                </a:solidFill>
              </a:rPr>
              <a:t>navigatore alla visone di immagini non sempre gradite.</a:t>
            </a: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it-IT" altLang="it-IT" b="0">
              <a:solidFill>
                <a:srgbClr val="000000"/>
              </a:solidFill>
            </a:endParaRPr>
          </a:p>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it-IT" altLang="it-IT" b="0">
              <a:solidFill>
                <a:srgbClr val="000000"/>
              </a:solidFill>
            </a:endParaRPr>
          </a:p>
        </p:txBody>
      </p:sp>
      <p:sp>
        <p:nvSpPr>
          <p:cNvPr id="19458" name="Rectangle 2"/>
          <p:cNvSpPr>
            <a:spLocks noGrp="1" noChangeArrowheads="1"/>
          </p:cNvSpPr>
          <p:nvPr>
            <p:ph type="title" idx="1"/>
          </p:nvPr>
        </p:nvSpPr>
        <p:spPr>
          <a:xfrm>
            <a:off x="519113" y="250825"/>
            <a:ext cx="9070975" cy="1362075"/>
          </a:xfrm>
          <a:ln/>
        </p:spPr>
        <p:txBody>
          <a:bodyPr tIns="42672" anchor="ctr"/>
          <a:lstStyle/>
          <a:p>
            <a:pPr marL="0" indent="0" algn="ctr">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4800" b="1">
                <a:solidFill>
                  <a:srgbClr val="FF3333"/>
                </a:solidFill>
              </a:rPr>
              <a:t>Le caratteristiche della pubblicità</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strips(downLeft)">
                                      <p:cBhvr additive="repl">
                                        <p:cTn id="7"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20802" y="251445"/>
            <a:ext cx="9720263" cy="786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9pPr>
          </a:lstStyle>
          <a:p>
            <a:pPr>
              <a:spcAft>
                <a:spcPts val="1438"/>
              </a:spcAft>
            </a:pPr>
            <a:r>
              <a:rPr lang="it-IT" altLang="it-IT" sz="2000" dirty="0"/>
              <a:t>L’obbiettivo principale della pubblicità è quello di convincere </a:t>
            </a:r>
            <a:r>
              <a:rPr lang="it-IT" altLang="it-IT" sz="2000" dirty="0" smtClean="0"/>
              <a:t>il consumatore </a:t>
            </a:r>
            <a:r>
              <a:rPr lang="it-IT" altLang="it-IT" sz="2000" dirty="0"/>
              <a:t>ad acquistare il prodotto reclamizzato. Occorre </a:t>
            </a:r>
            <a:r>
              <a:rPr lang="it-IT" altLang="it-IT" sz="2000" dirty="0" smtClean="0"/>
              <a:t>attirare l’attenzione</a:t>
            </a:r>
            <a:r>
              <a:rPr lang="it-IT" altLang="it-IT" sz="2000" dirty="0"/>
              <a:t>, lanciare il prodotto, e trasmettere il messaggio in modo </a:t>
            </a:r>
            <a:r>
              <a:rPr lang="it-IT" altLang="it-IT" sz="2000" dirty="0" smtClean="0"/>
              <a:t>da invogliare </a:t>
            </a:r>
            <a:r>
              <a:rPr lang="it-IT" altLang="it-IT" sz="2000" dirty="0"/>
              <a:t>il pubblico a comprare. L’immagine giusta stimola la </a:t>
            </a:r>
            <a:r>
              <a:rPr lang="it-IT" altLang="it-IT" sz="2000" dirty="0" smtClean="0"/>
              <a:t>curiosità ma </a:t>
            </a:r>
            <a:r>
              <a:rPr lang="it-IT" altLang="it-IT" sz="2000" dirty="0"/>
              <a:t>è il linguaggio usato che garantisce l’efficacia del messaggio e </a:t>
            </a:r>
            <a:r>
              <a:rPr lang="it-IT" altLang="it-IT" sz="2000" dirty="0" smtClean="0"/>
              <a:t>il successo </a:t>
            </a:r>
            <a:r>
              <a:rPr lang="it-IT" altLang="it-IT" sz="2000" dirty="0"/>
              <a:t>della campagna pubblicitaria. Per comunicare questo </a:t>
            </a:r>
            <a:r>
              <a:rPr lang="it-IT" altLang="it-IT" sz="2000" dirty="0" smtClean="0"/>
              <a:t>messaggio nel </a:t>
            </a:r>
            <a:r>
              <a:rPr lang="it-IT" altLang="it-IT" sz="2000" dirty="0"/>
              <a:t>miglior modo possibile, le agenzie internazionali di marketing </a:t>
            </a:r>
            <a:r>
              <a:rPr lang="it-IT" altLang="it-IT" sz="2000" dirty="0" smtClean="0"/>
              <a:t>ricorrono a </a:t>
            </a:r>
            <a:r>
              <a:rPr lang="it-IT" altLang="it-IT" sz="2000" dirty="0"/>
              <a:t>diverse strategie. Mostrano intime scene di famiglia, usano la </a:t>
            </a:r>
            <a:r>
              <a:rPr lang="it-IT" altLang="it-IT" sz="2000" dirty="0" smtClean="0"/>
              <a:t>natura, l’amore</a:t>
            </a:r>
            <a:r>
              <a:rPr lang="it-IT" altLang="it-IT" sz="2000" dirty="0"/>
              <a:t>, il successo, l’avventura e il benessere. Si avvalgono </a:t>
            </a:r>
            <a:r>
              <a:rPr lang="it-IT" altLang="it-IT" sz="2000" dirty="0" smtClean="0"/>
              <a:t>di personaggi </a:t>
            </a:r>
            <a:r>
              <a:rPr lang="it-IT" altLang="it-IT" sz="2000" dirty="0"/>
              <a:t>noti al pubblico, i quali sembrano adottare il prodotto </a:t>
            </a:r>
            <a:r>
              <a:rPr lang="it-IT" altLang="it-IT" sz="2000" dirty="0" smtClean="0"/>
              <a:t>lanciato e </a:t>
            </a:r>
            <a:r>
              <a:rPr lang="it-IT" altLang="it-IT" sz="2000" dirty="0"/>
              <a:t>stuzzicano il nostro interesse. E’ essenziale convincere </a:t>
            </a:r>
            <a:r>
              <a:rPr lang="it-IT" altLang="it-IT" sz="2000" dirty="0" smtClean="0"/>
              <a:t>tutti sull’</a:t>
            </a:r>
            <a:r>
              <a:rPr lang="it-IT" altLang="it-IT" sz="2000" dirty="0" err="1" smtClean="0"/>
              <a:t>accessibiltà</a:t>
            </a:r>
            <a:r>
              <a:rPr lang="it-IT" altLang="it-IT" sz="2000" dirty="0" smtClean="0"/>
              <a:t> </a:t>
            </a:r>
            <a:r>
              <a:rPr lang="it-IT" altLang="it-IT" sz="2000" dirty="0"/>
              <a:t>o il piacere di un’auto nuova, una tintura per capelli, </a:t>
            </a:r>
            <a:r>
              <a:rPr lang="it-IT" altLang="it-IT" sz="2000" dirty="0" smtClean="0"/>
              <a:t>un viaggio </a:t>
            </a:r>
            <a:r>
              <a:rPr lang="it-IT" altLang="it-IT" sz="2000" dirty="0"/>
              <a:t>o una crema da viso. Dopo tutto, il pubblico meriterebbe </a:t>
            </a:r>
            <a:r>
              <a:rPr lang="it-IT" altLang="it-IT" sz="2000" dirty="0" smtClean="0"/>
              <a:t>di migliorare </a:t>
            </a:r>
            <a:r>
              <a:rPr lang="it-IT" altLang="it-IT" sz="2000" dirty="0"/>
              <a:t>la qualità della vita odierna</a:t>
            </a:r>
            <a:r>
              <a:rPr lang="it-IT" altLang="it-IT" sz="2000" dirty="0" smtClean="0"/>
              <a:t>. Pare </a:t>
            </a:r>
            <a:r>
              <a:rPr lang="it-IT" altLang="it-IT" sz="2000" dirty="0"/>
              <a:t>che una pubblicità possa raggiungere il successo giocando </a:t>
            </a:r>
            <a:r>
              <a:rPr lang="it-IT" altLang="it-IT" sz="2000" dirty="0" smtClean="0"/>
              <a:t>sulle emozioni </a:t>
            </a:r>
            <a:r>
              <a:rPr lang="it-IT" altLang="it-IT" sz="2000" dirty="0"/>
              <a:t>del consumatore. Gli farebbe rivivere sensazioni piacevoli </a:t>
            </a:r>
            <a:r>
              <a:rPr lang="it-IT" altLang="it-IT" sz="2000" dirty="0"/>
              <a:t>e </a:t>
            </a:r>
            <a:r>
              <a:rPr lang="it-IT" altLang="it-IT" sz="2000" dirty="0" err="1"/>
              <a:t>e</a:t>
            </a:r>
            <a:r>
              <a:rPr lang="it-IT" altLang="it-IT" sz="2000" dirty="0"/>
              <a:t> associare le immagini ad un sogno di benessere. Il messaggio viene diffuso dal linguaggio della pubblicità, e oggigiorno, in questa nostra società di consumatori accaniti, questo linguaggio assume una notevole importanza. E’ indispensabile che il messaggio persuada il cliente a comprare il prodotto. Il tempo a disposizione per osservare il messaggio pubblicitario è breve, spesso è una questione di secondi, e il primo impatto potrebbe essere determinante. Bisogna risvegliare l’interesse, colpendo nel minor tempo possibile con un accostamento di immagini e slogan che rimarranno impressi nella mente dello spettatore. </a:t>
            </a:r>
          </a:p>
          <a:p>
            <a:pPr>
              <a:spcAft>
                <a:spcPts val="1438"/>
              </a:spcAft>
            </a:pPr>
            <a:endParaRPr lang="it-IT" altLang="it-IT" dirty="0"/>
          </a:p>
          <a:p>
            <a:pPr>
              <a:spcAft>
                <a:spcPts val="1438"/>
              </a:spcAft>
            </a:pPr>
            <a:r>
              <a:rPr lang="it-IT" altLang="it-IT" sz="20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791840" y="179437"/>
            <a:ext cx="8607425" cy="1704975"/>
          </a:xfrm>
          <a:ln/>
        </p:spPr>
        <p:txBody>
          <a:bodyPr tIns="5334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6000" dirty="0">
                <a:solidFill>
                  <a:srgbClr val="FF3333"/>
                </a:solidFill>
              </a:rPr>
              <a:t>Le parole della pubblicità</a:t>
            </a:r>
          </a:p>
        </p:txBody>
      </p:sp>
      <p:sp>
        <p:nvSpPr>
          <p:cNvPr id="22530" name="Rectangle 2"/>
          <p:cNvSpPr>
            <a:spLocks noGrp="1" noChangeArrowheads="1"/>
          </p:cNvSpPr>
          <p:nvPr>
            <p:ph type="body" idx="1"/>
          </p:nvPr>
        </p:nvSpPr>
        <p:spPr>
          <a:xfrm>
            <a:off x="503808" y="1907629"/>
            <a:ext cx="9070975" cy="5553075"/>
          </a:xfrm>
          <a:ln/>
        </p:spPr>
        <p:txBody>
          <a:bodyPr/>
          <a:lstStyle/>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dirty="0">
                <a:solidFill>
                  <a:srgbClr val="3333FF"/>
                </a:solidFill>
              </a:rPr>
              <a:t>ART DIRECTOR: colui che, in un'agenzia pubblicitaria, organizza e sovrintende al lavoro dei singoli responsabili del settore.</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dirty="0">
                <a:solidFill>
                  <a:srgbClr val="00CC33"/>
                </a:solidFill>
              </a:rPr>
              <a:t>CONCEPT: è l'idea progettuale alla base di una pubblicità</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dirty="0">
                <a:solidFill>
                  <a:srgbClr val="FF33FF"/>
                </a:solidFill>
              </a:rPr>
              <a:t>GADGET: è un </a:t>
            </a:r>
            <a:r>
              <a:rPr lang="it-IT" altLang="it-IT" sz="2000" dirty="0" err="1">
                <a:solidFill>
                  <a:srgbClr val="FF33FF"/>
                </a:solidFill>
              </a:rPr>
              <a:t>ogetto</a:t>
            </a:r>
            <a:r>
              <a:rPr lang="it-IT" altLang="it-IT" sz="2000" dirty="0">
                <a:solidFill>
                  <a:srgbClr val="FF33FF"/>
                </a:solidFill>
              </a:rPr>
              <a:t>-regalo che viene distribuito insieme al prodotto pubblicizzato a scopo promozionale</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000" dirty="0">
                <a:solidFill>
                  <a:srgbClr val="FF9900"/>
                </a:solidFill>
              </a:rPr>
              <a:t>JINGLE: in una pubblicità radiofonica o televisiva, è lo stacco musicale che si </a:t>
            </a:r>
            <a:r>
              <a:rPr lang="it-IT" altLang="it-IT" sz="2000" dirty="0" smtClean="0">
                <a:solidFill>
                  <a:srgbClr val="FF9900"/>
                </a:solidFill>
              </a:rPr>
              <a:t>accompagna </a:t>
            </a:r>
            <a:r>
              <a:rPr lang="it-IT" altLang="it-IT" sz="2000" dirty="0">
                <a:solidFill>
                  <a:srgbClr val="FF9900"/>
                </a:solidFill>
              </a:rPr>
              <a:t>allo </a:t>
            </a:r>
            <a:r>
              <a:rPr lang="it-IT" altLang="it-IT" sz="2000" dirty="0" smtClean="0">
                <a:solidFill>
                  <a:srgbClr val="FF9900"/>
                </a:solidFill>
              </a:rPr>
              <a:t>slogan</a:t>
            </a:r>
          </a:p>
          <a:p>
            <a:r>
              <a:rPr lang="it-IT" altLang="it-IT" sz="2000" dirty="0">
                <a:solidFill>
                  <a:srgbClr val="FF66CC"/>
                </a:solidFill>
              </a:rPr>
              <a:t>LOGO: è l'immagine o il marchio attraverso cui </a:t>
            </a:r>
            <a:r>
              <a:rPr lang="it-IT" altLang="it-IT" sz="2000" dirty="0" smtClean="0">
                <a:solidFill>
                  <a:srgbClr val="FF66CC"/>
                </a:solidFill>
              </a:rPr>
              <a:t>un'azienda </a:t>
            </a:r>
            <a:r>
              <a:rPr lang="it-IT" altLang="it-IT" sz="2000" dirty="0">
                <a:solidFill>
                  <a:srgbClr val="FF66CC"/>
                </a:solidFill>
              </a:rPr>
              <a:t>è riconoscibile a colpo d'occhio.</a:t>
            </a:r>
          </a:p>
          <a:p>
            <a:r>
              <a:rPr lang="it-IT" altLang="it-IT" sz="2000" dirty="0" smtClean="0">
                <a:solidFill>
                  <a:srgbClr val="003300"/>
                </a:solidFill>
              </a:rPr>
              <a:t>SLOGAN</a:t>
            </a:r>
            <a:r>
              <a:rPr lang="it-IT" altLang="it-IT" sz="2000" dirty="0">
                <a:solidFill>
                  <a:srgbClr val="003300"/>
                </a:solidFill>
              </a:rPr>
              <a:t>: è il messaggio portante di una pubblicità, il </a:t>
            </a:r>
            <a:r>
              <a:rPr lang="it-IT" altLang="it-IT" sz="2000" dirty="0" smtClean="0">
                <a:solidFill>
                  <a:srgbClr val="003300"/>
                </a:solidFill>
              </a:rPr>
              <a:t>motto</a:t>
            </a:r>
            <a:r>
              <a:rPr lang="it-IT" altLang="it-IT" sz="2000" dirty="0">
                <a:solidFill>
                  <a:srgbClr val="003300"/>
                </a:solidFill>
              </a:rPr>
              <a:t>, </a:t>
            </a:r>
            <a:r>
              <a:rPr lang="it-IT" altLang="it-IT" sz="2000" dirty="0" err="1">
                <a:solidFill>
                  <a:srgbClr val="003300"/>
                </a:solidFill>
              </a:rPr>
              <a:t>cioé</a:t>
            </a:r>
            <a:r>
              <a:rPr lang="it-IT" altLang="it-IT" sz="2000" dirty="0">
                <a:solidFill>
                  <a:srgbClr val="003300"/>
                </a:solidFill>
              </a:rPr>
              <a:t> lo strumento di persuasione più diretto per </a:t>
            </a:r>
            <a:r>
              <a:rPr lang="it-IT" altLang="it-IT" sz="2000" dirty="0" err="1" smtClean="0">
                <a:solidFill>
                  <a:srgbClr val="003300"/>
                </a:solidFill>
              </a:rPr>
              <a:t>raggungere</a:t>
            </a:r>
            <a:r>
              <a:rPr lang="it-IT" altLang="it-IT" sz="2000" dirty="0" smtClean="0">
                <a:solidFill>
                  <a:srgbClr val="003300"/>
                </a:solidFill>
              </a:rPr>
              <a:t> </a:t>
            </a:r>
            <a:r>
              <a:rPr lang="it-IT" altLang="it-IT" sz="2000" dirty="0">
                <a:solidFill>
                  <a:srgbClr val="003300"/>
                </a:solidFill>
              </a:rPr>
              <a:t>il pubblico.</a:t>
            </a:r>
          </a:p>
          <a:p>
            <a:r>
              <a:rPr lang="it-IT" altLang="it-IT" sz="2000" dirty="0" smtClean="0">
                <a:solidFill>
                  <a:srgbClr val="663300"/>
                </a:solidFill>
              </a:rPr>
              <a:t>SPOT</a:t>
            </a:r>
            <a:r>
              <a:rPr lang="it-IT" altLang="it-IT" sz="2000" dirty="0">
                <a:solidFill>
                  <a:srgbClr val="663300"/>
                </a:solidFill>
              </a:rPr>
              <a:t>: è una pubblicità dinamica costituita da testi, </a:t>
            </a:r>
            <a:r>
              <a:rPr lang="it-IT" altLang="it-IT" sz="2000" dirty="0" smtClean="0">
                <a:solidFill>
                  <a:srgbClr val="663300"/>
                </a:solidFill>
              </a:rPr>
              <a:t>musica </a:t>
            </a:r>
            <a:r>
              <a:rPr lang="it-IT" altLang="it-IT" sz="2000" dirty="0">
                <a:solidFill>
                  <a:srgbClr val="663300"/>
                </a:solidFill>
              </a:rPr>
              <a:t>e anche da immagini in movimento.</a:t>
            </a:r>
          </a:p>
          <a:p>
            <a:r>
              <a:rPr lang="it-IT" altLang="it-IT" sz="2000" dirty="0" smtClean="0">
                <a:solidFill>
                  <a:srgbClr val="FF3333"/>
                </a:solidFill>
              </a:rPr>
              <a:t>TARGET</a:t>
            </a:r>
            <a:r>
              <a:rPr lang="it-IT" altLang="it-IT" sz="2000" dirty="0">
                <a:solidFill>
                  <a:srgbClr val="FF3333"/>
                </a:solidFill>
              </a:rPr>
              <a:t>: è la fascia di pubblico a cui si rivolge un </a:t>
            </a:r>
            <a:r>
              <a:rPr lang="it-IT" altLang="it-IT" sz="2000" dirty="0" smtClean="0">
                <a:solidFill>
                  <a:srgbClr val="FF3333"/>
                </a:solidFill>
              </a:rPr>
              <a:t>messaggio </a:t>
            </a:r>
            <a:r>
              <a:rPr lang="it-IT" altLang="it-IT" sz="2000" dirty="0">
                <a:solidFill>
                  <a:srgbClr val="FF3333"/>
                </a:solidFill>
              </a:rPr>
              <a:t>pubblicitario, ad esempio persone di </a:t>
            </a:r>
            <a:r>
              <a:rPr lang="it-IT" altLang="it-IT" sz="2000" dirty="0" smtClean="0">
                <a:solidFill>
                  <a:srgbClr val="FF3333"/>
                </a:solidFill>
              </a:rPr>
              <a:t>mezz'età</a:t>
            </a:r>
            <a:r>
              <a:rPr lang="it-IT" altLang="it-IT" sz="2000" dirty="0">
                <a:solidFill>
                  <a:srgbClr val="FF3333"/>
                </a:solidFill>
              </a:rPr>
              <a:t>, giovani o anziane.</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sz="2000" dirty="0">
              <a:solidFill>
                <a:srgbClr val="FF99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250825"/>
            <a:ext cx="9070975" cy="1363663"/>
          </a:xfrm>
          <a:ln/>
        </p:spPr>
        <p:txBody>
          <a:bodyPr tIns="85344"/>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9600">
                <a:solidFill>
                  <a:srgbClr val="FF00CC"/>
                </a:solidFill>
              </a:rPr>
              <a:t>LA PACE!!</a:t>
            </a:r>
            <a:r>
              <a:rPr lang="it-IT" altLang="it-IT"/>
              <a:t> </a:t>
            </a:r>
          </a:p>
        </p:txBody>
      </p:sp>
      <p:sp>
        <p:nvSpPr>
          <p:cNvPr id="24578" name="Rectangle 2"/>
          <p:cNvSpPr>
            <a:spLocks noGrp="1" noChangeArrowheads="1"/>
          </p:cNvSpPr>
          <p:nvPr>
            <p:ph type="body" idx="1"/>
          </p:nvPr>
        </p:nvSpPr>
        <p:spPr>
          <a:xfrm>
            <a:off x="741363" y="2101850"/>
            <a:ext cx="8607425" cy="4762500"/>
          </a:xfrm>
          <a:ln/>
        </p:spPr>
        <p:txBody>
          <a:bodyPr/>
          <a:lstStyle/>
          <a:p>
            <a:pPr marL="431800" indent="-323850">
              <a:spcAft>
                <a:spcPct val="0"/>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a:t>La pace non è il lavoro di un uomo solo, di un partito, di una Nazione. Non c'è una pace delle nazioni grandi o piccole, la pace è il frutto della cooperazione di tutto il mondo.</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a:t>                                            (Barack Obama)</a:t>
            </a:r>
          </a:p>
          <a:p>
            <a:pPr marL="431800" indent="-323850">
              <a:spcAft>
                <a:spcPct val="0"/>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a:t>La pace non può regnare tra gli uomini se prima non regna nel cuore di ciascuno di loro.</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a:t>                                               (Papa Wojtila)</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it-IT" alt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4577">
                                            <p:txEl>
                                              <p:pRg st="0" end="0"/>
                                            </p:txEl>
                                          </p:spTgt>
                                        </p:tgtEl>
                                        <p:attrNameLst>
                                          <p:attrName>style.visibility</p:attrName>
                                        </p:attrNameLst>
                                      </p:cBhvr>
                                      <p:to>
                                        <p:strVal val="visible"/>
                                      </p:to>
                                    </p:set>
                                    <p:animEffect transition="in" filter="blinds(horizontal)">
                                      <p:cBhvr additive="repl">
                                        <p:cTn id="7" dur="500"/>
                                        <p:tgtEl>
                                          <p:spTgt spid="245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fill="hold" nodeType="clickEffect">
                                  <p:stCondLst>
                                    <p:cond delay="0"/>
                                  </p:stCondLst>
                                  <p:childTnLst>
                                    <p:set>
                                      <p:cBhvr additive="repl">
                                        <p:cTn id="11" dur="1" fill="hold">
                                          <p:stCondLst>
                                            <p:cond delay="0"/>
                                          </p:stCondLst>
                                        </p:cTn>
                                        <p:tgtEl>
                                          <p:spTgt spid="24578">
                                            <p:txEl>
                                              <p:pRg st="0" end="0"/>
                                            </p:txEl>
                                          </p:spTgt>
                                        </p:tgtEl>
                                        <p:attrNameLst>
                                          <p:attrName>style.visibility</p:attrName>
                                        </p:attrNameLst>
                                      </p:cBhvr>
                                      <p:to>
                                        <p:strVal val="visible"/>
                                      </p:to>
                                    </p:set>
                                    <p:animEffect transition="in" filter="fade">
                                      <p:cBhvr additive="repl">
                                        <p:cTn id="12" dur="1000"/>
                                        <p:tgtEl>
                                          <p:spTgt spid="24578">
                                            <p:txEl>
                                              <p:pRg st="0" end="0"/>
                                            </p:txEl>
                                          </p:spTgt>
                                        </p:tgtEl>
                                      </p:cBhvr>
                                    </p:animEffect>
                                    <p:anim calcmode="lin" valueType="num">
                                      <p:cBhvr additive="repl">
                                        <p:cTn id="13" dur="1000" fill="hold"/>
                                        <p:tgtEl>
                                          <p:spTgt spid="24578">
                                            <p:txEl>
                                              <p:pRg st="0" end="0"/>
                                            </p:txEl>
                                          </p:spTgt>
                                        </p:tgtEl>
                                        <p:attrNameLst>
                                          <p:attrName>ppt_x</p:attrName>
                                        </p:attrNameLst>
                                      </p:cBhvr>
                                      <p:tavLst>
                                        <p:tav tm="100000">
                                          <p:val>
                                            <p:strVal val="#ppt_x"/>
                                          </p:val>
                                        </p:tav>
                                        <p:tav>
                                          <p:val>
                                            <p:strVal val="#ppt_x"/>
                                          </p:val>
                                        </p:tav>
                                      </p:tavLst>
                                    </p:anim>
                                    <p:anim calcmode="lin" valueType="num">
                                      <p:cBhvr additive="repl">
                                        <p:cTn id="14" dur="1000" fill="hold"/>
                                        <p:tgtEl>
                                          <p:spTgt spid="24578">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fill="hold" nodeType="clickEffect">
                                  <p:stCondLst>
                                    <p:cond delay="0"/>
                                  </p:stCondLst>
                                  <p:childTnLst>
                                    <p:set>
                                      <p:cBhvr additive="repl">
                                        <p:cTn id="18" dur="1" fill="hold">
                                          <p:stCondLst>
                                            <p:cond delay="0"/>
                                          </p:stCondLst>
                                        </p:cTn>
                                        <p:tgtEl>
                                          <p:spTgt spid="24578">
                                            <p:txEl>
                                              <p:pRg st="1" end="1"/>
                                            </p:txEl>
                                          </p:spTgt>
                                        </p:tgtEl>
                                        <p:attrNameLst>
                                          <p:attrName>style.visibility</p:attrName>
                                        </p:attrNameLst>
                                      </p:cBhvr>
                                      <p:to>
                                        <p:strVal val="visible"/>
                                      </p:to>
                                    </p:set>
                                    <p:animEffect transition="in" filter="fade">
                                      <p:cBhvr additive="repl">
                                        <p:cTn id="19" dur="1000"/>
                                        <p:tgtEl>
                                          <p:spTgt spid="24578">
                                            <p:txEl>
                                              <p:pRg st="1" end="1"/>
                                            </p:txEl>
                                          </p:spTgt>
                                        </p:tgtEl>
                                      </p:cBhvr>
                                    </p:animEffect>
                                    <p:anim calcmode="lin" valueType="num">
                                      <p:cBhvr additive="repl">
                                        <p:cTn id="20" dur="1000" fill="hold"/>
                                        <p:tgtEl>
                                          <p:spTgt spid="24578">
                                            <p:txEl>
                                              <p:pRg st="1" end="1"/>
                                            </p:txEl>
                                          </p:spTgt>
                                        </p:tgtEl>
                                        <p:attrNameLst>
                                          <p:attrName>ppt_x</p:attrName>
                                        </p:attrNameLst>
                                      </p:cBhvr>
                                      <p:tavLst>
                                        <p:tav tm="100000">
                                          <p:val>
                                            <p:strVal val="#ppt_x"/>
                                          </p:val>
                                        </p:tav>
                                        <p:tav>
                                          <p:val>
                                            <p:strVal val="#ppt_x"/>
                                          </p:val>
                                        </p:tav>
                                      </p:tavLst>
                                    </p:anim>
                                    <p:anim calcmode="lin" valueType="num">
                                      <p:cBhvr additive="repl">
                                        <p:cTn id="21" dur="1000" fill="hold"/>
                                        <p:tgtEl>
                                          <p:spTgt spid="24578">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fill="hold" nodeType="clickEffect">
                                  <p:stCondLst>
                                    <p:cond delay="0"/>
                                  </p:stCondLst>
                                  <p:childTnLst>
                                    <p:set>
                                      <p:cBhvr additive="repl">
                                        <p:cTn id="25" dur="1" fill="hold">
                                          <p:stCondLst>
                                            <p:cond delay="0"/>
                                          </p:stCondLst>
                                        </p:cTn>
                                        <p:tgtEl>
                                          <p:spTgt spid="24578">
                                            <p:txEl>
                                              <p:pRg st="2" end="2"/>
                                            </p:txEl>
                                          </p:spTgt>
                                        </p:tgtEl>
                                        <p:attrNameLst>
                                          <p:attrName>style.visibility</p:attrName>
                                        </p:attrNameLst>
                                      </p:cBhvr>
                                      <p:to>
                                        <p:strVal val="visible"/>
                                      </p:to>
                                    </p:set>
                                    <p:animEffect transition="in" filter="fade">
                                      <p:cBhvr additive="repl">
                                        <p:cTn id="26" dur="1000"/>
                                        <p:tgtEl>
                                          <p:spTgt spid="24578">
                                            <p:txEl>
                                              <p:pRg st="2" end="2"/>
                                            </p:txEl>
                                          </p:spTgt>
                                        </p:tgtEl>
                                      </p:cBhvr>
                                    </p:animEffect>
                                    <p:anim calcmode="lin" valueType="num">
                                      <p:cBhvr additive="repl">
                                        <p:cTn id="27" dur="1000" fill="hold"/>
                                        <p:tgtEl>
                                          <p:spTgt spid="24578">
                                            <p:txEl>
                                              <p:pRg st="2" end="2"/>
                                            </p:txEl>
                                          </p:spTgt>
                                        </p:tgtEl>
                                        <p:attrNameLst>
                                          <p:attrName>ppt_x</p:attrName>
                                        </p:attrNameLst>
                                      </p:cBhvr>
                                      <p:tavLst>
                                        <p:tav tm="100000">
                                          <p:val>
                                            <p:strVal val="#ppt_x"/>
                                          </p:val>
                                        </p:tav>
                                        <p:tav>
                                          <p:val>
                                            <p:strVal val="#ppt_x"/>
                                          </p:val>
                                        </p:tav>
                                      </p:tavLst>
                                    </p:anim>
                                    <p:anim calcmode="lin" valueType="num">
                                      <p:cBhvr additive="repl">
                                        <p:cTn id="28" dur="1000" fill="hold"/>
                                        <p:tgtEl>
                                          <p:spTgt spid="24578">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fill="hold" nodeType="clickEffect">
                                  <p:stCondLst>
                                    <p:cond delay="0"/>
                                  </p:stCondLst>
                                  <p:childTnLst>
                                    <p:set>
                                      <p:cBhvr additive="repl">
                                        <p:cTn id="32" dur="1" fill="hold">
                                          <p:stCondLst>
                                            <p:cond delay="0"/>
                                          </p:stCondLst>
                                        </p:cTn>
                                        <p:tgtEl>
                                          <p:spTgt spid="24578">
                                            <p:txEl>
                                              <p:pRg st="3" end="3"/>
                                            </p:txEl>
                                          </p:spTgt>
                                        </p:tgtEl>
                                        <p:attrNameLst>
                                          <p:attrName>style.visibility</p:attrName>
                                        </p:attrNameLst>
                                      </p:cBhvr>
                                      <p:to>
                                        <p:strVal val="visible"/>
                                      </p:to>
                                    </p:set>
                                    <p:animEffect transition="in" filter="fade">
                                      <p:cBhvr additive="repl">
                                        <p:cTn id="33" dur="1000"/>
                                        <p:tgtEl>
                                          <p:spTgt spid="24578">
                                            <p:txEl>
                                              <p:pRg st="3" end="3"/>
                                            </p:txEl>
                                          </p:spTgt>
                                        </p:tgtEl>
                                      </p:cBhvr>
                                    </p:animEffect>
                                    <p:anim calcmode="lin" valueType="num">
                                      <p:cBhvr additive="repl">
                                        <p:cTn id="34" dur="1000" fill="hold"/>
                                        <p:tgtEl>
                                          <p:spTgt spid="24578">
                                            <p:txEl>
                                              <p:pRg st="3" end="3"/>
                                            </p:txEl>
                                          </p:spTgt>
                                        </p:tgtEl>
                                        <p:attrNameLst>
                                          <p:attrName>ppt_x</p:attrName>
                                        </p:attrNameLst>
                                      </p:cBhvr>
                                      <p:tavLst>
                                        <p:tav tm="100000">
                                          <p:val>
                                            <p:strVal val="#ppt_x"/>
                                          </p:val>
                                        </p:tav>
                                        <p:tav>
                                          <p:val>
                                            <p:strVal val="#ppt_x"/>
                                          </p:val>
                                        </p:tav>
                                      </p:tavLst>
                                    </p:anim>
                                    <p:anim calcmode="lin" valueType="num">
                                      <p:cBhvr additive="repl">
                                        <p:cTn id="35" dur="1000" fill="hold"/>
                                        <p:tgtEl>
                                          <p:spTgt spid="24578">
                                            <p:txEl>
                                              <p:pRg st="3" end="3"/>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503808" y="1979637"/>
            <a:ext cx="9359900" cy="7292975"/>
          </a:xfrm>
          <a:ln/>
        </p:spPr>
        <p:txBody>
          <a:bodyPr tIns="21336" anchor="t"/>
          <a:lstStyle/>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b="0" dirty="0">
                <a:solidFill>
                  <a:srgbClr val="000000"/>
                </a:solidFill>
              </a:rPr>
              <a:t>La conquista della pace è senz’altro uno degli obiettivi che accomuna le genti di ogni parte del globo sin dai tempi più remoti e spesso porta a chiederci se sia realmente possibile un giorno raggiungere una pacifica e armoniosa convivenza tra i popoli. La pace è una virtù, uno stato d’animo, una disposizione alla benevolenza, alla fiducia e alla giustizia e nei confronti della guerra ha purtroppo un grosso handicap: mentre per ottenere la pace occorre la buona volontà e l’impegno di tutti, per scatenare una guerra è sufficiente che sia uno solo a desiderarla. Bisogna però tener presenti alcune considerazioni interessanti. Innanzitutto: “La pace concepita nel senso più assoluto è un bene per le società mondiali?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41363" y="249238"/>
            <a:ext cx="8607425" cy="1874837"/>
          </a:xfrm>
          <a:ln/>
        </p:spPr>
        <p:txBody>
          <a:bodyPr tIns="58674"/>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sz="6600">
                <a:solidFill>
                  <a:srgbClr val="FF3333"/>
                </a:solidFill>
              </a:rPr>
              <a:t>Che cos'è la pubblicità?</a:t>
            </a:r>
          </a:p>
        </p:txBody>
      </p:sp>
      <p:sp>
        <p:nvSpPr>
          <p:cNvPr id="6146" name="Rectangle 2"/>
          <p:cNvSpPr>
            <a:spLocks noGrp="1" noChangeArrowheads="1"/>
          </p:cNvSpPr>
          <p:nvPr>
            <p:ph type="body" idx="1"/>
          </p:nvPr>
        </p:nvSpPr>
        <p:spPr>
          <a:xfrm>
            <a:off x="431800" y="2447925"/>
            <a:ext cx="9070975" cy="4427538"/>
          </a:xfrm>
          <a:ln/>
        </p:spPr>
        <p:txBody>
          <a:bodyPr tIns="24892"/>
          <a:lstStyle/>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800"/>
              <a:t>Con il termine pubblicità si intende quella forma di comunicazione di massa usata dalle imprese per creare consenso intorno alla propria immagine ovvero per conseguire i propri obiettivi di marketing. La caratteristica principale della comunicazione pubblicitaria è di diffondere messaggi preconfezionati a pagamento attraverso i mass-media. Il termine pubblicità in lingua italiana deriva da “pubblico” ed assume quindi il semplice significato di rendere noto ciò che fino a quel momento non lo era. </a:t>
            </a:r>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6145">
                                            <p:txEl>
                                              <p:pRg st="0" end="0"/>
                                            </p:txEl>
                                          </p:spTgt>
                                        </p:tgtEl>
                                        <p:attrNameLst>
                                          <p:attrName>style.visibility</p:attrName>
                                        </p:attrNameLst>
                                      </p:cBhvr>
                                      <p:to>
                                        <p:strVal val="visible"/>
                                      </p:to>
                                    </p:set>
                                    <p:animEffect transition="in" filter="blinds(horizontal)">
                                      <p:cBhvr additive="repl">
                                        <p:cTn id="7" dur="500"/>
                                        <p:tgtEl>
                                          <p:spTgt spid="6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p:nvPr>
        </p:nvSpPr>
        <p:spPr>
          <a:xfrm>
            <a:off x="431800" y="1907629"/>
            <a:ext cx="9648825" cy="7412038"/>
          </a:xfrm>
          <a:ln/>
        </p:spPr>
        <p:txBody>
          <a:bodyPr tIns="21336" anchor="t"/>
          <a:lstStyle/>
          <a:p>
            <a:pPr marL="431800" indent="-323850" algn="l">
              <a:spcAft>
                <a:spcPts val="1425"/>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it-IT" altLang="it-IT" b="0" dirty="0">
                <a:solidFill>
                  <a:srgbClr val="000000"/>
                </a:solidFill>
              </a:rPr>
              <a:t>Pone realmente fine ai problemi più urgenti e gravi?” e ancora: “Cos’è effettivamente la pace? Un qualcosa di accessibile, raggiungibile oppure un’utopia, un’illusione ben lontana dalla realtà terrena?”. Non è certamente semplice dare una risposta diretta e </a:t>
            </a:r>
            <a:r>
              <a:rPr lang="it-IT" altLang="it-IT" b="0" dirty="0" smtClean="0">
                <a:solidFill>
                  <a:srgbClr val="000000"/>
                </a:solidFill>
              </a:rPr>
              <a:t>soddisfacente </a:t>
            </a:r>
            <a:r>
              <a:rPr lang="it-IT" altLang="it-IT" b="0" dirty="0">
                <a:solidFill>
                  <a:srgbClr val="000000"/>
                </a:solidFill>
              </a:rPr>
              <a:t>a queste domande anche perché il più delle volte si è condizionati da una serie di innumerevoli fattori. Sono comunque diversi gli spunti riflessivi che scaturiscono dall’interpretazione di questi quesiti e che suscitano un particolare interesse. Oggi il problema della pace è stato relegato un po’ in secondo piano e si capisce quanto sia necessario impegnarsi nella sua ricerca anche se la questione è impalpabile ai nostri livelli: cosa può fare ognuno di noi per ottenere la pace? </a:t>
            </a:r>
            <a:r>
              <a:rPr lang="it-IT" altLang="it-IT" b="0" dirty="0" smtClean="0">
                <a:solidFill>
                  <a:srgbClr val="000000"/>
                </a:solidFill>
              </a:rPr>
              <a:t>Questo interrogativo </a:t>
            </a:r>
            <a:r>
              <a:rPr lang="it-IT" altLang="it-IT" b="0" dirty="0">
                <a:solidFill>
                  <a:srgbClr val="000000"/>
                </a:solidFill>
              </a:rPr>
              <a:t>è tuttora irrisolto.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3" y="4733925"/>
            <a:ext cx="2738437" cy="282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Text Box 2"/>
          <p:cNvSpPr txBox="1">
            <a:spLocks noChangeArrowheads="1"/>
          </p:cNvSpPr>
          <p:nvPr/>
        </p:nvSpPr>
        <p:spPr bwMode="auto">
          <a:xfrm>
            <a:off x="71438" y="0"/>
            <a:ext cx="10253662" cy="522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278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9pPr>
          </a:lstStyle>
          <a:p>
            <a:r>
              <a:rPr lang="it-IT" altLang="it-IT" sz="2000" dirty="0"/>
              <a:t>Potremmo dire che sulla parola “pace” non c’è pace, perché lungo i secoli della storia e ancora oggi essa viene intesa in maniere molto diverse, spesso restrittive. L’antichità classica considerava la pace semplicemente come una tregua tra due guerre, costituendo le guerre una condizione quasi permanente dell’umanità. Oppure si può pensare a una pace imposta con la forza delle armi, con la conquista, come avveniva al tempo dei romani. Nella versione più moderna, c’è la pace sicurezza, che è il risultato dell’equilibrio del terrore, delle forze che potrebbero annientarci e che, quindi, potenzialmente si elidono.</a:t>
            </a:r>
          </a:p>
          <a:p>
            <a:r>
              <a:rPr lang="it-IT" altLang="it-IT" sz="2000" dirty="0"/>
              <a:t>Nei suoi significati più profondi, la pace significa armonia: armonia dell’uomo con Dio, dell’uomo con il suo prossimo e dell’uomo con la terra. Questa è la visione biblica armonica dei primi capitoli del libro della Genesi. E, ancora, c’è la pace-comunione: comunione profonda di amore di Dio con l’uomo e degli uomini tra loro, che è la pace portata da Gesù.</a:t>
            </a:r>
          </a:p>
          <a:p>
            <a:r>
              <a:rPr lang="it-IT" altLang="it-IT" sz="2000" dirty="0"/>
              <a:t>La pace dunque è composta di tanti elementi, ha il suo culmine nella pace-comunione e tuttavia non trascura le altre realtà e le altre situazioni terrene. Proprio per questo, è necessario continuamente ripensarla, riproporla nei termini attuali, affinché non sia una semplice astrazione, una semplice ideologia.</a:t>
            </a:r>
          </a:p>
          <a:p>
            <a:r>
              <a:rPr lang="it-IT" altLang="it-IT" sz="2000" dirty="0"/>
              <a:t>(Carlo Maria Martini)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fade">
                                      <p:cBhvr>
                                        <p:cTn id="7" dur="1000"/>
                                        <p:tgtEl>
                                          <p:spTgt spid="27649"/>
                                        </p:tgtEl>
                                      </p:cBhvr>
                                    </p:animEffect>
                                    <p:anim calcmode="lin" valueType="num">
                                      <p:cBhvr>
                                        <p:cTn id="8" dur="1000" fill="hold"/>
                                        <p:tgtEl>
                                          <p:spTgt spid="27649"/>
                                        </p:tgtEl>
                                        <p:attrNameLst>
                                          <p:attrName>ppt_x</p:attrName>
                                        </p:attrNameLst>
                                      </p:cBhvr>
                                      <p:tavLst>
                                        <p:tav tm="0">
                                          <p:val>
                                            <p:strVal val="#ppt_x"/>
                                          </p:val>
                                        </p:tav>
                                        <p:tav tm="100000">
                                          <p:val>
                                            <p:strVal val="#ppt_x"/>
                                          </p:val>
                                        </p:tav>
                                      </p:tavLst>
                                    </p:anim>
                                    <p:anim calcmode="lin" valueType="num">
                                      <p:cBhvr>
                                        <p:cTn id="9"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3168650" cy="2840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Text Box 2"/>
          <p:cNvSpPr txBox="1">
            <a:spLocks noChangeArrowheads="1"/>
          </p:cNvSpPr>
          <p:nvPr/>
        </p:nvSpPr>
        <p:spPr bwMode="auto">
          <a:xfrm>
            <a:off x="144463" y="3024188"/>
            <a:ext cx="37782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9pPr>
          </a:lstStyle>
          <a:p>
            <a:r>
              <a:rPr lang="it-IT" altLang="it-IT"/>
              <a:t>La pace nella simbologia Cristiana. </a:t>
            </a:r>
          </a:p>
        </p:txBody>
      </p:sp>
      <p:sp>
        <p:nvSpPr>
          <p:cNvPr id="28675" name="Oval 3"/>
          <p:cNvSpPr>
            <a:spLocks noChangeArrowheads="1"/>
          </p:cNvSpPr>
          <p:nvPr/>
        </p:nvSpPr>
        <p:spPr bwMode="auto">
          <a:xfrm>
            <a:off x="5111750" y="576263"/>
            <a:ext cx="3671888" cy="1584325"/>
          </a:xfrm>
          <a:prstGeom prst="ellipse">
            <a:avLst/>
          </a:prstGeom>
          <a:solidFill>
            <a:srgbClr val="99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nchor="ctr"/>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9pPr>
          </a:lstStyle>
          <a:p>
            <a:pPr algn="ctr"/>
            <a:r>
              <a:rPr lang="it-IT" altLang="it-IT"/>
              <a:t>Disegni sulla pace</a:t>
            </a:r>
          </a:p>
        </p:txBody>
      </p:sp>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4060825"/>
            <a:ext cx="2590800" cy="249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3743325"/>
            <a:ext cx="2420937"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Line 6"/>
          <p:cNvSpPr>
            <a:spLocks noChangeShapeType="1"/>
          </p:cNvSpPr>
          <p:nvPr/>
        </p:nvSpPr>
        <p:spPr bwMode="auto">
          <a:xfrm flipH="1">
            <a:off x="5829300" y="2160588"/>
            <a:ext cx="723900" cy="1584325"/>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79" name="Line 7"/>
          <p:cNvSpPr>
            <a:spLocks noChangeShapeType="1"/>
          </p:cNvSpPr>
          <p:nvPr/>
        </p:nvSpPr>
        <p:spPr bwMode="auto">
          <a:xfrm flipH="1">
            <a:off x="3167063" y="2016125"/>
            <a:ext cx="2738437" cy="20447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0-#ppt_w/2"/>
                                          </p:val>
                                        </p:tav>
                                        <p:tav tm="100000">
                                          <p:val>
                                            <p:strVal val="#ppt_x"/>
                                          </p:val>
                                        </p:tav>
                                      </p:tavLst>
                                    </p:anim>
                                    <p:anim calcmode="lin" valueType="num">
                                      <p:cBhvr additive="base">
                                        <p:cTn id="8" dur="500" fill="hold"/>
                                        <p:tgtEl>
                                          <p:spTgt spid="286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additive="repl">
                                        <p:cTn id="12" dur="1" fill="hold">
                                          <p:stCondLst>
                                            <p:cond delay="0"/>
                                          </p:stCondLst>
                                        </p:cTn>
                                        <p:tgtEl>
                                          <p:spTgt spid="28676"/>
                                        </p:tgtEl>
                                        <p:attrNameLst>
                                          <p:attrName>style.visibility</p:attrName>
                                        </p:attrNameLst>
                                      </p:cBhvr>
                                      <p:to>
                                        <p:strVal val="visible"/>
                                      </p:to>
                                    </p:set>
                                    <p:animEffect transition="in" filter="barn(inHorizontal)">
                                      <p:cBhvr additive="repl">
                                        <p:cTn id="13" dur="500"/>
                                        <p:tgtEl>
                                          <p:spTgt spid="286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additive="repl">
                                        <p:cTn id="17" dur="1" fill="hold">
                                          <p:stCondLst>
                                            <p:cond delay="0"/>
                                          </p:stCondLst>
                                        </p:cTn>
                                        <p:tgtEl>
                                          <p:spTgt spid="28677"/>
                                        </p:tgtEl>
                                        <p:attrNameLst>
                                          <p:attrName>style.visibility</p:attrName>
                                        </p:attrNameLst>
                                      </p:cBhvr>
                                      <p:to>
                                        <p:strVal val="visible"/>
                                      </p:to>
                                    </p:set>
                                    <p:animEffect transition="in" filter="checkerboard(across)">
                                      <p:cBhvr additive="repl">
                                        <p:cTn id="18"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575816" y="1259557"/>
            <a:ext cx="9121775" cy="674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130344"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9pPr>
          </a:lstStyle>
          <a:p>
            <a:pPr algn="ctr"/>
            <a:r>
              <a:rPr lang="it-IT" altLang="it-IT" sz="9600" dirty="0">
                <a:solidFill>
                  <a:srgbClr val="FF00CC"/>
                </a:solidFill>
              </a:rPr>
              <a:t>RINGRAZIAMO </a:t>
            </a:r>
          </a:p>
          <a:p>
            <a:pPr algn="ctr"/>
            <a:r>
              <a:rPr lang="it-IT" altLang="it-IT" sz="9600" dirty="0">
                <a:solidFill>
                  <a:srgbClr val="FF00CC"/>
                </a:solidFill>
              </a:rPr>
              <a:t>TUTTI PER LA </a:t>
            </a:r>
          </a:p>
          <a:p>
            <a:pPr algn="ctr"/>
            <a:r>
              <a:rPr lang="it-IT" altLang="it-IT" sz="9600" dirty="0">
                <a:solidFill>
                  <a:srgbClr val="FF00CC"/>
                </a:solidFill>
              </a:rPr>
              <a:t>VISIONE.</a:t>
            </a:r>
            <a:r>
              <a:rPr lang="it-IT" altLang="it-IT" sz="9600" dirty="0"/>
              <a:t> </a:t>
            </a:r>
          </a:p>
          <a:p>
            <a:pPr algn="ctr"/>
            <a:endParaRPr lang="it-IT" altLang="it-IT" dirty="0"/>
          </a:p>
          <a:p>
            <a:pPr algn="ctr"/>
            <a:endParaRPr lang="it-IT" altLang="it-IT" dirty="0"/>
          </a:p>
          <a:p>
            <a:pPr algn="ctr"/>
            <a:endParaRPr lang="it-IT" altLang="it-IT" dirty="0"/>
          </a:p>
          <a:p>
            <a:pPr algn="ctr"/>
            <a:endParaRPr lang="it-IT" altLang="it-IT" dirty="0"/>
          </a:p>
          <a:p>
            <a:pPr algn="ctr"/>
            <a:endParaRPr lang="it-IT" altLang="it-IT" dirty="0"/>
          </a:p>
          <a:p>
            <a:pPr algn="ctr"/>
            <a:endParaRPr lang="it-IT" altLang="it-IT" dirty="0"/>
          </a:p>
          <a:p>
            <a:pPr algn="ctr"/>
            <a:endParaRPr lang="it-IT" altLang="it-IT" dirty="0"/>
          </a:p>
          <a:p>
            <a:pPr algn="ctr"/>
            <a:endParaRPr lang="it-IT" altLang="it-IT" dirty="0"/>
          </a:p>
          <a:p>
            <a:pPr algn="ctr"/>
            <a:r>
              <a:rPr lang="it-IT" altLang="it-IT" dirty="0"/>
              <a:t>                                            </a:t>
            </a:r>
          </a:p>
          <a:p>
            <a:pPr algn="ctr"/>
            <a:endParaRPr lang="it-IT" altLang="it-IT"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clickEffect">
                                  <p:stCondLst>
                                    <p:cond delay="0"/>
                                  </p:stCondLst>
                                  <p:childTnLst>
                                    <p:set>
                                      <p:cBhvr additive="repl">
                                        <p:cTn id="6" dur="1" fill="hold">
                                          <p:stCondLst>
                                            <p:cond delay="0"/>
                                          </p:stCondLst>
                                        </p:cTn>
                                        <p:tgtEl>
                                          <p:spTgt spid="31745">
                                            <p:txEl>
                                              <p:pRg st="0" end="0"/>
                                            </p:txEl>
                                          </p:spTgt>
                                        </p:tgtEl>
                                        <p:attrNameLst>
                                          <p:attrName>style.visibility</p:attrName>
                                        </p:attrNameLst>
                                      </p:cBhvr>
                                      <p:to>
                                        <p:strVal val="visible"/>
                                      </p:to>
                                    </p:set>
                                    <p:animEffect transition="in" filter="fade">
                                      <p:cBhvr additive="repl">
                                        <p:cTn id="7" dur="2000"/>
                                        <p:tgtEl>
                                          <p:spTgt spid="31745">
                                            <p:txEl>
                                              <p:pRg st="0" end="0"/>
                                            </p:txEl>
                                          </p:spTgt>
                                        </p:tgtEl>
                                      </p:cBhvr>
                                    </p:animEffect>
                                    <p:anim calcmode="lin" valueType="num">
                                      <p:cBhvr additive="repl">
                                        <p:cTn id="8" dur="2000" fill="hold"/>
                                        <p:tgtEl>
                                          <p:spTgt spid="31745">
                                            <p:txEl>
                                              <p:pRg st="0" end="0"/>
                                            </p:txEl>
                                          </p:spTgt>
                                        </p:tgtEl>
                                        <p:attrNameLst>
                                          <p:attrName>r</p:attrName>
                                        </p:attrNameLst>
                                      </p:cBhvr>
                                      <p:tavLst>
                                        <p:tav tm="100000">
                                          <p:val>
                                            <p:strVal val="720"/>
                                          </p:val>
                                        </p:tav>
                                        <p:tav>
                                          <p:val>
                                            <p:strVal val="0"/>
                                          </p:val>
                                        </p:tav>
                                      </p:tavLst>
                                    </p:anim>
                                    <p:anim calcmode="lin" valueType="num">
                                      <p:cBhvr additive="repl">
                                        <p:cTn id="9" dur="2000" fill="hold"/>
                                        <p:tgtEl>
                                          <p:spTgt spid="31745">
                                            <p:txEl>
                                              <p:pRg st="0" end="0"/>
                                            </p:txEl>
                                          </p:spTgt>
                                        </p:tgtEl>
                                        <p:attrNameLst>
                                          <p:attrName>ppt_h</p:attrName>
                                        </p:attrNameLst>
                                      </p:cBhvr>
                                      <p:tavLst>
                                        <p:tav tm="100000">
                                          <p:val>
                                            <p:strVal val="0"/>
                                          </p:val>
                                        </p:tav>
                                        <p:tav>
                                          <p:val>
                                            <p:strVal val="#ppt_h"/>
                                          </p:val>
                                        </p:tav>
                                      </p:tavLst>
                                    </p:anim>
                                    <p:anim calcmode="lin" valueType="num">
                                      <p:cBhvr additive="repl">
                                        <p:cTn id="10" dur="2000" fill="hold"/>
                                        <p:tgtEl>
                                          <p:spTgt spid="31745">
                                            <p:txEl>
                                              <p:pRg st="0" end="0"/>
                                            </p:txEl>
                                          </p:spTgt>
                                        </p:tgtEl>
                                        <p:attrNameLst>
                                          <p:attrName>ppt_w</p:attrName>
                                        </p:attrNameLst>
                                      </p:cBhvr>
                                      <p:tavLst>
                                        <p:tav tm="100000">
                                          <p:val>
                                            <p:strVal val="0"/>
                                          </p:val>
                                        </p:tav>
                                        <p:tav>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fill="hold" nodeType="clickEffect">
                                  <p:stCondLst>
                                    <p:cond delay="0"/>
                                  </p:stCondLst>
                                  <p:childTnLst>
                                    <p:set>
                                      <p:cBhvr additive="repl">
                                        <p:cTn id="14" dur="1" fill="hold">
                                          <p:stCondLst>
                                            <p:cond delay="0"/>
                                          </p:stCondLst>
                                        </p:cTn>
                                        <p:tgtEl>
                                          <p:spTgt spid="31745">
                                            <p:txEl>
                                              <p:pRg st="1" end="1"/>
                                            </p:txEl>
                                          </p:spTgt>
                                        </p:tgtEl>
                                        <p:attrNameLst>
                                          <p:attrName>style.visibility</p:attrName>
                                        </p:attrNameLst>
                                      </p:cBhvr>
                                      <p:to>
                                        <p:strVal val="visible"/>
                                      </p:to>
                                    </p:set>
                                    <p:animEffect transition="in" filter="fade">
                                      <p:cBhvr additive="repl">
                                        <p:cTn id="15" dur="2000"/>
                                        <p:tgtEl>
                                          <p:spTgt spid="31745">
                                            <p:txEl>
                                              <p:pRg st="1" end="1"/>
                                            </p:txEl>
                                          </p:spTgt>
                                        </p:tgtEl>
                                      </p:cBhvr>
                                    </p:animEffect>
                                    <p:anim calcmode="lin" valueType="num">
                                      <p:cBhvr additive="repl">
                                        <p:cTn id="16" dur="2000" fill="hold"/>
                                        <p:tgtEl>
                                          <p:spTgt spid="31745">
                                            <p:txEl>
                                              <p:pRg st="1" end="1"/>
                                            </p:txEl>
                                          </p:spTgt>
                                        </p:tgtEl>
                                        <p:attrNameLst>
                                          <p:attrName>r</p:attrName>
                                        </p:attrNameLst>
                                      </p:cBhvr>
                                      <p:tavLst>
                                        <p:tav tm="100000">
                                          <p:val>
                                            <p:strVal val="720"/>
                                          </p:val>
                                        </p:tav>
                                        <p:tav>
                                          <p:val>
                                            <p:strVal val="0"/>
                                          </p:val>
                                        </p:tav>
                                      </p:tavLst>
                                    </p:anim>
                                    <p:anim calcmode="lin" valueType="num">
                                      <p:cBhvr additive="repl">
                                        <p:cTn id="17" dur="2000" fill="hold"/>
                                        <p:tgtEl>
                                          <p:spTgt spid="31745">
                                            <p:txEl>
                                              <p:pRg st="1" end="1"/>
                                            </p:txEl>
                                          </p:spTgt>
                                        </p:tgtEl>
                                        <p:attrNameLst>
                                          <p:attrName>ppt_h</p:attrName>
                                        </p:attrNameLst>
                                      </p:cBhvr>
                                      <p:tavLst>
                                        <p:tav tm="100000">
                                          <p:val>
                                            <p:strVal val="0"/>
                                          </p:val>
                                        </p:tav>
                                        <p:tav>
                                          <p:val>
                                            <p:strVal val="#ppt_h"/>
                                          </p:val>
                                        </p:tav>
                                      </p:tavLst>
                                    </p:anim>
                                    <p:anim calcmode="lin" valueType="num">
                                      <p:cBhvr additive="repl">
                                        <p:cTn id="18" dur="2000" fill="hold"/>
                                        <p:tgtEl>
                                          <p:spTgt spid="31745">
                                            <p:txEl>
                                              <p:pRg st="1" end="1"/>
                                            </p:txEl>
                                          </p:spTgt>
                                        </p:tgtEl>
                                        <p:attrNameLst>
                                          <p:attrName>ppt_w</p:attrName>
                                        </p:attrNameLst>
                                      </p:cBhvr>
                                      <p:tavLst>
                                        <p:tav tm="100000">
                                          <p:val>
                                            <p:strVal val="0"/>
                                          </p:val>
                                        </p:tav>
                                        <p:tav>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fill="hold" nodeType="clickEffect">
                                  <p:stCondLst>
                                    <p:cond delay="0"/>
                                  </p:stCondLst>
                                  <p:childTnLst>
                                    <p:set>
                                      <p:cBhvr additive="repl">
                                        <p:cTn id="22" dur="1" fill="hold">
                                          <p:stCondLst>
                                            <p:cond delay="0"/>
                                          </p:stCondLst>
                                        </p:cTn>
                                        <p:tgtEl>
                                          <p:spTgt spid="31745">
                                            <p:txEl>
                                              <p:pRg st="2" end="2"/>
                                            </p:txEl>
                                          </p:spTgt>
                                        </p:tgtEl>
                                        <p:attrNameLst>
                                          <p:attrName>style.visibility</p:attrName>
                                        </p:attrNameLst>
                                      </p:cBhvr>
                                      <p:to>
                                        <p:strVal val="visible"/>
                                      </p:to>
                                    </p:set>
                                    <p:animEffect transition="in" filter="fade">
                                      <p:cBhvr additive="repl">
                                        <p:cTn id="23" dur="2000"/>
                                        <p:tgtEl>
                                          <p:spTgt spid="31745">
                                            <p:txEl>
                                              <p:pRg st="2" end="2"/>
                                            </p:txEl>
                                          </p:spTgt>
                                        </p:tgtEl>
                                      </p:cBhvr>
                                    </p:animEffect>
                                    <p:anim calcmode="lin" valueType="num">
                                      <p:cBhvr additive="repl">
                                        <p:cTn id="24" dur="2000" fill="hold"/>
                                        <p:tgtEl>
                                          <p:spTgt spid="31745">
                                            <p:txEl>
                                              <p:pRg st="2" end="2"/>
                                            </p:txEl>
                                          </p:spTgt>
                                        </p:tgtEl>
                                        <p:attrNameLst>
                                          <p:attrName>r</p:attrName>
                                        </p:attrNameLst>
                                      </p:cBhvr>
                                      <p:tavLst>
                                        <p:tav tm="100000">
                                          <p:val>
                                            <p:strVal val="720"/>
                                          </p:val>
                                        </p:tav>
                                        <p:tav>
                                          <p:val>
                                            <p:strVal val="0"/>
                                          </p:val>
                                        </p:tav>
                                      </p:tavLst>
                                    </p:anim>
                                    <p:anim calcmode="lin" valueType="num">
                                      <p:cBhvr additive="repl">
                                        <p:cTn id="25" dur="2000" fill="hold"/>
                                        <p:tgtEl>
                                          <p:spTgt spid="31745">
                                            <p:txEl>
                                              <p:pRg st="2" end="2"/>
                                            </p:txEl>
                                          </p:spTgt>
                                        </p:tgtEl>
                                        <p:attrNameLst>
                                          <p:attrName>ppt_h</p:attrName>
                                        </p:attrNameLst>
                                      </p:cBhvr>
                                      <p:tavLst>
                                        <p:tav tm="100000">
                                          <p:val>
                                            <p:strVal val="0"/>
                                          </p:val>
                                        </p:tav>
                                        <p:tav>
                                          <p:val>
                                            <p:strVal val="#ppt_h"/>
                                          </p:val>
                                        </p:tav>
                                      </p:tavLst>
                                    </p:anim>
                                    <p:anim calcmode="lin" valueType="num">
                                      <p:cBhvr additive="repl">
                                        <p:cTn id="26" dur="2000" fill="hold"/>
                                        <p:tgtEl>
                                          <p:spTgt spid="31745">
                                            <p:txEl>
                                              <p:pRg st="2" end="2"/>
                                            </p:txEl>
                                          </p:spTgt>
                                        </p:tgtEl>
                                        <p:attrNameLst>
                                          <p:attrName>ppt_w</p:attrName>
                                        </p:attrNameLst>
                                      </p:cBhvr>
                                      <p:tavLst>
                                        <p:tav tm="100000">
                                          <p:val>
                                            <p:strVal val="0"/>
                                          </p:val>
                                        </p:tav>
                                        <p:tav>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fill="hold" nodeType="clickEffect">
                                  <p:stCondLst>
                                    <p:cond delay="0"/>
                                  </p:stCondLst>
                                  <p:childTnLst>
                                    <p:set>
                                      <p:cBhvr additive="repl">
                                        <p:cTn id="30" dur="1" fill="hold">
                                          <p:stCondLst>
                                            <p:cond delay="0"/>
                                          </p:stCondLst>
                                        </p:cTn>
                                        <p:tgtEl>
                                          <p:spTgt spid="31745">
                                            <p:txEl>
                                              <p:pRg st="11" end="11"/>
                                            </p:txEl>
                                          </p:spTgt>
                                        </p:tgtEl>
                                        <p:attrNameLst>
                                          <p:attrName>style.visibility</p:attrName>
                                        </p:attrNameLst>
                                      </p:cBhvr>
                                      <p:to>
                                        <p:strVal val="visible"/>
                                      </p:to>
                                    </p:set>
                                    <p:animEffect transition="in" filter="fade">
                                      <p:cBhvr additive="repl">
                                        <p:cTn id="31" dur="2000"/>
                                        <p:tgtEl>
                                          <p:spTgt spid="31745">
                                            <p:txEl>
                                              <p:pRg st="11" end="11"/>
                                            </p:txEl>
                                          </p:spTgt>
                                        </p:tgtEl>
                                      </p:cBhvr>
                                    </p:animEffect>
                                    <p:anim calcmode="lin" valueType="num">
                                      <p:cBhvr additive="repl">
                                        <p:cTn id="32" dur="2000" fill="hold"/>
                                        <p:tgtEl>
                                          <p:spTgt spid="31745">
                                            <p:txEl>
                                              <p:pRg st="11" end="11"/>
                                            </p:txEl>
                                          </p:spTgt>
                                        </p:tgtEl>
                                        <p:attrNameLst>
                                          <p:attrName>r</p:attrName>
                                        </p:attrNameLst>
                                      </p:cBhvr>
                                      <p:tavLst>
                                        <p:tav tm="100000">
                                          <p:val>
                                            <p:strVal val="720"/>
                                          </p:val>
                                        </p:tav>
                                        <p:tav>
                                          <p:val>
                                            <p:strVal val="0"/>
                                          </p:val>
                                        </p:tav>
                                      </p:tavLst>
                                    </p:anim>
                                    <p:anim calcmode="lin" valueType="num">
                                      <p:cBhvr additive="repl">
                                        <p:cTn id="33" dur="2000" fill="hold"/>
                                        <p:tgtEl>
                                          <p:spTgt spid="31745">
                                            <p:txEl>
                                              <p:pRg st="11" end="11"/>
                                            </p:txEl>
                                          </p:spTgt>
                                        </p:tgtEl>
                                        <p:attrNameLst>
                                          <p:attrName>ppt_h</p:attrName>
                                        </p:attrNameLst>
                                      </p:cBhvr>
                                      <p:tavLst>
                                        <p:tav tm="100000">
                                          <p:val>
                                            <p:strVal val="0"/>
                                          </p:val>
                                        </p:tav>
                                        <p:tav>
                                          <p:val>
                                            <p:strVal val="#ppt_h"/>
                                          </p:val>
                                        </p:tav>
                                      </p:tavLst>
                                    </p:anim>
                                    <p:anim calcmode="lin" valueType="num">
                                      <p:cBhvr additive="repl">
                                        <p:cTn id="34" dur="2000" fill="hold"/>
                                        <p:tgtEl>
                                          <p:spTgt spid="31745">
                                            <p:txEl>
                                              <p:pRg st="11" end="11"/>
                                            </p:txEl>
                                          </p:spTgt>
                                        </p:tgtEl>
                                        <p:attrNameLst>
                                          <p:attrName>ppt_w</p:attrName>
                                        </p:attrNameLst>
                                      </p:cBhvr>
                                      <p:tavLst>
                                        <p:tav tm="100000">
                                          <p:val>
                                            <p:strVal val="0"/>
                                          </p:val>
                                        </p:tav>
                                        <p:tav>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92075"/>
            <a:ext cx="9070975" cy="1874838"/>
          </a:xfrm>
          <a:ln/>
        </p:spPr>
        <p:txBody>
          <a:bodyPr tIns="58674"/>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6600">
                <a:solidFill>
                  <a:srgbClr val="FF3333"/>
                </a:solidFill>
              </a:rPr>
              <a:t>La storia della pubblicità</a:t>
            </a:r>
          </a:p>
        </p:txBody>
      </p:sp>
      <p:sp>
        <p:nvSpPr>
          <p:cNvPr id="7170" name="Rectangle 2"/>
          <p:cNvSpPr>
            <a:spLocks noGrp="1" noChangeArrowheads="1"/>
          </p:cNvSpPr>
          <p:nvPr>
            <p:ph type="body" idx="1"/>
          </p:nvPr>
        </p:nvSpPr>
        <p:spPr>
          <a:xfrm>
            <a:off x="720725" y="1944688"/>
            <a:ext cx="9070975" cy="5786437"/>
          </a:xfrm>
          <a:ln/>
        </p:spPr>
        <p:txBody>
          <a:bodyPr tIns="24892"/>
          <a:lstStyle/>
          <a:p>
            <a:pPr marL="431800" indent="-323850">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sz="2800"/>
              <a:t>Risulta impossibile individuare il momento in cui si è avuta la prima forma di pubblicità. Le insegne poste sopra le botteghe dei Greci e dei Romani, le descrizioni fatte dai venditori ambulanti, sono sicuramente esempi di di comunicazione finalizzate alla promozione di beni e servizi. Infatti, fino all'invenzione della stampa la funzione di pubblicizzare merci ed eventi era  svolta oralmente, in particolare, da banditori, imbonitori e strilloni. Il primo annuncio pubblicitario a mezzo stampa risale al 1479 e venne fatto dall'editore inglese William Caxton per pubblicizzare i propri libri.</a:t>
            </a:r>
          </a:p>
          <a:p>
            <a:pPr marL="431800" indent="-323850">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a:p>
          <a:p>
            <a:pPr marL="431800" indent="-323850">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a:p>
          <a:p>
            <a:pPr marL="431800" indent="-323850">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7169">
                                            <p:txEl>
                                              <p:pRg st="0" end="0"/>
                                            </p:txEl>
                                          </p:spTgt>
                                        </p:tgtEl>
                                        <p:attrNameLst>
                                          <p:attrName>style.visibility</p:attrName>
                                        </p:attrNameLst>
                                      </p:cBhvr>
                                      <p:to>
                                        <p:strVal val="visible"/>
                                      </p:to>
                                    </p:set>
                                    <p:animEffect transition="in" filter="fade">
                                      <p:cBhvr additive="repl">
                                        <p:cTn id="7" dur="1000"/>
                                        <p:tgtEl>
                                          <p:spTgt spid="7169">
                                            <p:txEl>
                                              <p:pRg st="0" end="0"/>
                                            </p:txEl>
                                          </p:spTgt>
                                        </p:tgtEl>
                                      </p:cBhvr>
                                    </p:animEffect>
                                    <p:anim calcmode="lin" valueType="num">
                                      <p:cBhvr additive="repl">
                                        <p:cTn id="8" dur="1000" fill="hold"/>
                                        <p:tgtEl>
                                          <p:spTgt spid="716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7169">
                                            <p:txEl>
                                              <p:pRg st="0" end="0"/>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647700" y="4895850"/>
            <a:ext cx="9070975" cy="2386013"/>
          </a:xfrm>
          <a:ln/>
        </p:spPr>
        <p:txBody>
          <a:bodyPr tIns="21336" anchor="t"/>
          <a:lstStyle/>
          <a:p>
            <a:pPr marL="431800" indent="-323850" algn="l">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it-IT" altLang="it-IT" b="0">
              <a:solidFill>
                <a:srgbClr val="000000"/>
              </a:solidFill>
            </a:endParaRPr>
          </a:p>
          <a:p>
            <a:pPr marL="431800" indent="-323850" algn="l">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b="0">
                <a:solidFill>
                  <a:srgbClr val="000000"/>
                </a:solidFill>
              </a:rPr>
              <a:t>Si deve però attendere il 1630 per un vero e proprio servizio pubblicitario.</a:t>
            </a:r>
          </a:p>
          <a:p>
            <a:pPr marL="431800" indent="-323850" algn="l">
              <a:spcAft>
                <a:spcPts val="38"/>
              </a:spcAft>
              <a:buClr>
                <a:srgbClr val="0E594D"/>
              </a:buClr>
              <a:buSzPct val="45000"/>
              <a:buFont typeface="Wingdings"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it-IT" altLang="it-IT" b="0">
                <a:solidFill>
                  <a:srgbClr val="000000"/>
                </a:solidFill>
              </a:rPr>
              <a:t>Malgrado le scritte ritrovate a Pompei, che annunciavano gare sportive, feste, spettacoli e fiere nel 79 dopo Cristo, si può dire che la pubblicità, come la conosciamo noi,solamente dopo la metà del 1800, i concomitanza con l'espansione economica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1438"/>
            <a:ext cx="8258175" cy="53911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71438" y="-71438"/>
            <a:ext cx="10004426" cy="2133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336" rIns="90000" bIns="45000"/>
          <a:lstStyle>
            <a:lvl1pPr marL="431800" indent="-32385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charset="0"/>
                <a:ea typeface="Microsoft YaHei" charset="-122"/>
              </a:defRPr>
            </a:lvl9pPr>
          </a:lstStyle>
          <a:p>
            <a:pPr>
              <a:spcAft>
                <a:spcPts val="38"/>
              </a:spcAft>
              <a:buSzPct val="45000"/>
              <a:buFont typeface="Wingdings" charset="2"/>
              <a:buNone/>
            </a:pPr>
            <a:r>
              <a:rPr lang="it-IT" altLang="it-IT" sz="2400"/>
              <a:t>determinata dalla rivoluzione industriale si ebbe un notevole sviluppo della pubblicità. In Francia, in quel periodo nacquero le prime “concessionarie”, luoghi specializzati alla vendita di spazi pubblicitari. </a:t>
            </a:r>
          </a:p>
          <a:p>
            <a:pPr>
              <a:spcAft>
                <a:spcPts val="38"/>
              </a:spcAft>
              <a:buSzPct val="45000"/>
              <a:buFont typeface="Wingdings" charset="2"/>
              <a:buNone/>
            </a:pPr>
            <a:r>
              <a:rPr lang="it-IT" altLang="it-IT" sz="2400"/>
              <a:t>Nella seconda metà del 1800 la pubblicità trova due grandi canali di comunicazione: i quotidiani ed i manifesti, dove si mescolano l'immagine, la parola e il colore.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32013"/>
            <a:ext cx="2628900" cy="377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313" y="1800225"/>
            <a:ext cx="5040312"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AutoShape 4"/>
          <p:cNvSpPr>
            <a:spLocks noChangeArrowheads="1"/>
          </p:cNvSpPr>
          <p:nvPr/>
        </p:nvSpPr>
        <p:spPr bwMode="auto">
          <a:xfrm>
            <a:off x="0" y="6048375"/>
            <a:ext cx="3959225" cy="1511300"/>
          </a:xfrm>
          <a:prstGeom prst="roundRect">
            <a:avLst>
              <a:gd name="adj" fmla="val 102"/>
            </a:avLst>
          </a:prstGeom>
          <a:solidFill>
            <a:srgbClr val="99FFCC"/>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nchor="ctr"/>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Microsoft YaHei" charset="-122"/>
              </a:defRPr>
            </a:lvl9pPr>
          </a:lstStyle>
          <a:p>
            <a:pPr algn="ctr"/>
            <a:r>
              <a:rPr lang="it-IT" altLang="it-IT"/>
              <a:t>Un quotidiano ed un manifesto </a:t>
            </a:r>
          </a:p>
          <a:p>
            <a:pPr algn="ctr"/>
            <a:r>
              <a:rPr lang="it-IT" altLang="it-IT"/>
              <a:t>del 1800</a:t>
            </a:r>
          </a:p>
        </p:txBody>
      </p:sp>
      <p:sp>
        <p:nvSpPr>
          <p:cNvPr id="9221" name="Line 5"/>
          <p:cNvSpPr>
            <a:spLocks noChangeShapeType="1"/>
          </p:cNvSpPr>
          <p:nvPr/>
        </p:nvSpPr>
        <p:spPr bwMode="auto">
          <a:xfrm flipV="1">
            <a:off x="2160588" y="5902325"/>
            <a:ext cx="144462" cy="1476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222" name="Line 6"/>
          <p:cNvSpPr>
            <a:spLocks noChangeShapeType="1"/>
          </p:cNvSpPr>
          <p:nvPr/>
        </p:nvSpPr>
        <p:spPr bwMode="auto">
          <a:xfrm flipV="1">
            <a:off x="3959225" y="6551613"/>
            <a:ext cx="1079500" cy="746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44463"/>
            <a:ext cx="4319588" cy="2370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2663825"/>
            <a:ext cx="5832475" cy="241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AutoShape 3"/>
          <p:cNvSpPr>
            <a:spLocks noChangeArrowheads="1"/>
          </p:cNvSpPr>
          <p:nvPr/>
        </p:nvSpPr>
        <p:spPr bwMode="auto">
          <a:xfrm>
            <a:off x="7127875" y="647700"/>
            <a:ext cx="2879725" cy="1439863"/>
          </a:xfrm>
          <a:prstGeom prst="roundRect">
            <a:avLst>
              <a:gd name="adj" fmla="val 106"/>
            </a:avLst>
          </a:prstGeom>
          <a:solidFill>
            <a:srgbClr val="99FFCC"/>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4" name="Line 4"/>
          <p:cNvSpPr>
            <a:spLocks noChangeShapeType="1"/>
          </p:cNvSpPr>
          <p:nvPr/>
        </p:nvSpPr>
        <p:spPr bwMode="auto">
          <a:xfrm flipH="1">
            <a:off x="6765925" y="1944688"/>
            <a:ext cx="363538" cy="71437"/>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 name="Line 5"/>
          <p:cNvSpPr>
            <a:spLocks noChangeShapeType="1"/>
          </p:cNvSpPr>
          <p:nvPr/>
        </p:nvSpPr>
        <p:spPr bwMode="auto">
          <a:xfrm flipH="1">
            <a:off x="7413625" y="2087563"/>
            <a:ext cx="147638" cy="57626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6" name="Text Box 6"/>
          <p:cNvSpPr txBox="1">
            <a:spLocks noChangeArrowheads="1"/>
          </p:cNvSpPr>
          <p:nvPr/>
        </p:nvSpPr>
        <p:spPr bwMode="auto">
          <a:xfrm>
            <a:off x="7488238" y="1008063"/>
            <a:ext cx="23336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tabLst>
                <a:tab pos="449263" algn="l"/>
                <a:tab pos="898525" algn="l"/>
                <a:tab pos="1347788" algn="l"/>
                <a:tab pos="1797050" algn="l"/>
                <a:tab pos="22463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9pPr>
          </a:lstStyle>
          <a:p>
            <a:r>
              <a:rPr lang="it-IT" altLang="it-IT"/>
              <a:t>Le prime pubblicità di</a:t>
            </a:r>
          </a:p>
          <a:p>
            <a:r>
              <a:rPr lang="it-IT" altLang="it-IT"/>
              <a:t> Pompei: 79 d.C.</a:t>
            </a:r>
          </a:p>
        </p:txBody>
      </p:sp>
      <p:sp>
        <p:nvSpPr>
          <p:cNvPr id="10247" name="Text Box 7"/>
          <p:cNvSpPr txBox="1">
            <a:spLocks noChangeArrowheads="1"/>
          </p:cNvSpPr>
          <p:nvPr/>
        </p:nvSpPr>
        <p:spPr bwMode="auto">
          <a:xfrm>
            <a:off x="360363" y="5327650"/>
            <a:ext cx="9744075"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9pPr>
          </a:lstStyle>
          <a:p>
            <a:r>
              <a:rPr lang="it-IT" altLang="it-IT"/>
              <a:t>A partire dagli anni '20 la pubblicità si avvia ad operare secondo delle regole scientifiche, tanto </a:t>
            </a:r>
          </a:p>
          <a:p>
            <a:r>
              <a:rPr lang="it-IT" altLang="it-IT"/>
              <a:t>che nel 1925 Daniel Starch pubblica il primo trattato di tecnica pubblicitari, in cui vengono </a:t>
            </a:r>
          </a:p>
          <a:p>
            <a:r>
              <a:rPr lang="it-IT" altLang="it-IT"/>
              <a:t>fissate le cinque regole fondamentali di ogni messaggio pubblicitario:</a:t>
            </a:r>
          </a:p>
          <a:p>
            <a:pPr>
              <a:buFont typeface="Times New Roman" pitchFamily="16" charset="0"/>
              <a:buAutoNum type="arabicParenR"/>
            </a:pPr>
            <a:r>
              <a:rPr lang="it-IT" altLang="it-IT"/>
              <a:t>Bisogna conferirgli la necessaria attrattiva</a:t>
            </a:r>
          </a:p>
          <a:p>
            <a:pPr>
              <a:buFont typeface="Times New Roman" pitchFamily="16" charset="0"/>
              <a:buAutoNum type="arabicParenR"/>
            </a:pPr>
            <a:r>
              <a:rPr lang="it-IT" altLang="it-IT"/>
              <a:t>Molti annunci sono guardati e non osservati</a:t>
            </a:r>
          </a:p>
          <a:p>
            <a:pPr>
              <a:buFont typeface="Times New Roman" pitchFamily="16" charset="0"/>
              <a:buAutoNum type="arabicParenR"/>
            </a:pPr>
            <a:r>
              <a:rPr lang="it-IT" altLang="it-IT"/>
              <a:t>Un buon annuncio deve convincere l'acquirente della veridicità di quanto promette</a:t>
            </a:r>
          </a:p>
          <a:p>
            <a:pPr>
              <a:buFont typeface="Times New Roman" pitchFamily="16" charset="0"/>
              <a:buAutoNum type="arabicParenR"/>
            </a:pPr>
            <a:r>
              <a:rPr lang="it-IT" altLang="it-IT"/>
              <a:t>Deve essere ricordato</a:t>
            </a:r>
          </a:p>
          <a:p>
            <a:pPr>
              <a:buFont typeface="Times New Roman" pitchFamily="16" charset="0"/>
              <a:buAutoNum type="arabicParenR"/>
            </a:pPr>
            <a:r>
              <a:rPr lang="it-IT" altLang="it-IT"/>
              <a:t>Deve essere capace di spingere il compratore a comprare il determinato prodotto.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1944688"/>
            <a:ext cx="4749800"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Oval 2"/>
          <p:cNvSpPr>
            <a:spLocks noChangeArrowheads="1"/>
          </p:cNvSpPr>
          <p:nvPr/>
        </p:nvSpPr>
        <p:spPr bwMode="auto">
          <a:xfrm>
            <a:off x="5759450" y="431800"/>
            <a:ext cx="2592388" cy="1295400"/>
          </a:xfrm>
          <a:prstGeom prst="ellipse">
            <a:avLst/>
          </a:prstGeom>
          <a:solidFill>
            <a:srgbClr val="99FFCC"/>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nchor="ctr"/>
          <a:lstStyle>
            <a:lvl1pPr>
              <a:tabLst>
                <a:tab pos="449263" algn="l"/>
                <a:tab pos="898525" algn="l"/>
                <a:tab pos="1347788" algn="l"/>
                <a:tab pos="1797050" algn="l"/>
                <a:tab pos="22463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Lst>
              <a:defRPr>
                <a:solidFill>
                  <a:srgbClr val="000000"/>
                </a:solidFill>
                <a:latin typeface="Arial" charset="0"/>
                <a:ea typeface="Microsoft YaHei" charset="-122"/>
              </a:defRPr>
            </a:lvl9pPr>
          </a:lstStyle>
          <a:p>
            <a:pPr algn="ctr"/>
            <a:r>
              <a:rPr lang="it-IT" altLang="it-IT"/>
              <a:t>Daniel Starch</a:t>
            </a:r>
          </a:p>
        </p:txBody>
      </p:sp>
      <p:sp>
        <p:nvSpPr>
          <p:cNvPr id="11267" name="Line 3"/>
          <p:cNvSpPr>
            <a:spLocks noChangeShapeType="1"/>
          </p:cNvSpPr>
          <p:nvPr/>
        </p:nvSpPr>
        <p:spPr bwMode="auto">
          <a:xfrm flipH="1">
            <a:off x="6551613" y="1728788"/>
            <a:ext cx="74612" cy="2159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fill="hold" nodeType="clickEffect">
                                  <p:stCondLst>
                                    <p:cond delay="0"/>
                                  </p:stCondLst>
                                  <p:childTnLst>
                                    <p:set>
                                      <p:cBhvr additive="repl">
                                        <p:cTn id="6" dur="1" fill="hold">
                                          <p:stCondLst>
                                            <p:cond delay="0"/>
                                          </p:stCondLst>
                                        </p:cTn>
                                        <p:tgtEl>
                                          <p:spTgt spid="11266"/>
                                        </p:tgtEl>
                                        <p:attrNameLst>
                                          <p:attrName>style.visibility</p:attrName>
                                        </p:attrNameLst>
                                      </p:cBhvr>
                                      <p:to>
                                        <p:strVal val="visible"/>
                                      </p:to>
                                    </p:set>
                                    <p:animEffect transition="in" filter="fade">
                                      <p:cBhvr additive="repl">
                                        <p:cTn id="7" dur="100"/>
                                        <p:tgtEl>
                                          <p:spTgt spid="11266"/>
                                        </p:tgtEl>
                                      </p:cBhvr>
                                    </p:animEffect>
                                    <p:anim calcmode="lin" valueType="num">
                                      <p:cBhvr additive="repl">
                                        <p:cTn id="8" dur="400" fill="hold"/>
                                        <p:tgtEl>
                                          <p:spTgt spid="11266"/>
                                        </p:tgtEl>
                                        <p:attrNameLst>
                                          <p:attrName>ppt_x</p:attrName>
                                        </p:attrNameLst>
                                      </p:cBhvr>
                                      <p:tavLst>
                                        <p:tav tm="100000">
                                          <p:val>
                                            <p:strVal val="#ppt_x"/>
                                          </p:val>
                                        </p:tav>
                                        <p:tav>
                                          <p:val>
                                            <p:strVal val="#ppt_x"/>
                                          </p:val>
                                        </p:tav>
                                      </p:tavLst>
                                    </p:anim>
                                    <p:anim calcmode="lin" valueType="num">
                                      <p:cBhvr additive="repl">
                                        <p:cTn id="9" dur="400" fill="hold"/>
                                        <p:tgtEl>
                                          <p:spTgt spid="11266"/>
                                        </p:tgtEl>
                                        <p:attrNameLst>
                                          <p:attrName>ppt_y</p:attrName>
                                        </p:attrNameLst>
                                      </p:cBhvr>
                                      <p:tavLst>
                                        <p:tav tm="100000">
                                          <p:val>
                                            <p:strVal val="#ppt_y+0.31"/>
                                          </p:val>
                                        </p:tav>
                                        <p:tav>
                                          <p:val>
                                            <p:strVal val="#ppt_y+0.31"/>
                                          </p:val>
                                        </p:tav>
                                      </p:tavLst>
                                    </p:anim>
                                    <p:anim calcmode="lin" valueType="num">
                                      <p:cBhvr additive="repl">
                                        <p:cTn id="10" dur="600" decel="50000" fill="hold">
                                          <p:stCondLst>
                                            <p:cond delay="400"/>
                                          </p:stCondLst>
                                        </p:cTn>
                                        <p:tgtEl>
                                          <p:spTgt spid="11266"/>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p:val>
                                            <p:strVal val="#ppt_x"/>
                                          </p:val>
                                        </p:tav>
                                      </p:tavLst>
                                    </p:anim>
                                    <p:anim calcmode="lin" valueType="num">
                                      <p:cBhvr additive="repl">
                                        <p:cTn id="11" dur="600" decel="50000" fill="hold">
                                          <p:stCondLst>
                                            <p:cond delay="400"/>
                                          </p:stCondLst>
                                        </p:cTn>
                                        <p:tgtEl>
                                          <p:spTgt spid="11266"/>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fill="hold" nodeType="clickEffect">
                                  <p:stCondLst>
                                    <p:cond delay="0"/>
                                  </p:stCondLst>
                                  <p:childTnLst>
                                    <p:set>
                                      <p:cBhvr additive="repl">
                                        <p:cTn id="15" dur="1" fill="hold">
                                          <p:stCondLst>
                                            <p:cond delay="0"/>
                                          </p:stCondLst>
                                        </p:cTn>
                                        <p:tgtEl>
                                          <p:spTgt spid="11265"/>
                                        </p:tgtEl>
                                        <p:attrNameLst>
                                          <p:attrName>style.visibility</p:attrName>
                                        </p:attrNameLst>
                                      </p:cBhvr>
                                      <p:to>
                                        <p:strVal val="visible"/>
                                      </p:to>
                                    </p:set>
                                    <p:animEffect transition="in" filter="fade">
                                      <p:cBhvr additive="repl">
                                        <p:cTn id="16" dur="800" decel="100000"/>
                                        <p:tgtEl>
                                          <p:spTgt spid="11265"/>
                                        </p:tgtEl>
                                      </p:cBhvr>
                                    </p:animEffect>
                                    <p:anim calcmode="lin" valueType="num">
                                      <p:cBhvr additive="repl">
                                        <p:cTn id="17" dur="800" decel="100000" fill="hold"/>
                                        <p:tgtEl>
                                          <p:spTgt spid="11265"/>
                                        </p:tgtEl>
                                        <p:attrNameLst>
                                          <p:attrName>r</p:attrName>
                                        </p:attrNameLst>
                                      </p:cBhvr>
                                      <p:tavLst>
                                        <p:tav tm="100000">
                                          <p:val>
                                            <p:strVal val="-90"/>
                                          </p:val>
                                        </p:tav>
                                        <p:tav>
                                          <p:val>
                                            <p:strVal val="0"/>
                                          </p:val>
                                        </p:tav>
                                      </p:tavLst>
                                    </p:anim>
                                    <p:anim calcmode="lin" valueType="num">
                                      <p:cBhvr additive="repl">
                                        <p:cTn id="18" dur="800" decel="100000" fill="hold"/>
                                        <p:tgtEl>
                                          <p:spTgt spid="11265"/>
                                        </p:tgtEl>
                                        <p:attrNameLst>
                                          <p:attrName>ppt_x</p:attrName>
                                        </p:attrNameLst>
                                      </p:cBhvr>
                                      <p:tavLst>
                                        <p:tav tm="100000">
                                          <p:val>
                                            <p:strVal val="#ppt_x+0.4"/>
                                          </p:val>
                                        </p:tav>
                                        <p:tav>
                                          <p:val>
                                            <p:strVal val="#ppt_x-0.05"/>
                                          </p:val>
                                        </p:tav>
                                      </p:tavLst>
                                    </p:anim>
                                    <p:anim calcmode="lin" valueType="num">
                                      <p:cBhvr additive="repl">
                                        <p:cTn id="19" dur="800" decel="100000" fill="hold"/>
                                        <p:tgtEl>
                                          <p:spTgt spid="11265"/>
                                        </p:tgtEl>
                                        <p:attrNameLst>
                                          <p:attrName>ppt_y</p:attrName>
                                        </p:attrNameLst>
                                      </p:cBhvr>
                                      <p:tavLst>
                                        <p:tav tm="100000">
                                          <p:val>
                                            <p:strVal val="#ppt_y-0.4"/>
                                          </p:val>
                                        </p:tav>
                                        <p:tav>
                                          <p:val>
                                            <p:strVal val="#ppt_y+0.1"/>
                                          </p:val>
                                        </p:tav>
                                      </p:tavLst>
                                    </p:anim>
                                    <p:anim calcmode="lin" valueType="num">
                                      <p:cBhvr additive="repl">
                                        <p:cTn id="20" dur="200" accel="100000" fill="hold">
                                          <p:stCondLst>
                                            <p:cond delay="800"/>
                                          </p:stCondLst>
                                        </p:cTn>
                                        <p:tgtEl>
                                          <p:spTgt spid="11265"/>
                                        </p:tgtEl>
                                        <p:attrNameLst>
                                          <p:attrName>ppt_x</p:attrName>
                                        </p:attrNameLst>
                                      </p:cBhvr>
                                      <p:tavLst>
                                        <p:tav tm="100000">
                                          <p:val>
                                            <p:strVal val="#ppt_x-0.05"/>
                                          </p:val>
                                        </p:tav>
                                        <p:tav>
                                          <p:val>
                                            <p:strVal val="#ppt_x"/>
                                          </p:val>
                                        </p:tav>
                                      </p:tavLst>
                                    </p:anim>
                                    <p:anim calcmode="lin" valueType="num">
                                      <p:cBhvr additive="repl">
                                        <p:cTn id="21" dur="200" accel="100000" fill="hold">
                                          <p:stCondLst>
                                            <p:cond delay="800"/>
                                          </p:stCondLst>
                                        </p:cTn>
                                        <p:tgtEl>
                                          <p:spTgt spid="11265"/>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41363" y="555625"/>
            <a:ext cx="8607425" cy="1262063"/>
          </a:xfrm>
          <a:ln/>
        </p:spPr>
        <p:txBody>
          <a:bodyPr tIns="21336"/>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it-IT" altLang="it-IT">
                <a:solidFill>
                  <a:srgbClr val="FF3333"/>
                </a:solidFill>
              </a:rPr>
              <a:t>L'evoluzione della pubblicità in Italia</a:t>
            </a:r>
          </a:p>
        </p:txBody>
      </p:sp>
      <p:sp>
        <p:nvSpPr>
          <p:cNvPr id="12290" name="Text Box 2"/>
          <p:cNvSpPr txBox="1">
            <a:spLocks noChangeArrowheads="1"/>
          </p:cNvSpPr>
          <p:nvPr/>
        </p:nvSpPr>
        <p:spPr bwMode="auto">
          <a:xfrm>
            <a:off x="503238" y="1368425"/>
            <a:ext cx="9244012" cy="611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charset="0"/>
                <a:ea typeface="Microsoft YaHei" charset="-122"/>
              </a:defRPr>
            </a:lvl9pPr>
          </a:lstStyle>
          <a:p>
            <a:r>
              <a:rPr lang="it-IT" altLang="it-IT"/>
              <a:t>In Italia, a partire dagli anni 20 e 30 del Novecento, in seguito all'eccesso di offerta, le</a:t>
            </a:r>
          </a:p>
          <a:p>
            <a:r>
              <a:rPr lang="it-IT" altLang="it-IT"/>
              <a:t> Aziende dovettero cercare di favorire la nascita di un ambiente che stimolasse la </a:t>
            </a:r>
          </a:p>
          <a:p>
            <a:r>
              <a:rPr lang="it-IT" altLang="it-IT"/>
              <a:t>domanda dei beni: nasce il marketing; ad una pubblicità puramente artistica ne subentra</a:t>
            </a:r>
          </a:p>
          <a:p>
            <a:r>
              <a:rPr lang="it-IT" altLang="it-IT"/>
              <a:t> un'altra orientata ad esaltare le caratteristiche del prodotto. Ma per assistere ad una </a:t>
            </a:r>
          </a:p>
          <a:p>
            <a:r>
              <a:rPr lang="it-IT" altLang="it-IT"/>
              <a:t>significativa modernizzazione del mercato e della pubblicità bisogna aspettare solo gli</a:t>
            </a:r>
          </a:p>
          <a:p>
            <a:r>
              <a:rPr lang="it-IT" altLang="it-IT"/>
              <a:t>anni sessanta. Negli anni Sessanta si ritiene che l'obiettivo fondamentale sia quello di </a:t>
            </a:r>
          </a:p>
          <a:p>
            <a:r>
              <a:rPr lang="it-IT" altLang="it-IT"/>
              <a:t>consentire ai prodotti un'ampia diffusione a basso costo. Alla pubblicità, quindi, viene </a:t>
            </a:r>
          </a:p>
          <a:p>
            <a:r>
              <a:rPr lang="it-IT" altLang="it-IT"/>
              <a:t>chiesto prevalentemente di far conoscere il prodotto. Agli inizi di questo decennio, </a:t>
            </a:r>
          </a:p>
          <a:p>
            <a:r>
              <a:rPr lang="it-IT" altLang="it-IT"/>
              <a:t>anche la televisione italiana cominciò a trasmettere messaggi pubblicitari, ma mentre </a:t>
            </a:r>
          </a:p>
          <a:p>
            <a:r>
              <a:rPr lang="it-IT" altLang="it-IT"/>
              <a:t>All'estero avveniva attraverso spot e sponsorizzazioni, in Italia si percorse una strada </a:t>
            </a:r>
          </a:p>
          <a:p>
            <a:r>
              <a:rPr lang="it-IT" altLang="it-IT"/>
              <a:t>assolutamente originale. Le pubblicità furono ammesse, ma esclusivamente in uno spazio</a:t>
            </a:r>
          </a:p>
          <a:p>
            <a:r>
              <a:rPr lang="it-IT" altLang="it-IT"/>
              <a:t> dedicato “carosello”.</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4248150"/>
            <a:ext cx="5543550"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fade">
                                      <p:cBhvr additive="repl">
                                        <p:cTn id="7" dur="1000"/>
                                        <p:tgtEl>
                                          <p:spTgt spid="12291"/>
                                        </p:tgtEl>
                                      </p:cBhvr>
                                    </p:animEffect>
                                    <p:anim calcmode="lin" valueType="num">
                                      <p:cBhvr additive="repl">
                                        <p:cTn id="8" dur="1000" fill="hold"/>
                                        <p:tgtEl>
                                          <p:spTgt spid="12291"/>
                                        </p:tgtEl>
                                        <p:attrNameLst>
                                          <p:attrName>ppt_x</p:attrName>
                                        </p:attrNameLst>
                                      </p:cBhvr>
                                      <p:tavLst>
                                        <p:tav tm="100000">
                                          <p:val>
                                            <p:strVal val="#ppt_x"/>
                                          </p:val>
                                        </p:tav>
                                        <p:tav>
                                          <p:val>
                                            <p:strVal val="#ppt_x"/>
                                          </p:val>
                                        </p:tav>
                                      </p:tavLst>
                                    </p:anim>
                                    <p:anim calcmode="lin" valueType="num">
                                      <p:cBhvr additive="repl">
                                        <p:cTn id="9" dur="900" decel="100000" fill="hold"/>
                                        <p:tgtEl>
                                          <p:spTgt spid="12291"/>
                                        </p:tgtEl>
                                        <p:attrNameLst>
                                          <p:attrName>ppt_y</p:attrName>
                                        </p:attrNameLst>
                                      </p:cBhvr>
                                      <p:tavLst>
                                        <p:tav tm="100000">
                                          <p:val>
                                            <p:strVal val="#ppt_y+1"/>
                                          </p:val>
                                        </p:tav>
                                        <p:tav>
                                          <p:val>
                                            <p:strVal val="#ppt_y-.03"/>
                                          </p:val>
                                        </p:tav>
                                      </p:tavLst>
                                    </p:anim>
                                    <p:anim calcmode="lin" valueType="num">
                                      <p:cBhvr additive="repl">
                                        <p:cTn id="10" dur="100" accel="100000" fill="hold">
                                          <p:stCondLst>
                                            <p:cond delay="900"/>
                                          </p:stCondLst>
                                        </p:cTn>
                                        <p:tgtEl>
                                          <p:spTgt spid="12291"/>
                                        </p:tgtEl>
                                        <p:attrNameLst>
                                          <p:attrName>ppt_y</p:attrName>
                                        </p:attrNameLst>
                                      </p:cBhvr>
                                      <p:tavLst>
                                        <p:tav tm="100000">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15900" y="215900"/>
            <a:ext cx="963771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charset="0"/>
                <a:ea typeface="Microsoft YaHei" charset="-122"/>
              </a:defRPr>
            </a:lvl9pPr>
          </a:lstStyle>
          <a:p>
            <a:r>
              <a:rPr lang="it-IT" altLang="it-IT"/>
              <a:t>Alle aziende che intendevano usufruire di questa nuova opportunità, venne richiesto di</a:t>
            </a:r>
          </a:p>
          <a:p>
            <a:r>
              <a:rPr lang="it-IT" altLang="it-IT"/>
              <a:t> gratificare lo spettatore, che si riteneva venisse disturbato dalla presenza della pubblicità.</a:t>
            </a:r>
          </a:p>
          <a:p>
            <a:r>
              <a:rPr lang="it-IT" altLang="it-IT"/>
              <a:t>In tal senso venne imposto che i filmati fossero composti da 100 secondi di spettacolo</a:t>
            </a:r>
          </a:p>
          <a:p>
            <a:r>
              <a:rPr lang="it-IT" altLang="it-IT"/>
              <a:t>(in cui la pubblicità non doveva essere assolutamente presente) e 35 secondi per il cosiddetto</a:t>
            </a:r>
          </a:p>
          <a:p>
            <a:r>
              <a:rPr lang="it-IT" altLang="it-IT"/>
              <a:t> “codino” commerciale. Per i vincoli impostati, carosello si dimostrò uno strumento efficace.</a:t>
            </a:r>
          </a:p>
          <a:p>
            <a:endParaRPr lang="it-IT" altLang="it-IT"/>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1906588"/>
            <a:ext cx="5905500" cy="4429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Effect transition="in" filter="fade">
                                      <p:cBhvr additive="repl">
                                        <p:cTn id="7" dur="1000"/>
                                        <p:tgtEl>
                                          <p:spTgt spid="13314"/>
                                        </p:tgtEl>
                                      </p:cBhvr>
                                    </p:animEffect>
                                    <p:anim calcmode="lin" valueType="num">
                                      <p:cBhvr additive="repl">
                                        <p:cTn id="8" dur="1000" fill="hold"/>
                                        <p:tgtEl>
                                          <p:spTgt spid="13314"/>
                                        </p:tgtEl>
                                        <p:attrNameLst>
                                          <p:attrName>ppt_x</p:attrName>
                                        </p:attrNameLst>
                                      </p:cBhvr>
                                      <p:tavLst>
                                        <p:tav tm="100000">
                                          <p:val>
                                            <p:strVal val="#ppt_x"/>
                                          </p:val>
                                        </p:tav>
                                        <p:tav>
                                          <p:val>
                                            <p:strVal val="#ppt_x"/>
                                          </p:val>
                                        </p:tav>
                                      </p:tavLst>
                                    </p:anim>
                                    <p:anim calcmode="lin" valueType="num">
                                      <p:cBhvr additive="repl">
                                        <p:cTn id="9" dur="900" decel="100000" fill="hold"/>
                                        <p:tgtEl>
                                          <p:spTgt spid="13314"/>
                                        </p:tgtEl>
                                        <p:attrNameLst>
                                          <p:attrName>ppt_y</p:attrName>
                                        </p:attrNameLst>
                                      </p:cBhvr>
                                      <p:tavLst>
                                        <p:tav tm="100000">
                                          <p:val>
                                            <p:strVal val="#ppt_y+1"/>
                                          </p:val>
                                        </p:tav>
                                        <p:tav>
                                          <p:val>
                                            <p:strVal val="#ppt_y-.03"/>
                                          </p:val>
                                        </p:tav>
                                      </p:tavLst>
                                    </p:anim>
                                    <p:anim calcmode="lin" valueType="num">
                                      <p:cBhvr additive="repl">
                                        <p:cTn id="10" dur="100" accel="100000" fill="hold">
                                          <p:stCondLst>
                                            <p:cond delay="900"/>
                                          </p:stCondLst>
                                        </p:cTn>
                                        <p:tgtEl>
                                          <p:spTgt spid="13314"/>
                                        </p:tgtEl>
                                        <p:attrNameLst>
                                          <p:attrName>ppt_y</p:attrName>
                                        </p:attrNameLst>
                                      </p:cBhvr>
                                      <p:tavLst>
                                        <p:tav tm="100000">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2347</Words>
  <Application>Microsoft Office PowerPoint</Application>
  <PresentationFormat>Personalizzato</PresentationFormat>
  <Paragraphs>170</Paragraphs>
  <Slides>23</Slides>
  <Notes>23</Notes>
  <HiddenSlides>0</HiddenSlides>
  <MMClips>0</MMClips>
  <ScaleCrop>false</ScaleCrop>
  <HeadingPairs>
    <vt:vector size="4" baseType="variant">
      <vt:variant>
        <vt:lpstr>Tema</vt:lpstr>
      </vt:variant>
      <vt:variant>
        <vt:i4>3</vt:i4>
      </vt:variant>
      <vt:variant>
        <vt:lpstr>Titoli diapositive</vt:lpstr>
      </vt:variant>
      <vt:variant>
        <vt:i4>23</vt:i4>
      </vt:variant>
    </vt:vector>
  </HeadingPairs>
  <TitlesOfParts>
    <vt:vector size="26" baseType="lpstr">
      <vt:lpstr>Tema di Office</vt:lpstr>
      <vt:lpstr>Tema di Office</vt:lpstr>
      <vt:lpstr>Tema di Office</vt:lpstr>
      <vt:lpstr>La Pubblicità</vt:lpstr>
      <vt:lpstr>Che cos'è la pubblicità?</vt:lpstr>
      <vt:lpstr>La storia della pubblicità</vt:lpstr>
      <vt:lpstr>Presentazione standard di PowerPoint</vt:lpstr>
      <vt:lpstr>Presentazione standard di PowerPoint</vt:lpstr>
      <vt:lpstr>Presentazione standard di PowerPoint</vt:lpstr>
      <vt:lpstr>Presentazione standard di PowerPoint</vt:lpstr>
      <vt:lpstr>L'evoluzione della pubblicità in Italia</vt:lpstr>
      <vt:lpstr>Presentazione standard di PowerPoint</vt:lpstr>
      <vt:lpstr>Presentazione standard di PowerPoint</vt:lpstr>
      <vt:lpstr>Presentazione standard di PowerPoint</vt:lpstr>
      <vt:lpstr>Presentazione standard di PowerPoint</vt:lpstr>
      <vt:lpstr>I tipi di pubblicità</vt:lpstr>
      <vt:lpstr>Presentazione standard di PowerPoint</vt:lpstr>
      <vt:lpstr>Le caratteristiche della pubblicità</vt:lpstr>
      <vt:lpstr>Presentazione standard di PowerPoint</vt:lpstr>
      <vt:lpstr>Le parole della pubblicità</vt:lpstr>
      <vt:lpstr>LA PACE!!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Pubblicità</dc:title>
  <dc:creator>Simone Annunziata</dc:creator>
  <cp:lastModifiedBy>utente</cp:lastModifiedBy>
  <cp:revision>17</cp:revision>
  <cp:lastPrinted>1601-01-01T00:00:00Z</cp:lastPrinted>
  <dcterms:created xsi:type="dcterms:W3CDTF">2015-12-28T18:45:12Z</dcterms:created>
  <dcterms:modified xsi:type="dcterms:W3CDTF">2016-03-04T10:56:50Z</dcterms:modified>
</cp:coreProperties>
</file>