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4" r:id="rId1"/>
  </p:sldMasterIdLst>
  <p:sldIdLst>
    <p:sldId id="298" r:id="rId2"/>
    <p:sldId id="297" r:id="rId3"/>
    <p:sldId id="256" r:id="rId4"/>
    <p:sldId id="258" r:id="rId5"/>
    <p:sldId id="259" r:id="rId6"/>
    <p:sldId id="260" r:id="rId7"/>
    <p:sldId id="261" r:id="rId8"/>
    <p:sldId id="262" r:id="rId9"/>
    <p:sldId id="263" r:id="rId10"/>
    <p:sldId id="264" r:id="rId11"/>
    <p:sldId id="265" r:id="rId12"/>
    <p:sldId id="266" r:id="rId13"/>
    <p:sldId id="267" r:id="rId14"/>
    <p:sldId id="268" r:id="rId15"/>
    <p:sldId id="289" r:id="rId16"/>
    <p:sldId id="295" r:id="rId17"/>
    <p:sldId id="271" r:id="rId18"/>
    <p:sldId id="272" r:id="rId19"/>
    <p:sldId id="273" r:id="rId20"/>
    <p:sldId id="274" r:id="rId21"/>
    <p:sldId id="275" r:id="rId22"/>
    <p:sldId id="276" r:id="rId23"/>
    <p:sldId id="277" r:id="rId24"/>
    <p:sldId id="288" r:id="rId25"/>
    <p:sldId id="278" r:id="rId26"/>
    <p:sldId id="279" r:id="rId27"/>
    <p:sldId id="281" r:id="rId28"/>
    <p:sldId id="282" r:id="rId29"/>
    <p:sldId id="283" r:id="rId30"/>
    <p:sldId id="284" r:id="rId31"/>
    <p:sldId id="285" r:id="rId32"/>
    <p:sldId id="286" r:id="rId33"/>
    <p:sldId id="299" r:id="rId34"/>
    <p:sldId id="287" r:id="rId35"/>
    <p:sldId id="292" r:id="rId36"/>
    <p:sldId id="293" r:id="rId37"/>
    <p:sldId id="294" r:id="rId38"/>
    <p:sldId id="301" r:id="rId39"/>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94" autoAdjust="0"/>
    <p:restoredTop sz="94660" autoAdjust="0"/>
  </p:normalViewPr>
  <p:slideViewPr>
    <p:cSldViewPr snapToGrid="0">
      <p:cViewPr varScale="1">
        <p:scale>
          <a:sx n="103" d="100"/>
          <a:sy n="103" d="100"/>
        </p:scale>
        <p:origin x="150" y="31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it-IT" smtClean="0"/>
              <a:t>Fare clic per modificare lo stile del titolo</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9E577E66-59E3-4BF3-A0A3-44CFF437FF2B}" type="datetimeFigureOut">
              <a:rPr lang="it-IT" smtClean="0"/>
              <a:t>05/02/2016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4C4E385C-3F8D-4034-A2CF-037669506BF5}" type="slidenum">
              <a:rPr lang="it-IT" smtClean="0"/>
              <a:t>‹N›</a:t>
            </a:fld>
            <a:endParaRPr lang="it-IT"/>
          </a:p>
        </p:txBody>
      </p:sp>
    </p:spTree>
    <p:extLst>
      <p:ext uri="{BB962C8B-B14F-4D97-AF65-F5344CB8AC3E}">
        <p14:creationId xmlns:p14="http://schemas.microsoft.com/office/powerpoint/2010/main" val="38317869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9E577E66-59E3-4BF3-A0A3-44CFF437FF2B}" type="datetimeFigureOut">
              <a:rPr lang="it-IT" smtClean="0"/>
              <a:t>05/02/2016</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4C4E385C-3F8D-4034-A2CF-037669506BF5}" type="slidenum">
              <a:rPr lang="it-IT" smtClean="0"/>
              <a:t>‹N›</a:t>
            </a:fld>
            <a:endParaRPr lang="it-IT"/>
          </a:p>
        </p:txBody>
      </p:sp>
    </p:spTree>
    <p:extLst>
      <p:ext uri="{BB962C8B-B14F-4D97-AF65-F5344CB8AC3E}">
        <p14:creationId xmlns:p14="http://schemas.microsoft.com/office/powerpoint/2010/main" val="19233965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it-IT" smtClean="0"/>
              <a:t>Fare clic per modificare lo stile del titolo</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9E577E66-59E3-4BF3-A0A3-44CFF437FF2B}" type="datetimeFigureOut">
              <a:rPr lang="it-IT" smtClean="0"/>
              <a:t>05/02/2016</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4C4E385C-3F8D-4034-A2CF-037669506BF5}" type="slidenum">
              <a:rPr lang="it-IT" smtClean="0"/>
              <a:t>‹N›</a:t>
            </a:fld>
            <a:endParaRPr lang="it-IT"/>
          </a:p>
        </p:txBody>
      </p:sp>
    </p:spTree>
    <p:extLst>
      <p:ext uri="{BB962C8B-B14F-4D97-AF65-F5344CB8AC3E}">
        <p14:creationId xmlns:p14="http://schemas.microsoft.com/office/powerpoint/2010/main" val="14511460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it-IT" smtClean="0"/>
              <a:t>Fare clic per modificare lo stile del titolo</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9E577E66-59E3-4BF3-A0A3-44CFF437FF2B}" type="datetimeFigureOut">
              <a:rPr lang="it-IT" smtClean="0"/>
              <a:t>05/02/2016</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4C4E385C-3F8D-4034-A2CF-037669506BF5}" type="slidenum">
              <a:rPr lang="it-IT" smtClean="0"/>
              <a:t>‹N›</a:t>
            </a:fld>
            <a:endParaRPr lang="it-IT"/>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0811102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it-IT" smtClean="0"/>
              <a:t>Fare clic per modificare lo stile del titolo</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9E577E66-59E3-4BF3-A0A3-44CFF437FF2B}" type="datetimeFigureOut">
              <a:rPr lang="it-IT" smtClean="0"/>
              <a:t>05/02/2016</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4C4E385C-3F8D-4034-A2CF-037669506BF5}" type="slidenum">
              <a:rPr lang="it-IT" smtClean="0"/>
              <a:t>‹N›</a:t>
            </a:fld>
            <a:endParaRPr lang="it-IT"/>
          </a:p>
        </p:txBody>
      </p:sp>
    </p:spTree>
    <p:extLst>
      <p:ext uri="{BB962C8B-B14F-4D97-AF65-F5344CB8AC3E}">
        <p14:creationId xmlns:p14="http://schemas.microsoft.com/office/powerpoint/2010/main" val="7941615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it-IT" smtClean="0"/>
              <a:t>Fare clic per modificare lo stile del titolo</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3" name="Date Placeholder 2"/>
          <p:cNvSpPr>
            <a:spLocks noGrp="1"/>
          </p:cNvSpPr>
          <p:nvPr>
            <p:ph type="dt" sz="half" idx="10"/>
          </p:nvPr>
        </p:nvSpPr>
        <p:spPr/>
        <p:txBody>
          <a:bodyPr/>
          <a:lstStyle/>
          <a:p>
            <a:fld id="{9E577E66-59E3-4BF3-A0A3-44CFF437FF2B}" type="datetimeFigureOut">
              <a:rPr lang="it-IT" smtClean="0"/>
              <a:t>05/02/2016</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4C4E385C-3F8D-4034-A2CF-037669506BF5}" type="slidenum">
              <a:rPr lang="it-IT" smtClean="0"/>
              <a:t>‹N›</a:t>
            </a:fld>
            <a:endParaRPr lang="it-IT"/>
          </a:p>
        </p:txBody>
      </p:sp>
    </p:spTree>
    <p:extLst>
      <p:ext uri="{BB962C8B-B14F-4D97-AF65-F5344CB8AC3E}">
        <p14:creationId xmlns:p14="http://schemas.microsoft.com/office/powerpoint/2010/main" val="21987684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 immagine">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it-IT" smtClean="0"/>
              <a:t>Fare clic per modificare lo stile del titolo</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3" name="Date Placeholder 2"/>
          <p:cNvSpPr>
            <a:spLocks noGrp="1"/>
          </p:cNvSpPr>
          <p:nvPr>
            <p:ph type="dt" sz="half" idx="10"/>
          </p:nvPr>
        </p:nvSpPr>
        <p:spPr/>
        <p:txBody>
          <a:bodyPr/>
          <a:lstStyle/>
          <a:p>
            <a:fld id="{9E577E66-59E3-4BF3-A0A3-44CFF437FF2B}" type="datetimeFigureOut">
              <a:rPr lang="it-IT" smtClean="0"/>
              <a:t>05/02/2016</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4C4E385C-3F8D-4034-A2CF-037669506BF5}" type="slidenum">
              <a:rPr lang="it-IT" smtClean="0"/>
              <a:t>‹N›</a:t>
            </a:fld>
            <a:endParaRPr lang="it-IT"/>
          </a:p>
        </p:txBody>
      </p:sp>
    </p:spTree>
    <p:extLst>
      <p:ext uri="{BB962C8B-B14F-4D97-AF65-F5344CB8AC3E}">
        <p14:creationId xmlns:p14="http://schemas.microsoft.com/office/powerpoint/2010/main" val="3945756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9E577E66-59E3-4BF3-A0A3-44CFF437FF2B}" type="datetimeFigureOut">
              <a:rPr lang="it-IT" smtClean="0"/>
              <a:t>05/02/2016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4C4E385C-3F8D-4034-A2CF-037669506BF5}" type="slidenum">
              <a:rPr lang="it-IT" smtClean="0"/>
              <a:t>‹N›</a:t>
            </a:fld>
            <a:endParaRPr lang="it-IT"/>
          </a:p>
        </p:txBody>
      </p:sp>
    </p:spTree>
    <p:extLst>
      <p:ext uri="{BB962C8B-B14F-4D97-AF65-F5344CB8AC3E}">
        <p14:creationId xmlns:p14="http://schemas.microsoft.com/office/powerpoint/2010/main" val="10370489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it-IT" smtClean="0"/>
              <a:t>Fare clic per modificare lo stile del titolo</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9E577E66-59E3-4BF3-A0A3-44CFF437FF2B}" type="datetimeFigureOut">
              <a:rPr lang="it-IT" smtClean="0"/>
              <a:t>05/02/2016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4C4E385C-3F8D-4034-A2CF-037669506BF5}" type="slidenum">
              <a:rPr lang="it-IT" smtClean="0"/>
              <a:t>‹N›</a:t>
            </a:fld>
            <a:endParaRPr lang="it-IT"/>
          </a:p>
        </p:txBody>
      </p:sp>
    </p:spTree>
    <p:extLst>
      <p:ext uri="{BB962C8B-B14F-4D97-AF65-F5344CB8AC3E}">
        <p14:creationId xmlns:p14="http://schemas.microsoft.com/office/powerpoint/2010/main" val="34067726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9E577E66-59E3-4BF3-A0A3-44CFF437FF2B}" type="datetimeFigureOut">
              <a:rPr lang="it-IT" smtClean="0"/>
              <a:t>05/02/2016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4C4E385C-3F8D-4034-A2CF-037669506BF5}" type="slidenum">
              <a:rPr lang="it-IT" smtClean="0"/>
              <a:t>‹N›</a:t>
            </a:fld>
            <a:endParaRPr lang="it-IT"/>
          </a:p>
        </p:txBody>
      </p:sp>
    </p:spTree>
    <p:extLst>
      <p:ext uri="{BB962C8B-B14F-4D97-AF65-F5344CB8AC3E}">
        <p14:creationId xmlns:p14="http://schemas.microsoft.com/office/powerpoint/2010/main" val="38493475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9E577E66-59E3-4BF3-A0A3-44CFF437FF2B}" type="datetimeFigureOut">
              <a:rPr lang="it-IT" smtClean="0"/>
              <a:t>05/02/2016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4C4E385C-3F8D-4034-A2CF-037669506BF5}" type="slidenum">
              <a:rPr lang="it-IT" smtClean="0"/>
              <a:t>‹N›</a:t>
            </a:fld>
            <a:endParaRPr lang="it-IT"/>
          </a:p>
        </p:txBody>
      </p:sp>
    </p:spTree>
    <p:extLst>
      <p:ext uri="{BB962C8B-B14F-4D97-AF65-F5344CB8AC3E}">
        <p14:creationId xmlns:p14="http://schemas.microsoft.com/office/powerpoint/2010/main" val="32521440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it-IT" smtClean="0"/>
              <a:t>Fare clic per modificare lo stile del titolo</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fld id="{9E577E66-59E3-4BF3-A0A3-44CFF437FF2B}" type="datetimeFigureOut">
              <a:rPr lang="it-IT" smtClean="0"/>
              <a:t>05/02/2016</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4C4E385C-3F8D-4034-A2CF-037669506BF5}" type="slidenum">
              <a:rPr lang="it-IT" smtClean="0"/>
              <a:t>‹N›</a:t>
            </a:fld>
            <a:endParaRPr lang="it-IT"/>
          </a:p>
        </p:txBody>
      </p:sp>
    </p:spTree>
    <p:extLst>
      <p:ext uri="{BB962C8B-B14F-4D97-AF65-F5344CB8AC3E}">
        <p14:creationId xmlns:p14="http://schemas.microsoft.com/office/powerpoint/2010/main" val="22529079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12" name="Content Placeholder 3"/>
          <p:cNvSpPr>
            <a:spLocks noGrp="1"/>
          </p:cNvSpPr>
          <p:nvPr>
            <p:ph sz="quarter" idx="13"/>
          </p:nvPr>
        </p:nvSpPr>
        <p:spPr>
          <a:xfrm>
            <a:off x="913774" y="3051012"/>
            <a:ext cx="5106027" cy="2740187"/>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13" name="Content Placeholder 5"/>
          <p:cNvSpPr>
            <a:spLocks noGrp="1"/>
          </p:cNvSpPr>
          <p:nvPr>
            <p:ph sz="quarter" idx="14"/>
          </p:nvPr>
        </p:nvSpPr>
        <p:spPr>
          <a:xfrm>
            <a:off x="6172200" y="3051012"/>
            <a:ext cx="5105401" cy="2740187"/>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fld id="{9E577E66-59E3-4BF3-A0A3-44CFF437FF2B}" type="datetimeFigureOut">
              <a:rPr lang="it-IT" smtClean="0"/>
              <a:t>05/02/2016</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4C4E385C-3F8D-4034-A2CF-037669506BF5}" type="slidenum">
              <a:rPr lang="it-IT" smtClean="0"/>
              <a:t>‹N›</a:t>
            </a:fld>
            <a:endParaRPr lang="it-IT"/>
          </a:p>
        </p:txBody>
      </p:sp>
    </p:spTree>
    <p:extLst>
      <p:ext uri="{BB962C8B-B14F-4D97-AF65-F5344CB8AC3E}">
        <p14:creationId xmlns:p14="http://schemas.microsoft.com/office/powerpoint/2010/main" val="29968115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Date Placeholder 2"/>
          <p:cNvSpPr>
            <a:spLocks noGrp="1"/>
          </p:cNvSpPr>
          <p:nvPr>
            <p:ph type="dt" sz="half" idx="10"/>
          </p:nvPr>
        </p:nvSpPr>
        <p:spPr/>
        <p:txBody>
          <a:bodyPr/>
          <a:lstStyle/>
          <a:p>
            <a:fld id="{9E577E66-59E3-4BF3-A0A3-44CFF437FF2B}" type="datetimeFigureOut">
              <a:rPr lang="it-IT" smtClean="0"/>
              <a:t>05/02/2016</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4C4E385C-3F8D-4034-A2CF-037669506BF5}" type="slidenum">
              <a:rPr lang="it-IT" smtClean="0"/>
              <a:t>‹N›</a:t>
            </a:fld>
            <a:endParaRPr lang="it-IT"/>
          </a:p>
        </p:txBody>
      </p:sp>
    </p:spTree>
    <p:extLst>
      <p:ext uri="{BB962C8B-B14F-4D97-AF65-F5344CB8AC3E}">
        <p14:creationId xmlns:p14="http://schemas.microsoft.com/office/powerpoint/2010/main" val="33908853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9E577E66-59E3-4BF3-A0A3-44CFF437FF2B}" type="datetimeFigureOut">
              <a:rPr lang="it-IT" smtClean="0"/>
              <a:t>05/02/2016</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4C4E385C-3F8D-4034-A2CF-037669506BF5}" type="slidenum">
              <a:rPr lang="it-IT" smtClean="0"/>
              <a:t>‹N›</a:t>
            </a:fld>
            <a:endParaRPr lang="it-IT"/>
          </a:p>
        </p:txBody>
      </p:sp>
    </p:spTree>
    <p:extLst>
      <p:ext uri="{BB962C8B-B14F-4D97-AF65-F5344CB8AC3E}">
        <p14:creationId xmlns:p14="http://schemas.microsoft.com/office/powerpoint/2010/main" val="18510028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it-IT" smtClean="0"/>
              <a:t>Fare clic per modificare lo stile del titolo</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9E577E66-59E3-4BF3-A0A3-44CFF437FF2B}" type="datetimeFigureOut">
              <a:rPr lang="it-IT" smtClean="0"/>
              <a:t>05/02/2016</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4C4E385C-3F8D-4034-A2CF-037669506BF5}" type="slidenum">
              <a:rPr lang="it-IT" smtClean="0"/>
              <a:t>‹N›</a:t>
            </a:fld>
            <a:endParaRPr lang="it-IT"/>
          </a:p>
        </p:txBody>
      </p:sp>
    </p:spTree>
    <p:extLst>
      <p:ext uri="{BB962C8B-B14F-4D97-AF65-F5344CB8AC3E}">
        <p14:creationId xmlns:p14="http://schemas.microsoft.com/office/powerpoint/2010/main" val="17058229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9E577E66-59E3-4BF3-A0A3-44CFF437FF2B}" type="datetimeFigureOut">
              <a:rPr lang="it-IT" smtClean="0"/>
              <a:t>05/02/2016</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4C4E385C-3F8D-4034-A2CF-037669506BF5}" type="slidenum">
              <a:rPr lang="it-IT" smtClean="0"/>
              <a:t>‹N›</a:t>
            </a:fld>
            <a:endParaRPr lang="it-IT"/>
          </a:p>
        </p:txBody>
      </p:sp>
    </p:spTree>
    <p:extLst>
      <p:ext uri="{BB962C8B-B14F-4D97-AF65-F5344CB8AC3E}">
        <p14:creationId xmlns:p14="http://schemas.microsoft.com/office/powerpoint/2010/main" val="636773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mt="8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9E577E66-59E3-4BF3-A0A3-44CFF437FF2B}" type="datetimeFigureOut">
              <a:rPr lang="it-IT" smtClean="0"/>
              <a:t>05/02/2016</a:t>
            </a:fld>
            <a:endParaRPr lang="it-IT"/>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it-IT"/>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4C4E385C-3F8D-4034-A2CF-037669506BF5}" type="slidenum">
              <a:rPr lang="it-IT" smtClean="0"/>
              <a:t>‹N›</a:t>
            </a:fld>
            <a:endParaRPr lang="it-IT"/>
          </a:p>
        </p:txBody>
      </p:sp>
    </p:spTree>
    <p:extLst>
      <p:ext uri="{BB962C8B-B14F-4D97-AF65-F5344CB8AC3E}">
        <p14:creationId xmlns:p14="http://schemas.microsoft.com/office/powerpoint/2010/main" val="2486699252"/>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 id="2147483936" r:id="rId12"/>
    <p:sldLayoutId id="2147483937" r:id="rId13"/>
    <p:sldLayoutId id="2147483938" r:id="rId14"/>
    <p:sldLayoutId id="2147483939" r:id="rId15"/>
    <p:sldLayoutId id="2147483940" r:id="rId16"/>
    <p:sldLayoutId id="2147483941" r:id="rId17"/>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slideLayout" Target="../slideLayouts/slideLayout7.xml"/><Relationship Id="rId1" Type="http://schemas.openxmlformats.org/officeDocument/2006/relationships/video" Target="https://www.youtube.com/embed/ey_IsfoG0jc" TargetMode="Externa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video" Target="https://www.youtube.com/embed/eEquBEbQ9oU" TargetMode="Externa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normAutofit fontScale="90000"/>
          </a:bodyPr>
          <a:lstStyle/>
          <a:p>
            <a:r>
              <a:rPr lang="it-IT" dirty="0" smtClean="0"/>
              <a:t>La classe 3 c presenta:</a:t>
            </a:r>
            <a:br>
              <a:rPr lang="it-IT" dirty="0" smtClean="0"/>
            </a:br>
            <a:r>
              <a:rPr lang="it-IT" sz="9600" dirty="0" smtClean="0">
                <a:solidFill>
                  <a:srgbClr val="FF0000"/>
                </a:solidFill>
                <a:latin typeface="Algerian" pitchFamily="82" charset="0"/>
              </a:rPr>
              <a:t>la pubblicità </a:t>
            </a:r>
            <a:endParaRPr lang="it-IT" sz="9600" dirty="0">
              <a:solidFill>
                <a:srgbClr val="FF0000"/>
              </a:solidFill>
              <a:latin typeface="Algerian" pitchFamily="82" charset="0"/>
            </a:endParaRPr>
          </a:p>
        </p:txBody>
      </p:sp>
      <p:pic>
        <p:nvPicPr>
          <p:cNvPr id="4" name="Sia - My Lov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332375" y="5584371"/>
            <a:ext cx="609600" cy="609600"/>
          </a:xfrm>
          <a:prstGeom prst="rect">
            <a:avLst/>
          </a:prstGeom>
        </p:spPr>
      </p:pic>
    </p:spTree>
    <p:extLst>
      <p:ext uri="{BB962C8B-B14F-4D97-AF65-F5344CB8AC3E}">
        <p14:creationId xmlns:p14="http://schemas.microsoft.com/office/powerpoint/2010/main" val="32031726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nextCondLst>
                <p:cond evt="onClick" delay="0">
                  <p:tgtEl>
                    <p:spTgt spid="4"/>
                  </p:tgtEl>
                </p:cond>
              </p:nextCondLst>
            </p:seq>
            <p:audio>
              <p:cMediaNode vol="80000" numSld="999">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901819" y="1"/>
            <a:ext cx="5178491" cy="914400"/>
          </a:xfrm>
        </p:spPr>
        <p:txBody>
          <a:bodyPr/>
          <a:lstStyle/>
          <a:p>
            <a:r>
              <a:rPr lang="it-IT" dirty="0" smtClean="0">
                <a:solidFill>
                  <a:srgbClr val="FF0000"/>
                </a:solidFill>
                <a:latin typeface="Freestyle Script" panose="030804020302050B0404" pitchFamily="66" charset="0"/>
              </a:rPr>
              <a:t>LA PACE NEL MONDO </a:t>
            </a:r>
            <a:endParaRPr lang="it-IT" dirty="0">
              <a:solidFill>
                <a:srgbClr val="FF0000"/>
              </a:solidFill>
              <a:latin typeface="Freestyle Script" panose="030804020302050B0404" pitchFamily="66" charset="0"/>
            </a:endParaRPr>
          </a:p>
        </p:txBody>
      </p:sp>
      <p:sp>
        <p:nvSpPr>
          <p:cNvPr id="3" name="Segnaposto contenuto 2"/>
          <p:cNvSpPr>
            <a:spLocks noGrp="1"/>
          </p:cNvSpPr>
          <p:nvPr>
            <p:ph sz="quarter" idx="13"/>
          </p:nvPr>
        </p:nvSpPr>
        <p:spPr>
          <a:xfrm>
            <a:off x="74645" y="849086"/>
            <a:ext cx="11279155" cy="5868955"/>
          </a:xfrm>
        </p:spPr>
        <p:txBody>
          <a:bodyPr>
            <a:normAutofit lnSpcReduction="10000"/>
          </a:bodyPr>
          <a:lstStyle/>
          <a:p>
            <a:pPr marL="0" indent="0">
              <a:buNone/>
            </a:pPr>
            <a:r>
              <a:rPr lang="it-IT" dirty="0" smtClean="0"/>
              <a:t>La pace è una condizione sociale, relazionale, politica caratterizzata dalla presenza di armonia e contemporanea assenza di tensioni e conflitti. La pace è un bene di tutti ed ognuno deve impegnarsi in prima persona per realizzarla. Nella poesia “Per chi suona la campana” di John Donne, ogni uomo ha un’importanza fondamentale per l’umanità intera e quindi per ciascuno di noi.</a:t>
            </a:r>
          </a:p>
          <a:p>
            <a:pPr marL="0" indent="0">
              <a:buNone/>
            </a:pPr>
            <a:r>
              <a:rPr lang="it-IT" dirty="0" smtClean="0"/>
              <a:t>Gli uomini, tutti gli uomini sono essenziali, pertanto solo unendoci, collaborando potremo risolvere i problemi, che affliggono la Terra. La guerra è nata insieme all’uomo perché tra gruppi sociali si crea tensione, che sfocia alcune volte in veri e propri conflitti. L’uomo ha perfezionato armi, ma non ha creato niente per la pace, anche se la storia ci insegna che la guerra non porta niente di positivo, al contrario aumenta i problemi. Anche la nostra  costituzione  nell’articolo n°11 afferma che ”L’Italia ripudia la guerra come strumento di offesa  alla libertà degli altri popoli”.   Leggiamo con attenzione, seguiamo queste regole, rendiamole concrete! </a:t>
            </a:r>
            <a:r>
              <a:rPr lang="it-IT" sz="3600" dirty="0" smtClean="0">
                <a:solidFill>
                  <a:srgbClr val="FF0000"/>
                </a:solidFill>
              </a:rPr>
              <a:t>Non dobbiamo perdere la speranza!</a:t>
            </a:r>
          </a:p>
          <a:p>
            <a:pPr marL="0" indent="0">
              <a:buNone/>
            </a:pPr>
            <a:endParaRPr lang="it-IT" dirty="0" smtClean="0"/>
          </a:p>
        </p:txBody>
      </p:sp>
    </p:spTree>
    <p:extLst>
      <p:ext uri="{BB962C8B-B14F-4D97-AF65-F5344CB8AC3E}">
        <p14:creationId xmlns:p14="http://schemas.microsoft.com/office/powerpoint/2010/main" val="4221917411"/>
      </p:ext>
    </p:extLst>
  </p:cSld>
  <p:clrMapOvr>
    <a:masterClrMapping/>
  </p:clrMapOvr>
  <p:transition spd="slow">
    <p:wheel spokes="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93306" y="83976"/>
            <a:ext cx="12098694" cy="1569660"/>
          </a:xfrm>
          <a:prstGeom prst="rect">
            <a:avLst/>
          </a:prstGeom>
        </p:spPr>
        <p:txBody>
          <a:bodyPr wrap="square">
            <a:spAutoFit/>
          </a:bodyPr>
          <a:lstStyle/>
          <a:p>
            <a:r>
              <a:rPr lang="it-IT" sz="2400" dirty="0" smtClean="0"/>
              <a:t>…. Qualche tempo fa Barack Obama ha ricevuto il Nobel per la pace perché, durante il corso dei primi mesi del suo mandato, ha dimostrato uno straordinario impegno per rafforzare la diplomazia internazionale e la collaborazione tra i popoli. Dobbiamo cancellare dai vocabolari in tutte le lingue la parola guerra                                   </a:t>
            </a:r>
            <a:endParaRPr lang="it-IT" sz="2400" dirty="0"/>
          </a:p>
        </p:txBody>
      </p:sp>
      <p:sp>
        <p:nvSpPr>
          <p:cNvPr id="3" name="Rettangolo 2"/>
          <p:cNvSpPr/>
          <p:nvPr/>
        </p:nvSpPr>
        <p:spPr>
          <a:xfrm>
            <a:off x="914400" y="1810140"/>
            <a:ext cx="10049069" cy="646331"/>
          </a:xfrm>
          <a:prstGeom prst="rect">
            <a:avLst/>
          </a:prstGeom>
        </p:spPr>
        <p:txBody>
          <a:bodyPr wrap="square">
            <a:spAutoFit/>
          </a:bodyPr>
          <a:lstStyle/>
          <a:p>
            <a:r>
              <a:rPr lang="it-IT" sz="3600" dirty="0" smtClean="0">
                <a:solidFill>
                  <a:srgbClr val="FF0000"/>
                </a:solidFill>
              </a:rPr>
              <a:t>NO ALLA GUERRA                              SI ALLA PACE!</a:t>
            </a:r>
            <a:endParaRPr lang="it-IT" sz="3600" dirty="0">
              <a:solidFill>
                <a:srgbClr val="FF0000"/>
              </a:solidFill>
            </a:endParaRPr>
          </a:p>
        </p:txBody>
      </p:sp>
      <p:pic>
        <p:nvPicPr>
          <p:cNvPr id="4" name="Immagine 3"/>
          <p:cNvPicPr>
            <a:picLocks noChangeAspect="1"/>
          </p:cNvPicPr>
          <p:nvPr/>
        </p:nvPicPr>
        <p:blipFill>
          <a:blip r:embed="rId2"/>
          <a:stretch>
            <a:fillRect/>
          </a:stretch>
        </p:blipFill>
        <p:spPr>
          <a:xfrm>
            <a:off x="3508310" y="3293706"/>
            <a:ext cx="5980922" cy="3275033"/>
          </a:xfrm>
          <a:prstGeom prst="rect">
            <a:avLst/>
          </a:prstGeom>
        </p:spPr>
      </p:pic>
    </p:spTree>
    <p:extLst>
      <p:ext uri="{BB962C8B-B14F-4D97-AF65-F5344CB8AC3E}">
        <p14:creationId xmlns:p14="http://schemas.microsoft.com/office/powerpoint/2010/main" val="3526111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56861" y="27991"/>
            <a:ext cx="10515600" cy="1592360"/>
          </a:xfrm>
        </p:spPr>
        <p:txBody>
          <a:bodyPr/>
          <a:lstStyle/>
          <a:p>
            <a:r>
              <a:rPr lang="it-IT" dirty="0" smtClean="0">
                <a:solidFill>
                  <a:srgbClr val="FF0000"/>
                </a:solidFill>
                <a:latin typeface="Jokerman" panose="04090605060D06020702" pitchFamily="82" charset="0"/>
              </a:rPr>
              <a:t>PER CHI SUONA LA CAMPANA </a:t>
            </a:r>
            <a:endParaRPr lang="it-IT" dirty="0">
              <a:solidFill>
                <a:srgbClr val="FF0000"/>
              </a:solidFill>
              <a:latin typeface="Jokerman" panose="04090605060D06020702" pitchFamily="82" charset="0"/>
            </a:endParaRPr>
          </a:p>
        </p:txBody>
      </p:sp>
      <p:sp>
        <p:nvSpPr>
          <p:cNvPr id="3" name="Segnaposto contenuto 2"/>
          <p:cNvSpPr>
            <a:spLocks noGrp="1"/>
          </p:cNvSpPr>
          <p:nvPr>
            <p:ph sz="quarter" idx="13"/>
          </p:nvPr>
        </p:nvSpPr>
        <p:spPr>
          <a:xfrm>
            <a:off x="567612" y="1620351"/>
            <a:ext cx="10515600" cy="4911077"/>
          </a:xfrm>
        </p:spPr>
        <p:txBody>
          <a:bodyPr>
            <a:normAutofit fontScale="25000" lnSpcReduction="20000"/>
          </a:bodyPr>
          <a:lstStyle/>
          <a:p>
            <a:r>
              <a:rPr lang="it-IT" sz="3700" dirty="0" smtClean="0"/>
              <a:t>Nessun uomo è un'isola,</a:t>
            </a:r>
          </a:p>
          <a:p>
            <a:r>
              <a:rPr lang="it-IT" sz="3700" dirty="0" smtClean="0"/>
              <a:t>completo in se stesso;</a:t>
            </a:r>
          </a:p>
          <a:p>
            <a:r>
              <a:rPr lang="it-IT" sz="3700" dirty="0" smtClean="0"/>
              <a:t>ogni uomo è un pezzo del continente,</a:t>
            </a:r>
          </a:p>
          <a:p>
            <a:r>
              <a:rPr lang="it-IT" sz="3700" dirty="0" smtClean="0"/>
              <a:t>una parte del tutto.</a:t>
            </a:r>
          </a:p>
          <a:p>
            <a:r>
              <a:rPr lang="it-IT" sz="3700" dirty="0" smtClean="0"/>
              <a:t>Se anche solo una nuvola</a:t>
            </a:r>
          </a:p>
          <a:p>
            <a:r>
              <a:rPr lang="it-IT" sz="3700" dirty="0" smtClean="0"/>
              <a:t>venisse lavata via dal mare,</a:t>
            </a:r>
          </a:p>
          <a:p>
            <a:r>
              <a:rPr lang="it-IT" sz="3700" dirty="0" smtClean="0"/>
              <a:t>l'Europa ne sarebbe diminuita,</a:t>
            </a:r>
          </a:p>
          <a:p>
            <a:r>
              <a:rPr lang="it-IT" sz="3700" dirty="0" smtClean="0"/>
              <a:t>come se le mancasse un promontorio,</a:t>
            </a:r>
          </a:p>
          <a:p>
            <a:r>
              <a:rPr lang="it-IT" sz="3700" dirty="0" smtClean="0"/>
              <a:t>come se venisse a mancare</a:t>
            </a:r>
          </a:p>
          <a:p>
            <a:r>
              <a:rPr lang="it-IT" sz="3700" dirty="0" smtClean="0"/>
              <a:t>una dimora di amici tuoi,</a:t>
            </a:r>
          </a:p>
          <a:p>
            <a:r>
              <a:rPr lang="it-IT" sz="3700" dirty="0" smtClean="0"/>
              <a:t>o la tua stessa casa.</a:t>
            </a:r>
          </a:p>
          <a:p>
            <a:r>
              <a:rPr lang="it-IT" sz="3700" dirty="0" smtClean="0"/>
              <a:t>La morte di qualsiasi uomo mi sminuisce,</a:t>
            </a:r>
          </a:p>
          <a:p>
            <a:r>
              <a:rPr lang="it-IT" sz="3700" dirty="0" smtClean="0"/>
              <a:t>perché io sono parte dell'umanità.</a:t>
            </a:r>
          </a:p>
          <a:p>
            <a:r>
              <a:rPr lang="it-IT" sz="3700" dirty="0" smtClean="0"/>
              <a:t>E dunque non chiedere mai</a:t>
            </a:r>
          </a:p>
          <a:p>
            <a:r>
              <a:rPr lang="it-IT" sz="3700" dirty="0" smtClean="0"/>
              <a:t>per chi suona la campana:</a:t>
            </a:r>
          </a:p>
          <a:p>
            <a:r>
              <a:rPr lang="it-IT" sz="3700" dirty="0" smtClean="0"/>
              <a:t>suona per te.</a:t>
            </a:r>
          </a:p>
          <a:p>
            <a:endParaRPr lang="it-IT" dirty="0"/>
          </a:p>
        </p:txBody>
      </p:sp>
      <p:pic>
        <p:nvPicPr>
          <p:cNvPr id="5" name="Immagine 4"/>
          <p:cNvPicPr>
            <a:picLocks noChangeAspect="1"/>
          </p:cNvPicPr>
          <p:nvPr/>
        </p:nvPicPr>
        <p:blipFill>
          <a:blip r:embed="rId2"/>
          <a:stretch>
            <a:fillRect/>
          </a:stretch>
        </p:blipFill>
        <p:spPr>
          <a:xfrm rot="867695">
            <a:off x="6202899" y="2514256"/>
            <a:ext cx="4858933" cy="3639627"/>
          </a:xfrm>
          <a:prstGeom prst="rect">
            <a:avLst/>
          </a:prstGeom>
        </p:spPr>
      </p:pic>
    </p:spTree>
    <p:extLst>
      <p:ext uri="{BB962C8B-B14F-4D97-AF65-F5344CB8AC3E}">
        <p14:creationId xmlns:p14="http://schemas.microsoft.com/office/powerpoint/2010/main" val="207792615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816" y="233265"/>
            <a:ext cx="5795041" cy="2955471"/>
          </a:xfrm>
          <a:prstGeom prst="rect">
            <a:avLst/>
          </a:prstGeom>
        </p:spPr>
      </p:pic>
      <p:pic>
        <p:nvPicPr>
          <p:cNvPr id="3" name="Immagin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7495" y="628649"/>
            <a:ext cx="5304454" cy="3224894"/>
          </a:xfrm>
          <a:prstGeom prst="rect">
            <a:avLst/>
          </a:prstGeom>
        </p:spPr>
      </p:pic>
      <p:pic>
        <p:nvPicPr>
          <p:cNvPr id="4" name="Immagin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050" y="3326364"/>
            <a:ext cx="4481803" cy="3361352"/>
          </a:xfrm>
          <a:prstGeom prst="rect">
            <a:avLst/>
          </a:prstGeom>
        </p:spPr>
      </p:pic>
    </p:spTree>
    <p:extLst>
      <p:ext uri="{BB962C8B-B14F-4D97-AF65-F5344CB8AC3E}">
        <p14:creationId xmlns:p14="http://schemas.microsoft.com/office/powerpoint/2010/main" val="3937983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2964" y="0"/>
            <a:ext cx="5589036" cy="4506160"/>
          </a:xfrm>
          <a:prstGeom prst="rect">
            <a:avLst/>
          </a:prstGeom>
        </p:spPr>
      </p:pic>
      <p:pic>
        <p:nvPicPr>
          <p:cNvPr id="2" name="ey_IsfoG0jc"/>
          <p:cNvPicPr>
            <a:picLocks noRot="1" noChangeAspect="1"/>
          </p:cNvPicPr>
          <p:nvPr>
            <a:videoFile r:link="rId1"/>
          </p:nvPr>
        </p:nvPicPr>
        <p:blipFill>
          <a:blip r:embed="rId4"/>
          <a:stretch>
            <a:fillRect/>
          </a:stretch>
        </p:blipFill>
        <p:spPr>
          <a:xfrm>
            <a:off x="0" y="0"/>
            <a:ext cx="6481665" cy="4814052"/>
          </a:xfrm>
          <a:prstGeom prst="rect">
            <a:avLst/>
          </a:prstGeom>
        </p:spPr>
      </p:pic>
    </p:spTree>
    <p:extLst>
      <p:ext uri="{BB962C8B-B14F-4D97-AF65-F5344CB8AC3E}">
        <p14:creationId xmlns:p14="http://schemas.microsoft.com/office/powerpoint/2010/main" val="112044685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1" y="2022763"/>
            <a:ext cx="10821026" cy="1925781"/>
          </a:xfrm>
        </p:spPr>
        <p:txBody>
          <a:bodyPr>
            <a:normAutofit/>
          </a:bodyPr>
          <a:lstStyle/>
          <a:p>
            <a:r>
              <a:rPr lang="it-IT" b="1" dirty="0" smtClean="0">
                <a:latin typeface="Franklin Gothic Demi" pitchFamily="34" charset="0"/>
              </a:rPr>
              <a:t>COORDINATI DALLA PROF.SSA MUSCILLO PATRIZIA GISELLA</a:t>
            </a:r>
            <a:endParaRPr lang="it-IT" b="1" dirty="0">
              <a:latin typeface="Franklin Gothic Demi" pitchFamily="34" charset="0"/>
            </a:endParaRPr>
          </a:p>
        </p:txBody>
      </p:sp>
    </p:spTree>
    <p:extLst>
      <p:ext uri="{BB962C8B-B14F-4D97-AF65-F5344CB8AC3E}">
        <p14:creationId xmlns:p14="http://schemas.microsoft.com/office/powerpoint/2010/main" val="40780667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969818"/>
            <a:ext cx="8070273" cy="5065222"/>
          </a:xfrm>
          <a:prstGeom prst="rect">
            <a:avLst/>
          </a:prstGeom>
        </p:spPr>
      </p:pic>
      <p:sp>
        <p:nvSpPr>
          <p:cNvPr id="3" name="Rettangolo 2"/>
          <p:cNvSpPr/>
          <p:nvPr/>
        </p:nvSpPr>
        <p:spPr>
          <a:xfrm>
            <a:off x="9324109" y="1856509"/>
            <a:ext cx="1413163" cy="923330"/>
          </a:xfrm>
          <a:prstGeom prst="rect">
            <a:avLst/>
          </a:prstGeom>
        </p:spPr>
        <p:txBody>
          <a:bodyPr wrap="square">
            <a:spAutoFit/>
          </a:bodyPr>
          <a:lstStyle/>
          <a:p>
            <a:r>
              <a:rPr lang="it-IT" sz="5400" dirty="0" smtClean="0">
                <a:solidFill>
                  <a:srgbClr val="FF0000"/>
                </a:solidFill>
              </a:rPr>
              <a:t>Arte</a:t>
            </a:r>
            <a:endParaRPr lang="it-IT" sz="5400" dirty="0">
              <a:solidFill>
                <a:srgbClr val="FF0000"/>
              </a:solidFill>
            </a:endParaRPr>
          </a:p>
        </p:txBody>
      </p:sp>
    </p:spTree>
    <p:extLst>
      <p:ext uri="{BB962C8B-B14F-4D97-AF65-F5344CB8AC3E}">
        <p14:creationId xmlns:p14="http://schemas.microsoft.com/office/powerpoint/2010/main" val="18227484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681135" y="232893"/>
            <a:ext cx="11159412" cy="3046988"/>
          </a:xfrm>
          <a:prstGeom prst="rect">
            <a:avLst/>
          </a:prstGeom>
        </p:spPr>
        <p:txBody>
          <a:bodyPr wrap="square">
            <a:spAutoFit/>
          </a:bodyPr>
          <a:lstStyle/>
          <a:p>
            <a:r>
              <a:rPr lang="en-US" sz="2400" dirty="0">
                <a:solidFill>
                  <a:srgbClr val="FF0000"/>
                </a:solidFill>
                <a:latin typeface="Franklin Gothic Heavy" panose="020B0903020102020204" pitchFamily="34" charset="0"/>
              </a:rPr>
              <a:t>The History of advertising in Britain</a:t>
            </a:r>
          </a:p>
          <a:p>
            <a:r>
              <a:rPr lang="en-US" sz="2400" dirty="0">
                <a:latin typeface="Franklin Gothic Heavy" panose="020B0903020102020204" pitchFamily="34" charset="0"/>
              </a:rPr>
              <a:t>The History of advertising in Britain has been a major part of the history of its capitalist economy for three centuries. It became a major force as agencies were organized in the mid-19th century, using primarily newspapers and magazines. In the 20th century, It grew rapidly with new technologies, such as direct mail, radio, television. London remains one of the world's most important advertising centers. Radical changes have come recently because of the new roles for the Internet and smart phones.</a:t>
            </a:r>
          </a:p>
        </p:txBody>
      </p:sp>
      <p:pic>
        <p:nvPicPr>
          <p:cNvPr id="3" name="Immagine 2"/>
          <p:cNvPicPr>
            <a:picLocks noChangeAspect="1"/>
          </p:cNvPicPr>
          <p:nvPr/>
        </p:nvPicPr>
        <p:blipFill>
          <a:blip r:embed="rId2"/>
          <a:stretch>
            <a:fillRect/>
          </a:stretch>
        </p:blipFill>
        <p:spPr>
          <a:xfrm>
            <a:off x="566579" y="3359020"/>
            <a:ext cx="3891173" cy="3158792"/>
          </a:xfrm>
          <a:prstGeom prst="rect">
            <a:avLst/>
          </a:prstGeom>
        </p:spPr>
      </p:pic>
    </p:spTree>
    <p:extLst>
      <p:ext uri="{BB962C8B-B14F-4D97-AF65-F5344CB8AC3E}">
        <p14:creationId xmlns:p14="http://schemas.microsoft.com/office/powerpoint/2010/main" val="21758907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 y="1"/>
            <a:ext cx="11747240" cy="2585323"/>
          </a:xfrm>
          <a:prstGeom prst="rect">
            <a:avLst/>
          </a:prstGeom>
        </p:spPr>
        <p:txBody>
          <a:bodyPr wrap="square">
            <a:spAutoFit/>
          </a:bodyPr>
          <a:lstStyle/>
          <a:p>
            <a:r>
              <a:rPr lang="en-US" dirty="0">
                <a:solidFill>
                  <a:schemeClr val="accent5"/>
                </a:solidFill>
                <a:latin typeface="Franklin Gothic Heavy" panose="020B0903020102020204" pitchFamily="34" charset="0"/>
              </a:rPr>
              <a:t>18th century</a:t>
            </a:r>
          </a:p>
          <a:p>
            <a:r>
              <a:rPr lang="en-US" dirty="0">
                <a:latin typeface="Franklin Gothic Heavy" panose="020B0903020102020204" pitchFamily="34" charset="0"/>
              </a:rPr>
              <a:t>The three main forms of advertising in the 18th century were the trade card, posters that were fastened to the side of buildings, and, to a lesser extent, small display advertisements in newspapers.</a:t>
            </a:r>
          </a:p>
          <a:p>
            <a:r>
              <a:rPr lang="en-US" dirty="0">
                <a:latin typeface="Franklin Gothic Heavy" panose="020B0903020102020204" pitchFamily="34" charset="0"/>
              </a:rPr>
              <a:t> </a:t>
            </a:r>
          </a:p>
          <a:p>
            <a:r>
              <a:rPr lang="en-US" dirty="0">
                <a:latin typeface="Franklin Gothic Heavy" panose="020B0903020102020204" pitchFamily="34" charset="0"/>
              </a:rPr>
              <a:t>A trade card for chairs, 1730s</a:t>
            </a:r>
          </a:p>
          <a:p>
            <a:endParaRPr lang="en-US" dirty="0">
              <a:latin typeface="Franklin Gothic Heavy" panose="020B0903020102020204" pitchFamily="34" charset="0"/>
            </a:endParaRPr>
          </a:p>
          <a:p>
            <a:r>
              <a:rPr lang="en-US" dirty="0">
                <a:latin typeface="Franklin Gothic Heavy" panose="020B0903020102020204" pitchFamily="34" charset="0"/>
              </a:rPr>
              <a:t>In the 18th century advertisements started to appear in weekly newspapers in England. In 18th-century Britain newspaper advertisements were the primary means of publishing accounts of troublesome people and requesting further information about them</a:t>
            </a:r>
            <a:r>
              <a:rPr lang="en-US" dirty="0" smtClean="0">
                <a:latin typeface="Franklin Gothic Heavy" panose="020B0903020102020204" pitchFamily="34" charset="0"/>
              </a:rPr>
              <a:t>.</a:t>
            </a:r>
            <a:endParaRPr lang="en-US" dirty="0">
              <a:latin typeface="Franklin Gothic Heavy" panose="020B0903020102020204" pitchFamily="34" charset="0"/>
            </a:endParaRPr>
          </a:p>
        </p:txBody>
      </p:sp>
      <p:pic>
        <p:nvPicPr>
          <p:cNvPr id="4" name="Immagine 3"/>
          <p:cNvPicPr>
            <a:picLocks noChangeAspect="1"/>
          </p:cNvPicPr>
          <p:nvPr/>
        </p:nvPicPr>
        <p:blipFill>
          <a:blip r:embed="rId2"/>
          <a:stretch>
            <a:fillRect/>
          </a:stretch>
        </p:blipFill>
        <p:spPr>
          <a:xfrm>
            <a:off x="111968" y="2831054"/>
            <a:ext cx="5394305" cy="3599288"/>
          </a:xfrm>
          <a:prstGeom prst="rect">
            <a:avLst/>
          </a:prstGeom>
        </p:spPr>
      </p:pic>
    </p:spTree>
    <p:extLst>
      <p:ext uri="{BB962C8B-B14F-4D97-AF65-F5344CB8AC3E}">
        <p14:creationId xmlns:p14="http://schemas.microsoft.com/office/powerpoint/2010/main" val="3420352261"/>
      </p:ext>
    </p:extLst>
  </p:cSld>
  <p:clrMapOvr>
    <a:masterClrMapping/>
  </p:clrMapOvr>
  <p:transition spd="slow">
    <p:randomBar dir="ver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77282" y="205273"/>
            <a:ext cx="11569959" cy="2246769"/>
          </a:xfrm>
          <a:prstGeom prst="rect">
            <a:avLst/>
          </a:prstGeom>
        </p:spPr>
        <p:txBody>
          <a:bodyPr wrap="square">
            <a:spAutoFit/>
          </a:bodyPr>
          <a:lstStyle/>
          <a:p>
            <a:r>
              <a:rPr lang="en-US" sz="2000" dirty="0" smtClean="0">
                <a:solidFill>
                  <a:schemeClr val="accent1">
                    <a:lumMod val="75000"/>
                  </a:schemeClr>
                </a:solidFill>
                <a:latin typeface="Franklin Gothic Heavy" panose="020B0903020102020204" pitchFamily="34" charset="0"/>
              </a:rPr>
              <a:t>19th </a:t>
            </a:r>
            <a:r>
              <a:rPr lang="en-US" sz="2000" dirty="0">
                <a:solidFill>
                  <a:schemeClr val="accent1">
                    <a:lumMod val="75000"/>
                  </a:schemeClr>
                </a:solidFill>
                <a:latin typeface="Franklin Gothic Heavy" panose="020B0903020102020204" pitchFamily="34" charset="0"/>
              </a:rPr>
              <a:t>century</a:t>
            </a:r>
          </a:p>
          <a:p>
            <a:r>
              <a:rPr lang="en-US" sz="2000" dirty="0">
                <a:latin typeface="Franklin Gothic Heavy" panose="020B0903020102020204" pitchFamily="34" charset="0"/>
              </a:rPr>
              <a:t>Women became targets in the late Georgian era, as magazine and newspaper ads introduced emphasized beauty products. In London in the late 19th century Thomas J. Barratt was hailed as "the father of modern advertising". Working for the Pears Soap company, Barratt created an effective advertising campaign for the company products, which involved the use of targeted slogans, images and phrases. One of his slogans, "Good morning. Have you used Pears' soap?" was famous in its day and into the 20th century</a:t>
            </a:r>
            <a:r>
              <a:rPr lang="en-US" sz="2000" dirty="0" smtClean="0">
                <a:latin typeface="Franklin Gothic Heavy" panose="020B0903020102020204" pitchFamily="34" charset="0"/>
              </a:rPr>
              <a:t>.</a:t>
            </a:r>
            <a:endParaRPr lang="en-US" sz="2000" dirty="0">
              <a:latin typeface="Franklin Gothic Heavy" panose="020B0903020102020204" pitchFamily="34" charset="0"/>
            </a:endParaRPr>
          </a:p>
        </p:txBody>
      </p:sp>
      <p:pic>
        <p:nvPicPr>
          <p:cNvPr id="3" name="Immagine 2"/>
          <p:cNvPicPr>
            <a:picLocks noChangeAspect="1"/>
          </p:cNvPicPr>
          <p:nvPr/>
        </p:nvPicPr>
        <p:blipFill>
          <a:blip r:embed="rId2"/>
          <a:stretch>
            <a:fillRect/>
          </a:stretch>
        </p:blipFill>
        <p:spPr>
          <a:xfrm>
            <a:off x="0" y="2452042"/>
            <a:ext cx="4693991" cy="4405958"/>
          </a:xfrm>
          <a:prstGeom prst="rect">
            <a:avLst/>
          </a:prstGeom>
        </p:spPr>
      </p:pic>
    </p:spTree>
    <p:extLst>
      <p:ext uri="{BB962C8B-B14F-4D97-AF65-F5344CB8AC3E}">
        <p14:creationId xmlns:p14="http://schemas.microsoft.com/office/powerpoint/2010/main" val="2999992249"/>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arrotondato 1"/>
          <p:cNvSpPr/>
          <p:nvPr/>
        </p:nvSpPr>
        <p:spPr>
          <a:xfrm>
            <a:off x="4558145" y="3117273"/>
            <a:ext cx="2507673" cy="11083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PUBBLICITA’</a:t>
            </a:r>
            <a:endParaRPr lang="it-IT" dirty="0"/>
          </a:p>
        </p:txBody>
      </p:sp>
      <p:sp>
        <p:nvSpPr>
          <p:cNvPr id="3" name="Ovale 2"/>
          <p:cNvSpPr/>
          <p:nvPr/>
        </p:nvSpPr>
        <p:spPr>
          <a:xfrm>
            <a:off x="387927" y="297872"/>
            <a:ext cx="2590800" cy="16625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Origine: etimologia della parola</a:t>
            </a:r>
            <a:endParaRPr lang="it-IT" dirty="0"/>
          </a:p>
        </p:txBody>
      </p:sp>
      <p:sp>
        <p:nvSpPr>
          <p:cNvPr id="4" name="Ovale 3"/>
          <p:cNvSpPr/>
          <p:nvPr/>
        </p:nvSpPr>
        <p:spPr>
          <a:xfrm>
            <a:off x="3117273" y="0"/>
            <a:ext cx="2438400" cy="14962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La pubblicità commerciale</a:t>
            </a:r>
            <a:endParaRPr lang="it-IT" dirty="0"/>
          </a:p>
        </p:txBody>
      </p:sp>
      <p:sp>
        <p:nvSpPr>
          <p:cNvPr id="5" name="Ovale 4"/>
          <p:cNvSpPr/>
          <p:nvPr/>
        </p:nvSpPr>
        <p:spPr>
          <a:xfrm>
            <a:off x="5389418" y="1129145"/>
            <a:ext cx="2341418" cy="13993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La pubblicità sociale</a:t>
            </a:r>
            <a:endParaRPr lang="it-IT" dirty="0"/>
          </a:p>
        </p:txBody>
      </p:sp>
      <p:sp>
        <p:nvSpPr>
          <p:cNvPr id="6" name="Rettangolo 5"/>
          <p:cNvSpPr/>
          <p:nvPr/>
        </p:nvSpPr>
        <p:spPr>
          <a:xfrm>
            <a:off x="7730836" y="83127"/>
            <a:ext cx="2784764" cy="13300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La Pace nel Mondo:</a:t>
            </a:r>
          </a:p>
          <a:p>
            <a:pPr algn="ctr"/>
            <a:r>
              <a:rPr lang="it-IT" dirty="0" smtClean="0"/>
              <a:t>Slogan</a:t>
            </a:r>
          </a:p>
          <a:p>
            <a:pPr algn="ctr"/>
            <a:r>
              <a:rPr lang="it-IT" dirty="0" smtClean="0"/>
              <a:t>Immagini</a:t>
            </a:r>
          </a:p>
          <a:p>
            <a:pPr algn="ctr"/>
            <a:r>
              <a:rPr lang="it-IT" dirty="0" smtClean="0"/>
              <a:t>Disegni</a:t>
            </a:r>
            <a:endParaRPr lang="it-IT" dirty="0"/>
          </a:p>
        </p:txBody>
      </p:sp>
      <p:sp>
        <p:nvSpPr>
          <p:cNvPr id="7" name="Ovale 6"/>
          <p:cNvSpPr/>
          <p:nvPr/>
        </p:nvSpPr>
        <p:spPr>
          <a:xfrm>
            <a:off x="8478983" y="1877290"/>
            <a:ext cx="2535381" cy="17941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Inglese: The </a:t>
            </a:r>
            <a:r>
              <a:rPr lang="it-IT" dirty="0" err="1" smtClean="0"/>
              <a:t>history</a:t>
            </a:r>
            <a:r>
              <a:rPr lang="it-IT" dirty="0" smtClean="0"/>
              <a:t> of advertising in Britain</a:t>
            </a:r>
            <a:endParaRPr lang="it-IT" dirty="0"/>
          </a:p>
        </p:txBody>
      </p:sp>
      <p:sp>
        <p:nvSpPr>
          <p:cNvPr id="8" name="Ovale 7"/>
          <p:cNvSpPr/>
          <p:nvPr/>
        </p:nvSpPr>
        <p:spPr>
          <a:xfrm>
            <a:off x="7668491" y="4544291"/>
            <a:ext cx="2909454" cy="15378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Francese: L’histoire de la </a:t>
            </a:r>
            <a:r>
              <a:rPr lang="it-IT" dirty="0" err="1" smtClean="0"/>
              <a:t>publicité</a:t>
            </a:r>
            <a:r>
              <a:rPr lang="it-IT" dirty="0" smtClean="0"/>
              <a:t> en France</a:t>
            </a:r>
            <a:endParaRPr lang="it-IT" dirty="0"/>
          </a:p>
        </p:txBody>
      </p:sp>
      <p:sp>
        <p:nvSpPr>
          <p:cNvPr id="9" name="Ovale 8"/>
          <p:cNvSpPr/>
          <p:nvPr/>
        </p:nvSpPr>
        <p:spPr>
          <a:xfrm>
            <a:off x="3532910" y="4682836"/>
            <a:ext cx="2459181" cy="15517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Musica: </a:t>
            </a:r>
            <a:r>
              <a:rPr lang="it-IT" dirty="0"/>
              <a:t>I</a:t>
            </a:r>
            <a:r>
              <a:rPr lang="it-IT" dirty="0" smtClean="0"/>
              <a:t> jingle pubblicitari</a:t>
            </a:r>
            <a:endParaRPr lang="it-IT" dirty="0"/>
          </a:p>
        </p:txBody>
      </p:sp>
      <p:sp>
        <p:nvSpPr>
          <p:cNvPr id="10" name="Ovale 9"/>
          <p:cNvSpPr/>
          <p:nvPr/>
        </p:nvSpPr>
        <p:spPr>
          <a:xfrm>
            <a:off x="1177637" y="2078182"/>
            <a:ext cx="2355273" cy="17456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La pubblicità televisiva</a:t>
            </a:r>
            <a:endParaRPr lang="it-IT" dirty="0"/>
          </a:p>
        </p:txBody>
      </p:sp>
      <p:sp>
        <p:nvSpPr>
          <p:cNvPr id="11" name="Ovale 10"/>
          <p:cNvSpPr/>
          <p:nvPr/>
        </p:nvSpPr>
        <p:spPr>
          <a:xfrm>
            <a:off x="678873" y="4378036"/>
            <a:ext cx="2438400" cy="18565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La pubblicità religiosa</a:t>
            </a:r>
            <a:endParaRPr lang="it-IT" dirty="0"/>
          </a:p>
        </p:txBody>
      </p:sp>
      <p:cxnSp>
        <p:nvCxnSpPr>
          <p:cNvPr id="13" name="Connettore 2 12"/>
          <p:cNvCxnSpPr/>
          <p:nvPr/>
        </p:nvCxnSpPr>
        <p:spPr>
          <a:xfrm flipH="1" flipV="1">
            <a:off x="4558145" y="1496291"/>
            <a:ext cx="204355" cy="162098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Connettore 2 14"/>
          <p:cNvCxnSpPr/>
          <p:nvPr/>
        </p:nvCxnSpPr>
        <p:spPr>
          <a:xfrm flipH="1" flipV="1">
            <a:off x="2770909" y="1620982"/>
            <a:ext cx="1889413" cy="149629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Connettore 2 16"/>
          <p:cNvCxnSpPr>
            <a:endCxn id="5" idx="3"/>
          </p:cNvCxnSpPr>
          <p:nvPr/>
        </p:nvCxnSpPr>
        <p:spPr>
          <a:xfrm flipV="1">
            <a:off x="5264727" y="2323530"/>
            <a:ext cx="467584" cy="79374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Connettore 2 22"/>
          <p:cNvCxnSpPr/>
          <p:nvPr/>
        </p:nvCxnSpPr>
        <p:spPr>
          <a:xfrm flipH="1">
            <a:off x="5264727" y="4225636"/>
            <a:ext cx="124691" cy="55418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Connettore 2 24"/>
          <p:cNvCxnSpPr/>
          <p:nvPr/>
        </p:nvCxnSpPr>
        <p:spPr>
          <a:xfrm flipH="1">
            <a:off x="2881745" y="3823854"/>
            <a:ext cx="1676400" cy="9559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Connettore 2 26"/>
          <p:cNvCxnSpPr/>
          <p:nvPr/>
        </p:nvCxnSpPr>
        <p:spPr>
          <a:xfrm flipH="1" flipV="1">
            <a:off x="3532910" y="3117273"/>
            <a:ext cx="1025235" cy="2216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Connettore 2 28"/>
          <p:cNvCxnSpPr/>
          <p:nvPr/>
        </p:nvCxnSpPr>
        <p:spPr>
          <a:xfrm flipV="1">
            <a:off x="7065818" y="2951018"/>
            <a:ext cx="1413165" cy="27709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Connettore 2 30"/>
          <p:cNvCxnSpPr/>
          <p:nvPr/>
        </p:nvCxnSpPr>
        <p:spPr>
          <a:xfrm>
            <a:off x="7065818" y="4225636"/>
            <a:ext cx="706582" cy="78970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7" name="Connettore 2 36"/>
          <p:cNvCxnSpPr>
            <a:endCxn id="6" idx="1"/>
          </p:cNvCxnSpPr>
          <p:nvPr/>
        </p:nvCxnSpPr>
        <p:spPr>
          <a:xfrm flipV="1">
            <a:off x="6844145" y="748145"/>
            <a:ext cx="886691"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8010317"/>
      </p:ext>
    </p:extLst>
  </p:cSld>
  <p:clrMapOvr>
    <a:masterClrMapping/>
  </p:clrMapOvr>
  <p:transition spd="slow">
    <p:randomBar dir="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0"/>
            <a:ext cx="12192000" cy="2308324"/>
          </a:xfrm>
          <a:prstGeom prst="rect">
            <a:avLst/>
          </a:prstGeom>
        </p:spPr>
        <p:txBody>
          <a:bodyPr wrap="square">
            <a:spAutoFit/>
          </a:bodyPr>
          <a:lstStyle/>
          <a:p>
            <a:r>
              <a:rPr lang="en-US" sz="2400" dirty="0">
                <a:solidFill>
                  <a:schemeClr val="accent3">
                    <a:lumMod val="60000"/>
                    <a:lumOff val="40000"/>
                  </a:schemeClr>
                </a:solidFill>
                <a:latin typeface="Franklin Gothic Heavy" panose="020B0903020102020204" pitchFamily="34" charset="0"/>
              </a:rPr>
              <a:t>20th century</a:t>
            </a:r>
          </a:p>
          <a:p>
            <a:r>
              <a:rPr lang="en-US" sz="2400" dirty="0">
                <a:latin typeface="Franklin Gothic Heavy" panose="020B0903020102020204" pitchFamily="34" charset="0"/>
              </a:rPr>
              <a:t> </a:t>
            </a:r>
          </a:p>
          <a:p>
            <a:r>
              <a:rPr lang="en-US" sz="2400" dirty="0">
                <a:latin typeface="Franklin Gothic Heavy" panose="020B0903020102020204" pitchFamily="34" charset="0"/>
              </a:rPr>
              <a:t> </a:t>
            </a:r>
          </a:p>
          <a:p>
            <a:r>
              <a:rPr lang="en-US" sz="2400" dirty="0">
                <a:latin typeface="Franklin Gothic Heavy" panose="020B0903020102020204" pitchFamily="34" charset="0"/>
              </a:rPr>
              <a:t>A sensibility for the environment became a mainstream feature of advertising after 1970, but Shell Oil was a pioneer in the 1930s. Its advertising seldom visualized Shell's petrol or oil</a:t>
            </a:r>
            <a:r>
              <a:rPr lang="en-US" sz="2400" dirty="0" smtClean="0">
                <a:latin typeface="Franklin Gothic Heavy" panose="020B0903020102020204" pitchFamily="34" charset="0"/>
              </a:rPr>
              <a:t>.</a:t>
            </a:r>
            <a:endParaRPr lang="en-US" sz="2400" dirty="0">
              <a:latin typeface="Franklin Gothic Heavy" panose="020B0903020102020204" pitchFamily="34" charset="0"/>
            </a:endParaRPr>
          </a:p>
        </p:txBody>
      </p:sp>
      <p:pic>
        <p:nvPicPr>
          <p:cNvPr id="4" name="Immagine 3"/>
          <p:cNvPicPr>
            <a:picLocks noChangeAspect="1"/>
          </p:cNvPicPr>
          <p:nvPr/>
        </p:nvPicPr>
        <p:blipFill>
          <a:blip r:embed="rId2"/>
          <a:stretch>
            <a:fillRect/>
          </a:stretch>
        </p:blipFill>
        <p:spPr>
          <a:xfrm>
            <a:off x="496213" y="2521768"/>
            <a:ext cx="3337919" cy="3244550"/>
          </a:xfrm>
          <a:prstGeom prst="rect">
            <a:avLst/>
          </a:prstGeom>
        </p:spPr>
      </p:pic>
      <p:pic>
        <p:nvPicPr>
          <p:cNvPr id="7" name="Immagine 6"/>
          <p:cNvPicPr>
            <a:picLocks noChangeAspect="1"/>
          </p:cNvPicPr>
          <p:nvPr/>
        </p:nvPicPr>
        <p:blipFill>
          <a:blip r:embed="rId3"/>
          <a:stretch>
            <a:fillRect/>
          </a:stretch>
        </p:blipFill>
        <p:spPr>
          <a:xfrm>
            <a:off x="4602975" y="2447123"/>
            <a:ext cx="6715058" cy="3627106"/>
          </a:xfrm>
          <a:prstGeom prst="rect">
            <a:avLst/>
          </a:prstGeom>
        </p:spPr>
      </p:pic>
    </p:spTree>
    <p:extLst>
      <p:ext uri="{BB962C8B-B14F-4D97-AF65-F5344CB8AC3E}">
        <p14:creationId xmlns:p14="http://schemas.microsoft.com/office/powerpoint/2010/main" val="424259978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05273" y="0"/>
            <a:ext cx="11986727" cy="2677656"/>
          </a:xfrm>
          <a:prstGeom prst="rect">
            <a:avLst/>
          </a:prstGeom>
        </p:spPr>
        <p:txBody>
          <a:bodyPr wrap="square">
            <a:spAutoFit/>
          </a:bodyPr>
          <a:lstStyle/>
          <a:p>
            <a:r>
              <a:rPr lang="en-US" sz="2400" dirty="0">
                <a:solidFill>
                  <a:schemeClr val="accent3">
                    <a:lumMod val="40000"/>
                    <a:lumOff val="60000"/>
                  </a:schemeClr>
                </a:solidFill>
                <a:latin typeface="Franklin Gothic Heavy" panose="020B0903020102020204" pitchFamily="34" charset="0"/>
              </a:rPr>
              <a:t>Lipton Teas</a:t>
            </a:r>
          </a:p>
          <a:p>
            <a:r>
              <a:rPr lang="en-US" sz="2400" dirty="0">
                <a:latin typeface="Franklin Gothic Heavy" panose="020B0903020102020204" pitchFamily="34" charset="0"/>
              </a:rPr>
              <a:t> Thomas Lipton (1848-1931) engaged in extensive advertising for his chain of grocery stores and his brand of Lipton teas. He boasted that his secret for success was selling the best goods at the cheapest prices, harnessing the power of advertising, and always being optimistic. As millions of American soldiers passed through Britain during the Second World War, there were fears of an "Americanization" of British commerce and culture.</a:t>
            </a:r>
          </a:p>
        </p:txBody>
      </p:sp>
      <p:pic>
        <p:nvPicPr>
          <p:cNvPr id="3" name="Immagine 2"/>
          <p:cNvPicPr>
            <a:picLocks noChangeAspect="1"/>
          </p:cNvPicPr>
          <p:nvPr/>
        </p:nvPicPr>
        <p:blipFill>
          <a:blip r:embed="rId2"/>
          <a:stretch>
            <a:fillRect/>
          </a:stretch>
        </p:blipFill>
        <p:spPr>
          <a:xfrm>
            <a:off x="376063" y="2983020"/>
            <a:ext cx="4287271" cy="2988572"/>
          </a:xfrm>
          <a:prstGeom prst="rect">
            <a:avLst/>
          </a:prstGeom>
        </p:spPr>
      </p:pic>
      <p:pic>
        <p:nvPicPr>
          <p:cNvPr id="4" name="Immagine 3"/>
          <p:cNvPicPr>
            <a:picLocks noChangeAspect="1"/>
          </p:cNvPicPr>
          <p:nvPr/>
        </p:nvPicPr>
        <p:blipFill>
          <a:blip r:embed="rId3"/>
          <a:stretch>
            <a:fillRect/>
          </a:stretch>
        </p:blipFill>
        <p:spPr>
          <a:xfrm>
            <a:off x="5946710" y="2983020"/>
            <a:ext cx="4680858" cy="3303507"/>
          </a:xfrm>
          <a:prstGeom prst="rect">
            <a:avLst/>
          </a:prstGeom>
        </p:spPr>
      </p:pic>
    </p:spTree>
    <p:extLst>
      <p:ext uri="{BB962C8B-B14F-4D97-AF65-F5344CB8AC3E}">
        <p14:creationId xmlns:p14="http://schemas.microsoft.com/office/powerpoint/2010/main" val="327935966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166120"/>
            <a:ext cx="12381722" cy="2677656"/>
          </a:xfrm>
          <a:prstGeom prst="rect">
            <a:avLst/>
          </a:prstGeom>
        </p:spPr>
        <p:txBody>
          <a:bodyPr wrap="square">
            <a:spAutoFit/>
          </a:bodyPr>
          <a:lstStyle/>
          <a:p>
            <a:r>
              <a:rPr lang="en-US" sz="2400" dirty="0">
                <a:solidFill>
                  <a:schemeClr val="accent4">
                    <a:lumMod val="60000"/>
                    <a:lumOff val="40000"/>
                  </a:schemeClr>
                </a:solidFill>
                <a:latin typeface="Franklin Gothic Heavy" panose="020B0903020102020204" pitchFamily="34" charset="0"/>
              </a:rPr>
              <a:t>Advertising  campaign</a:t>
            </a:r>
          </a:p>
          <a:p>
            <a:r>
              <a:rPr lang="en-US" sz="2400" dirty="0">
                <a:latin typeface="Franklin Gothic Heavy" panose="020B0903020102020204" pitchFamily="34" charset="0"/>
              </a:rPr>
              <a:t>An advertising campaign is a series of advertisement messages that share a single idea and theme which make up an integrated marketing communication (IMC). Advertising campaigns appear in different media channels across a specific time frame that often need to be clearly defined. Modern advertising campaigns often combine multiple online and offline channels such as online social media, TV, OOH media, etc.</a:t>
            </a:r>
          </a:p>
        </p:txBody>
      </p:sp>
      <p:sp>
        <p:nvSpPr>
          <p:cNvPr id="3" name="Rettangolo 2"/>
          <p:cNvSpPr/>
          <p:nvPr/>
        </p:nvSpPr>
        <p:spPr>
          <a:xfrm>
            <a:off x="125962" y="2843776"/>
            <a:ext cx="11961845" cy="2246769"/>
          </a:xfrm>
          <a:prstGeom prst="rect">
            <a:avLst/>
          </a:prstGeom>
        </p:spPr>
        <p:txBody>
          <a:bodyPr wrap="square">
            <a:spAutoFit/>
          </a:bodyPr>
          <a:lstStyle/>
          <a:p>
            <a:r>
              <a:rPr lang="en-US" sz="2000" dirty="0">
                <a:solidFill>
                  <a:srgbClr val="00B0F0"/>
                </a:solidFill>
                <a:latin typeface="Franklin Gothic Heavy" panose="020B0903020102020204" pitchFamily="34" charset="0"/>
              </a:rPr>
              <a:t>Television  advertisement</a:t>
            </a:r>
          </a:p>
          <a:p>
            <a:r>
              <a:rPr lang="en-US" sz="2000" dirty="0">
                <a:latin typeface="Franklin Gothic Heavy" panose="020B0903020102020204" pitchFamily="34" charset="0"/>
              </a:rPr>
              <a:t>A television advertisement is a span of television programming produced and paid for by an organization, which conveys a message, typically to market a product or service.  In many countries, including the United States, television campaign advertisements are considered indispensable for a political campaign. In other countries, such as France, political advertising on television is heavily restricted, while some countries, such as Norway, completely ban political advertisements.</a:t>
            </a:r>
          </a:p>
        </p:txBody>
      </p:sp>
      <p:pic>
        <p:nvPicPr>
          <p:cNvPr id="4" name="Immagine 3"/>
          <p:cNvPicPr>
            <a:picLocks noChangeAspect="1"/>
          </p:cNvPicPr>
          <p:nvPr/>
        </p:nvPicPr>
        <p:blipFill>
          <a:blip r:embed="rId2"/>
          <a:stretch>
            <a:fillRect/>
          </a:stretch>
        </p:blipFill>
        <p:spPr>
          <a:xfrm>
            <a:off x="2786849" y="4758613"/>
            <a:ext cx="4052489" cy="1987420"/>
          </a:xfrm>
          <a:prstGeom prst="rect">
            <a:avLst/>
          </a:prstGeom>
        </p:spPr>
      </p:pic>
    </p:spTree>
    <p:extLst>
      <p:ext uri="{BB962C8B-B14F-4D97-AF65-F5344CB8AC3E}">
        <p14:creationId xmlns:p14="http://schemas.microsoft.com/office/powerpoint/2010/main" val="3770977449"/>
      </p:ext>
    </p:extLst>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419878" y="90587"/>
            <a:ext cx="13142582" cy="646331"/>
          </a:xfrm>
          <a:prstGeom prst="rect">
            <a:avLst/>
          </a:prstGeom>
        </p:spPr>
        <p:txBody>
          <a:bodyPr wrap="square">
            <a:spAutoFit/>
          </a:bodyPr>
          <a:lstStyle/>
          <a:p>
            <a:r>
              <a:rPr lang="en-US" sz="3600" dirty="0">
                <a:solidFill>
                  <a:srgbClr val="FF0000"/>
                </a:solidFill>
                <a:latin typeface="Franklin Gothic Heavy" panose="020B0903020102020204" pitchFamily="34" charset="0"/>
              </a:rPr>
              <a:t>How technology is shaping the future of advertising </a:t>
            </a:r>
            <a:endParaRPr lang="it-IT" sz="3600" dirty="0">
              <a:solidFill>
                <a:srgbClr val="FF0000"/>
              </a:solidFill>
              <a:latin typeface="Franklin Gothic Heavy" panose="020B0903020102020204" pitchFamily="34" charset="0"/>
            </a:endParaRPr>
          </a:p>
        </p:txBody>
      </p:sp>
      <p:pic>
        <p:nvPicPr>
          <p:cNvPr id="4" name="Immagine 3"/>
          <p:cNvPicPr>
            <a:picLocks noChangeAspect="1"/>
          </p:cNvPicPr>
          <p:nvPr/>
        </p:nvPicPr>
        <p:blipFill>
          <a:blip r:embed="rId2"/>
          <a:stretch>
            <a:fillRect/>
          </a:stretch>
        </p:blipFill>
        <p:spPr>
          <a:xfrm>
            <a:off x="227029" y="828835"/>
            <a:ext cx="5623265" cy="3099353"/>
          </a:xfrm>
          <a:prstGeom prst="rect">
            <a:avLst/>
          </a:prstGeom>
        </p:spPr>
      </p:pic>
      <p:sp>
        <p:nvSpPr>
          <p:cNvPr id="5" name="Rettangolo 4"/>
          <p:cNvSpPr/>
          <p:nvPr/>
        </p:nvSpPr>
        <p:spPr>
          <a:xfrm>
            <a:off x="5921828" y="944940"/>
            <a:ext cx="6096000" cy="3416320"/>
          </a:xfrm>
          <a:prstGeom prst="rect">
            <a:avLst/>
          </a:prstGeom>
        </p:spPr>
        <p:txBody>
          <a:bodyPr>
            <a:spAutoFit/>
          </a:bodyPr>
          <a:lstStyle/>
          <a:p>
            <a:r>
              <a:rPr lang="en-US" dirty="0">
                <a:latin typeface="Franklin Gothic Heavy" panose="020B0903020102020204" pitchFamily="34" charset="0"/>
              </a:rPr>
              <a:t> The ad industry is entering a new era. Never before have brands, advertisers and marketers had the opportunity to both reach and better understand their target consumers. Through data based-services, location and mobile advertising, brands are finding ways to </a:t>
            </a:r>
            <a:r>
              <a:rPr lang="en-US" dirty="0" err="1">
                <a:latin typeface="Franklin Gothic Heavy" panose="020B0903020102020204" pitchFamily="34" charset="0"/>
              </a:rPr>
              <a:t>personalise</a:t>
            </a:r>
            <a:r>
              <a:rPr lang="en-US" dirty="0">
                <a:latin typeface="Franklin Gothic Heavy" panose="020B0903020102020204" pitchFamily="34" charset="0"/>
              </a:rPr>
              <a:t> marketing to individual customers, offering them access to real-time offers, local services and personal recommendations.</a:t>
            </a:r>
          </a:p>
          <a:p>
            <a:r>
              <a:rPr lang="en-US" dirty="0">
                <a:latin typeface="Franklin Gothic Heavy" panose="020B0903020102020204" pitchFamily="34" charset="0"/>
              </a:rPr>
              <a:t>Advances in technology have allowed for more innovative approaches to out-of-home advertising, with location technology used to offer more immersive, interactive experiences for consumers.</a:t>
            </a:r>
          </a:p>
        </p:txBody>
      </p:sp>
    </p:spTree>
    <p:extLst>
      <p:ext uri="{BB962C8B-B14F-4D97-AF65-F5344CB8AC3E}">
        <p14:creationId xmlns:p14="http://schemas.microsoft.com/office/powerpoint/2010/main" val="54291081"/>
      </p:ext>
    </p:extLst>
  </p:cSld>
  <p:clrMapOvr>
    <a:masterClrMapping/>
  </p:clrMapOvr>
  <p:transition spd="slow">
    <p:comb/>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29492" y="1704110"/>
            <a:ext cx="11042072" cy="3006436"/>
          </a:xfrm>
        </p:spPr>
        <p:txBody>
          <a:bodyPr/>
          <a:lstStyle/>
          <a:p>
            <a:r>
              <a:rPr lang="it-IT" b="1" dirty="0" smtClean="0">
                <a:latin typeface="Franklin Gothic Demi" pitchFamily="34" charset="0"/>
              </a:rPr>
              <a:t>COORDINATI DALLA PROF.SSA REGINA FRASCI</a:t>
            </a:r>
            <a:endParaRPr lang="it-IT" b="1" dirty="0">
              <a:latin typeface="Franklin Gothic Demi" pitchFamily="34" charset="0"/>
            </a:endParaRPr>
          </a:p>
        </p:txBody>
      </p:sp>
    </p:spTree>
    <p:extLst>
      <p:ext uri="{BB962C8B-B14F-4D97-AF65-F5344CB8AC3E}">
        <p14:creationId xmlns:p14="http://schemas.microsoft.com/office/powerpoint/2010/main" val="36761337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399309" y="1"/>
            <a:ext cx="9185564" cy="1731817"/>
          </a:xfrm>
        </p:spPr>
        <p:txBody>
          <a:bodyPr/>
          <a:lstStyle/>
          <a:p>
            <a:r>
              <a:rPr lang="it-IT" dirty="0" smtClean="0">
                <a:solidFill>
                  <a:srgbClr val="FF0000"/>
                </a:solidFill>
              </a:rPr>
              <a:t>L’histoire de la </a:t>
            </a:r>
            <a:r>
              <a:rPr lang="it-IT" dirty="0" err="1" smtClean="0">
                <a:solidFill>
                  <a:srgbClr val="FF0000"/>
                </a:solidFill>
              </a:rPr>
              <a:t>publicite</a:t>
            </a:r>
            <a:r>
              <a:rPr lang="it-IT" dirty="0" smtClean="0">
                <a:solidFill>
                  <a:srgbClr val="FF0000"/>
                </a:solidFill>
              </a:rPr>
              <a:t>’ en </a:t>
            </a:r>
            <a:r>
              <a:rPr lang="it-IT" dirty="0" err="1" smtClean="0">
                <a:solidFill>
                  <a:srgbClr val="FF0000"/>
                </a:solidFill>
              </a:rPr>
              <a:t>france</a:t>
            </a:r>
            <a:endParaRPr lang="it-IT" dirty="0">
              <a:solidFill>
                <a:srgbClr val="FF0000"/>
              </a:solidFill>
            </a:endParaRPr>
          </a:p>
        </p:txBody>
      </p:sp>
      <p:sp>
        <p:nvSpPr>
          <p:cNvPr id="3" name="Sottotitolo 2"/>
          <p:cNvSpPr>
            <a:spLocks noGrp="1"/>
          </p:cNvSpPr>
          <p:nvPr>
            <p:ph type="subTitle" idx="1"/>
          </p:nvPr>
        </p:nvSpPr>
        <p:spPr>
          <a:xfrm>
            <a:off x="96982" y="1773383"/>
            <a:ext cx="11720945" cy="2992582"/>
          </a:xfrm>
        </p:spPr>
        <p:txBody>
          <a:bodyPr>
            <a:normAutofit/>
          </a:bodyPr>
          <a:lstStyle/>
          <a:p>
            <a:r>
              <a:rPr lang="fr-FR" sz="2000" dirty="0">
                <a:solidFill>
                  <a:schemeClr val="tx1"/>
                </a:solidFill>
                <a:latin typeface="Franklin Gothic Demi" pitchFamily="34" charset="0"/>
              </a:rPr>
              <a:t>L'histoire de la publicité est l'histoire des pratiques de communication réalisées le plus souvent par un moyen de communication de masse et qui visent un triple résultat</a:t>
            </a:r>
          </a:p>
          <a:p>
            <a:r>
              <a:rPr lang="fr-FR" sz="2000" dirty="0" smtClean="0">
                <a:solidFill>
                  <a:schemeClr val="tx1"/>
                </a:solidFill>
                <a:latin typeface="Franklin Gothic Demi" pitchFamily="34" charset="0"/>
              </a:rPr>
              <a:t> </a:t>
            </a:r>
            <a:r>
              <a:rPr lang="fr-FR" sz="2000" dirty="0">
                <a:solidFill>
                  <a:schemeClr val="tx1"/>
                </a:solidFill>
                <a:latin typeface="Franklin Gothic Demi" pitchFamily="34" charset="0"/>
              </a:rPr>
              <a:t>- faire connaître un bien, un produit ou un service, </a:t>
            </a:r>
            <a:r>
              <a:rPr lang="fr-FR" sz="2000" dirty="0" smtClean="0">
                <a:solidFill>
                  <a:schemeClr val="tx1"/>
                </a:solidFill>
                <a:latin typeface="Franklin Gothic Demi" pitchFamily="34" charset="0"/>
              </a:rPr>
              <a:t> </a:t>
            </a:r>
            <a:r>
              <a:rPr lang="fr-FR" sz="2000" dirty="0">
                <a:solidFill>
                  <a:schemeClr val="tx1"/>
                </a:solidFill>
                <a:latin typeface="Franklin Gothic Demi" pitchFamily="34" charset="0"/>
              </a:rPr>
              <a:t>promouvoir favorablement son image générale et/ou faire apprécier ses caractéristiques ou fonctionnalités, </a:t>
            </a:r>
            <a:r>
              <a:rPr lang="fr-FR" sz="2000" dirty="0" smtClean="0">
                <a:solidFill>
                  <a:schemeClr val="tx1"/>
                </a:solidFill>
                <a:latin typeface="Franklin Gothic Demi" pitchFamily="34" charset="0"/>
              </a:rPr>
              <a:t> </a:t>
            </a:r>
            <a:r>
              <a:rPr lang="fr-FR" sz="2000" dirty="0">
                <a:solidFill>
                  <a:schemeClr val="tx1"/>
                </a:solidFill>
                <a:latin typeface="Franklin Gothic Demi" pitchFamily="34" charset="0"/>
              </a:rPr>
              <a:t>inciter un public cible à l'acquérir, .</a:t>
            </a:r>
            <a:endParaRPr lang="it-IT" sz="2000" dirty="0">
              <a:solidFill>
                <a:schemeClr val="tx1"/>
              </a:solidFill>
              <a:latin typeface="Franklin Gothic Demi" pitchFamily="34" charset="0"/>
            </a:endParaRPr>
          </a:p>
        </p:txBody>
      </p:sp>
    </p:spTree>
    <p:extLst>
      <p:ext uri="{BB962C8B-B14F-4D97-AF65-F5344CB8AC3E}">
        <p14:creationId xmlns:p14="http://schemas.microsoft.com/office/powerpoint/2010/main" val="14313623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277091"/>
            <a:ext cx="12192000" cy="4401205"/>
          </a:xfrm>
          <a:prstGeom prst="rect">
            <a:avLst/>
          </a:prstGeom>
        </p:spPr>
        <p:txBody>
          <a:bodyPr wrap="square">
            <a:spAutoFit/>
          </a:bodyPr>
          <a:lstStyle/>
          <a:p>
            <a:r>
              <a:rPr lang="fr-FR" sz="2000" dirty="0">
                <a:latin typeface="Franklin Gothic Demi" pitchFamily="34" charset="0"/>
              </a:rPr>
              <a:t>Premières formes de publicité</a:t>
            </a:r>
          </a:p>
          <a:p>
            <a:r>
              <a:rPr lang="fr-FR" sz="2000" dirty="0">
                <a:latin typeface="Franklin Gothic Demi" pitchFamily="34" charset="0"/>
              </a:rPr>
              <a:t>Lécythe attique portant l'inscription : « achète-moi et tu feras une bonne affaire », vers 500 av. J.-C., musée du Louvre.</a:t>
            </a:r>
          </a:p>
          <a:p>
            <a:endParaRPr lang="fr-FR" sz="2000" dirty="0">
              <a:latin typeface="Franklin Gothic Demi" pitchFamily="34" charset="0"/>
            </a:endParaRPr>
          </a:p>
          <a:p>
            <a:r>
              <a:rPr lang="fr-FR" sz="2000" dirty="0">
                <a:latin typeface="Franklin Gothic Demi" pitchFamily="34" charset="0"/>
              </a:rPr>
              <a:t>L'une des première publicité est découverte à Thèbes en Égypte antique ; elle offrait une pièce d'or à qui capturerait un esclave en fuite. Les auteurs et les historiens ne sont pas d'accord sur l'année de publication : pour certains, l'affiche date de 1 000 ans avant Jésus-Christ1, d'autres avancent qu'elle date de 3 000 ans avant Jésus-Christ2.</a:t>
            </a:r>
          </a:p>
          <a:p>
            <a:endParaRPr lang="fr-FR" sz="2000" dirty="0">
              <a:latin typeface="Franklin Gothic Demi" pitchFamily="34" charset="0"/>
            </a:endParaRPr>
          </a:p>
          <a:p>
            <a:r>
              <a:rPr lang="fr-FR" sz="2000" dirty="0">
                <a:latin typeface="Franklin Gothic Demi" pitchFamily="34" charset="0"/>
              </a:rPr>
              <a:t>À Pompéi, un mur comportait cette inscription : « Je suis émerveillé, ô mur, que tu ne sois pas encore tombé sous le poids de toutes ces niaiseries dont on t'a recouvert2 ! »</a:t>
            </a:r>
          </a:p>
          <a:p>
            <a:endParaRPr lang="fr-FR" sz="2000" dirty="0">
              <a:latin typeface="Franklin Gothic Demi" pitchFamily="34" charset="0"/>
            </a:endParaRPr>
          </a:p>
          <a:p>
            <a:r>
              <a:rPr lang="fr-FR" sz="2000" dirty="0">
                <a:latin typeface="Franklin Gothic Demi" pitchFamily="34" charset="0"/>
              </a:rPr>
              <a:t>On trouve, dès l'Antiquité, des publicités sous forme de fresques vantant les mérites d'un homme politique ou des annonces de combats de gladiateurs (jouant contre des humains, ou des animaux).</a:t>
            </a:r>
            <a:endParaRPr lang="it-IT" sz="2000" dirty="0">
              <a:latin typeface="Franklin Gothic Demi" pitchFamily="34" charset="0"/>
            </a:endParaRPr>
          </a:p>
        </p:txBody>
      </p:sp>
    </p:spTree>
    <p:extLst>
      <p:ext uri="{BB962C8B-B14F-4D97-AF65-F5344CB8AC3E}">
        <p14:creationId xmlns:p14="http://schemas.microsoft.com/office/powerpoint/2010/main" val="1799189081"/>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49381" y="290945"/>
            <a:ext cx="11804073" cy="3170099"/>
          </a:xfrm>
          <a:prstGeom prst="rect">
            <a:avLst/>
          </a:prstGeom>
        </p:spPr>
        <p:txBody>
          <a:bodyPr wrap="square">
            <a:spAutoFit/>
          </a:bodyPr>
          <a:lstStyle/>
          <a:p>
            <a:r>
              <a:rPr lang="fr-FR" sz="2000" b="1" dirty="0">
                <a:solidFill>
                  <a:srgbClr val="FF0000"/>
                </a:solidFill>
                <a:latin typeface="Franklin Gothic Demi" pitchFamily="34" charset="0"/>
              </a:rPr>
              <a:t>Du crieur à l'imprimeur</a:t>
            </a:r>
          </a:p>
          <a:p>
            <a:endParaRPr lang="fr-FR" sz="2000" dirty="0">
              <a:latin typeface="Franklin Gothic Demi" pitchFamily="34" charset="0"/>
            </a:endParaRPr>
          </a:p>
          <a:p>
            <a:r>
              <a:rPr lang="fr-FR" sz="2000" dirty="0">
                <a:latin typeface="Franklin Gothic Demi" pitchFamily="34" charset="0"/>
              </a:rPr>
              <a:t>    Au Moyen Âge, les ordonnances royales et annonces commerçantes sont diffusées auprès du peuple par des crieurs publics, représentant ainsi la publicité de </a:t>
            </a:r>
            <a:r>
              <a:rPr lang="fr-FR" sz="2000" dirty="0" smtClean="0">
                <a:latin typeface="Franklin Gothic Demi" pitchFamily="34" charset="0"/>
              </a:rPr>
              <a:t>l'époque.</a:t>
            </a:r>
            <a:endParaRPr lang="fr-FR" sz="2000" dirty="0">
              <a:latin typeface="Franklin Gothic Demi" pitchFamily="34" charset="0"/>
            </a:endParaRPr>
          </a:p>
          <a:p>
            <a:r>
              <a:rPr lang="fr-FR" sz="2000" dirty="0">
                <a:latin typeface="Franklin Gothic Demi" pitchFamily="34" charset="0"/>
              </a:rPr>
              <a:t>    Avec l'apparition de l'imprimerie au XVe siècle, la page imprimée devient accessible au grand public. On constate l'apparition du flyer (petite page imprimée, généralement distribuée à la main dans la rue), et des affiches tapissent dès lors les murs des villes.</a:t>
            </a:r>
          </a:p>
          <a:p>
            <a:r>
              <a:rPr lang="fr-FR" sz="2000" dirty="0">
                <a:latin typeface="Franklin Gothic Demi" pitchFamily="34" charset="0"/>
              </a:rPr>
              <a:t>    En 1539, François Ier décrète que les ordonnances seront rédigées à la main en français et accrochées au mur, à la vue de tous après avoir été dites par un crieur.</a:t>
            </a:r>
          </a:p>
          <a:p>
            <a:endParaRPr lang="fr-FR" sz="2000" dirty="0"/>
          </a:p>
        </p:txBody>
      </p:sp>
    </p:spTree>
    <p:extLst>
      <p:ext uri="{BB962C8B-B14F-4D97-AF65-F5344CB8AC3E}">
        <p14:creationId xmlns:p14="http://schemas.microsoft.com/office/powerpoint/2010/main" val="1247324318"/>
      </p:ext>
    </p:extLst>
  </p:cSld>
  <p:clrMapOvr>
    <a:masterClrMapping/>
  </p:clrMapOvr>
  <p:transition spd="slow">
    <p:cove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96982" y="221673"/>
            <a:ext cx="12095018" cy="4401205"/>
          </a:xfrm>
          <a:prstGeom prst="rect">
            <a:avLst/>
          </a:prstGeom>
        </p:spPr>
        <p:txBody>
          <a:bodyPr wrap="square">
            <a:spAutoFit/>
          </a:bodyPr>
          <a:lstStyle/>
          <a:p>
            <a:r>
              <a:rPr lang="fr-FR" sz="2000" b="1" dirty="0">
                <a:solidFill>
                  <a:srgbClr val="FF0000"/>
                </a:solidFill>
                <a:latin typeface="Franklin Gothic Demi" pitchFamily="34" charset="0"/>
              </a:rPr>
              <a:t>La conquête de l'opinion publique</a:t>
            </a:r>
          </a:p>
          <a:p>
            <a:endParaRPr lang="fr-FR" sz="2000" dirty="0">
              <a:latin typeface="Franklin Gothic Demi" pitchFamily="34" charset="0"/>
            </a:endParaRPr>
          </a:p>
          <a:p>
            <a:r>
              <a:rPr lang="fr-FR" sz="2000" dirty="0">
                <a:latin typeface="Franklin Gothic Demi" pitchFamily="34" charset="0"/>
              </a:rPr>
              <a:t>La fin de la royauté héréditaire met en demeure les régimes qui lui succèdent de prouver leur légitimité. La conquête de l'opinion publique devient désormais un des facteurs-clés de l'action politique. Et ce, a fortiori pour des régimes démocratiques, où cette légitimité passe par l'élection au suffrage universel et les techniques de représentation parlementaire.</a:t>
            </a:r>
          </a:p>
          <a:p>
            <a:endParaRPr lang="fr-FR" sz="2000" dirty="0">
              <a:latin typeface="Franklin Gothic Demi" pitchFamily="34" charset="0"/>
            </a:endParaRPr>
          </a:p>
          <a:p>
            <a:r>
              <a:rPr lang="fr-FR" sz="2000" dirty="0">
                <a:latin typeface="Franklin Gothic Demi" pitchFamily="34" charset="0"/>
              </a:rPr>
              <a:t>    La Révolution française voit la naissance du marketing politique, des affiches et des pamphlets sont typographiés ou imprimés pour faire s'étendre rapidement les textes révolutionnaires.</a:t>
            </a:r>
          </a:p>
          <a:p>
            <a:r>
              <a:rPr lang="fr-FR" sz="2000" dirty="0">
                <a:latin typeface="Franklin Gothic Demi" pitchFamily="34" charset="0"/>
              </a:rPr>
              <a:t>    Napoléon et l'Empire s'attachent à cultiver une image positive (Imagerie d'Épinal), tandis que les opposants s'activent dans la direction opposée.</a:t>
            </a:r>
          </a:p>
          <a:p>
            <a:r>
              <a:rPr lang="fr-FR" sz="2000" dirty="0">
                <a:latin typeface="Franklin Gothic Demi" pitchFamily="34" charset="0"/>
              </a:rPr>
              <a:t>    La IIIe république a fort à faire pour se maintenir dans le cadre du suffrage universel, alors que le corps électoral reste quantitativement fortement rural et qualitativement méfiant vis-à-vis de ceux que l'on dénonce comme étant des «laïcs» et des «partageux».</a:t>
            </a:r>
          </a:p>
        </p:txBody>
      </p:sp>
    </p:spTree>
    <p:extLst>
      <p:ext uri="{BB962C8B-B14F-4D97-AF65-F5344CB8AC3E}">
        <p14:creationId xmlns:p14="http://schemas.microsoft.com/office/powerpoint/2010/main" val="908630305"/>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24691" y="24788"/>
            <a:ext cx="11804073" cy="6832640"/>
          </a:xfrm>
          <a:prstGeom prst="rect">
            <a:avLst/>
          </a:prstGeom>
        </p:spPr>
        <p:txBody>
          <a:bodyPr wrap="square">
            <a:spAutoFit/>
          </a:bodyPr>
          <a:lstStyle/>
          <a:p>
            <a:r>
              <a:rPr lang="fr-FR" sz="2000" b="1" dirty="0">
                <a:solidFill>
                  <a:srgbClr val="FF0000"/>
                </a:solidFill>
              </a:rPr>
              <a:t>La « réclame » ou la conquête des débouchés commerciaux</a:t>
            </a:r>
          </a:p>
          <a:p>
            <a:endParaRPr lang="fr-FR" sz="2000" b="1" dirty="0">
              <a:solidFill>
                <a:srgbClr val="FF0000"/>
              </a:solidFill>
            </a:endParaRPr>
          </a:p>
          <a:p>
            <a:r>
              <a:rPr lang="fr-FR" dirty="0">
                <a:latin typeface="Franklin Gothic Demi" pitchFamily="34" charset="0"/>
              </a:rPr>
              <a:t>Avec la révolution industrielle, démarre une période de fortes mutations économiques qu'accompagne et soutient l'effort publicitaire :</a:t>
            </a:r>
          </a:p>
          <a:p>
            <a:endParaRPr lang="fr-FR" dirty="0">
              <a:latin typeface="Franklin Gothic Demi" pitchFamily="34" charset="0"/>
            </a:endParaRPr>
          </a:p>
          <a:p>
            <a:r>
              <a:rPr lang="fr-FR" dirty="0">
                <a:latin typeface="Franklin Gothic Demi" pitchFamily="34" charset="0"/>
              </a:rPr>
              <a:t>    l'exode rural de l'époque permet une augmentation du niveau de vie des citadins et donc une augmentation de la production.</a:t>
            </a:r>
          </a:p>
          <a:p>
            <a:r>
              <a:rPr lang="fr-FR" dirty="0">
                <a:latin typeface="Franklin Gothic Demi" pitchFamily="34" charset="0"/>
              </a:rPr>
              <a:t>    l'apparition des grands magasins, l'extension des réseaux de chemins de fer entraînent une intensification des échanges et un élargissement des marchés.</a:t>
            </a:r>
          </a:p>
          <a:p>
            <a:r>
              <a:rPr lang="fr-FR" dirty="0">
                <a:latin typeface="Franklin Gothic Demi" pitchFamily="34" charset="0"/>
              </a:rPr>
              <a:t>    les catalogues de vente par correspondance ainsi que les foires-expositions à la campagne.</a:t>
            </a:r>
          </a:p>
          <a:p>
            <a:endParaRPr lang="fr-FR" dirty="0">
              <a:latin typeface="Franklin Gothic Demi" pitchFamily="34" charset="0"/>
            </a:endParaRPr>
          </a:p>
          <a:p>
            <a:r>
              <a:rPr lang="fr-FR" sz="2000" b="1" dirty="0">
                <a:solidFill>
                  <a:srgbClr val="FF0000"/>
                </a:solidFill>
                <a:latin typeface="Franklin Gothic Demi" pitchFamily="34" charset="0"/>
              </a:rPr>
              <a:t>La presse</a:t>
            </a:r>
          </a:p>
          <a:p>
            <a:endParaRPr lang="fr-FR" dirty="0">
              <a:latin typeface="Franklin Gothic Demi" pitchFamily="34" charset="0"/>
            </a:endParaRPr>
          </a:p>
          <a:p>
            <a:r>
              <a:rPr lang="fr-FR" dirty="0">
                <a:latin typeface="Franklin Gothic Demi" pitchFamily="34" charset="0"/>
              </a:rPr>
              <a:t>    Le mouvement est ancien : en 1633, Théophraste Renaudot lance une brochure, en parallèle avec La Gazette, destinée aux annonces des particuliers et des marchands, mais c'est un échec car de nombreux corps de métier interdisent toutes formes de publicités4.</a:t>
            </a:r>
          </a:p>
          <a:p>
            <a:r>
              <a:rPr lang="fr-FR" dirty="0">
                <a:latin typeface="Franklin Gothic Demi" pitchFamily="34" charset="0"/>
              </a:rPr>
              <a:t>    Puis en 1660, Le </a:t>
            </a:r>
            <a:r>
              <a:rPr lang="fr-FR" dirty="0" err="1">
                <a:latin typeface="Franklin Gothic Demi" pitchFamily="34" charset="0"/>
              </a:rPr>
              <a:t>Mercurius</a:t>
            </a:r>
            <a:r>
              <a:rPr lang="fr-FR" dirty="0">
                <a:latin typeface="Franklin Gothic Demi" pitchFamily="34" charset="0"/>
              </a:rPr>
              <a:t> </a:t>
            </a:r>
            <a:r>
              <a:rPr lang="fr-FR" dirty="0" err="1">
                <a:latin typeface="Franklin Gothic Demi" pitchFamily="34" charset="0"/>
              </a:rPr>
              <a:t>Politicus</a:t>
            </a:r>
            <a:r>
              <a:rPr lang="fr-FR" dirty="0">
                <a:latin typeface="Franklin Gothic Demi" pitchFamily="34" charset="0"/>
              </a:rPr>
              <a:t> publie dans sa revue une publicité pour du dentifrice. Il s'agit vraisemblablement d'une des premières publicités imprimées dans un périodique5.</a:t>
            </a:r>
          </a:p>
          <a:p>
            <a:r>
              <a:rPr lang="fr-FR" dirty="0">
                <a:latin typeface="Franklin Gothic Demi" pitchFamily="34" charset="0"/>
              </a:rPr>
              <a:t>    Le 16 juin 1836, Émile de Girardin fait insérer pour la première fois dans son journal, la Presse, des annonces commerciales, ce qui lui permet d’en abaisser le prix. En effet, Girardin a compris que les journaux sont soumis à la loi du « double marché » : ils sont en concurrence pour attirer le public et les annonceurs6.</a:t>
            </a:r>
          </a:p>
          <a:p>
            <a:r>
              <a:rPr lang="fr-FR" dirty="0">
                <a:latin typeface="Franklin Gothic Demi" pitchFamily="34" charset="0"/>
              </a:rPr>
              <a:t>    La libéralisation de la presse, qui se développe véritablement à partir de la III° république, requiert un financement plus important, et par suite une présence accrue de la publicité dans les journaux. En 1896, plus de 37 % des recettes du Figaro sont dues à la publicité</a:t>
            </a:r>
            <a:endParaRPr lang="it-IT" dirty="0">
              <a:latin typeface="Franklin Gothic Demi" pitchFamily="34" charset="0"/>
            </a:endParaRPr>
          </a:p>
        </p:txBody>
      </p:sp>
    </p:spTree>
    <p:extLst>
      <p:ext uri="{BB962C8B-B14F-4D97-AF65-F5344CB8AC3E}">
        <p14:creationId xmlns:p14="http://schemas.microsoft.com/office/powerpoint/2010/main" val="290821095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806890" y="74645"/>
            <a:ext cx="2649894" cy="727788"/>
          </a:xfrm>
        </p:spPr>
        <p:txBody>
          <a:bodyPr>
            <a:normAutofit/>
          </a:bodyPr>
          <a:lstStyle/>
          <a:p>
            <a:r>
              <a:rPr lang="it-IT" dirty="0" smtClean="0">
                <a:solidFill>
                  <a:srgbClr val="FF0000"/>
                </a:solidFill>
                <a:latin typeface="Freestyle Script" panose="030804020302050B0404" pitchFamily="66" charset="0"/>
              </a:rPr>
              <a:t>PUBBLICITA’</a:t>
            </a:r>
            <a:endParaRPr lang="it-IT" dirty="0">
              <a:solidFill>
                <a:srgbClr val="FF0000"/>
              </a:solidFill>
              <a:latin typeface="Freestyle Script" panose="030804020302050B0404" pitchFamily="66" charset="0"/>
            </a:endParaRPr>
          </a:p>
        </p:txBody>
      </p:sp>
      <p:sp>
        <p:nvSpPr>
          <p:cNvPr id="3" name="Segnaposto contenuto 2"/>
          <p:cNvSpPr>
            <a:spLocks noGrp="1"/>
          </p:cNvSpPr>
          <p:nvPr>
            <p:ph sz="quarter" idx="13"/>
          </p:nvPr>
        </p:nvSpPr>
        <p:spPr>
          <a:xfrm>
            <a:off x="130629" y="727788"/>
            <a:ext cx="11269824" cy="6130211"/>
          </a:xfrm>
        </p:spPr>
        <p:txBody>
          <a:bodyPr>
            <a:normAutofit/>
          </a:bodyPr>
          <a:lstStyle/>
          <a:p>
            <a:pPr marL="0" indent="0">
              <a:buNone/>
            </a:pPr>
            <a:r>
              <a:rPr lang="it-IT" dirty="0" smtClean="0"/>
              <a:t>Il termine "pubblicità" in lingua italiana deriva da "pubblico" ed assume quindi il semplice significato di "rendere noto" ciò che fino a quel momento non lo era . La caratteristica principale della comunicazione pubblicitaria è di diffondere messaggi preconfezionati a pagamento attraverso i mass-media.</a:t>
            </a:r>
          </a:p>
          <a:p>
            <a:pPr marL="0" indent="0">
              <a:buNone/>
            </a:pPr>
            <a:r>
              <a:rPr lang="it-IT" dirty="0"/>
              <a:t>C</a:t>
            </a:r>
            <a:r>
              <a:rPr lang="it-IT" dirty="0" smtClean="0"/>
              <a:t>lassificazioni della pubblicità:</a:t>
            </a:r>
          </a:p>
          <a:p>
            <a:pPr marL="0" indent="0">
              <a:buNone/>
            </a:pPr>
            <a:r>
              <a:rPr lang="it-IT" dirty="0" smtClean="0">
                <a:solidFill>
                  <a:srgbClr val="FF0000"/>
                </a:solidFill>
              </a:rPr>
              <a:t>Pubblicità commerciale</a:t>
            </a:r>
            <a:r>
              <a:rPr lang="it-IT" dirty="0" smtClean="0"/>
              <a:t>: è quella volta a reclamizzare un prodotto di mercato (o comunque la ditta che lo produce). È la forma di pubblicità più diffusa.</a:t>
            </a:r>
          </a:p>
          <a:p>
            <a:pPr marL="0" indent="0">
              <a:buNone/>
            </a:pPr>
            <a:r>
              <a:rPr lang="it-IT" dirty="0" smtClean="0">
                <a:solidFill>
                  <a:srgbClr val="FF0000"/>
                </a:solidFill>
              </a:rPr>
              <a:t>Pubblicità sociale</a:t>
            </a:r>
            <a:r>
              <a:rPr lang="it-IT" dirty="0" smtClean="0"/>
              <a:t>: è quella volta a promuovere finalità socialmente rilevanti.</a:t>
            </a:r>
          </a:p>
          <a:p>
            <a:pPr marL="0" indent="0">
              <a:buNone/>
            </a:pPr>
            <a:r>
              <a:rPr lang="it-IT" dirty="0" smtClean="0">
                <a:solidFill>
                  <a:srgbClr val="FF0000"/>
                </a:solidFill>
              </a:rPr>
              <a:t>Pubblicità pubblica</a:t>
            </a:r>
            <a:r>
              <a:rPr lang="it-IT" dirty="0" smtClean="0"/>
              <a:t>: è quella impiegata dallo Stato o dalla Pubblica Amministrazione volta a comunicare informazioni relative ai diritti e ai doveri dei cittadini.</a:t>
            </a:r>
          </a:p>
          <a:p>
            <a:pPr marL="0" indent="0">
              <a:buNone/>
            </a:pPr>
            <a:endParaRPr lang="it-IT" dirty="0" smtClean="0"/>
          </a:p>
          <a:p>
            <a:endParaRPr lang="it-IT" dirty="0" smtClean="0"/>
          </a:p>
          <a:p>
            <a:endParaRPr lang="it-IT" dirty="0" smtClean="0"/>
          </a:p>
          <a:p>
            <a:endParaRPr lang="it-IT" dirty="0"/>
          </a:p>
        </p:txBody>
      </p:sp>
    </p:spTree>
    <p:extLst>
      <p:ext uri="{BB962C8B-B14F-4D97-AF65-F5344CB8AC3E}">
        <p14:creationId xmlns:p14="http://schemas.microsoft.com/office/powerpoint/2010/main" val="11729921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471055"/>
            <a:ext cx="12192000" cy="5909310"/>
          </a:xfrm>
          <a:prstGeom prst="rect">
            <a:avLst/>
          </a:prstGeom>
        </p:spPr>
        <p:txBody>
          <a:bodyPr wrap="square">
            <a:spAutoFit/>
          </a:bodyPr>
          <a:lstStyle/>
          <a:p>
            <a:r>
              <a:rPr lang="fr-FR" dirty="0">
                <a:solidFill>
                  <a:srgbClr val="FF0000"/>
                </a:solidFill>
                <a:latin typeface="Franklin Gothic Demi" pitchFamily="34" charset="0"/>
              </a:rPr>
              <a:t>L'affiche (1850-1920)</a:t>
            </a:r>
          </a:p>
          <a:p>
            <a:endParaRPr lang="fr-FR" dirty="0">
              <a:latin typeface="Franklin Gothic Demi" pitchFamily="34" charset="0"/>
            </a:endParaRPr>
          </a:p>
          <a:p>
            <a:r>
              <a:rPr lang="fr-FR" dirty="0">
                <a:latin typeface="Franklin Gothic Demi" pitchFamily="34" charset="0"/>
              </a:rPr>
              <a:t>    Toulouse-Lautrec et </a:t>
            </a:r>
            <a:r>
              <a:rPr lang="fr-FR" dirty="0" err="1">
                <a:latin typeface="Franklin Gothic Demi" pitchFamily="34" charset="0"/>
              </a:rPr>
              <a:t>Leonetto</a:t>
            </a:r>
            <a:r>
              <a:rPr lang="fr-FR" dirty="0">
                <a:latin typeface="Franklin Gothic Demi" pitchFamily="34" charset="0"/>
              </a:rPr>
              <a:t> Cappiello y contribuent grandement en simplifiant, chacun à leur manière, les formes et les couleurs afin de rendre les affiches plus attirantes. Une affiche coûte en 1900 environ 12 francs 60, alors qu'en comparaison un quotidien ne coûte que 50 centimes.</a:t>
            </a:r>
          </a:p>
          <a:p>
            <a:r>
              <a:rPr lang="fr-FR" dirty="0">
                <a:latin typeface="Franklin Gothic Demi" pitchFamily="34" charset="0"/>
              </a:rPr>
              <a:t>    Alfons Mucha, pionnier du style Art nouveau, réalise en 1894 une affiche publicitaire pour </a:t>
            </a:r>
            <a:r>
              <a:rPr lang="fr-FR" dirty="0" err="1">
                <a:latin typeface="Franklin Gothic Demi" pitchFamily="34" charset="0"/>
              </a:rPr>
              <a:t>Gismonda</a:t>
            </a:r>
            <a:r>
              <a:rPr lang="fr-FR" dirty="0">
                <a:latin typeface="Franklin Gothic Demi" pitchFamily="34" charset="0"/>
              </a:rPr>
              <a:t>, la pièce de Sarah Bernhardt jouée au Théâtre de la Renaissance.</a:t>
            </a:r>
          </a:p>
          <a:p>
            <a:endParaRPr lang="fr-FR" dirty="0">
              <a:latin typeface="Franklin Gothic Demi" pitchFamily="34" charset="0"/>
            </a:endParaRPr>
          </a:p>
          <a:p>
            <a:r>
              <a:rPr lang="fr-FR" dirty="0">
                <a:latin typeface="Franklin Gothic Demi" pitchFamily="34" charset="0"/>
              </a:rPr>
              <a:t>« L'affichomanie » qui règne durant l'âge d'or de l'affiche fait que celles-ci sont de plus en plus collectionnées.</a:t>
            </a:r>
          </a:p>
          <a:p>
            <a:r>
              <a:rPr lang="fr-FR" dirty="0">
                <a:latin typeface="Franklin Gothic Demi" pitchFamily="34" charset="0"/>
              </a:rPr>
              <a:t>On voit ensuite les logos de marques s'étendre aux emballages et vers 1920 aux produits dérivés (boîtes d'allumettes, cendriers, etc.)</a:t>
            </a:r>
          </a:p>
          <a:p>
            <a:r>
              <a:rPr lang="fr-FR" dirty="0">
                <a:latin typeface="Franklin Gothic Demi" pitchFamily="34" charset="0"/>
              </a:rPr>
              <a:t>Le cinéma (1898)</a:t>
            </a:r>
          </a:p>
          <a:p>
            <a:endParaRPr lang="fr-FR" dirty="0">
              <a:latin typeface="Franklin Gothic Demi" pitchFamily="34" charset="0"/>
            </a:endParaRPr>
          </a:p>
          <a:p>
            <a:r>
              <a:rPr lang="fr-FR" dirty="0">
                <a:latin typeface="Franklin Gothic Demi" pitchFamily="34" charset="0"/>
              </a:rPr>
              <a:t>Le 18 octobre 1898, l'opérateur Michel </a:t>
            </a:r>
            <a:r>
              <a:rPr lang="fr-FR" dirty="0" err="1">
                <a:latin typeface="Franklin Gothic Demi" pitchFamily="34" charset="0"/>
              </a:rPr>
              <a:t>Mesguisch</a:t>
            </a:r>
            <a:r>
              <a:rPr lang="fr-FR" dirty="0">
                <a:latin typeface="Franklin Gothic Demi" pitchFamily="34" charset="0"/>
              </a:rPr>
              <a:t> installe -devant le 8 du Boulevard Montmartre à Paris- une caméra-projecteur ( dispositif récemment inventé à Lyon par les Frères Lumière ) et projette la première publicité filmée qui vante les mérites de la Société Ripolin7.</a:t>
            </a:r>
          </a:p>
          <a:p>
            <a:r>
              <a:rPr lang="fr-FR" dirty="0">
                <a:latin typeface="Franklin Gothic Demi" pitchFamily="34" charset="0"/>
              </a:rPr>
              <a:t>L'introduction de la publicité dans les salles de cinéma se produit au début des années 1920 par l'emploi de rideaux peints et de petits films muets.</a:t>
            </a:r>
          </a:p>
          <a:p>
            <a:r>
              <a:rPr lang="fr-FR" dirty="0">
                <a:latin typeface="Franklin Gothic Demi" pitchFamily="34" charset="0"/>
              </a:rPr>
              <a:t>En 1949, la régie publicitaire française "Jean Mineur publicité" obtient le numéro de téléphone mythique « Balzac 00 01 »  : Son petit héros à la célèbre pioche, dessiné par Albert Champeaux, incarne dans les salles obscures d'abord le générique des « réclames », puis celui des « spots publicitaires ».</a:t>
            </a:r>
            <a:endParaRPr lang="it-IT" dirty="0">
              <a:latin typeface="Franklin Gothic Demi" pitchFamily="34" charset="0"/>
            </a:endParaRPr>
          </a:p>
        </p:txBody>
      </p:sp>
    </p:spTree>
    <p:extLst>
      <p:ext uri="{BB962C8B-B14F-4D97-AF65-F5344CB8AC3E}">
        <p14:creationId xmlns:p14="http://schemas.microsoft.com/office/powerpoint/2010/main" val="2064851515"/>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52400" y="183951"/>
            <a:ext cx="12039600" cy="6555641"/>
          </a:xfrm>
          <a:prstGeom prst="rect">
            <a:avLst/>
          </a:prstGeom>
        </p:spPr>
        <p:txBody>
          <a:bodyPr wrap="square">
            <a:spAutoFit/>
          </a:bodyPr>
          <a:lstStyle/>
          <a:p>
            <a:r>
              <a:rPr lang="fr-FR" sz="2000" b="1" dirty="0">
                <a:solidFill>
                  <a:srgbClr val="FF0000"/>
                </a:solidFill>
                <a:latin typeface="Franklin Gothic Demi" pitchFamily="34" charset="0"/>
              </a:rPr>
              <a:t>La transition de la «réclame» vers la «publicité».</a:t>
            </a:r>
          </a:p>
          <a:p>
            <a:endParaRPr lang="fr-FR" sz="2000" dirty="0">
              <a:latin typeface="Franklin Gothic Demi" pitchFamily="34" charset="0"/>
            </a:endParaRPr>
          </a:p>
          <a:p>
            <a:r>
              <a:rPr lang="fr-FR" sz="2000" dirty="0">
                <a:latin typeface="Franklin Gothic Demi" pitchFamily="34" charset="0"/>
              </a:rPr>
              <a:t>Dans les années 1930, la publicité américaine entre en scène pour introduire des approches plus techniques qui entendent se différencier de la «réclame» qui raisonne davantage sur la forme ( qui peut être très artistique comme celle de Cassandre) que sur le fond.</a:t>
            </a:r>
          </a:p>
          <a:p>
            <a:r>
              <a:rPr lang="fr-FR" sz="2000" dirty="0">
                <a:latin typeface="Franklin Gothic Demi" pitchFamily="34" charset="0"/>
              </a:rPr>
              <a:t>La «publicité» qui voit le jour entend se démarquer des pratiques antérieures et se présente alors comme étant une nouvelle discipline, plus rigoureuse, plus technique, sinon plus scientifique.</a:t>
            </a:r>
          </a:p>
          <a:p>
            <a:r>
              <a:rPr lang="fr-FR" sz="2000" dirty="0">
                <a:latin typeface="Franklin Gothic Demi" pitchFamily="34" charset="0"/>
              </a:rPr>
              <a:t>On voit ainsi naître le métier de publicitaire et des formations spécifiques y conduisant.</a:t>
            </a:r>
          </a:p>
          <a:p>
            <a:endParaRPr lang="fr-FR" sz="2000" dirty="0">
              <a:latin typeface="Franklin Gothic Demi" pitchFamily="34" charset="0"/>
            </a:endParaRPr>
          </a:p>
          <a:p>
            <a:r>
              <a:rPr lang="fr-FR" sz="2000" dirty="0">
                <a:latin typeface="Franklin Gothic Demi" pitchFamily="34" charset="0"/>
              </a:rPr>
              <a:t>Alors que l'avènement de la consommation de masse est déjà perceptible dans les sociétés occidentales, un tournant concret est franchi en 1936, avec en France, le Front Populaire: La revalorisation des salaires, la semaine de 40 heures et les congés payés modifient le niveau et la structure du pouvoir d'achat du très grand nombre.</a:t>
            </a:r>
          </a:p>
          <a:p>
            <a:endParaRPr lang="fr-FR" sz="2000" dirty="0">
              <a:latin typeface="Franklin Gothic Demi" pitchFamily="34" charset="0"/>
            </a:endParaRPr>
          </a:p>
          <a:p>
            <a:r>
              <a:rPr lang="fr-FR" sz="2000" dirty="0">
                <a:latin typeface="Franklin Gothic Demi" pitchFamily="34" charset="0"/>
              </a:rPr>
              <a:t>La publicité -comme déclinaison d'une politique de communication </a:t>
            </a:r>
            <a:r>
              <a:rPr lang="fr-FR" sz="2000" dirty="0" err="1">
                <a:latin typeface="Franklin Gothic Demi" pitchFamily="34" charset="0"/>
              </a:rPr>
              <a:t>pro-active</a:t>
            </a:r>
            <a:r>
              <a:rPr lang="fr-FR" sz="2000" dirty="0">
                <a:latin typeface="Franklin Gothic Demi" pitchFamily="34" charset="0"/>
              </a:rPr>
              <a:t> devient pour un nombre croissant de producteurs et de distributeurs l'une des 4 composantes du Marketing mix</a:t>
            </a:r>
          </a:p>
          <a:p>
            <a:r>
              <a:rPr lang="fr-FR" sz="2000" dirty="0">
                <a:latin typeface="Franklin Gothic Demi" pitchFamily="34" charset="0"/>
              </a:rPr>
              <a:t>Signe de la transformation en cours des valeurs (et de l'émergence progressive du marketing ):</a:t>
            </a:r>
          </a:p>
          <a:p>
            <a:endParaRPr lang="fr-FR" sz="2000" dirty="0">
              <a:latin typeface="Franklin Gothic Demi" pitchFamily="34" charset="0"/>
            </a:endParaRPr>
          </a:p>
          <a:p>
            <a:r>
              <a:rPr lang="fr-FR" sz="2000" dirty="0">
                <a:latin typeface="Franklin Gothic Demi" pitchFamily="34" charset="0"/>
              </a:rPr>
              <a:t>    l'Exposition universelle de 1937 est la première à proposer un pavillon de la publicité.</a:t>
            </a:r>
          </a:p>
          <a:p>
            <a:r>
              <a:rPr lang="fr-FR" sz="2000" dirty="0">
                <a:latin typeface="Franklin Gothic Demi" pitchFamily="34" charset="0"/>
              </a:rPr>
              <a:t>    l'extension du temps libre provoque la curiosité et la publicité orientées vers les vacances et loisirs, en particulier dans le domaine des sports d'hiver.</a:t>
            </a:r>
          </a:p>
        </p:txBody>
      </p:sp>
    </p:spTree>
    <p:extLst>
      <p:ext uri="{BB962C8B-B14F-4D97-AF65-F5344CB8AC3E}">
        <p14:creationId xmlns:p14="http://schemas.microsoft.com/office/powerpoint/2010/main" val="1645565451"/>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200891"/>
            <a:ext cx="12081164" cy="5324535"/>
          </a:xfrm>
          <a:prstGeom prst="rect">
            <a:avLst/>
          </a:prstGeom>
        </p:spPr>
        <p:txBody>
          <a:bodyPr wrap="square">
            <a:spAutoFit/>
          </a:bodyPr>
          <a:lstStyle/>
          <a:p>
            <a:r>
              <a:rPr lang="fr-FR" sz="2000" b="1" dirty="0">
                <a:solidFill>
                  <a:srgbClr val="FF0000"/>
                </a:solidFill>
                <a:latin typeface="Franklin Gothic Demi" pitchFamily="34" charset="0"/>
              </a:rPr>
              <a:t>Les années glorieuses de la publicité (1950-1990)</a:t>
            </a:r>
          </a:p>
          <a:p>
            <a:endParaRPr lang="fr-FR" sz="2000" dirty="0">
              <a:latin typeface="Franklin Gothic Demi" pitchFamily="34" charset="0"/>
            </a:endParaRPr>
          </a:p>
          <a:p>
            <a:r>
              <a:rPr lang="fr-FR" sz="2000" dirty="0">
                <a:latin typeface="Franklin Gothic Demi" pitchFamily="34" charset="0"/>
              </a:rPr>
              <a:t>Portée par l'essor économique des Trente Glorieuses, la publicité connait un fort développement quantitatif et qualitatif.</a:t>
            </a:r>
          </a:p>
          <a:p>
            <a:r>
              <a:rPr lang="fr-FR" sz="2000" dirty="0">
                <a:latin typeface="Franklin Gothic Demi" pitchFamily="34" charset="0"/>
              </a:rPr>
              <a:t>Sur le plan qualitatif, les mutations majeures tiennent à :</a:t>
            </a:r>
          </a:p>
          <a:p>
            <a:endParaRPr lang="fr-FR" sz="2000" dirty="0">
              <a:latin typeface="Franklin Gothic Demi" pitchFamily="34" charset="0"/>
            </a:endParaRPr>
          </a:p>
          <a:p>
            <a:r>
              <a:rPr lang="fr-FR" sz="2000" dirty="0">
                <a:latin typeface="Franklin Gothic Demi" pitchFamily="34" charset="0"/>
              </a:rPr>
              <a:t>    L'émergence et la consécration du marketing comme discipline de gestion et comme éclairage complémentaire des décisions de commercialisation.</a:t>
            </a:r>
          </a:p>
          <a:p>
            <a:r>
              <a:rPr lang="fr-FR" sz="2000" dirty="0">
                <a:latin typeface="Franklin Gothic Demi" pitchFamily="34" charset="0"/>
              </a:rPr>
              <a:t>    La prise en compte -sous le regard des sciences humaines (psychologie, sociologie,...)- de la notion de segmentation des cibles.</a:t>
            </a:r>
          </a:p>
          <a:p>
            <a:r>
              <a:rPr lang="fr-FR" sz="2000" dirty="0">
                <a:latin typeface="Franklin Gothic Demi" pitchFamily="34" charset="0"/>
              </a:rPr>
              <a:t>    Les débuts en 1960 de la publicité à la télévision et, en 1968 l'accès de toutes les marques à la publicité télévisuelle (avec des exceptions ponctuelles : Lingerie, Carburants, Disques, Margarine, « en vue de respecter les intérêts fondamentaux de l'économie nationale »). Avant 1968, seule la « publicité compensée8 » avait droit de cité à la télévision française, et ce dès 19599.</a:t>
            </a:r>
          </a:p>
          <a:p>
            <a:r>
              <a:rPr lang="fr-FR" sz="2000" dirty="0">
                <a:latin typeface="Franklin Gothic Demi" pitchFamily="34" charset="0"/>
              </a:rPr>
              <a:t>    une réflexion plus poussée - compte tenu des progrès du Libre-service- sur le point de vente (vitrines, linéaires et aménagement intérieur) et sur la publicité sur le lieu de vente (PLV) sont mis en valeur:</a:t>
            </a:r>
          </a:p>
          <a:p>
            <a:r>
              <a:rPr lang="fr-FR" sz="2000" dirty="0">
                <a:latin typeface="Franklin Gothic Demi" pitchFamily="34" charset="0"/>
              </a:rPr>
              <a:t>    La consécration de la part croissante donnée à la civilisation des loisirs</a:t>
            </a:r>
            <a:r>
              <a:rPr lang="fr-FR" dirty="0"/>
              <a:t>.</a:t>
            </a:r>
          </a:p>
        </p:txBody>
      </p:sp>
    </p:spTree>
    <p:extLst>
      <p:ext uri="{BB962C8B-B14F-4D97-AF65-F5344CB8AC3E}">
        <p14:creationId xmlns:p14="http://schemas.microsoft.com/office/powerpoint/2010/main" val="2232159786"/>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724400" y="-4775285"/>
            <a:ext cx="2258291" cy="369332"/>
          </a:xfrm>
          <a:prstGeom prst="rect">
            <a:avLst/>
          </a:prstGeom>
        </p:spPr>
        <p:txBody>
          <a:bodyPr wrap="square">
            <a:spAutoFit/>
          </a:bodyPr>
          <a:lstStyle/>
          <a:p>
            <a:r>
              <a:rPr lang="fr-FR" dirty="0" smtClean="0"/>
              <a:t>.</a:t>
            </a:r>
            <a:endParaRPr lang="it-IT" dirty="0"/>
          </a:p>
        </p:txBody>
      </p:sp>
      <p:sp>
        <p:nvSpPr>
          <p:cNvPr id="9" name="Rettangolo 8"/>
          <p:cNvSpPr/>
          <p:nvPr/>
        </p:nvSpPr>
        <p:spPr>
          <a:xfrm>
            <a:off x="263236" y="969817"/>
            <a:ext cx="11928764" cy="2308324"/>
          </a:xfrm>
          <a:prstGeom prst="rect">
            <a:avLst/>
          </a:prstGeom>
        </p:spPr>
        <p:txBody>
          <a:bodyPr wrap="square">
            <a:spAutoFit/>
          </a:bodyPr>
          <a:lstStyle/>
          <a:p>
            <a:r>
              <a:rPr lang="fr-FR" dirty="0"/>
              <a:t>Bordeaux est l'un des vins français les plus connus et appréciés dans le monde entier .</a:t>
            </a:r>
          </a:p>
          <a:p>
            <a:endParaRPr lang="fr-FR" dirty="0"/>
          </a:p>
          <a:p>
            <a:r>
              <a:rPr lang="fr-FR" dirty="0" smtClean="0"/>
              <a:t>En </a:t>
            </a:r>
            <a:r>
              <a:rPr lang="fr-FR" dirty="0" err="1" smtClean="0"/>
              <a:t>Aquitania</a:t>
            </a:r>
            <a:r>
              <a:rPr lang="fr-FR" dirty="0" smtClean="0"/>
              <a:t> </a:t>
            </a:r>
            <a:r>
              <a:rPr lang="fr-FR" dirty="0"/>
              <a:t>est produit autour de la ville de Bordeaux , en Gironde , dans les terres situées le long des fleuves Garonne et Dordogne . Les vins de Bordeaux sont rouge, blanc sec ou de liqueur , ou rosé , et sont traités principalement par les variétés suivantes:</a:t>
            </a:r>
          </a:p>
          <a:p>
            <a:endParaRPr lang="fr-FR" dirty="0"/>
          </a:p>
          <a:p>
            <a:r>
              <a:rPr lang="fr-FR" dirty="0"/>
              <a:t>    Cabernet Franc , Cabernet Sauvignon, Merlot , Petit </a:t>
            </a:r>
            <a:r>
              <a:rPr lang="fr-FR" dirty="0" err="1"/>
              <a:t>Verdot</a:t>
            </a:r>
            <a:r>
              <a:rPr lang="fr-FR" dirty="0"/>
              <a:t> , Malbec et </a:t>
            </a:r>
            <a:r>
              <a:rPr lang="fr-FR" dirty="0" err="1"/>
              <a:t>Carmenier</a:t>
            </a:r>
            <a:r>
              <a:rPr lang="fr-FR" dirty="0"/>
              <a:t> pour les vins rouges ;</a:t>
            </a:r>
          </a:p>
          <a:p>
            <a:r>
              <a:rPr lang="fr-FR" dirty="0"/>
              <a:t>    Sauvignon , Sémillon et Muscadelle pour les vins blancs </a:t>
            </a:r>
            <a:endParaRPr lang="it-IT" dirty="0"/>
          </a:p>
        </p:txBody>
      </p:sp>
      <p:sp>
        <p:nvSpPr>
          <p:cNvPr id="10" name="Rettangolo 9"/>
          <p:cNvSpPr/>
          <p:nvPr/>
        </p:nvSpPr>
        <p:spPr>
          <a:xfrm>
            <a:off x="4267199" y="279461"/>
            <a:ext cx="2507673" cy="523220"/>
          </a:xfrm>
          <a:prstGeom prst="rect">
            <a:avLst/>
          </a:prstGeom>
        </p:spPr>
        <p:txBody>
          <a:bodyPr wrap="square">
            <a:spAutoFit/>
          </a:bodyPr>
          <a:lstStyle/>
          <a:p>
            <a:r>
              <a:rPr lang="it-IT" sz="2800" dirty="0">
                <a:solidFill>
                  <a:srgbClr val="FF0000"/>
                </a:solidFill>
              </a:rPr>
              <a:t>Le vin </a:t>
            </a:r>
            <a:r>
              <a:rPr lang="it-IT" sz="2800" dirty="0" smtClean="0">
                <a:solidFill>
                  <a:srgbClr val="FF0000"/>
                </a:solidFill>
              </a:rPr>
              <a:t>Bordeaux</a:t>
            </a:r>
            <a:endParaRPr lang="it-IT" sz="2800" dirty="0">
              <a:solidFill>
                <a:srgbClr val="FF0000"/>
              </a:solidFill>
            </a:endParaRPr>
          </a:p>
        </p:txBody>
      </p:sp>
      <p:pic>
        <p:nvPicPr>
          <p:cNvPr id="11" name="Immagin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97091" y="3209637"/>
            <a:ext cx="1925781" cy="3454400"/>
          </a:xfrm>
          <a:prstGeom prst="rect">
            <a:avLst/>
          </a:prstGeom>
        </p:spPr>
      </p:pic>
      <p:pic>
        <p:nvPicPr>
          <p:cNvPr id="12" name="Immagin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6836" y="3380510"/>
            <a:ext cx="2563091" cy="3283528"/>
          </a:xfrm>
          <a:prstGeom prst="rect">
            <a:avLst/>
          </a:prstGeom>
        </p:spPr>
      </p:pic>
    </p:spTree>
    <p:extLst>
      <p:ext uri="{BB962C8B-B14F-4D97-AF65-F5344CB8AC3E}">
        <p14:creationId xmlns:p14="http://schemas.microsoft.com/office/powerpoint/2010/main" val="4652264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43345" y="1925781"/>
            <a:ext cx="10834881" cy="2105891"/>
          </a:xfrm>
        </p:spPr>
        <p:txBody>
          <a:bodyPr/>
          <a:lstStyle/>
          <a:p>
            <a:r>
              <a:rPr lang="it-IT" b="1" dirty="0" smtClean="0">
                <a:latin typeface="Franklin Gothic Demi" pitchFamily="34" charset="0"/>
              </a:rPr>
              <a:t>COORDINATI DALLA PROF.SSA CARMELA PISANTI </a:t>
            </a:r>
            <a:endParaRPr lang="it-IT" b="1" dirty="0">
              <a:latin typeface="Franklin Gothic Demi" pitchFamily="34" charset="0"/>
            </a:endParaRPr>
          </a:p>
        </p:txBody>
      </p:sp>
    </p:spTree>
    <p:extLst>
      <p:ext uri="{BB962C8B-B14F-4D97-AF65-F5344CB8AC3E}">
        <p14:creationId xmlns:p14="http://schemas.microsoft.com/office/powerpoint/2010/main" val="2030807357"/>
      </p:ext>
    </p:extLst>
  </p:cSld>
  <p:clrMapOvr>
    <a:masterClrMapping/>
  </p:clrMapOvr>
  <p:transition spd="slow">
    <p:cove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19811" y="1"/>
            <a:ext cx="10364451" cy="1385454"/>
          </a:xfrm>
        </p:spPr>
        <p:txBody>
          <a:bodyPr/>
          <a:lstStyle/>
          <a:p>
            <a:r>
              <a:rPr lang="it-IT" dirty="0" err="1" smtClean="0">
                <a:solidFill>
                  <a:srgbClr val="FF0000"/>
                </a:solidFill>
                <a:latin typeface="Franklin Gothic Demi" pitchFamily="34" charset="0"/>
              </a:rPr>
              <a:t>PUBBLICITà</a:t>
            </a:r>
            <a:r>
              <a:rPr lang="it-IT" dirty="0" smtClean="0">
                <a:solidFill>
                  <a:srgbClr val="FF0000"/>
                </a:solidFill>
                <a:latin typeface="Franklin Gothic Demi" pitchFamily="34" charset="0"/>
              </a:rPr>
              <a:t> RELIGIOSA </a:t>
            </a:r>
            <a:endParaRPr lang="it-IT" dirty="0">
              <a:solidFill>
                <a:srgbClr val="FF0000"/>
              </a:solidFill>
              <a:latin typeface="Franklin Gothic Demi" pitchFamily="34" charset="0"/>
            </a:endParaRPr>
          </a:p>
        </p:txBody>
      </p:sp>
      <p:sp>
        <p:nvSpPr>
          <p:cNvPr id="3" name="Segnaposto contenuto 2"/>
          <p:cNvSpPr>
            <a:spLocks noGrp="1"/>
          </p:cNvSpPr>
          <p:nvPr>
            <p:ph sz="quarter" idx="13"/>
          </p:nvPr>
        </p:nvSpPr>
        <p:spPr>
          <a:xfrm>
            <a:off x="249382" y="1371601"/>
            <a:ext cx="11055927" cy="4391890"/>
          </a:xfrm>
        </p:spPr>
        <p:txBody>
          <a:bodyPr/>
          <a:lstStyle/>
          <a:p>
            <a:pPr marL="0" indent="0">
              <a:buNone/>
            </a:pPr>
            <a:r>
              <a:rPr lang="it-IT" dirty="0" smtClean="0">
                <a:latin typeface="Franklin Gothic Demi" pitchFamily="34" charset="0"/>
              </a:rPr>
              <a:t>VIENI IN ORATORIO ANCHE TU, PREGHIAMO E CI DEVERTIAMO CON </a:t>
            </a:r>
            <a:r>
              <a:rPr lang="it-IT" dirty="0" err="1" smtClean="0">
                <a:latin typeface="Franklin Gothic Demi" pitchFamily="34" charset="0"/>
              </a:rPr>
              <a:t>GESù</a:t>
            </a:r>
            <a:endParaRPr lang="it-IT" dirty="0" smtClean="0">
              <a:latin typeface="Franklin Gothic Demi" pitchFamily="34" charset="0"/>
            </a:endParaRPr>
          </a:p>
          <a:p>
            <a:pPr marL="0" indent="0">
              <a:buNone/>
            </a:pPr>
            <a:r>
              <a:rPr lang="it-IT" dirty="0" smtClean="0">
                <a:latin typeface="Franklin Gothic Demi" pitchFamily="34" charset="0"/>
              </a:rPr>
              <a:t>SE PREGHI DIO LUI TI </a:t>
            </a:r>
            <a:r>
              <a:rPr lang="it-IT" dirty="0" err="1" smtClean="0">
                <a:latin typeface="Franklin Gothic Demi" pitchFamily="34" charset="0"/>
              </a:rPr>
              <a:t>AIUTERà</a:t>
            </a:r>
            <a:endParaRPr lang="it-IT" dirty="0">
              <a:latin typeface="Franklin Gothic Demi" pitchFamily="34" charset="0"/>
            </a:endParaRPr>
          </a:p>
          <a:p>
            <a:pPr marL="0" indent="0">
              <a:buNone/>
            </a:pPr>
            <a:r>
              <a:rPr lang="it-IT" dirty="0" smtClean="0">
                <a:latin typeface="Franklin Gothic Demi" pitchFamily="34" charset="0"/>
              </a:rPr>
              <a:t>VENITE IN CHIESA , DIO VI ASPETTA</a:t>
            </a:r>
          </a:p>
          <a:p>
            <a:pPr marL="0" indent="0">
              <a:buNone/>
            </a:pPr>
            <a:r>
              <a:rPr lang="it-IT" dirty="0" smtClean="0">
                <a:latin typeface="Franklin Gothic Demi" pitchFamily="34" charset="0"/>
              </a:rPr>
              <a:t>DIO è CON NOI E CI PERDONA SEMPRE PER OGNI NOSTRA CATTIVERIA </a:t>
            </a:r>
          </a:p>
          <a:p>
            <a:pPr marL="0" indent="0">
              <a:buNone/>
            </a:pPr>
            <a:r>
              <a:rPr lang="it-IT" dirty="0" smtClean="0">
                <a:latin typeface="Franklin Gothic Demi" pitchFamily="34" charset="0"/>
              </a:rPr>
              <a:t>A.C.R=AMICIZIA CHIESA RELIGIONE .</a:t>
            </a:r>
          </a:p>
          <a:p>
            <a:pPr marL="0" indent="0">
              <a:buNone/>
            </a:pPr>
            <a:endParaRPr lang="it-IT" dirty="0" smtClean="0">
              <a:latin typeface="Franklin Gothic Demi" pitchFamily="34" charset="0"/>
            </a:endParaRPr>
          </a:p>
          <a:p>
            <a:pPr marL="0" indent="0">
              <a:buNone/>
            </a:pPr>
            <a:endParaRPr lang="it-IT" dirty="0">
              <a:latin typeface="Franklin Gothic Demi" pitchFamily="34" charset="0"/>
            </a:endParaRPr>
          </a:p>
          <a:p>
            <a:pPr marL="0" indent="0">
              <a:buNone/>
            </a:pPr>
            <a:r>
              <a:rPr lang="it-IT" sz="3200" dirty="0" smtClean="0">
                <a:latin typeface="Franklin Gothic Demi" pitchFamily="34" charset="0"/>
              </a:rPr>
              <a:t>COORDINATI DALLA PRO.SSA FILOMENA SANTANIELLO</a:t>
            </a:r>
          </a:p>
        </p:txBody>
      </p:sp>
    </p:spTree>
    <p:extLst>
      <p:ext uri="{BB962C8B-B14F-4D97-AF65-F5344CB8AC3E}">
        <p14:creationId xmlns:p14="http://schemas.microsoft.com/office/powerpoint/2010/main" val="2992593702"/>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1433065"/>
            <a:ext cx="12288982" cy="1938992"/>
          </a:xfrm>
          <a:prstGeom prst="rect">
            <a:avLst/>
          </a:prstGeom>
        </p:spPr>
        <p:txBody>
          <a:bodyPr wrap="square">
            <a:spAutoFit/>
          </a:bodyPr>
          <a:lstStyle/>
          <a:p>
            <a:r>
              <a:rPr lang="it-IT" sz="2000" dirty="0">
                <a:latin typeface="Franklin Gothic Demi" pitchFamily="34" charset="0"/>
              </a:rPr>
              <a:t>Il jingle (termine inglese con significato di "tintinnio"), è un breve motivo musicale che, generalmente, annuncia o accompagna uno spot pubblicitario trasmesso dai mezzi di comunicazione radio-televisivi. Solitamente allegro e dalla linea melodica semplice, ha lo scopo di attirare l'attenzione dello spettatore verso il collegato messaggio pubblicitario o di richiamare alla memoria il prodotto reclamizzato. Spesso vengono utilizzati come motivetti che preannunciano il periodo natalizio e vengono trasmessi soprattutto nei mesi di novembre e dicembre</a:t>
            </a:r>
          </a:p>
        </p:txBody>
      </p:sp>
      <p:sp>
        <p:nvSpPr>
          <p:cNvPr id="3" name="Rettangolo 2"/>
          <p:cNvSpPr/>
          <p:nvPr/>
        </p:nvSpPr>
        <p:spPr>
          <a:xfrm>
            <a:off x="3920836" y="314098"/>
            <a:ext cx="3726873" cy="523220"/>
          </a:xfrm>
          <a:prstGeom prst="rect">
            <a:avLst/>
          </a:prstGeom>
        </p:spPr>
        <p:txBody>
          <a:bodyPr wrap="square">
            <a:spAutoFit/>
          </a:bodyPr>
          <a:lstStyle/>
          <a:p>
            <a:r>
              <a:rPr lang="it-IT" sz="2800" b="1" dirty="0">
                <a:solidFill>
                  <a:srgbClr val="FF0000"/>
                </a:solidFill>
              </a:rPr>
              <a:t>Musica  e  pubblicità</a:t>
            </a:r>
          </a:p>
        </p:txBody>
      </p:sp>
      <p:sp>
        <p:nvSpPr>
          <p:cNvPr id="4" name="Rettangolo 3"/>
          <p:cNvSpPr/>
          <p:nvPr/>
        </p:nvSpPr>
        <p:spPr>
          <a:xfrm>
            <a:off x="55418" y="3372057"/>
            <a:ext cx="12081164" cy="3508653"/>
          </a:xfrm>
          <a:prstGeom prst="rect">
            <a:avLst/>
          </a:prstGeom>
        </p:spPr>
        <p:txBody>
          <a:bodyPr wrap="square">
            <a:spAutoFit/>
          </a:bodyPr>
          <a:lstStyle/>
          <a:p>
            <a:r>
              <a:rPr lang="it-IT" sz="2400" dirty="0">
                <a:solidFill>
                  <a:srgbClr val="FF0000"/>
                </a:solidFill>
                <a:latin typeface="Franklin Gothic Demi" pitchFamily="34" charset="0"/>
              </a:rPr>
              <a:t>Storia</a:t>
            </a:r>
          </a:p>
          <a:p>
            <a:endParaRPr lang="it-IT" dirty="0"/>
          </a:p>
          <a:p>
            <a:r>
              <a:rPr lang="it-IT" dirty="0">
                <a:latin typeface="Franklin Gothic Demi" pitchFamily="34" charset="0"/>
              </a:rPr>
              <a:t>Nato nel secondo decennio del XX secolo, al tempo delle prime trasmissioni radiofoniche, il jingle era spesso unito ad un breve testo rimato e facilmente ricordabile. Con l'avvento della televisione, il messaggio affidato al testo è stato progressivamente sostituito con immagini commentate, mantenendo la sola parte musicale del jingle, spesso identificativa del prodotto o della marca.</a:t>
            </a:r>
          </a:p>
          <a:p>
            <a:endParaRPr lang="it-IT" dirty="0">
              <a:latin typeface="Franklin Gothic Demi" pitchFamily="34" charset="0"/>
            </a:endParaRPr>
          </a:p>
          <a:p>
            <a:r>
              <a:rPr lang="it-IT" dirty="0">
                <a:latin typeface="Franklin Gothic Demi" pitchFamily="34" charset="0"/>
              </a:rPr>
              <a:t>In alcuni casi i Jingle sono frutto di invenzioni musicali ad hoc, in altri riprendono musiche o canzoni particolarmente note, come ad esempio il celebre Jingle degli anni sessanta e settanta, cantato da Marisa Del Frate, «Voglio la caramella che mi piace tanto e che fa </a:t>
            </a:r>
            <a:r>
              <a:rPr lang="it-IT" dirty="0" err="1">
                <a:latin typeface="Franklin Gothic Demi" pitchFamily="34" charset="0"/>
              </a:rPr>
              <a:t>du-du</a:t>
            </a:r>
            <a:r>
              <a:rPr lang="it-IT" dirty="0">
                <a:latin typeface="Franklin Gothic Demi" pitchFamily="34" charset="0"/>
              </a:rPr>
              <a:t> </a:t>
            </a:r>
            <a:r>
              <a:rPr lang="it-IT" dirty="0" err="1">
                <a:latin typeface="Franklin Gothic Demi" pitchFamily="34" charset="0"/>
              </a:rPr>
              <a:t>du-dù</a:t>
            </a:r>
            <a:r>
              <a:rPr lang="it-IT" dirty="0">
                <a:latin typeface="Franklin Gothic Demi" pitchFamily="34" charset="0"/>
              </a:rPr>
              <a:t> </a:t>
            </a:r>
            <a:r>
              <a:rPr lang="it-IT" dirty="0" err="1">
                <a:latin typeface="Franklin Gothic Demi" pitchFamily="34" charset="0"/>
              </a:rPr>
              <a:t>du-du</a:t>
            </a:r>
            <a:r>
              <a:rPr lang="it-IT" dirty="0">
                <a:latin typeface="Franklin Gothic Demi" pitchFamily="34" charset="0"/>
              </a:rPr>
              <a:t> </a:t>
            </a:r>
            <a:r>
              <a:rPr lang="it-IT" dirty="0" err="1">
                <a:latin typeface="Franklin Gothic Demi" pitchFamily="34" charset="0"/>
              </a:rPr>
              <a:t>du-dù</a:t>
            </a:r>
            <a:r>
              <a:rPr lang="it-IT" dirty="0">
                <a:latin typeface="Franklin Gothic Demi" pitchFamily="34" charset="0"/>
              </a:rPr>
              <a:t> Dufour», realizzato per le caramelle Dufour, modificando leggermente il testo della canzone Quel motivetto che mi piace tanto, creata da Michele </a:t>
            </a:r>
            <a:r>
              <a:rPr lang="it-IT" dirty="0" err="1">
                <a:latin typeface="Franklin Gothic Demi" pitchFamily="34" charset="0"/>
              </a:rPr>
              <a:t>Galdieri</a:t>
            </a:r>
            <a:r>
              <a:rPr lang="it-IT" dirty="0">
                <a:latin typeface="Franklin Gothic Demi" pitchFamily="34" charset="0"/>
              </a:rPr>
              <a:t> e Dan </a:t>
            </a:r>
            <a:r>
              <a:rPr lang="it-IT" dirty="0" err="1">
                <a:latin typeface="Franklin Gothic Demi" pitchFamily="34" charset="0"/>
              </a:rPr>
              <a:t>Caslar</a:t>
            </a:r>
            <a:r>
              <a:rPr lang="it-IT" dirty="0">
                <a:latin typeface="Franklin Gothic Demi" pitchFamily="34" charset="0"/>
              </a:rPr>
              <a:t>, nel 1932, per la rivista Strade.</a:t>
            </a:r>
          </a:p>
        </p:txBody>
      </p:sp>
    </p:spTree>
    <p:extLst>
      <p:ext uri="{BB962C8B-B14F-4D97-AF65-F5344CB8AC3E}">
        <p14:creationId xmlns:p14="http://schemas.microsoft.com/office/powerpoint/2010/main" val="692843304"/>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89709" y="618517"/>
            <a:ext cx="10488517" cy="5172683"/>
          </a:xfrm>
        </p:spPr>
        <p:txBody>
          <a:bodyPr/>
          <a:lstStyle/>
          <a:p>
            <a:r>
              <a:rPr lang="it-IT" b="1" dirty="0" smtClean="0">
                <a:solidFill>
                  <a:schemeClr val="tx1">
                    <a:lumMod val="95000"/>
                    <a:lumOff val="5000"/>
                  </a:schemeClr>
                </a:solidFill>
                <a:latin typeface="Franklin Gothic Demi" pitchFamily="34" charset="0"/>
              </a:rPr>
              <a:t>Coordinati dal prof. Carmine </a:t>
            </a:r>
            <a:r>
              <a:rPr lang="it-IT" b="1" dirty="0" err="1" smtClean="0">
                <a:solidFill>
                  <a:schemeClr val="tx1">
                    <a:lumMod val="95000"/>
                    <a:lumOff val="5000"/>
                  </a:schemeClr>
                </a:solidFill>
                <a:latin typeface="Franklin Gothic Demi" pitchFamily="34" charset="0"/>
              </a:rPr>
              <a:t>cardaropoli</a:t>
            </a:r>
            <a:endParaRPr lang="it-IT" b="1" dirty="0">
              <a:solidFill>
                <a:schemeClr val="tx1">
                  <a:lumMod val="95000"/>
                  <a:lumOff val="5000"/>
                </a:schemeClr>
              </a:solidFill>
              <a:latin typeface="Franklin Gothic Demi" pitchFamily="34" charset="0"/>
            </a:endParaRPr>
          </a:p>
        </p:txBody>
      </p:sp>
    </p:spTree>
    <p:extLst>
      <p:ext uri="{BB962C8B-B14F-4D97-AF65-F5344CB8AC3E}">
        <p14:creationId xmlns:p14="http://schemas.microsoft.com/office/powerpoint/2010/main" val="46864827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13775" y="618517"/>
            <a:ext cx="10364451" cy="4466667"/>
          </a:xfrm>
        </p:spPr>
        <p:txBody>
          <a:bodyPr>
            <a:normAutofit/>
          </a:bodyPr>
          <a:lstStyle/>
          <a:p>
            <a:r>
              <a:rPr lang="it-IT" sz="6000" dirty="0" smtClean="0">
                <a:solidFill>
                  <a:srgbClr val="FF0000"/>
                </a:solidFill>
                <a:latin typeface="AR DESTINE" panose="02000000000000000000" pitchFamily="2" charset="0"/>
              </a:rPr>
              <a:t>Lavoro della 3c </a:t>
            </a:r>
            <a:endParaRPr lang="it-IT" sz="6000" dirty="0">
              <a:solidFill>
                <a:srgbClr val="FF0000"/>
              </a:solidFill>
              <a:latin typeface="AR DESTINE" panose="02000000000000000000" pitchFamily="2" charset="0"/>
            </a:endParaRPr>
          </a:p>
        </p:txBody>
      </p:sp>
    </p:spTree>
    <p:extLst>
      <p:ext uri="{BB962C8B-B14F-4D97-AF65-F5344CB8AC3E}">
        <p14:creationId xmlns:p14="http://schemas.microsoft.com/office/powerpoint/2010/main" val="232091204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394717" y="1"/>
            <a:ext cx="2286001" cy="643812"/>
          </a:xfrm>
        </p:spPr>
        <p:txBody>
          <a:bodyPr>
            <a:normAutofit/>
          </a:bodyPr>
          <a:lstStyle/>
          <a:p>
            <a:r>
              <a:rPr lang="it-IT" dirty="0" smtClean="0">
                <a:solidFill>
                  <a:srgbClr val="FF0000"/>
                </a:solidFill>
                <a:latin typeface="Informal Roman" panose="030604020304060B0204" pitchFamily="66" charset="0"/>
              </a:rPr>
              <a:t>ORIGINI</a:t>
            </a:r>
            <a:r>
              <a:rPr lang="it-IT" dirty="0" smtClean="0">
                <a:latin typeface="Informal Roman" panose="030604020304060B0204" pitchFamily="66" charset="0"/>
              </a:rPr>
              <a:t> </a:t>
            </a:r>
            <a:endParaRPr lang="it-IT" dirty="0">
              <a:latin typeface="Informal Roman" panose="030604020304060B0204" pitchFamily="66" charset="0"/>
            </a:endParaRPr>
          </a:p>
        </p:txBody>
      </p:sp>
      <p:sp>
        <p:nvSpPr>
          <p:cNvPr id="3" name="Segnaposto contenuto 2"/>
          <p:cNvSpPr>
            <a:spLocks noGrp="1"/>
          </p:cNvSpPr>
          <p:nvPr>
            <p:ph sz="quarter" idx="13"/>
          </p:nvPr>
        </p:nvSpPr>
        <p:spPr>
          <a:xfrm>
            <a:off x="93306" y="774441"/>
            <a:ext cx="11551297" cy="5579706"/>
          </a:xfrm>
        </p:spPr>
        <p:txBody>
          <a:bodyPr>
            <a:noAutofit/>
          </a:bodyPr>
          <a:lstStyle/>
          <a:p>
            <a:pPr marL="0" indent="0">
              <a:buNone/>
            </a:pPr>
            <a:r>
              <a:rPr lang="it-IT" sz="1800" dirty="0" smtClean="0"/>
              <a:t>La pubblicità ha radici antiche, ed è intimamente collegata con la propaganda o lo sviluppo delle prime attività commerciali e dalle relative iscrizioni, insegne o simboli merceologici.</a:t>
            </a:r>
          </a:p>
          <a:p>
            <a:pPr marL="0" indent="0">
              <a:buNone/>
            </a:pPr>
            <a:r>
              <a:rPr lang="it-IT" sz="1800" dirty="0" smtClean="0"/>
              <a:t>A Pompei si possono leggere ancora oggi delle scritte, sui muri delle case romane distrutte dal vulcano nel 79 d.C., che invitano i passanti a votare per un certo candidato alle elezioni[senza fonte], mentre nella via dell'Abbondanza una serie di insegne di una bottega mostra le fasi di lavorazione della stoffa, a riprova della sua qualità.</a:t>
            </a:r>
          </a:p>
          <a:p>
            <a:pPr marL="0" indent="0">
              <a:buNone/>
            </a:pPr>
            <a:r>
              <a:rPr lang="it-IT" sz="1800" dirty="0" smtClean="0"/>
              <a:t>La situazione si evolve in Europa con l'invenzione della stampa. Nel 1479 il tipografo britannico William </a:t>
            </a:r>
            <a:r>
              <a:rPr lang="it-IT" sz="1800" dirty="0" err="1" smtClean="0"/>
              <a:t>Caxton</a:t>
            </a:r>
            <a:r>
              <a:rPr lang="it-IT" sz="1800" dirty="0" smtClean="0"/>
              <a:t> diffonde un opuscolo per reclamizzare le sue pubblicazioni, mentre i primi antenati dei volantini iniziano a circolare nelle città del continente all'inizio del Cinquecento. In Germania ad esempio si disegnano i premi delle lotterie per invogliare a prendervi parte.</a:t>
            </a:r>
          </a:p>
          <a:p>
            <a:pPr marL="0" indent="0">
              <a:buNone/>
            </a:pPr>
            <a:r>
              <a:rPr lang="it-IT" sz="1800" dirty="0" smtClean="0"/>
              <a:t>Il primo annuncio pubblicitario successivo all'invenzione della stampa risale al 1630 e apparve su un giornale dell'epoca: si trattava di una semplice inserzione che richiamava il nome del prodotto.</a:t>
            </a:r>
          </a:p>
          <a:p>
            <a:pPr marL="0" indent="0">
              <a:buNone/>
            </a:pPr>
            <a:r>
              <a:rPr lang="it-IT" sz="1800" dirty="0" smtClean="0"/>
              <a:t>Con la rivoluzione industriale, l'aumento della produzione di merci si è imposto poi il modello pubblicitario che noi conosciamo: il prodotto di una scienza che usa tecniche raffinate e si avvale dell'apporto di psicologi, artisti, disegnatori e registi famosi.</a:t>
            </a:r>
          </a:p>
          <a:p>
            <a:pPr marL="0" indent="0">
              <a:buNone/>
            </a:pPr>
            <a:endParaRPr lang="it-IT" sz="2000" dirty="0" smtClean="0"/>
          </a:p>
          <a:p>
            <a:pPr marL="0" indent="0">
              <a:buNone/>
            </a:pPr>
            <a:endParaRPr lang="it-IT" sz="2000" dirty="0" smtClean="0"/>
          </a:p>
          <a:p>
            <a:pPr marL="0" indent="0">
              <a:buNone/>
            </a:pPr>
            <a:endParaRPr lang="it-IT" sz="2000" dirty="0" smtClean="0"/>
          </a:p>
          <a:p>
            <a:pPr marL="0" indent="0">
              <a:buNone/>
            </a:pPr>
            <a:endParaRPr lang="it-IT" sz="2000" dirty="0" smtClean="0"/>
          </a:p>
        </p:txBody>
      </p:sp>
    </p:spTree>
    <p:extLst>
      <p:ext uri="{BB962C8B-B14F-4D97-AF65-F5344CB8AC3E}">
        <p14:creationId xmlns:p14="http://schemas.microsoft.com/office/powerpoint/2010/main" val="1707751307"/>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935" y="177282"/>
            <a:ext cx="3733751" cy="4935893"/>
          </a:xfrm>
          <a:prstGeom prst="rect">
            <a:avLst/>
          </a:prstGeom>
        </p:spPr>
      </p:pic>
      <p:pic>
        <p:nvPicPr>
          <p:cNvPr id="4" name="Immagine 3"/>
          <p:cNvPicPr>
            <a:picLocks noChangeAspect="1"/>
          </p:cNvPicPr>
          <p:nvPr/>
        </p:nvPicPr>
        <p:blipFill>
          <a:blip r:embed="rId3"/>
          <a:stretch>
            <a:fillRect/>
          </a:stretch>
        </p:blipFill>
        <p:spPr>
          <a:xfrm rot="491152">
            <a:off x="4385389" y="171546"/>
            <a:ext cx="6410130" cy="4947364"/>
          </a:xfrm>
          <a:prstGeom prst="rect">
            <a:avLst/>
          </a:prstGeom>
        </p:spPr>
      </p:pic>
    </p:spTree>
    <p:extLst>
      <p:ext uri="{BB962C8B-B14F-4D97-AF65-F5344CB8AC3E}">
        <p14:creationId xmlns:p14="http://schemas.microsoft.com/office/powerpoint/2010/main" val="7298798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rot="21084989">
            <a:off x="487557" y="211608"/>
            <a:ext cx="4332701" cy="5635921"/>
          </a:xfrm>
          <a:prstGeom prst="rect">
            <a:avLst/>
          </a:prstGeom>
        </p:spPr>
      </p:pic>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9910" y="398418"/>
            <a:ext cx="2335596" cy="3567092"/>
          </a:xfrm>
          <a:prstGeom prst="rect">
            <a:avLst/>
          </a:prstGeom>
        </p:spPr>
      </p:pic>
      <p:pic>
        <p:nvPicPr>
          <p:cNvPr id="5" name="Immagin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437085">
            <a:off x="7543176" y="583071"/>
            <a:ext cx="2375262" cy="3616876"/>
          </a:xfrm>
          <a:prstGeom prst="rect">
            <a:avLst/>
          </a:prstGeom>
        </p:spPr>
      </p:pic>
    </p:spTree>
    <p:extLst>
      <p:ext uri="{BB962C8B-B14F-4D97-AF65-F5344CB8AC3E}">
        <p14:creationId xmlns:p14="http://schemas.microsoft.com/office/powerpoint/2010/main" val="4202825141"/>
      </p:ext>
    </p:extLst>
  </p:cSld>
  <p:clrMapOvr>
    <a:masterClrMapping/>
  </p:clrMapOvr>
  <p:transition spd="slow">
    <p:cove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002056" y="0"/>
            <a:ext cx="3349690" cy="839755"/>
          </a:xfrm>
        </p:spPr>
        <p:txBody>
          <a:bodyPr/>
          <a:lstStyle/>
          <a:p>
            <a:r>
              <a:rPr lang="it-IT" dirty="0" smtClean="0">
                <a:solidFill>
                  <a:srgbClr val="FF0000"/>
                </a:solidFill>
                <a:latin typeface="Informal Roman" panose="030604020304060B0204" pitchFamily="66" charset="0"/>
              </a:rPr>
              <a:t>CAROSELLO</a:t>
            </a:r>
            <a:r>
              <a:rPr lang="it-IT" dirty="0" smtClean="0"/>
              <a:t> </a:t>
            </a:r>
            <a:endParaRPr lang="it-IT" dirty="0"/>
          </a:p>
        </p:txBody>
      </p:sp>
      <p:sp>
        <p:nvSpPr>
          <p:cNvPr id="3" name="Segnaposto contenuto 2"/>
          <p:cNvSpPr>
            <a:spLocks noGrp="1"/>
          </p:cNvSpPr>
          <p:nvPr>
            <p:ph sz="quarter" idx="13"/>
          </p:nvPr>
        </p:nvSpPr>
        <p:spPr>
          <a:xfrm>
            <a:off x="0" y="905068"/>
            <a:ext cx="12191999" cy="5952931"/>
          </a:xfrm>
        </p:spPr>
        <p:txBody>
          <a:bodyPr>
            <a:normAutofit lnSpcReduction="10000"/>
          </a:bodyPr>
          <a:lstStyle/>
          <a:p>
            <a:pPr marL="0" indent="0">
              <a:buNone/>
            </a:pPr>
            <a:r>
              <a:rPr lang="it-IT" dirty="0" smtClean="0"/>
              <a:t>Carosello è stato un programma televisivo italiano andato in onda sul Programma Nazionale e poi sulla Rete 1 della Rai dal 3 febbraio 1957 al 1º gennaio 1977.  Esso veniva trasmesso quotidianamente dalle 20:50 alle 21:00, tranne il Venerdì Santo e il 2 novembre. Consisteva in una serie di filmati seguiti da messaggi pubblicitari. Il primo Carosello trasmesso in assoluto fu "Le avventure del signor  Veneranda « . I personaggi  più celebri di questo programma televisivo furono : </a:t>
            </a:r>
            <a:r>
              <a:rPr lang="it-IT" dirty="0" smtClean="0">
                <a:solidFill>
                  <a:srgbClr val="0070C0"/>
                </a:solidFill>
              </a:rPr>
              <a:t>Calimero, </a:t>
            </a:r>
            <a:r>
              <a:rPr lang="it-IT" dirty="0" err="1" smtClean="0">
                <a:solidFill>
                  <a:srgbClr val="0070C0"/>
                </a:solidFill>
              </a:rPr>
              <a:t>Caballero</a:t>
            </a:r>
            <a:r>
              <a:rPr lang="it-IT" dirty="0" smtClean="0">
                <a:solidFill>
                  <a:srgbClr val="0070C0"/>
                </a:solidFill>
              </a:rPr>
              <a:t> e Carmencita , Mucca Carolina…</a:t>
            </a:r>
            <a:r>
              <a:rPr lang="it-IT" dirty="0" smtClean="0"/>
              <a:t>  Carosello rimase per molti anni fra le trasmissioni televisive più amate, venendo a rappresentare un tipico appuntamento della famiglia italiana .</a:t>
            </a:r>
          </a:p>
          <a:p>
            <a:pPr marL="0" indent="0">
              <a:buNone/>
            </a:pPr>
            <a:r>
              <a:rPr lang="it-IT" dirty="0" smtClean="0"/>
              <a:t>Alla realizzazione di Carosello parteciparono in veste di registi nomi illustri come </a:t>
            </a:r>
            <a:r>
              <a:rPr lang="it-IT" dirty="0" smtClean="0">
                <a:solidFill>
                  <a:schemeClr val="accent2"/>
                </a:solidFill>
              </a:rPr>
              <a:t>Luciano </a:t>
            </a:r>
            <a:r>
              <a:rPr lang="it-IT" dirty="0" err="1" smtClean="0">
                <a:solidFill>
                  <a:schemeClr val="accent2"/>
                </a:solidFill>
              </a:rPr>
              <a:t>Emmer</a:t>
            </a:r>
            <a:r>
              <a:rPr lang="it-IT" dirty="0" smtClean="0">
                <a:solidFill>
                  <a:schemeClr val="accent2"/>
                </a:solidFill>
              </a:rPr>
              <a:t> (che ne è considerato l'inventore), Age &amp; Scarpelli, Luigi Magni, Gillo Pontecorvo, Ermanno Olmi, Sergio Leone, Ugo Gregoretti, Pupi Avati, Pier Paolo Pasolini, Federico Fellini e l'americano Richard Lester. In qualità di attori, tra gli altri, Totò, Eduardo De Filippo, Peppino De Filippo, Erminio Macario, Gilberto </a:t>
            </a:r>
            <a:r>
              <a:rPr lang="it-IT" dirty="0" err="1" smtClean="0">
                <a:solidFill>
                  <a:schemeClr val="accent2"/>
                </a:solidFill>
              </a:rPr>
              <a:t>Govi</a:t>
            </a:r>
            <a:r>
              <a:rPr lang="it-IT" dirty="0" smtClean="0">
                <a:solidFill>
                  <a:schemeClr val="accent2"/>
                </a:solidFill>
              </a:rPr>
              <a:t>, Vittorio Gassman, Alberto Sordi, Giorgio Albertazzi, Arnoldo </a:t>
            </a:r>
            <a:r>
              <a:rPr lang="it-IT" dirty="0" err="1" smtClean="0">
                <a:solidFill>
                  <a:schemeClr val="accent2"/>
                </a:solidFill>
              </a:rPr>
              <a:t>Foà</a:t>
            </a:r>
            <a:r>
              <a:rPr lang="it-IT" dirty="0" smtClean="0">
                <a:solidFill>
                  <a:schemeClr val="accent2"/>
                </a:solidFill>
              </a:rPr>
              <a:t>, Alberto Lupo, Mike Bongiorno, Corrado, Tino Scotti, Aldo Fabrizi, Dario Fo, Franca Rame, Amedeo </a:t>
            </a:r>
            <a:r>
              <a:rPr lang="it-IT" dirty="0" err="1" smtClean="0">
                <a:solidFill>
                  <a:schemeClr val="accent2"/>
                </a:solidFill>
              </a:rPr>
              <a:t>Nazzari</a:t>
            </a:r>
            <a:r>
              <a:rPr lang="it-IT" dirty="0" smtClean="0">
                <a:solidFill>
                  <a:schemeClr val="accent2"/>
                </a:solidFill>
              </a:rPr>
              <a:t>, Mario Carotenuto, Franca Valeri, Alighiero </a:t>
            </a:r>
            <a:r>
              <a:rPr lang="it-IT" dirty="0" err="1" smtClean="0">
                <a:solidFill>
                  <a:schemeClr val="accent2"/>
                </a:solidFill>
              </a:rPr>
              <a:t>Noschese</a:t>
            </a:r>
            <a:r>
              <a:rPr lang="it-IT" dirty="0" smtClean="0">
                <a:solidFill>
                  <a:schemeClr val="accent2"/>
                </a:solidFill>
              </a:rPr>
              <a:t>, Nilla Pizzi, Domenico Modugno, Mina, Adriano Celentano</a:t>
            </a:r>
            <a:r>
              <a:rPr lang="it-IT" dirty="0" smtClean="0"/>
              <a:t> e molti altri!</a:t>
            </a:r>
            <a:endParaRPr lang="it-IT" dirty="0"/>
          </a:p>
        </p:txBody>
      </p:sp>
    </p:spTree>
    <p:extLst>
      <p:ext uri="{BB962C8B-B14F-4D97-AF65-F5344CB8AC3E}">
        <p14:creationId xmlns:p14="http://schemas.microsoft.com/office/powerpoint/2010/main" val="3808400176"/>
      </p:ext>
    </p:extLst>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485431" y="1337783"/>
            <a:ext cx="4864584" cy="3682086"/>
          </a:xfrm>
          <a:prstGeom prst="rect">
            <a:avLst/>
          </a:prstGeom>
        </p:spPr>
      </p:pic>
      <p:pic>
        <p:nvPicPr>
          <p:cNvPr id="3" name="Immagine 2"/>
          <p:cNvPicPr>
            <a:picLocks noChangeAspect="1"/>
          </p:cNvPicPr>
          <p:nvPr/>
        </p:nvPicPr>
        <p:blipFill>
          <a:blip r:embed="rId3"/>
          <a:stretch>
            <a:fillRect/>
          </a:stretch>
        </p:blipFill>
        <p:spPr>
          <a:xfrm>
            <a:off x="5803641" y="0"/>
            <a:ext cx="4935994" cy="4486397"/>
          </a:xfrm>
          <a:prstGeom prst="rect">
            <a:avLst/>
          </a:prstGeom>
        </p:spPr>
      </p:pic>
      <p:pic>
        <p:nvPicPr>
          <p:cNvPr id="4" name="Immagine 3"/>
          <p:cNvPicPr>
            <a:picLocks noChangeAspect="1"/>
          </p:cNvPicPr>
          <p:nvPr/>
        </p:nvPicPr>
        <p:blipFill>
          <a:blip r:embed="rId4"/>
          <a:stretch>
            <a:fillRect/>
          </a:stretch>
        </p:blipFill>
        <p:spPr>
          <a:xfrm>
            <a:off x="5666597" y="4212144"/>
            <a:ext cx="3188154" cy="2132145"/>
          </a:xfrm>
          <a:prstGeom prst="rect">
            <a:avLst/>
          </a:prstGeom>
        </p:spPr>
      </p:pic>
    </p:spTree>
    <p:extLst>
      <p:ext uri="{BB962C8B-B14F-4D97-AF65-F5344CB8AC3E}">
        <p14:creationId xmlns:p14="http://schemas.microsoft.com/office/powerpoint/2010/main" val="65863495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7240555" y="279918"/>
            <a:ext cx="4376057" cy="461665"/>
          </a:xfrm>
          <a:prstGeom prst="rect">
            <a:avLst/>
          </a:prstGeom>
        </p:spPr>
        <p:txBody>
          <a:bodyPr wrap="square">
            <a:spAutoFit/>
          </a:bodyPr>
          <a:lstStyle/>
          <a:p>
            <a:r>
              <a:rPr lang="it-IT" sz="2400" dirty="0" smtClean="0">
                <a:solidFill>
                  <a:srgbClr val="FF0000"/>
                </a:solidFill>
                <a:latin typeface="Jokerman" panose="04090605060D06020702" pitchFamily="82" charset="0"/>
              </a:rPr>
              <a:t>Carosello e poi a nanna !!!</a:t>
            </a:r>
            <a:endParaRPr lang="it-IT" sz="2400" dirty="0">
              <a:solidFill>
                <a:srgbClr val="FF0000"/>
              </a:solidFill>
              <a:latin typeface="Jokerman" panose="04090605060D06020702" pitchFamily="82" charset="0"/>
            </a:endParaRPr>
          </a:p>
        </p:txBody>
      </p:sp>
      <p:sp>
        <p:nvSpPr>
          <p:cNvPr id="4" name="Rettangolo 3"/>
          <p:cNvSpPr/>
          <p:nvPr/>
        </p:nvSpPr>
        <p:spPr>
          <a:xfrm>
            <a:off x="6226628" y="810505"/>
            <a:ext cx="6096000" cy="830997"/>
          </a:xfrm>
          <a:prstGeom prst="rect">
            <a:avLst/>
          </a:prstGeom>
        </p:spPr>
        <p:txBody>
          <a:bodyPr>
            <a:spAutoFit/>
          </a:bodyPr>
          <a:lstStyle/>
          <a:p>
            <a:r>
              <a:rPr lang="it-IT" sz="2400" dirty="0" smtClean="0"/>
              <a:t>Per i bambini  "E dopo Carosello tutti a nanna" era diventato un vero modo di dire. </a:t>
            </a:r>
            <a:endParaRPr lang="it-IT" sz="2400" dirty="0"/>
          </a:p>
        </p:txBody>
      </p:sp>
      <p:pic>
        <p:nvPicPr>
          <p:cNvPr id="5" name="Immagine 4"/>
          <p:cNvPicPr>
            <a:picLocks noChangeAspect="1"/>
          </p:cNvPicPr>
          <p:nvPr/>
        </p:nvPicPr>
        <p:blipFill>
          <a:blip r:embed="rId3"/>
          <a:stretch>
            <a:fillRect/>
          </a:stretch>
        </p:blipFill>
        <p:spPr>
          <a:xfrm>
            <a:off x="7115890" y="1957613"/>
            <a:ext cx="3231759" cy="4860618"/>
          </a:xfrm>
          <a:prstGeom prst="rect">
            <a:avLst/>
          </a:prstGeom>
        </p:spPr>
      </p:pic>
      <p:pic>
        <p:nvPicPr>
          <p:cNvPr id="7" name="eEquBEbQ9oU"/>
          <p:cNvPicPr>
            <a:picLocks noRot="1" noChangeAspect="1"/>
          </p:cNvPicPr>
          <p:nvPr>
            <a:videoFile r:link="rId1"/>
          </p:nvPr>
        </p:nvPicPr>
        <p:blipFill>
          <a:blip r:embed="rId4"/>
          <a:stretch>
            <a:fillRect/>
          </a:stretch>
        </p:blipFill>
        <p:spPr>
          <a:xfrm>
            <a:off x="65314" y="-74711"/>
            <a:ext cx="5803641" cy="4889307"/>
          </a:xfrm>
          <a:prstGeom prst="rect">
            <a:avLst/>
          </a:prstGeom>
        </p:spPr>
      </p:pic>
    </p:spTree>
    <p:extLst>
      <p:ext uri="{BB962C8B-B14F-4D97-AF65-F5344CB8AC3E}">
        <p14:creationId xmlns:p14="http://schemas.microsoft.com/office/powerpoint/2010/main" val="176602827"/>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cTn>
                <p:tgtEl>
                  <p:spTgt spid="7"/>
                </p:tgtEl>
              </p:cMediaNode>
            </p:video>
          </p:childTnLst>
        </p:cTn>
      </p:par>
    </p:tnLst>
  </p:timing>
</p:sld>
</file>

<file path=ppt/theme/theme1.xml><?xml version="1.0" encoding="utf-8"?>
<a:theme xmlns:a="http://schemas.openxmlformats.org/drawingml/2006/main" name="Goccia">
  <a:themeElements>
    <a:clrScheme name="Elica">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Goccia">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occia">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78000"/>
                <a:shade val="100000"/>
                <a:hueMod val="136000"/>
                <a:satMod val="160000"/>
                <a:lumMod val="105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C71B277C-C29A-4BA0-A7BA-43502DF21AB3}"/>
    </a:ext>
  </a:extLst>
</a:theme>
</file>

<file path=docProps/app.xml><?xml version="1.0" encoding="utf-8"?>
<Properties xmlns="http://schemas.openxmlformats.org/officeDocument/2006/extended-properties" xmlns:vt="http://schemas.openxmlformats.org/officeDocument/2006/docPropsVTypes">
  <Template>Goccia</Template>
  <TotalTime>385</TotalTime>
  <Words>3627</Words>
  <Application>Microsoft Office PowerPoint</Application>
  <PresentationFormat>Widescreen</PresentationFormat>
  <Paragraphs>182</Paragraphs>
  <Slides>38</Slides>
  <Notes>0</Notes>
  <HiddenSlides>0</HiddenSlides>
  <MMClips>3</MMClips>
  <ScaleCrop>false</ScaleCrop>
  <HeadingPairs>
    <vt:vector size="6" baseType="variant">
      <vt:variant>
        <vt:lpstr>Caratteri utilizzati</vt:lpstr>
      </vt:variant>
      <vt:variant>
        <vt:i4>9</vt:i4>
      </vt:variant>
      <vt:variant>
        <vt:lpstr>Tema</vt:lpstr>
      </vt:variant>
      <vt:variant>
        <vt:i4>1</vt:i4>
      </vt:variant>
      <vt:variant>
        <vt:lpstr>Titoli diapositive</vt:lpstr>
      </vt:variant>
      <vt:variant>
        <vt:i4>38</vt:i4>
      </vt:variant>
    </vt:vector>
  </HeadingPairs>
  <TitlesOfParts>
    <vt:vector size="48" baseType="lpstr">
      <vt:lpstr>Algerian</vt:lpstr>
      <vt:lpstr>AR DESTINE</vt:lpstr>
      <vt:lpstr>Arial</vt:lpstr>
      <vt:lpstr>Franklin Gothic Demi</vt:lpstr>
      <vt:lpstr>Franklin Gothic Heavy</vt:lpstr>
      <vt:lpstr>Freestyle Script</vt:lpstr>
      <vt:lpstr>Informal Roman</vt:lpstr>
      <vt:lpstr>Jokerman</vt:lpstr>
      <vt:lpstr>Tw Cen MT</vt:lpstr>
      <vt:lpstr>Goccia</vt:lpstr>
      <vt:lpstr>La classe 3 c presenta: la pubblicità </vt:lpstr>
      <vt:lpstr>Presentazione standard di PowerPoint</vt:lpstr>
      <vt:lpstr>PUBBLICITA’</vt:lpstr>
      <vt:lpstr>ORIGINI </vt:lpstr>
      <vt:lpstr>Presentazione standard di PowerPoint</vt:lpstr>
      <vt:lpstr>Presentazione standard di PowerPoint</vt:lpstr>
      <vt:lpstr>CAROSELLO </vt:lpstr>
      <vt:lpstr>Presentazione standard di PowerPoint</vt:lpstr>
      <vt:lpstr>Presentazione standard di PowerPoint</vt:lpstr>
      <vt:lpstr>LA PACE NEL MONDO </vt:lpstr>
      <vt:lpstr>Presentazione standard di PowerPoint</vt:lpstr>
      <vt:lpstr>PER CHI SUONA LA CAMPANA </vt:lpstr>
      <vt:lpstr>Presentazione standard di PowerPoint</vt:lpstr>
      <vt:lpstr>Presentazione standard di PowerPoint</vt:lpstr>
      <vt:lpstr>COORDINATI DALLA PROF.SSA MUSCILLO PATRIZIA GISELLA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COORDINATI DALLA PROF.SSA REGINA FRASCI</vt:lpstr>
      <vt:lpstr>L’histoire de la publicite’ en france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COORDINATI DALLA PROF.SSA CARMELA PISANTI </vt:lpstr>
      <vt:lpstr>PUBBLICITà RELIGIOSA </vt:lpstr>
      <vt:lpstr>Presentazione standard di PowerPoint</vt:lpstr>
      <vt:lpstr>Coordinati dal prof. Carmine cardaropoli</vt:lpstr>
      <vt:lpstr>Lavoro della 3c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PUBBLICITA’</dc:title>
  <dc:creator>Mazzaro</dc:creator>
  <cp:lastModifiedBy>Mazzaro</cp:lastModifiedBy>
  <cp:revision>41</cp:revision>
  <dcterms:created xsi:type="dcterms:W3CDTF">2016-01-07T17:46:53Z</dcterms:created>
  <dcterms:modified xsi:type="dcterms:W3CDTF">2016-02-05T18:03:18Z</dcterms:modified>
</cp:coreProperties>
</file>