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C20"/>
    <a:srgbClr val="5A8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5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7E43E-B5F9-4A91-A3D2-B088296302B4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5CB44-7BE4-4C35-9691-F071DD129E8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AE9DF-D3F7-4358-B8D0-185DDCFBA60F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B57B5-3B15-43ED-BC19-B6818B5370B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1FA54-3AE1-4292-A649-769F94AFFC7E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7042F-9AAD-4358-975F-AFBB8C99579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02F36-7D6A-4EEC-BCBC-BE803906A918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11B3-D738-4869-99B1-5C816BB8166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3162B9-D0FF-42FA-AC4B-69C44E0AE006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A8510-D70E-4221-8531-3232C518E58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757F8-3E58-4489-B4F1-FA1D6EDC6FCB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7F793-D4F3-469B-9B9A-AE562426BC9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6DC56-FB47-427B-8B68-22D81C97E34A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D683-737E-4C7F-997A-C1815D82787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5B26E-B22D-4604-8109-B6FBF03E2EB7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CBD47-D648-42DE-A1FA-FC1F36E88F3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DC1AE-E0EC-49FD-BD81-A2064277DF13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D8032-0F93-429E-BB71-8A450B936F9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A2AAF-4084-4644-99D6-9E6EF68EFC06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02401-2827-456D-AE13-8DF4F54E795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08C0C-B5A8-4593-9B40-DBB5E0C1FDAD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AAEAF-8E67-419E-9D34-817FE9DBEA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B2119A4-434F-4BDB-90A5-48D2839878C8}" type="datetimeFigureOut">
              <a:rPr lang="en-US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9B5E76-B879-47C0-910D-B1723F12F965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22" y="208230"/>
            <a:ext cx="2037030" cy="160246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 rot="20805639">
            <a:off x="4725909" y="348204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Blackadder ITC" pitchFamily="82" charset="0"/>
              </a:rPr>
              <a:t> </a:t>
            </a:r>
            <a:endParaRPr lang="it-IT" dirty="0">
              <a:solidFill>
                <a:schemeClr val="tx1"/>
              </a:solidFill>
              <a:latin typeface="Blackadder ITC" pitchFamily="82" charset="0"/>
            </a:endParaRPr>
          </a:p>
        </p:txBody>
      </p:sp>
      <p:sp>
        <p:nvSpPr>
          <p:cNvPr id="15" name="Pergamena 1 14"/>
          <p:cNvSpPr/>
          <p:nvPr/>
        </p:nvSpPr>
        <p:spPr>
          <a:xfrm>
            <a:off x="0" y="1810693"/>
            <a:ext cx="4264181" cy="4798337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tx1"/>
                </a:solidFill>
                <a:latin typeface="Blackadder ITC" pitchFamily="82" charset="0"/>
              </a:rPr>
              <a:t>La pubblicità esiste da sempre, i primi reperti sono stati ritrovati  a Pompei, sui muri di alcune case dove erano incise delle scritte per sostenere un candidato politico. </a:t>
            </a:r>
            <a:endParaRPr lang="it-IT" sz="3200" dirty="0">
              <a:solidFill>
                <a:schemeClr val="tx1"/>
              </a:solidFill>
              <a:latin typeface="Blackadder ITC" pitchFamily="82" charset="0"/>
            </a:endParaRPr>
          </a:p>
        </p:txBody>
      </p:sp>
      <p:sp>
        <p:nvSpPr>
          <p:cNvPr id="7170" name="AutoShape 2" descr="Risultati immagini per i primi reperti pubblicitari politici delle rovine di Pompei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2" name="AutoShape 4" descr="Risultati immagini per i primi reperti pubblicitari politici delle rovine di Pompei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4" name="AutoShape 6" descr="Risultati immagini per i primi reperti pubblicitari politici delle rovine di Pompei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6" name="Picture 8" descr="http://pompeiitours.nl/wp-content/gallery/pompeii-2/graffitti-pomp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5005" y="2625505"/>
            <a:ext cx="4744017" cy="36619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tro perforato 5"/>
          <p:cNvSpPr/>
          <p:nvPr/>
        </p:nvSpPr>
        <p:spPr>
          <a:xfrm>
            <a:off x="0" y="144855"/>
            <a:ext cx="5585988" cy="617446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Blackadder ITC" pitchFamily="82" charset="0"/>
              </a:rPr>
              <a:t>Un altro tipo di comunicazione fu quella del banditore che si sviluppò nel Medioevo. Egli venivano impiegati dalla pubblica amministrazione per leggere ad alta voce degli avvisi. </a:t>
            </a:r>
            <a:br>
              <a:rPr lang="it-IT" sz="3200" dirty="0" smtClean="0">
                <a:latin typeface="Blackadder ITC" pitchFamily="82" charset="0"/>
              </a:rPr>
            </a:br>
            <a:r>
              <a:rPr lang="it-IT" sz="3200" dirty="0" smtClean="0">
                <a:latin typeface="Blackadder ITC" pitchFamily="82" charset="0"/>
              </a:rPr>
              <a:t>Oggi questa figura viene ancora usata nei mercati e questo tipo di pubblicità viene chiamata “gridata” </a:t>
            </a:r>
            <a:endParaRPr lang="it-IT" sz="3200" dirty="0">
              <a:latin typeface="Blackadder ITC" pitchFamily="82" charset="0"/>
            </a:endParaRPr>
          </a:p>
        </p:txBody>
      </p:sp>
      <p:pic>
        <p:nvPicPr>
          <p:cNvPr id="19458" name="Picture 2" descr="http://www.accademiasarda.it/wp-content/uploads//76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8127" y="896293"/>
            <a:ext cx="2417275" cy="41102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aborazione alternativa 7"/>
          <p:cNvSpPr/>
          <p:nvPr/>
        </p:nvSpPr>
        <p:spPr>
          <a:xfrm>
            <a:off x="461727" y="760491"/>
            <a:ext cx="5069941" cy="517858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latin typeface="Blackadder ITC" pitchFamily="82" charset="0"/>
              </a:rPr>
              <a:t>La pubblicità moderna nasce nel Quattrocento con l’invenzione della stampa, i messaggi scritti venivano diffusi più rapidamente. Nel </a:t>
            </a:r>
            <a:r>
              <a:rPr lang="it-IT" dirty="0" smtClean="0">
                <a:latin typeface="Blackadder ITC" pitchFamily="82" charset="0"/>
              </a:rPr>
              <a:t>XVI</a:t>
            </a:r>
            <a:r>
              <a:rPr lang="it-IT" sz="3200" dirty="0" smtClean="0">
                <a:latin typeface="Blackadder ITC" pitchFamily="82" charset="0"/>
              </a:rPr>
              <a:t>  secolo abbiamo l’invenzione del marchio di fabbrica; esso serviva per distinguere i diversi negozi .</a:t>
            </a:r>
            <a:endParaRPr lang="it-IT" sz="3200" dirty="0">
              <a:latin typeface="Blackadder ITC" pitchFamily="82" charset="0"/>
            </a:endParaRPr>
          </a:p>
        </p:txBody>
      </p:sp>
      <p:pic>
        <p:nvPicPr>
          <p:cNvPr id="20482" name="Picture 2" descr="http://chimeraelisa.altervista.org/wp-content/uploads/2014/09/Manifest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6235" y="1167896"/>
            <a:ext cx="2879002" cy="41464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golo ripiegato 6"/>
          <p:cNvSpPr/>
          <p:nvPr/>
        </p:nvSpPr>
        <p:spPr>
          <a:xfrm>
            <a:off x="334978" y="325925"/>
            <a:ext cx="8564578" cy="3838669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Blackadder ITC" pitchFamily="82" charset="0"/>
              </a:rPr>
              <a:t>Il fenomeno pubblicitario si accentua con la rivoluzione industriale e con la produzione di massa. Negli  Stati Uniti per la prima volta a fine Ottocento l’uso di beni comuni è realizzato in serie su larga scala .Cominciò ad essere indispensabile marchiare i prodotti  questo serviva per distinguere le diverse aziende. All’inizio del Novecento con la diffusione della luce elettrica nelle grandi e piccole città c’è sempre più bisogno di energia luminosa. Con lo sviluppo nacquero mezzi di comunicazione come la radio, la televisione e i giornali</a:t>
            </a:r>
            <a:r>
              <a:rPr lang="it-IT" sz="3200" dirty="0" smtClean="0">
                <a:solidFill>
                  <a:schemeClr val="tx1"/>
                </a:solidFill>
                <a:latin typeface="Blackadder ITC" pitchFamily="82" charset="0"/>
              </a:rPr>
              <a:t>. </a:t>
            </a:r>
            <a:endParaRPr lang="it-IT" sz="3200" dirty="0">
              <a:solidFill>
                <a:schemeClr val="tx1"/>
              </a:solidFill>
              <a:latin typeface="Blackadder ITC" pitchFamily="82" charset="0"/>
            </a:endParaRPr>
          </a:p>
        </p:txBody>
      </p:sp>
      <p:pic>
        <p:nvPicPr>
          <p:cNvPr id="21508" name="Picture 4" descr="http://www.bertibenis.it/images/Cerco_cedo_Materiale_disponibile/Cerco_TV/TV_Radiomarel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77" y="4381107"/>
            <a:ext cx="2589291" cy="2300350"/>
          </a:xfrm>
          <a:prstGeom prst="rect">
            <a:avLst/>
          </a:prstGeom>
          <a:noFill/>
        </p:spPr>
      </p:pic>
      <p:pic>
        <p:nvPicPr>
          <p:cNvPr id="21510" name="Picture 6" descr="http://www.cultura.pesarourbino.it/typo3temp/pics/dfabb333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0213" y="4381107"/>
            <a:ext cx="2490096" cy="2300350"/>
          </a:xfrm>
          <a:prstGeom prst="rect">
            <a:avLst/>
          </a:prstGeom>
          <a:noFill/>
        </p:spPr>
      </p:pic>
      <p:pic>
        <p:nvPicPr>
          <p:cNvPr id="21512" name="Picture 8" descr="http://www.tomshw.it/files/2012/04/immagini/37003/bulb2-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6233" y="4381107"/>
            <a:ext cx="2933323" cy="2300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100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tonda angolo diagonale rettangolo 3"/>
          <p:cNvSpPr/>
          <p:nvPr/>
        </p:nvSpPr>
        <p:spPr>
          <a:xfrm>
            <a:off x="181070" y="244445"/>
            <a:ext cx="8075690" cy="378434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Blackadder ITC" pitchFamily="82" charset="0"/>
              </a:rPr>
              <a:t>La prima diffusione della pubblicità moderna in Italia avviene molto più lenta rispetto agli altri paesi. Nella prima metà del Novecento cominciano a promuoversi le prime trasmissioni televisive di stato; la Rai. Una delle più famose trasmissioni televisive fu Carosello: esso si componeva di quattro o cinque episodi dalla durata di 2 minuti circa ed erano divisi in due parti. La prima parte rappresentava una scenetta comica mentre la seconda aveva dei riferimenti pubblicitari.   </a:t>
            </a:r>
            <a:endParaRPr lang="it-IT" sz="2800" dirty="0">
              <a:solidFill>
                <a:schemeClr val="tx1"/>
              </a:solidFill>
              <a:latin typeface="Blackadder ITC" pitchFamily="82" charset="0"/>
            </a:endParaRPr>
          </a:p>
        </p:txBody>
      </p:sp>
      <p:pic>
        <p:nvPicPr>
          <p:cNvPr id="22530" name="Picture 2" descr="http://i59.tinypic.com/2w70oe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071" y="4227968"/>
            <a:ext cx="2906162" cy="2417276"/>
          </a:xfrm>
          <a:prstGeom prst="rect">
            <a:avLst/>
          </a:prstGeom>
          <a:noFill/>
        </p:spPr>
      </p:pic>
      <p:pic>
        <p:nvPicPr>
          <p:cNvPr id="22532" name="Picture 4" descr="http://carosellomito.net/wp-content/uploads/serie/calimero-il-pulcino-nero/calimero-il-pulcino-nero-300x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4534" y="4227968"/>
            <a:ext cx="2857500" cy="2417276"/>
          </a:xfrm>
          <a:prstGeom prst="rect">
            <a:avLst/>
          </a:prstGeom>
          <a:noFill/>
        </p:spPr>
      </p:pic>
      <p:pic>
        <p:nvPicPr>
          <p:cNvPr id="22534" name="Picture 6" descr="http://images.unadonna.it/bialetti-carosel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784" y="4227968"/>
            <a:ext cx="2703199" cy="24172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taglia angolo diagonale rettangolo 3"/>
          <p:cNvSpPr/>
          <p:nvPr/>
        </p:nvSpPr>
        <p:spPr>
          <a:xfrm>
            <a:off x="117695" y="181069"/>
            <a:ext cx="8818075" cy="3874883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Blackadder ITC" pitchFamily="82" charset="0"/>
              </a:rPr>
              <a:t>Nel corso del Novecento la pubblicità si è sempre più perfezionata, all’inizio la réclame era molto semplice e venivano usate soprattutto immagini e messaggi diretti. Questa semplicità era dovuta alla presenza di un pubblico analfabeta. Oggi invece siamo bombardati da messaggi pubblicitari. Recentemente sono stati fatti degli studi; essi hanno scoperto che la rete osserva il navigatore, le sue abitudini e le sue preferenze attraverso i film guardati, i file scaricati, gli acquisti online e le pubblicità cliccate. E’ nato anche un settore commerciale che si basa sulla creazione della pubblicità ed è il marketing. </a:t>
            </a:r>
            <a:endParaRPr lang="it-IT" sz="2800" dirty="0">
              <a:latin typeface="Blackadder ITC" pitchFamily="82" charset="0"/>
            </a:endParaRPr>
          </a:p>
        </p:txBody>
      </p:sp>
      <p:pic>
        <p:nvPicPr>
          <p:cNvPr id="23556" name="Picture 4" descr="http://www.wintricks.it/manuali/bloccare-spia-internet/PrivacyFix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725" y="4218915"/>
            <a:ext cx="4659045" cy="2639085"/>
          </a:xfrm>
          <a:prstGeom prst="rect">
            <a:avLst/>
          </a:prstGeom>
          <a:noFill/>
        </p:spPr>
      </p:pic>
      <p:pic>
        <p:nvPicPr>
          <p:cNvPr id="23558" name="Picture 6" descr="http://www.puntodincontro.com.mx/images/depliantvespa19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95" y="4218915"/>
            <a:ext cx="3929204" cy="2480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stesso lato rettangolo 11"/>
          <p:cNvSpPr/>
          <p:nvPr/>
        </p:nvSpPr>
        <p:spPr>
          <a:xfrm>
            <a:off x="181070" y="208231"/>
            <a:ext cx="5160476" cy="6649769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700" dirty="0" smtClean="0">
                <a:latin typeface="Blackadder ITC" pitchFamily="82" charset="0"/>
              </a:rPr>
              <a:t>Le caratteristiche della pubblicità si dividono in due parti: la prima è creare un bisogno nel consumatore, far si che quell’oggetto sia indispensabile mentre la seconda è vendere uno stile di vita globale in cui il prodotto rappresenta un elemento cruciale ma particolare. L’obiettivo della pubblicità non è vendere un oggetto ma un mondo. Il marchio deve far distinguere un’azienda dall’altra. Quando scegliamo di acquistare  delle scarpe ci basiamo soprattutto sulla marca . La pubblicità si divide in fasce orarie proprio per attirare a comprare quel prodotto al pubblico che guarda. </a:t>
            </a:r>
          </a:p>
        </p:txBody>
      </p:sp>
      <p:pic>
        <p:nvPicPr>
          <p:cNvPr id="25602" name="Picture 2" descr="http://www.buzlogs.com/wp-content/uploads/2013/09/nespresso-1-300x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1667" y="787652"/>
            <a:ext cx="3494638" cy="56901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ena 1 5"/>
          <p:cNvSpPr/>
          <p:nvPr/>
        </p:nvSpPr>
        <p:spPr>
          <a:xfrm>
            <a:off x="470778" y="108643"/>
            <a:ext cx="8528365" cy="391109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Blackadder ITC" pitchFamily="82" charset="0"/>
              </a:rPr>
              <a:t>Le caratteristiche principiali della pubblicità sono: </a:t>
            </a:r>
            <a:br>
              <a:rPr lang="it-IT" sz="2400" dirty="0" smtClean="0">
                <a:latin typeface="Blackadder ITC" pitchFamily="82" charset="0"/>
              </a:rPr>
            </a:br>
            <a:r>
              <a:rPr lang="it-IT" sz="2400" b="1" dirty="0" smtClean="0">
                <a:latin typeface="Blackadder ITC" pitchFamily="82" charset="0"/>
              </a:rPr>
              <a:t>il </a:t>
            </a:r>
            <a:r>
              <a:rPr lang="it-IT" sz="2400" b="1" dirty="0" err="1" smtClean="0">
                <a:latin typeface="Blackadder ITC" pitchFamily="82" charset="0"/>
              </a:rPr>
              <a:t>visual</a:t>
            </a:r>
            <a:r>
              <a:rPr lang="it-IT" sz="2400" dirty="0" smtClean="0">
                <a:latin typeface="Blackadder ITC" pitchFamily="82" charset="0"/>
              </a:rPr>
              <a:t>: comprende tutti gli elementi che si vedono cioè foto, disegni e le eventuali forme delle</a:t>
            </a:r>
            <a:r>
              <a:rPr lang="it-IT" sz="2400" b="1" dirty="0" smtClean="0">
                <a:latin typeface="Blackadder ITC" pitchFamily="82" charset="0"/>
              </a:rPr>
              <a:t> flash .</a:t>
            </a:r>
            <a:br>
              <a:rPr lang="it-IT" sz="2400" b="1" dirty="0" smtClean="0">
                <a:latin typeface="Blackadder ITC" pitchFamily="82" charset="0"/>
              </a:rPr>
            </a:br>
            <a:r>
              <a:rPr lang="it-IT" sz="2400" b="1" dirty="0" smtClean="0">
                <a:latin typeface="Blackadder ITC" pitchFamily="82" charset="0"/>
              </a:rPr>
              <a:t>Il </a:t>
            </a:r>
            <a:r>
              <a:rPr lang="it-IT" sz="2400" b="1" dirty="0" err="1" smtClean="0">
                <a:latin typeface="Blackadder ITC" pitchFamily="82" charset="0"/>
              </a:rPr>
              <a:t>lettering</a:t>
            </a:r>
            <a:r>
              <a:rPr lang="it-IT" sz="2400" b="1" dirty="0" smtClean="0">
                <a:latin typeface="Blackadder ITC" pitchFamily="82" charset="0"/>
              </a:rPr>
              <a:t>: </a:t>
            </a:r>
            <a:r>
              <a:rPr lang="it-IT" sz="2400" dirty="0" smtClean="0">
                <a:latin typeface="Blackadder ITC" pitchFamily="82" charset="0"/>
              </a:rPr>
              <a:t>che comprende tutte le parole scritte.  Quella frase scritta in grassetto viene detta </a:t>
            </a:r>
            <a:r>
              <a:rPr lang="it-IT" sz="2400" b="1" dirty="0" smtClean="0">
                <a:latin typeface="Blackadder ITC" pitchFamily="82" charset="0"/>
              </a:rPr>
              <a:t>head </a:t>
            </a:r>
            <a:r>
              <a:rPr lang="it-IT" sz="2400" b="1" dirty="0" err="1" smtClean="0">
                <a:latin typeface="Blackadder ITC" pitchFamily="82" charset="0"/>
              </a:rPr>
              <a:t>line</a:t>
            </a:r>
            <a:r>
              <a:rPr lang="it-IT" sz="2400" b="1" dirty="0" smtClean="0">
                <a:latin typeface="Blackadder ITC" pitchFamily="82" charset="0"/>
              </a:rPr>
              <a:t> </a:t>
            </a:r>
            <a:r>
              <a:rPr lang="it-IT" sz="2400" dirty="0" smtClean="0">
                <a:latin typeface="Blackadder ITC" pitchFamily="82" charset="0"/>
              </a:rPr>
              <a:t>.Il messaggio scritto al di sotto viene chiamato </a:t>
            </a:r>
            <a:r>
              <a:rPr lang="it-IT" sz="2400" b="1" dirty="0" err="1" smtClean="0">
                <a:latin typeface="Blackadder ITC" pitchFamily="82" charset="0"/>
              </a:rPr>
              <a:t>payoff</a:t>
            </a:r>
            <a:r>
              <a:rPr lang="it-IT" sz="2400" dirty="0" smtClean="0">
                <a:latin typeface="Blackadder ITC" pitchFamily="82" charset="0"/>
              </a:rPr>
              <a:t>. </a:t>
            </a:r>
            <a:br>
              <a:rPr lang="it-IT" sz="2400" dirty="0" smtClean="0">
                <a:latin typeface="Blackadder ITC" pitchFamily="82" charset="0"/>
              </a:rPr>
            </a:br>
            <a:r>
              <a:rPr lang="it-IT" sz="2400" b="1" dirty="0" smtClean="0">
                <a:latin typeface="Blackadder ITC" pitchFamily="82" charset="0"/>
              </a:rPr>
              <a:t>Il body copy </a:t>
            </a:r>
            <a:r>
              <a:rPr lang="it-IT" sz="2400" dirty="0" smtClean="0">
                <a:latin typeface="Blackadder ITC" pitchFamily="82" charset="0"/>
              </a:rPr>
              <a:t> è invece il testo esplicativo che serve per arricchire le informazioni.</a:t>
            </a:r>
            <a:br>
              <a:rPr lang="it-IT" sz="2400" dirty="0" smtClean="0">
                <a:latin typeface="Blackadder ITC" pitchFamily="82" charset="0"/>
              </a:rPr>
            </a:br>
            <a:r>
              <a:rPr lang="it-IT" sz="2400" b="1" dirty="0" smtClean="0">
                <a:latin typeface="Blackadder ITC" pitchFamily="82" charset="0"/>
              </a:rPr>
              <a:t>Il </a:t>
            </a:r>
            <a:r>
              <a:rPr lang="it-IT" sz="2400" b="1" dirty="0" err="1" smtClean="0">
                <a:latin typeface="Blackadder ITC" pitchFamily="82" charset="0"/>
              </a:rPr>
              <a:t>claim</a:t>
            </a:r>
            <a:r>
              <a:rPr lang="it-IT" sz="2400" b="1" dirty="0" smtClean="0">
                <a:latin typeface="Blackadder ITC" pitchFamily="82" charset="0"/>
              </a:rPr>
              <a:t> </a:t>
            </a:r>
            <a:r>
              <a:rPr lang="it-IT" sz="2400" dirty="0" smtClean="0">
                <a:latin typeface="Blackadder ITC" pitchFamily="82" charset="0"/>
              </a:rPr>
              <a:t>si riferisce allo slogan della campagna. </a:t>
            </a:r>
            <a:r>
              <a:rPr lang="it-IT" sz="2400" b="1" dirty="0" smtClean="0">
                <a:latin typeface="Blackadder ITC" pitchFamily="82" charset="0"/>
              </a:rPr>
              <a:t/>
            </a:r>
            <a:br>
              <a:rPr lang="it-IT" sz="2400" b="1" dirty="0" smtClean="0">
                <a:latin typeface="Blackadder ITC" pitchFamily="82" charset="0"/>
              </a:rPr>
            </a:br>
            <a:r>
              <a:rPr lang="it-IT" sz="2400" b="1" dirty="0" smtClean="0">
                <a:latin typeface="Blackadder ITC" pitchFamily="82" charset="0"/>
              </a:rPr>
              <a:t>Il marchio </a:t>
            </a:r>
            <a:r>
              <a:rPr lang="it-IT" sz="2400" dirty="0" smtClean="0">
                <a:latin typeface="Blackadder ITC" pitchFamily="82" charset="0"/>
              </a:rPr>
              <a:t>si trova in fondo a destra della pubblicità</a:t>
            </a:r>
            <a:r>
              <a:rPr lang="it-IT" sz="2800" dirty="0" smtClean="0">
                <a:latin typeface="Blackadder ITC" pitchFamily="82" charset="0"/>
              </a:rPr>
              <a:t>. </a:t>
            </a:r>
            <a:endParaRPr lang="it-IT" sz="2800" b="1" dirty="0">
              <a:latin typeface="Blackadder ITC" pitchFamily="82" charset="0"/>
            </a:endParaRPr>
          </a:p>
        </p:txBody>
      </p:sp>
      <p:pic>
        <p:nvPicPr>
          <p:cNvPr id="26628" name="Picture 4" descr="http://calepiopress.it/wp-content/uploads/2013/06/VIAGGIARE-GRA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72" y="4347267"/>
            <a:ext cx="8682272" cy="22662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89" y="280657"/>
            <a:ext cx="1691791" cy="1431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Fumetto 4 4"/>
          <p:cNvSpPr/>
          <p:nvPr/>
        </p:nvSpPr>
        <p:spPr>
          <a:xfrm>
            <a:off x="443621" y="1846906"/>
            <a:ext cx="7867460" cy="2734147"/>
          </a:xfrm>
          <a:prstGeom prst="cloud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dirty="0" smtClean="0">
                <a:solidFill>
                  <a:schemeClr val="tx1"/>
                </a:solidFill>
                <a:latin typeface="Blackadder ITC" pitchFamily="82" charset="0"/>
              </a:rPr>
              <a:t>La pace non può regnare tra gli uomini, se prima non regna nel cuore di ciascuno di </a:t>
            </a:r>
            <a:r>
              <a:rPr lang="it-IT" sz="3200" dirty="0" err="1" smtClean="0">
                <a:solidFill>
                  <a:schemeClr val="tx1"/>
                </a:solidFill>
                <a:latin typeface="Blackadder ITC" pitchFamily="82" charset="0"/>
              </a:rPr>
              <a:t>loro…</a:t>
            </a:r>
            <a:endParaRPr lang="it-IT" sz="2800" dirty="0">
              <a:solidFill>
                <a:schemeClr val="tx1"/>
              </a:solidFill>
              <a:latin typeface="Blackadder ITC" pitchFamily="82" charset="0"/>
            </a:endParaRPr>
          </a:p>
        </p:txBody>
      </p:sp>
      <p:pic>
        <p:nvPicPr>
          <p:cNvPr id="28674" name="Picture 2" descr="https://s-media-cache-ak0.pinimg.com/236x/23/db/67/23db678a90c8b3dd546d527e84b5f9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49213"/>
            <a:ext cx="2247900" cy="1942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s://encrypted-tbn2.gstatic.com/images?q=tbn:ANd9GcR87a-0xOeFSUS0sWaswq8soad4slmKSVf_OMRYSExVEGjiwhay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8292" y="1"/>
            <a:ext cx="3675707" cy="1991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thumb1.shutterstock.com/display_pic_with_logo/747037/285202388/stock-vector-symbol-of-peace-children-2852023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2123"/>
            <a:ext cx="3223034" cy="20958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80" name="Picture 8" descr="http://umbria.legambiente.it/sites/default/files/imagecache/node/images/rete_per_la_pac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4950" y="4762122"/>
            <a:ext cx="5238750" cy="1932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6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tasi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DF1FB0ABEE249ADE30E16273C3A22" ma:contentTypeVersion="" ma:contentTypeDescription="Create a new document." ma:contentTypeScope="" ma:versionID="d325af2a7f67aaa8a86fef00e2dcb9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c74c0161506327ee5415e00062ae0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111574-A5B0-4B15-8F0F-EE08ED88624A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BCC08E2-FB17-4452-AD1B-94285A5AB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500</Words>
  <Application>Microsoft Office PowerPoint</Application>
  <PresentationFormat>Presentazione su schermo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Camtasia_Template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TechSmith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Vicari Vollmar</dc:creator>
  <cp:lastModifiedBy>Utente</cp:lastModifiedBy>
  <cp:revision>28</cp:revision>
  <dcterms:created xsi:type="dcterms:W3CDTF">2013-11-07T16:16:52Z</dcterms:created>
  <dcterms:modified xsi:type="dcterms:W3CDTF">2016-02-15T10:03:55Z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0x0101009B0DF1FB0ABEE249ADE30E16273C3A22</vt:lpwstr>
  </property>
</Properties>
</file>