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76" r:id="rId2"/>
    <p:sldId id="270" r:id="rId3"/>
    <p:sldId id="271" r:id="rId4"/>
    <p:sldId id="266" r:id="rId5"/>
    <p:sldId id="267" r:id="rId6"/>
    <p:sldId id="257" r:id="rId7"/>
    <p:sldId id="258" r:id="rId8"/>
    <p:sldId id="259" r:id="rId9"/>
    <p:sldId id="260" r:id="rId10"/>
    <p:sldId id="261" r:id="rId11"/>
    <p:sldId id="262" r:id="rId12"/>
    <p:sldId id="263" r:id="rId13"/>
    <p:sldId id="277" r:id="rId14"/>
    <p:sldId id="278" r:id="rId15"/>
    <p:sldId id="279" r:id="rId16"/>
    <p:sldId id="280" r:id="rId17"/>
    <p:sldId id="281" r:id="rId18"/>
    <p:sldId id="282" r:id="rId19"/>
    <p:sldId id="283" r:id="rId20"/>
    <p:sldId id="284" r:id="rId21"/>
    <p:sldId id="285" r:id="rId2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99CCFF"/>
    <a:srgbClr val="FF7C80"/>
    <a:srgbClr val="FF0066"/>
    <a:srgbClr val="3366FF"/>
    <a:srgbClr val="339966"/>
    <a:srgbClr val="FF0000"/>
    <a:srgbClr val="99FF99"/>
    <a:srgbClr val="CCFF99"/>
    <a:srgbClr val="0AC2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1" autoAdjust="0"/>
    <p:restoredTop sz="94671" autoAdjust="0"/>
  </p:normalViewPr>
  <p:slideViewPr>
    <p:cSldViewPr>
      <p:cViewPr>
        <p:scale>
          <a:sx n="66" d="100"/>
          <a:sy n="66" d="100"/>
        </p:scale>
        <p:origin x="-1560" y="-1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22D356F-36C1-435D-A734-F7F06D2F4F49}" type="datetimeFigureOut">
              <a:rPr lang="it-IT" smtClean="0"/>
              <a:pPr/>
              <a:t>14/02/2016</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EA95B375-CEFF-414F-AAD3-FDE403A73E3B}" type="slidenum">
              <a:rPr lang="it-IT" smtClean="0"/>
              <a:pPr/>
              <a:t>‹N›</a:t>
            </a:fld>
            <a:endParaRPr lang="it-IT"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B22D356F-36C1-435D-A734-F7F06D2F4F49}" type="datetimeFigureOut">
              <a:rPr lang="it-IT" smtClean="0"/>
              <a:pPr/>
              <a:t>14/02/2016</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EA95B375-CEFF-414F-AAD3-FDE403A73E3B}" type="slidenum">
              <a:rPr lang="it-IT" smtClean="0"/>
              <a:pPr/>
              <a:t>‹N›</a:t>
            </a:fld>
            <a:endParaRPr lang="it-IT"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22D356F-36C1-435D-A734-F7F06D2F4F49}" type="datetimeFigureOut">
              <a:rPr lang="it-IT" smtClean="0"/>
              <a:pPr/>
              <a:t>14/02/2016</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EA95B375-CEFF-414F-AAD3-FDE403A73E3B}" type="slidenum">
              <a:rPr lang="it-IT" smtClean="0"/>
              <a:pPr/>
              <a:t>‹N›</a:t>
            </a:fld>
            <a:endParaRPr lang="it-IT"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22D356F-36C1-435D-A734-F7F06D2F4F49}" type="datetimeFigureOut">
              <a:rPr lang="it-IT" smtClean="0"/>
              <a:pPr/>
              <a:t>14/02/2016</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EA95B375-CEFF-414F-AAD3-FDE403A73E3B}" type="slidenum">
              <a:rPr lang="it-IT" smtClean="0"/>
              <a:pPr/>
              <a:t>‹N›</a:t>
            </a:fld>
            <a:endParaRPr lang="it-IT" dirty="0"/>
          </a:p>
        </p:txBody>
      </p:sp>
      <p:sp>
        <p:nvSpPr>
          <p:cNvPr id="8" name="Title 7"/>
          <p:cNvSpPr>
            <a:spLocks noGrp="1"/>
          </p:cNvSpPr>
          <p:nvPr>
            <p:ph type="title"/>
          </p:nvPr>
        </p:nvSpPr>
        <p:spPr/>
        <p:txBody>
          <a:bodyPr/>
          <a:lstStyle/>
          <a:p>
            <a:r>
              <a:rPr lang="it-IT" smtClean="0"/>
              <a:t>Fare clic per modificare lo stile del titolo</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22D356F-36C1-435D-A734-F7F06D2F4F49}" type="datetimeFigureOut">
              <a:rPr lang="it-IT" smtClean="0"/>
              <a:pPr/>
              <a:t>14/02/2016</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EA95B375-CEFF-414F-AAD3-FDE403A73E3B}" type="slidenum">
              <a:rPr lang="it-IT" smtClean="0"/>
              <a:pPr/>
              <a:t>‹N›</a:t>
            </a:fld>
            <a:endParaRPr lang="it-IT"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22D356F-36C1-435D-A734-F7F06D2F4F49}" type="datetimeFigureOut">
              <a:rPr lang="it-IT" smtClean="0"/>
              <a:pPr/>
              <a:t>14/02/2016</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EA95B375-CEFF-414F-AAD3-FDE403A73E3B}" type="slidenum">
              <a:rPr lang="it-IT" smtClean="0"/>
              <a:pPr/>
              <a:t>‹N›</a:t>
            </a:fld>
            <a:endParaRPr lang="it-IT" dirty="0"/>
          </a:p>
        </p:txBody>
      </p:sp>
      <p:sp>
        <p:nvSpPr>
          <p:cNvPr id="8" name="Title 7"/>
          <p:cNvSpPr>
            <a:spLocks noGrp="1"/>
          </p:cNvSpPr>
          <p:nvPr>
            <p:ph type="title"/>
          </p:nvPr>
        </p:nvSpPr>
        <p:spPr/>
        <p:txBody>
          <a:bodyPr/>
          <a:lstStyle/>
          <a:p>
            <a:r>
              <a:rPr lang="it-IT" smtClean="0"/>
              <a:t>Fare clic per modificare lo stile del titolo</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it-IT" smtClean="0"/>
              <a:t>Fare clic per modificare stili del testo dello schema</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22D356F-36C1-435D-A734-F7F06D2F4F49}" type="datetimeFigureOut">
              <a:rPr lang="it-IT" smtClean="0"/>
              <a:pPr/>
              <a:t>14/02/2016</a:t>
            </a:fld>
            <a:endParaRPr lang="it-IT" dirty="0"/>
          </a:p>
        </p:txBody>
      </p:sp>
      <p:sp>
        <p:nvSpPr>
          <p:cNvPr id="8" name="Footer Placeholder 7"/>
          <p:cNvSpPr>
            <a:spLocks noGrp="1"/>
          </p:cNvSpPr>
          <p:nvPr>
            <p:ph type="ftr" sz="quarter" idx="11"/>
          </p:nvPr>
        </p:nvSpPr>
        <p:spPr/>
        <p:txBody>
          <a:bodyPr/>
          <a:lstStyle/>
          <a:p>
            <a:endParaRPr lang="it-IT" dirty="0"/>
          </a:p>
        </p:txBody>
      </p:sp>
      <p:sp>
        <p:nvSpPr>
          <p:cNvPr id="9" name="Slide Number Placeholder 8"/>
          <p:cNvSpPr>
            <a:spLocks noGrp="1"/>
          </p:cNvSpPr>
          <p:nvPr>
            <p:ph type="sldNum" sz="quarter" idx="12"/>
          </p:nvPr>
        </p:nvSpPr>
        <p:spPr/>
        <p:txBody>
          <a:bodyPr/>
          <a:lstStyle/>
          <a:p>
            <a:fld id="{EA95B375-CEFF-414F-AAD3-FDE403A73E3B}" type="slidenum">
              <a:rPr lang="it-IT" smtClean="0"/>
              <a:pPr/>
              <a:t>‹N›</a:t>
            </a:fld>
            <a:endParaRPr lang="it-IT" dirty="0"/>
          </a:p>
        </p:txBody>
      </p:sp>
      <p:sp>
        <p:nvSpPr>
          <p:cNvPr id="10" name="Title 9"/>
          <p:cNvSpPr>
            <a:spLocks noGrp="1"/>
          </p:cNvSpPr>
          <p:nvPr>
            <p:ph type="title"/>
          </p:nvPr>
        </p:nvSpPr>
        <p:spPr/>
        <p:txBody>
          <a:body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22D356F-36C1-435D-A734-F7F06D2F4F49}" type="datetimeFigureOut">
              <a:rPr lang="it-IT" smtClean="0"/>
              <a:pPr/>
              <a:t>14/02/2016</a:t>
            </a:fld>
            <a:endParaRPr lang="it-IT" dirty="0"/>
          </a:p>
        </p:txBody>
      </p:sp>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p:txBody>
          <a:bodyPr/>
          <a:lstStyle/>
          <a:p>
            <a:fld id="{EA95B375-CEFF-414F-AAD3-FDE403A73E3B}" type="slidenum">
              <a:rPr lang="it-IT" smtClean="0"/>
              <a:pPr/>
              <a:t>‹N›</a:t>
            </a:fld>
            <a:endParaRPr lang="it-IT"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2D356F-36C1-435D-A734-F7F06D2F4F49}" type="datetimeFigureOut">
              <a:rPr lang="it-IT" smtClean="0"/>
              <a:pPr/>
              <a:t>14/02/2016</a:t>
            </a:fld>
            <a:endParaRPr lang="it-IT" dirty="0"/>
          </a:p>
        </p:txBody>
      </p:sp>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p>
            <a:fld id="{EA95B375-CEFF-414F-AAD3-FDE403A73E3B}" type="slidenum">
              <a:rPr lang="it-IT" smtClean="0"/>
              <a:pPr/>
              <a:t>‹N›</a:t>
            </a:fld>
            <a:endParaRPr lang="it-IT"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22D356F-36C1-435D-A734-F7F06D2F4F49}" type="datetimeFigureOut">
              <a:rPr lang="it-IT" smtClean="0"/>
              <a:pPr/>
              <a:t>14/02/2016</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EA95B375-CEFF-414F-AAD3-FDE403A73E3B}" type="slidenum">
              <a:rPr lang="it-IT" smtClean="0"/>
              <a:pPr/>
              <a:t>‹N›</a:t>
            </a:fld>
            <a:endParaRPr lang="it-IT"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smtClean="0"/>
              <a:t>Fare clic sull'icona per inserire un'immagine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22D356F-36C1-435D-A734-F7F06D2F4F49}" type="datetimeFigureOut">
              <a:rPr lang="it-IT" smtClean="0"/>
              <a:pPr/>
              <a:t>14/02/2016</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EA95B375-CEFF-414F-AAD3-FDE403A73E3B}" type="slidenum">
              <a:rPr lang="it-IT" smtClean="0"/>
              <a:pPr/>
              <a:t>‹N›</a:t>
            </a:fld>
            <a:endParaRPr lang="it-IT"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22D356F-36C1-435D-A734-F7F06D2F4F49}" type="datetimeFigureOut">
              <a:rPr lang="it-IT" smtClean="0"/>
              <a:pPr/>
              <a:t>14/02/2016</a:t>
            </a:fld>
            <a:endParaRPr lang="it-IT"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it-IT"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EA95B375-CEFF-414F-AAD3-FDE403A73E3B}" type="slidenum">
              <a:rPr lang="it-IT" smtClean="0"/>
              <a:pPr/>
              <a:t>‹N›</a:t>
            </a:fld>
            <a:endParaRPr lang="it-IT"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audio" Target="../media/audio10.wav"/><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18.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6.xml"/><Relationship Id="rId4" Type="http://schemas.openxmlformats.org/officeDocument/2006/relationships/image" Target="../media/image30.gif"/></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hyperlink" Target="../../../Desktop/maria/Renzo%20Arbore%20-%20S&#236;,%20la%20vita%20&#232;%20tutta%20un%20quiz.mp3" TargetMode="External"/><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hyperlink" Target="../../../Desktop/maria/Le%20Sorelle%20Bandiera%20(originali)%20-%20%20Fatti%20Pi&#249;%20In%20L&#224;%20(1989).mp3" TargetMode="Externa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hyperlink" Target="../../../Desktop/maria/renzo%20arbore%20-%20%20vengo%20dopo%20il%20tg.mp3" TargetMode="External"/><Relationship Id="rId10" Type="http://schemas.openxmlformats.org/officeDocument/2006/relationships/image" Target="../media/image41.jpeg"/><Relationship Id="rId4" Type="http://schemas.openxmlformats.org/officeDocument/2006/relationships/image" Target="../media/image37.jpeg"/><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hyperlink" Target="../../../Desktop/maria/E,%20la%20vita%20la%20vita%20Cochi%20e%20Renato.mp3" TargetMode="External"/><Relationship Id="rId13" Type="http://schemas.openxmlformats.org/officeDocument/2006/relationships/image" Target="../media/image49.jpeg"/><Relationship Id="rId3" Type="http://schemas.openxmlformats.org/officeDocument/2006/relationships/image" Target="../media/image42.jpeg"/><Relationship Id="rId7" Type="http://schemas.openxmlformats.org/officeDocument/2006/relationships/image" Target="../media/image45.jpeg"/><Relationship Id="rId12" Type="http://schemas.openxmlformats.org/officeDocument/2006/relationships/image" Target="../media/image48.jpeg"/><Relationship Id="rId2" Type="http://schemas.openxmlformats.org/officeDocument/2006/relationships/hyperlink" Target="../../../Desktop/maria/Enzo%20Jannacci%20-%20Vengo%20anch'io.%20No,%20tu%20no%20(1967).mp3" TargetMode="External"/><Relationship Id="rId1" Type="http://schemas.openxmlformats.org/officeDocument/2006/relationships/slideLayout" Target="../slideLayouts/slideLayout6.xml"/><Relationship Id="rId6" Type="http://schemas.openxmlformats.org/officeDocument/2006/relationships/image" Target="../media/image44.jpeg"/><Relationship Id="rId11" Type="http://schemas.openxmlformats.org/officeDocument/2006/relationships/hyperlink" Target="../../../Desktop/maria/Cochi%20e%20Renato%20-%20Canzone%20intelligente.mp3" TargetMode="External"/><Relationship Id="rId5" Type="http://schemas.openxmlformats.org/officeDocument/2006/relationships/hyperlink" Target="../../../Desktop/maria/Tony%20Tammaro-O'%20Trerrote.mp3" TargetMode="External"/><Relationship Id="rId10" Type="http://schemas.openxmlformats.org/officeDocument/2006/relationships/image" Target="../media/image47.jpeg"/><Relationship Id="rId4" Type="http://schemas.openxmlformats.org/officeDocument/2006/relationships/image" Target="../media/image43.jpeg"/><Relationship Id="rId9"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hyperlink" Target="../../../Desktop/maria/m.c.pptx" TargetMode="External"/><Relationship Id="rId2" Type="http://schemas.openxmlformats.org/officeDocument/2006/relationships/hyperlink" Target="../../../Desktop/maria/Presentazione%20della%202D.pptx"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584" y="0"/>
            <a:ext cx="7236296" cy="980728"/>
          </a:xfrm>
          <a:noFill/>
        </p:spPr>
        <p:txBody>
          <a:bodyPr>
            <a:noAutofit/>
          </a:bodyPr>
          <a:lstStyle/>
          <a:p>
            <a:pPr marL="0" indent="0" algn="ctr">
              <a:buNone/>
            </a:pPr>
            <a:r>
              <a:rPr lang="it-IT" sz="6600" dirty="0" smtClean="0">
                <a:solidFill>
                  <a:srgbClr val="99CCFF"/>
                </a:solidFill>
                <a:effectLst>
                  <a:outerShdw blurRad="38100" dist="38100" dir="2700000" algn="tl">
                    <a:srgbClr val="000000">
                      <a:alpha val="43137"/>
                    </a:srgbClr>
                  </a:outerShdw>
                  <a:reflection blurRad="6350" stA="55000" endA="300" endPos="45500" dir="5400000" sy="-100000" algn="bl" rotWithShape="0"/>
                </a:effectLst>
              </a:rPr>
              <a:t>«Il testo comico»</a:t>
            </a:r>
            <a:endParaRPr lang="it-IT" sz="6600" dirty="0">
              <a:solidFill>
                <a:srgbClr val="99CCFF"/>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3" name="CasellaDiTesto 2"/>
          <p:cNvSpPr txBox="1"/>
          <p:nvPr/>
        </p:nvSpPr>
        <p:spPr>
          <a:xfrm>
            <a:off x="611560" y="1656311"/>
            <a:ext cx="7032310" cy="646331"/>
          </a:xfrm>
          <a:prstGeom prst="rect">
            <a:avLst/>
          </a:prstGeom>
          <a:noFill/>
        </p:spPr>
        <p:txBody>
          <a:bodyPr wrap="none" rtlCol="0">
            <a:spAutoFit/>
          </a:bodyPr>
          <a:lstStyle/>
          <a:p>
            <a:r>
              <a:rPr lang="it-IT" sz="3600" dirty="0" smtClean="0"/>
              <a:t>Ipertesto creato dagli alunni della II D</a:t>
            </a:r>
            <a:endParaRPr lang="it-IT" sz="3600" dirty="0"/>
          </a:p>
        </p:txBody>
      </p:sp>
      <p:sp>
        <p:nvSpPr>
          <p:cNvPr id="4" name="CasellaDiTesto 3"/>
          <p:cNvSpPr txBox="1"/>
          <p:nvPr/>
        </p:nvSpPr>
        <p:spPr>
          <a:xfrm>
            <a:off x="3347864" y="5445223"/>
            <a:ext cx="5534787" cy="1200329"/>
          </a:xfrm>
          <a:prstGeom prst="rect">
            <a:avLst/>
          </a:prstGeom>
          <a:noFill/>
        </p:spPr>
        <p:txBody>
          <a:bodyPr wrap="square" rtlCol="0">
            <a:spAutoFit/>
          </a:bodyPr>
          <a:lstStyle/>
          <a:p>
            <a:pPr algn="r"/>
            <a:r>
              <a:rPr lang="it-IT" sz="3600" b="1" dirty="0" smtClean="0"/>
              <a:t>Coordinatrice</a:t>
            </a:r>
          </a:p>
          <a:p>
            <a:pPr algn="r"/>
            <a:r>
              <a:rPr lang="it-IT" sz="3600" b="1" dirty="0" smtClean="0"/>
              <a:t>Prof.ssa Costanza Potenza</a:t>
            </a:r>
            <a:endParaRPr lang="it-IT" sz="3600" b="1"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068960"/>
            <a:ext cx="3461692" cy="2751134"/>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950" y="2420144"/>
            <a:ext cx="4464496" cy="2928709"/>
          </a:xfrm>
          <a:prstGeom prst="rect">
            <a:avLst/>
          </a:prstGeom>
        </p:spPr>
      </p:pic>
    </p:spTree>
    <p:extLst>
      <p:ext uri="{BB962C8B-B14F-4D97-AF65-F5344CB8AC3E}">
        <p14:creationId xmlns:p14="http://schemas.microsoft.com/office/powerpoint/2010/main" val="367914800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ircle(in)">
                                      <p:cBhvr>
                                        <p:cTn id="17" dur="2000"/>
                                        <p:tgtEl>
                                          <p:spTgt spid="4">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circle(in)">
                                      <p:cBhvr>
                                        <p:cTn id="20" dur="20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3999" cy="836712"/>
          </a:xfrm>
        </p:spPr>
        <p:txBody>
          <a:bodyPr/>
          <a:lstStyle/>
          <a:p>
            <a:pPr marL="0" indent="0" algn="ctr">
              <a:buNone/>
            </a:pPr>
            <a:r>
              <a:rPr lang="it-IT" dirty="0" smtClean="0"/>
              <a:t>Diversi tipi di comico </a:t>
            </a:r>
            <a:endParaRPr lang="it-IT" dirty="0"/>
          </a:p>
        </p:txBody>
      </p:sp>
      <p:sp>
        <p:nvSpPr>
          <p:cNvPr id="3" name="Elaborazione predefinita 2"/>
          <p:cNvSpPr/>
          <p:nvPr/>
        </p:nvSpPr>
        <p:spPr>
          <a:xfrm>
            <a:off x="114659" y="1844824"/>
            <a:ext cx="2520280" cy="1944216"/>
          </a:xfrm>
          <a:prstGeom prst="flowChartPredefinedProcess">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it-IT" dirty="0" smtClean="0">
                <a:ln>
                  <a:solidFill>
                    <a:schemeClr val="bg1"/>
                  </a:solidFill>
                </a:ln>
                <a:solidFill>
                  <a:schemeClr val="bg1"/>
                </a:solidFill>
              </a:rPr>
              <a:t>Satirico: mira a far ridere criticando e mettendo in risalto i difetti di vari personaggi  </a:t>
            </a:r>
            <a:endParaRPr lang="it-IT" dirty="0">
              <a:ln>
                <a:solidFill>
                  <a:schemeClr val="bg1"/>
                </a:solidFill>
              </a:ln>
              <a:solidFill>
                <a:schemeClr val="bg1"/>
              </a:solidFill>
            </a:endParaRPr>
          </a:p>
        </p:txBody>
      </p:sp>
      <p:sp>
        <p:nvSpPr>
          <p:cNvPr id="4" name="Documento 3"/>
          <p:cNvSpPr/>
          <p:nvPr/>
        </p:nvSpPr>
        <p:spPr>
          <a:xfrm>
            <a:off x="899592" y="4049937"/>
            <a:ext cx="2232248" cy="1728192"/>
          </a:xfrm>
          <a:prstGeom prst="flowChartDocumen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Ironia: si  afferma una cosa ma si sottintende  il contrario</a:t>
            </a:r>
            <a:endParaRPr lang="it-IT" dirty="0"/>
          </a:p>
        </p:txBody>
      </p:sp>
      <p:sp>
        <p:nvSpPr>
          <p:cNvPr id="5" name="Esagono 4"/>
          <p:cNvSpPr/>
          <p:nvPr/>
        </p:nvSpPr>
        <p:spPr>
          <a:xfrm>
            <a:off x="3131840" y="4418033"/>
            <a:ext cx="2736304" cy="2268252"/>
          </a:xfrm>
          <a:prstGeom prst="hexagon">
            <a:avLst>
              <a:gd name="adj" fmla="val 32221"/>
              <a:gd name="vf" fmla="val 115470"/>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Umoristico:</a:t>
            </a:r>
          </a:p>
          <a:p>
            <a:pPr algn="ctr"/>
            <a:r>
              <a:rPr lang="it-IT" dirty="0" smtClean="0"/>
              <a:t>è un modo diverso di vedere la realtà mettendo in risalto situazioni di assurdità </a:t>
            </a:r>
            <a:endParaRPr lang="it-IT" dirty="0"/>
          </a:p>
        </p:txBody>
      </p:sp>
      <p:sp>
        <p:nvSpPr>
          <p:cNvPr id="7" name="Rettangolo arrotondato 6"/>
          <p:cNvSpPr/>
          <p:nvPr/>
        </p:nvSpPr>
        <p:spPr>
          <a:xfrm>
            <a:off x="6084168" y="3749329"/>
            <a:ext cx="2304256" cy="2016224"/>
          </a:xfrm>
          <a:prstGeom prst="roundRect">
            <a:avLst/>
          </a:prstGeom>
          <a:solidFill>
            <a:srgbClr val="0AC2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Sarcasmo: quando l’ironia diventa aggressiva e pungente</a:t>
            </a:r>
            <a:endParaRPr lang="it-IT" dirty="0"/>
          </a:p>
        </p:txBody>
      </p:sp>
      <p:sp>
        <p:nvSpPr>
          <p:cNvPr id="9" name="Terminatore 8"/>
          <p:cNvSpPr/>
          <p:nvPr/>
        </p:nvSpPr>
        <p:spPr>
          <a:xfrm>
            <a:off x="6100798" y="2132856"/>
            <a:ext cx="2952328" cy="1368152"/>
          </a:xfrm>
          <a:prstGeom prst="flowChartTerminator">
            <a:avLst/>
          </a:prstGeom>
          <a:solidFill>
            <a:srgbClr val="DD8EF6"/>
          </a:solidFill>
          <a:ln>
            <a:solidFill>
              <a:srgbClr val="7030A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Parodia: rovesciamento di un tema per ottenere un contrasto comico</a:t>
            </a:r>
            <a:endParaRPr lang="it-IT" dirty="0"/>
          </a:p>
        </p:txBody>
      </p:sp>
      <p:cxnSp>
        <p:nvCxnSpPr>
          <p:cNvPr id="11" name="Connettore 2 10"/>
          <p:cNvCxnSpPr/>
          <p:nvPr/>
        </p:nvCxnSpPr>
        <p:spPr>
          <a:xfrm flipH="1">
            <a:off x="1943708" y="908720"/>
            <a:ext cx="540060" cy="86409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3" name="Connettore 2 12"/>
          <p:cNvCxnSpPr/>
          <p:nvPr/>
        </p:nvCxnSpPr>
        <p:spPr>
          <a:xfrm flipH="1">
            <a:off x="2915816" y="1052736"/>
            <a:ext cx="288032" cy="2736304"/>
          </a:xfrm>
          <a:prstGeom prst="straightConnector1">
            <a:avLst/>
          </a:prstGeom>
          <a:ln>
            <a:solidFill>
              <a:srgbClr val="740000"/>
            </a:solidFill>
            <a:tailEnd type="arrow"/>
          </a:ln>
        </p:spPr>
        <p:style>
          <a:lnRef idx="3">
            <a:schemeClr val="accent5"/>
          </a:lnRef>
          <a:fillRef idx="0">
            <a:schemeClr val="accent5"/>
          </a:fillRef>
          <a:effectRef idx="2">
            <a:schemeClr val="accent5"/>
          </a:effectRef>
          <a:fontRef idx="minor">
            <a:schemeClr val="tx1"/>
          </a:fontRef>
        </p:style>
      </p:cxnSp>
      <p:cxnSp>
        <p:nvCxnSpPr>
          <p:cNvPr id="15" name="Connettore 2 14"/>
          <p:cNvCxnSpPr/>
          <p:nvPr/>
        </p:nvCxnSpPr>
        <p:spPr>
          <a:xfrm>
            <a:off x="4283968" y="1052736"/>
            <a:ext cx="108012" cy="3096344"/>
          </a:xfrm>
          <a:prstGeom prst="straightConnector1">
            <a:avLst/>
          </a:prstGeom>
          <a:ln>
            <a:solidFill>
              <a:schemeClr val="accent1">
                <a:lumMod val="60000"/>
                <a:lumOff val="40000"/>
              </a:schemeClr>
            </a:solidFill>
            <a:tailEnd type="arrow"/>
          </a:ln>
        </p:spPr>
        <p:style>
          <a:lnRef idx="3">
            <a:schemeClr val="accent5"/>
          </a:lnRef>
          <a:fillRef idx="0">
            <a:schemeClr val="accent5"/>
          </a:fillRef>
          <a:effectRef idx="2">
            <a:schemeClr val="accent5"/>
          </a:effectRef>
          <a:fontRef idx="minor">
            <a:schemeClr val="tx1"/>
          </a:fontRef>
        </p:style>
      </p:cxnSp>
      <p:cxnSp>
        <p:nvCxnSpPr>
          <p:cNvPr id="17" name="Connettore 2 16"/>
          <p:cNvCxnSpPr/>
          <p:nvPr/>
        </p:nvCxnSpPr>
        <p:spPr>
          <a:xfrm>
            <a:off x="5400092" y="1052736"/>
            <a:ext cx="468052" cy="2232248"/>
          </a:xfrm>
          <a:prstGeom prst="straightConnector1">
            <a:avLst/>
          </a:prstGeom>
          <a:ln>
            <a:solidFill>
              <a:schemeClr val="accent1"/>
            </a:solidFill>
            <a:tailEnd type="arrow"/>
          </a:ln>
        </p:spPr>
        <p:style>
          <a:lnRef idx="3">
            <a:schemeClr val="accent6"/>
          </a:lnRef>
          <a:fillRef idx="0">
            <a:schemeClr val="accent6"/>
          </a:fillRef>
          <a:effectRef idx="2">
            <a:schemeClr val="accent6"/>
          </a:effectRef>
          <a:fontRef idx="minor">
            <a:schemeClr val="tx1"/>
          </a:fontRef>
        </p:style>
      </p:cxnSp>
      <p:cxnSp>
        <p:nvCxnSpPr>
          <p:cNvPr id="19" name="Connettore 2 18"/>
          <p:cNvCxnSpPr/>
          <p:nvPr/>
        </p:nvCxnSpPr>
        <p:spPr>
          <a:xfrm>
            <a:off x="6300192" y="1052736"/>
            <a:ext cx="720080" cy="792088"/>
          </a:xfrm>
          <a:prstGeom prst="straightConnector1">
            <a:avLst/>
          </a:prstGeom>
          <a:ln>
            <a:solidFill>
              <a:srgbClr val="3399FF"/>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85447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ppt_w</p:attrName>
                                        </p:attrNameLst>
                                      </p:cBhvr>
                                      <p:tavLst>
                                        <p:tav tm="0" fmla="#ppt_w*sin(2.5*pi*$)">
                                          <p:val>
                                            <p:fltVal val="0"/>
                                          </p:val>
                                        </p:tav>
                                        <p:tav tm="100000">
                                          <p:val>
                                            <p:fltVal val="1"/>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4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out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edge">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42"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out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
                                        </p:tgtEl>
                                        <p:attrNameLst>
                                          <p:attrName>ppt_y</p:attrName>
                                        </p:attrNameLst>
                                      </p:cBhvr>
                                      <p:tavLst>
                                        <p:tav tm="0">
                                          <p:val>
                                            <p:strVal val="#ppt_y"/>
                                          </p:val>
                                        </p:tav>
                                        <p:tav tm="100000">
                                          <p:val>
                                            <p:strVal val="#ppt_y"/>
                                          </p:val>
                                        </p:tav>
                                      </p:tavLst>
                                    </p:anim>
                                    <p:anim calcmode="lin" valueType="num">
                                      <p:cBhvr>
                                        <p:cTn id="4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42"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outHorizont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6" dur="1000" fill="hold"/>
                                        <p:tgtEl>
                                          <p:spTgt spid="7"/>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42"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arn(outHorizontal)">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35"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2000"/>
                                        <p:tgtEl>
                                          <p:spTgt spid="9"/>
                                        </p:tgtEl>
                                      </p:cBhvr>
                                    </p:animEffect>
                                    <p:anim calcmode="lin" valueType="num">
                                      <p:cBhvr>
                                        <p:cTn id="71" dur="2000" fill="hold"/>
                                        <p:tgtEl>
                                          <p:spTgt spid="9"/>
                                        </p:tgtEl>
                                        <p:attrNameLst>
                                          <p:attrName>style.rotation</p:attrName>
                                        </p:attrNameLst>
                                      </p:cBhvr>
                                      <p:tavLst>
                                        <p:tav tm="0">
                                          <p:val>
                                            <p:fltVal val="720"/>
                                          </p:val>
                                        </p:tav>
                                        <p:tav tm="100000">
                                          <p:val>
                                            <p:fltVal val="0"/>
                                          </p:val>
                                        </p:tav>
                                      </p:tavLst>
                                    </p:anim>
                                    <p:anim calcmode="lin" valueType="num">
                                      <p:cBhvr>
                                        <p:cTn id="72" dur="2000" fill="hold"/>
                                        <p:tgtEl>
                                          <p:spTgt spid="9"/>
                                        </p:tgtEl>
                                        <p:attrNameLst>
                                          <p:attrName>ppt_h</p:attrName>
                                        </p:attrNameLst>
                                      </p:cBhvr>
                                      <p:tavLst>
                                        <p:tav tm="0">
                                          <p:val>
                                            <p:fltVal val="0"/>
                                          </p:val>
                                        </p:tav>
                                        <p:tav tm="100000">
                                          <p:val>
                                            <p:strVal val="#ppt_h"/>
                                          </p:val>
                                        </p:tav>
                                      </p:tavLst>
                                    </p:anim>
                                    <p:anim calcmode="lin" valueType="num">
                                      <p:cBhvr>
                                        <p:cTn id="73"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3999" cy="908720"/>
          </a:xfrm>
        </p:spPr>
        <p:txBody>
          <a:bodyPr/>
          <a:lstStyle/>
          <a:p>
            <a:pPr marL="0" indent="0" algn="ctr">
              <a:buNone/>
            </a:pPr>
            <a:r>
              <a:rPr lang="it-IT" dirty="0" smtClean="0"/>
              <a:t>Luigi Pirandello: la Patente</a:t>
            </a:r>
            <a:endParaRPr lang="it-IT" dirty="0"/>
          </a:p>
        </p:txBody>
      </p:sp>
      <p:sp>
        <p:nvSpPr>
          <p:cNvPr id="3" name="Pergamena 2 2"/>
          <p:cNvSpPr/>
          <p:nvPr/>
        </p:nvSpPr>
        <p:spPr>
          <a:xfrm>
            <a:off x="298966" y="764704"/>
            <a:ext cx="5472608" cy="3456384"/>
          </a:xfrm>
          <a:prstGeom prst="horizontalScroll">
            <a:avLst/>
          </a:prstGeom>
          <a:solidFill>
            <a:srgbClr val="00FF00"/>
          </a:solidFill>
          <a:ln>
            <a:solidFill>
              <a:srgbClr val="00FF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it-IT" dirty="0">
                <a:solidFill>
                  <a:schemeClr val="bg1"/>
                </a:solidFill>
              </a:rPr>
              <a:t>Luigi Pirandello </a:t>
            </a:r>
            <a:r>
              <a:rPr lang="it-IT" dirty="0" smtClean="0">
                <a:solidFill>
                  <a:schemeClr val="bg1"/>
                </a:solidFill>
              </a:rPr>
              <a:t>fu  drammaturgo, scrittore </a:t>
            </a:r>
            <a:r>
              <a:rPr lang="it-IT" dirty="0">
                <a:solidFill>
                  <a:schemeClr val="bg1"/>
                </a:solidFill>
              </a:rPr>
              <a:t>e poeta </a:t>
            </a:r>
            <a:r>
              <a:rPr lang="it-IT" dirty="0" smtClean="0">
                <a:solidFill>
                  <a:schemeClr val="bg1"/>
                </a:solidFill>
              </a:rPr>
              <a:t>italiano. </a:t>
            </a:r>
            <a:r>
              <a:rPr lang="it-IT" dirty="0">
                <a:solidFill>
                  <a:schemeClr val="bg1"/>
                </a:solidFill>
              </a:rPr>
              <a:t>Per la sua produzione, </a:t>
            </a:r>
            <a:r>
              <a:rPr lang="it-IT" dirty="0" smtClean="0">
                <a:solidFill>
                  <a:schemeClr val="bg1"/>
                </a:solidFill>
              </a:rPr>
              <a:t> le </a:t>
            </a:r>
            <a:r>
              <a:rPr lang="it-IT" dirty="0">
                <a:solidFill>
                  <a:schemeClr val="bg1"/>
                </a:solidFill>
              </a:rPr>
              <a:t>tematiche affrontate e l'innovazione del racconto teatrale è considerato tra i maggiori drammaturghi del XX secolo. Tra i </a:t>
            </a:r>
            <a:r>
              <a:rPr lang="it-IT">
                <a:solidFill>
                  <a:schemeClr val="bg1"/>
                </a:solidFill>
              </a:rPr>
              <a:t>suoi </a:t>
            </a:r>
            <a:r>
              <a:rPr lang="it-IT" smtClean="0">
                <a:solidFill>
                  <a:schemeClr val="bg1"/>
                </a:solidFill>
              </a:rPr>
              <a:t>lavori  </a:t>
            </a:r>
            <a:r>
              <a:rPr lang="it-IT" dirty="0" smtClean="0">
                <a:solidFill>
                  <a:schemeClr val="bg1"/>
                </a:solidFill>
              </a:rPr>
              <a:t>la novella  La patente.</a:t>
            </a:r>
            <a:endParaRPr lang="it-IT" dirty="0">
              <a:solidFill>
                <a:schemeClr val="bg1"/>
              </a:solidFill>
            </a:endParaRPr>
          </a:p>
        </p:txBody>
      </p:sp>
      <p:sp>
        <p:nvSpPr>
          <p:cNvPr id="4" name="Pergamena 2 3"/>
          <p:cNvSpPr/>
          <p:nvPr/>
        </p:nvSpPr>
        <p:spPr>
          <a:xfrm>
            <a:off x="107504" y="3284984"/>
            <a:ext cx="8856984" cy="3384376"/>
          </a:xfrm>
          <a:prstGeom prst="horizontalScroll">
            <a:avLst/>
          </a:prstGeom>
          <a:solidFill>
            <a:srgbClr val="FF9999"/>
          </a:solidFill>
          <a:ln>
            <a:solidFill>
              <a:srgbClr val="FF9999"/>
            </a:solidFill>
          </a:ln>
        </p:spPr>
        <p:style>
          <a:lnRef idx="1">
            <a:schemeClr val="accent1"/>
          </a:lnRef>
          <a:fillRef idx="3">
            <a:schemeClr val="accent1"/>
          </a:fillRef>
          <a:effectRef idx="2">
            <a:schemeClr val="accent1"/>
          </a:effectRef>
          <a:fontRef idx="minor">
            <a:schemeClr val="lt1"/>
          </a:fontRef>
        </p:style>
        <p:txBody>
          <a:bodyPr rtlCol="0" anchor="ctr"/>
          <a:lstStyle/>
          <a:p>
            <a:r>
              <a:rPr lang="it-IT" dirty="0"/>
              <a:t>La patente è una commedia in un atto scritta da Luigi Pirandello nel 1917 con il titolo </a:t>
            </a:r>
            <a:r>
              <a:rPr lang="it-IT" dirty="0" smtClean="0"/>
              <a:t>‘A patenti’. </a:t>
            </a:r>
            <a:r>
              <a:rPr lang="it-IT" dirty="0"/>
              <a:t>Il dramma ripropone il tema della novella dallo stesso titolo composta nel 1911.</a:t>
            </a:r>
          </a:p>
          <a:p>
            <a:r>
              <a:rPr lang="it-IT" dirty="0"/>
              <a:t>Una nuova versione della commedia in lingua italiana fu redatta tra il dicembre 1917 e il gennaio 1918. Il giudice D'Andrea, persona ordinata e meticolosa nello svolgere il suo lavoro, aveva ancora in sospeso un caso che lo lasciava molto perplesso, al punto di far chiamare il querelante per convincerlo a ritirare la querela, </a:t>
            </a:r>
            <a:r>
              <a:rPr lang="it-IT" dirty="0" smtClean="0"/>
              <a:t> che </a:t>
            </a:r>
            <a:r>
              <a:rPr lang="it-IT" dirty="0"/>
              <a:t>alla fine lo avrebbe penalizzato ancor di più. </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719116"/>
            <a:ext cx="2308276" cy="2948682"/>
          </a:xfrm>
          <a:prstGeom prst="rect">
            <a:avLst/>
          </a:prstGeom>
        </p:spPr>
      </p:pic>
    </p:spTree>
    <p:extLst>
      <p:ext uri="{BB962C8B-B14F-4D97-AF65-F5344CB8AC3E}">
        <p14:creationId xmlns:p14="http://schemas.microsoft.com/office/powerpoint/2010/main" val="5073405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amond(in)">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3999" cy="908720"/>
          </a:xfrm>
        </p:spPr>
        <p:txBody>
          <a:bodyPr/>
          <a:lstStyle/>
          <a:p>
            <a:pPr marL="0" indent="0" algn="ctr">
              <a:buNone/>
            </a:pPr>
            <a:r>
              <a:rPr lang="it-IT" dirty="0" smtClean="0"/>
              <a:t>Giovanni Boccaccio: </a:t>
            </a:r>
            <a:r>
              <a:rPr lang="it-IT" dirty="0" err="1" smtClean="0"/>
              <a:t>Chichibio</a:t>
            </a:r>
            <a:r>
              <a:rPr lang="it-IT" dirty="0" smtClean="0"/>
              <a:t> e la gru</a:t>
            </a:r>
            <a:endParaRPr lang="it-IT" dirty="0"/>
          </a:p>
        </p:txBody>
      </p:sp>
      <p:sp>
        <p:nvSpPr>
          <p:cNvPr id="4" name="Nastro perforato 3"/>
          <p:cNvSpPr/>
          <p:nvPr/>
        </p:nvSpPr>
        <p:spPr>
          <a:xfrm>
            <a:off x="142235" y="1506917"/>
            <a:ext cx="4928017" cy="2309326"/>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780 w 10000"/>
              <a:gd name="connsiteY6" fmla="*/ 9723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624 w 10000"/>
              <a:gd name="connsiteY1" fmla="*/ 19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780 w 10000"/>
              <a:gd name="connsiteY6" fmla="*/ 9723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16 h 10016"/>
              <a:gd name="connsiteX1" fmla="*/ 2624 w 10000"/>
              <a:gd name="connsiteY1" fmla="*/ 35 h 10016"/>
              <a:gd name="connsiteX2" fmla="*/ 5000 w 10000"/>
              <a:gd name="connsiteY2" fmla="*/ 370 h 10016"/>
              <a:gd name="connsiteX3" fmla="*/ 7500 w 10000"/>
              <a:gd name="connsiteY3" fmla="*/ 16 h 10016"/>
              <a:gd name="connsiteX4" fmla="*/ 10000 w 10000"/>
              <a:gd name="connsiteY4" fmla="*/ 1016 h 10016"/>
              <a:gd name="connsiteX5" fmla="*/ 10000 w 10000"/>
              <a:gd name="connsiteY5" fmla="*/ 9016 h 10016"/>
              <a:gd name="connsiteX6" fmla="*/ 7780 w 10000"/>
              <a:gd name="connsiteY6" fmla="*/ 9739 h 10016"/>
              <a:gd name="connsiteX7" fmla="*/ 5000 w 10000"/>
              <a:gd name="connsiteY7" fmla="*/ 9016 h 10016"/>
              <a:gd name="connsiteX8" fmla="*/ 2500 w 10000"/>
              <a:gd name="connsiteY8" fmla="*/ 10016 h 10016"/>
              <a:gd name="connsiteX9" fmla="*/ 0 w 10000"/>
              <a:gd name="connsiteY9" fmla="*/ 9016 h 10016"/>
              <a:gd name="connsiteX10" fmla="*/ 0 w 10000"/>
              <a:gd name="connsiteY10" fmla="*/ 1016 h 10016"/>
              <a:gd name="connsiteX0" fmla="*/ 0 w 10000"/>
              <a:gd name="connsiteY0" fmla="*/ 1016 h 10016"/>
              <a:gd name="connsiteX1" fmla="*/ 2624 w 10000"/>
              <a:gd name="connsiteY1" fmla="*/ 35 h 10016"/>
              <a:gd name="connsiteX2" fmla="*/ 5000 w 10000"/>
              <a:gd name="connsiteY2" fmla="*/ 370 h 10016"/>
              <a:gd name="connsiteX3" fmla="*/ 7500 w 10000"/>
              <a:gd name="connsiteY3" fmla="*/ 16 h 10016"/>
              <a:gd name="connsiteX4" fmla="*/ 10000 w 10000"/>
              <a:gd name="connsiteY4" fmla="*/ 1016 h 10016"/>
              <a:gd name="connsiteX5" fmla="*/ 10000 w 10000"/>
              <a:gd name="connsiteY5" fmla="*/ 9016 h 10016"/>
              <a:gd name="connsiteX6" fmla="*/ 7780 w 10000"/>
              <a:gd name="connsiteY6" fmla="*/ 9739 h 10016"/>
              <a:gd name="connsiteX7" fmla="*/ 4938 w 10000"/>
              <a:gd name="connsiteY7" fmla="*/ 9533 h 10016"/>
              <a:gd name="connsiteX8" fmla="*/ 2500 w 10000"/>
              <a:gd name="connsiteY8" fmla="*/ 10016 h 10016"/>
              <a:gd name="connsiteX9" fmla="*/ 0 w 10000"/>
              <a:gd name="connsiteY9" fmla="*/ 9016 h 10016"/>
              <a:gd name="connsiteX10" fmla="*/ 0 w 10000"/>
              <a:gd name="connsiteY10" fmla="*/ 1016 h 10016"/>
              <a:gd name="connsiteX0" fmla="*/ 31 w 10000"/>
              <a:gd name="connsiteY0" fmla="*/ 585 h 10016"/>
              <a:gd name="connsiteX1" fmla="*/ 2624 w 10000"/>
              <a:gd name="connsiteY1" fmla="*/ 35 h 10016"/>
              <a:gd name="connsiteX2" fmla="*/ 5000 w 10000"/>
              <a:gd name="connsiteY2" fmla="*/ 370 h 10016"/>
              <a:gd name="connsiteX3" fmla="*/ 7500 w 10000"/>
              <a:gd name="connsiteY3" fmla="*/ 16 h 10016"/>
              <a:gd name="connsiteX4" fmla="*/ 10000 w 10000"/>
              <a:gd name="connsiteY4" fmla="*/ 1016 h 10016"/>
              <a:gd name="connsiteX5" fmla="*/ 10000 w 10000"/>
              <a:gd name="connsiteY5" fmla="*/ 9016 h 10016"/>
              <a:gd name="connsiteX6" fmla="*/ 7780 w 10000"/>
              <a:gd name="connsiteY6" fmla="*/ 9739 h 10016"/>
              <a:gd name="connsiteX7" fmla="*/ 4938 w 10000"/>
              <a:gd name="connsiteY7" fmla="*/ 9533 h 10016"/>
              <a:gd name="connsiteX8" fmla="*/ 2500 w 10000"/>
              <a:gd name="connsiteY8" fmla="*/ 10016 h 10016"/>
              <a:gd name="connsiteX9" fmla="*/ 0 w 10000"/>
              <a:gd name="connsiteY9" fmla="*/ 9016 h 10016"/>
              <a:gd name="connsiteX10" fmla="*/ 31 w 10000"/>
              <a:gd name="connsiteY10" fmla="*/ 585 h 10016"/>
              <a:gd name="connsiteX0" fmla="*/ 31 w 10000"/>
              <a:gd name="connsiteY0" fmla="*/ 585 h 10016"/>
              <a:gd name="connsiteX1" fmla="*/ 2624 w 10000"/>
              <a:gd name="connsiteY1" fmla="*/ 35 h 10016"/>
              <a:gd name="connsiteX2" fmla="*/ 5000 w 10000"/>
              <a:gd name="connsiteY2" fmla="*/ 370 h 10016"/>
              <a:gd name="connsiteX3" fmla="*/ 7500 w 10000"/>
              <a:gd name="connsiteY3" fmla="*/ 16 h 10016"/>
              <a:gd name="connsiteX4" fmla="*/ 10000 w 10000"/>
              <a:gd name="connsiteY4" fmla="*/ 1016 h 10016"/>
              <a:gd name="connsiteX5" fmla="*/ 10000 w 10000"/>
              <a:gd name="connsiteY5" fmla="*/ 9016 h 10016"/>
              <a:gd name="connsiteX6" fmla="*/ 7904 w 10000"/>
              <a:gd name="connsiteY6" fmla="*/ 9997 h 10016"/>
              <a:gd name="connsiteX7" fmla="*/ 4938 w 10000"/>
              <a:gd name="connsiteY7" fmla="*/ 9533 h 10016"/>
              <a:gd name="connsiteX8" fmla="*/ 2500 w 10000"/>
              <a:gd name="connsiteY8" fmla="*/ 10016 h 10016"/>
              <a:gd name="connsiteX9" fmla="*/ 0 w 10000"/>
              <a:gd name="connsiteY9" fmla="*/ 9016 h 10016"/>
              <a:gd name="connsiteX10" fmla="*/ 31 w 10000"/>
              <a:gd name="connsiteY10" fmla="*/ 585 h 10016"/>
              <a:gd name="connsiteX0" fmla="*/ 31 w 10000"/>
              <a:gd name="connsiteY0" fmla="*/ 585 h 10016"/>
              <a:gd name="connsiteX1" fmla="*/ 2655 w 10000"/>
              <a:gd name="connsiteY1" fmla="*/ 35 h 10016"/>
              <a:gd name="connsiteX2" fmla="*/ 5000 w 10000"/>
              <a:gd name="connsiteY2" fmla="*/ 370 h 10016"/>
              <a:gd name="connsiteX3" fmla="*/ 7500 w 10000"/>
              <a:gd name="connsiteY3" fmla="*/ 16 h 10016"/>
              <a:gd name="connsiteX4" fmla="*/ 10000 w 10000"/>
              <a:gd name="connsiteY4" fmla="*/ 1016 h 10016"/>
              <a:gd name="connsiteX5" fmla="*/ 10000 w 10000"/>
              <a:gd name="connsiteY5" fmla="*/ 9016 h 10016"/>
              <a:gd name="connsiteX6" fmla="*/ 7904 w 10000"/>
              <a:gd name="connsiteY6" fmla="*/ 9997 h 10016"/>
              <a:gd name="connsiteX7" fmla="*/ 4938 w 10000"/>
              <a:gd name="connsiteY7" fmla="*/ 9533 h 10016"/>
              <a:gd name="connsiteX8" fmla="*/ 2500 w 10000"/>
              <a:gd name="connsiteY8" fmla="*/ 10016 h 10016"/>
              <a:gd name="connsiteX9" fmla="*/ 0 w 10000"/>
              <a:gd name="connsiteY9" fmla="*/ 9016 h 10016"/>
              <a:gd name="connsiteX10" fmla="*/ 31 w 10000"/>
              <a:gd name="connsiteY10" fmla="*/ 585 h 10016"/>
              <a:gd name="connsiteX0" fmla="*/ 31 w 10000"/>
              <a:gd name="connsiteY0" fmla="*/ 585 h 10016"/>
              <a:gd name="connsiteX1" fmla="*/ 2655 w 10000"/>
              <a:gd name="connsiteY1" fmla="*/ 35 h 10016"/>
              <a:gd name="connsiteX2" fmla="*/ 5000 w 10000"/>
              <a:gd name="connsiteY2" fmla="*/ 370 h 10016"/>
              <a:gd name="connsiteX3" fmla="*/ 7500 w 10000"/>
              <a:gd name="connsiteY3" fmla="*/ 16 h 10016"/>
              <a:gd name="connsiteX4" fmla="*/ 10000 w 10000"/>
              <a:gd name="connsiteY4" fmla="*/ 1016 h 10016"/>
              <a:gd name="connsiteX5" fmla="*/ 10000 w 10000"/>
              <a:gd name="connsiteY5" fmla="*/ 9016 h 10016"/>
              <a:gd name="connsiteX6" fmla="*/ 7904 w 10000"/>
              <a:gd name="connsiteY6" fmla="*/ 9997 h 10016"/>
              <a:gd name="connsiteX7" fmla="*/ 4938 w 10000"/>
              <a:gd name="connsiteY7" fmla="*/ 9533 h 10016"/>
              <a:gd name="connsiteX8" fmla="*/ 2500 w 10000"/>
              <a:gd name="connsiteY8" fmla="*/ 10016 h 10016"/>
              <a:gd name="connsiteX9" fmla="*/ 0 w 10000"/>
              <a:gd name="connsiteY9" fmla="*/ 9016 h 10016"/>
              <a:gd name="connsiteX10" fmla="*/ 31 w 10000"/>
              <a:gd name="connsiteY10" fmla="*/ 585 h 10016"/>
              <a:gd name="connsiteX0" fmla="*/ 1 w 10032"/>
              <a:gd name="connsiteY0" fmla="*/ 887 h 10016"/>
              <a:gd name="connsiteX1" fmla="*/ 2687 w 10032"/>
              <a:gd name="connsiteY1" fmla="*/ 35 h 10016"/>
              <a:gd name="connsiteX2" fmla="*/ 5032 w 10032"/>
              <a:gd name="connsiteY2" fmla="*/ 370 h 10016"/>
              <a:gd name="connsiteX3" fmla="*/ 7532 w 10032"/>
              <a:gd name="connsiteY3" fmla="*/ 16 h 10016"/>
              <a:gd name="connsiteX4" fmla="*/ 10032 w 10032"/>
              <a:gd name="connsiteY4" fmla="*/ 1016 h 10016"/>
              <a:gd name="connsiteX5" fmla="*/ 10032 w 10032"/>
              <a:gd name="connsiteY5" fmla="*/ 9016 h 10016"/>
              <a:gd name="connsiteX6" fmla="*/ 7936 w 10032"/>
              <a:gd name="connsiteY6" fmla="*/ 9997 h 10016"/>
              <a:gd name="connsiteX7" fmla="*/ 4970 w 10032"/>
              <a:gd name="connsiteY7" fmla="*/ 9533 h 10016"/>
              <a:gd name="connsiteX8" fmla="*/ 2532 w 10032"/>
              <a:gd name="connsiteY8" fmla="*/ 10016 h 10016"/>
              <a:gd name="connsiteX9" fmla="*/ 32 w 10032"/>
              <a:gd name="connsiteY9" fmla="*/ 9016 h 10016"/>
              <a:gd name="connsiteX10" fmla="*/ 1 w 10032"/>
              <a:gd name="connsiteY10" fmla="*/ 887 h 10016"/>
              <a:gd name="connsiteX0" fmla="*/ 1 w 10032"/>
              <a:gd name="connsiteY0" fmla="*/ 887 h 10016"/>
              <a:gd name="connsiteX1" fmla="*/ 2687 w 10032"/>
              <a:gd name="connsiteY1" fmla="*/ 35 h 10016"/>
              <a:gd name="connsiteX2" fmla="*/ 5032 w 10032"/>
              <a:gd name="connsiteY2" fmla="*/ 370 h 10016"/>
              <a:gd name="connsiteX3" fmla="*/ 7532 w 10032"/>
              <a:gd name="connsiteY3" fmla="*/ 16 h 10016"/>
              <a:gd name="connsiteX4" fmla="*/ 10032 w 10032"/>
              <a:gd name="connsiteY4" fmla="*/ 1016 h 10016"/>
              <a:gd name="connsiteX5" fmla="*/ 10032 w 10032"/>
              <a:gd name="connsiteY5" fmla="*/ 9016 h 10016"/>
              <a:gd name="connsiteX6" fmla="*/ 7936 w 10032"/>
              <a:gd name="connsiteY6" fmla="*/ 9997 h 10016"/>
              <a:gd name="connsiteX7" fmla="*/ 4970 w 10032"/>
              <a:gd name="connsiteY7" fmla="*/ 9533 h 10016"/>
              <a:gd name="connsiteX8" fmla="*/ 2532 w 10032"/>
              <a:gd name="connsiteY8" fmla="*/ 10016 h 10016"/>
              <a:gd name="connsiteX9" fmla="*/ 32 w 10032"/>
              <a:gd name="connsiteY9" fmla="*/ 9016 h 10016"/>
              <a:gd name="connsiteX10" fmla="*/ 1 w 10032"/>
              <a:gd name="connsiteY10" fmla="*/ 887 h 1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2" h="10016">
                <a:moveTo>
                  <a:pt x="1" y="887"/>
                </a:moveTo>
                <a:cubicBezTo>
                  <a:pt x="1" y="836"/>
                  <a:pt x="1849" y="121"/>
                  <a:pt x="2687" y="35"/>
                </a:cubicBezTo>
                <a:cubicBezTo>
                  <a:pt x="3525" y="-51"/>
                  <a:pt x="4225" y="373"/>
                  <a:pt x="5032" y="370"/>
                </a:cubicBezTo>
                <a:cubicBezTo>
                  <a:pt x="5839" y="367"/>
                  <a:pt x="6699" y="-92"/>
                  <a:pt x="7532" y="16"/>
                </a:cubicBezTo>
                <a:cubicBezTo>
                  <a:pt x="8365" y="124"/>
                  <a:pt x="10032" y="464"/>
                  <a:pt x="10032" y="1016"/>
                </a:cubicBezTo>
                <a:lnTo>
                  <a:pt x="10032" y="9016"/>
                </a:lnTo>
                <a:cubicBezTo>
                  <a:pt x="10032" y="8464"/>
                  <a:pt x="8780" y="9911"/>
                  <a:pt x="7936" y="9997"/>
                </a:cubicBezTo>
                <a:cubicBezTo>
                  <a:pt x="7092" y="10083"/>
                  <a:pt x="5871" y="9530"/>
                  <a:pt x="4970" y="9533"/>
                </a:cubicBezTo>
                <a:cubicBezTo>
                  <a:pt x="4069" y="9536"/>
                  <a:pt x="3913" y="10016"/>
                  <a:pt x="2532" y="10016"/>
                </a:cubicBezTo>
                <a:cubicBezTo>
                  <a:pt x="1151" y="10016"/>
                  <a:pt x="32" y="9568"/>
                  <a:pt x="32" y="9016"/>
                </a:cubicBezTo>
                <a:cubicBezTo>
                  <a:pt x="42" y="6206"/>
                  <a:pt x="-9" y="3697"/>
                  <a:pt x="1" y="887"/>
                </a:cubicBezTo>
                <a:close/>
              </a:path>
            </a:pathLst>
          </a:custGeom>
          <a:solidFill>
            <a:schemeClr val="bg2">
              <a:lumMod val="75000"/>
            </a:schemeClr>
          </a:solidFill>
          <a:ln>
            <a:solidFill>
              <a:schemeClr val="accent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it-IT" dirty="0"/>
              <a:t>Giovanni </a:t>
            </a:r>
            <a:r>
              <a:rPr lang="it-IT" dirty="0" smtClean="0"/>
              <a:t>Boccaccio </a:t>
            </a:r>
            <a:r>
              <a:rPr lang="it-IT" dirty="0"/>
              <a:t>è stato uno scrittore e poeta italiano. Conosciuto anche per </a:t>
            </a:r>
            <a:r>
              <a:rPr lang="it-IT" dirty="0" smtClean="0"/>
              <a:t>antonomasia come </a:t>
            </a:r>
            <a:r>
              <a:rPr lang="it-IT" dirty="0"/>
              <a:t>il </a:t>
            </a:r>
            <a:r>
              <a:rPr lang="it-IT" dirty="0" smtClean="0"/>
              <a:t>Certaldese, </a:t>
            </a:r>
            <a:r>
              <a:rPr lang="it-IT" dirty="0"/>
              <a:t>Giovanni Boccaccio fu uno fra i maggiori narratori italiani ed europei del XIV </a:t>
            </a:r>
            <a:r>
              <a:rPr lang="it-IT" dirty="0" smtClean="0"/>
              <a:t>secolo.  Tra le novelle  del  Decameron  ricordiamo  </a:t>
            </a:r>
            <a:r>
              <a:rPr lang="it-IT" dirty="0" err="1" smtClean="0"/>
              <a:t>Chichibio</a:t>
            </a:r>
            <a:r>
              <a:rPr lang="it-IT" dirty="0" smtClean="0"/>
              <a:t> e la gru.</a:t>
            </a:r>
            <a:endParaRPr lang="it-IT" dirty="0"/>
          </a:p>
        </p:txBody>
      </p:sp>
      <p:sp>
        <p:nvSpPr>
          <p:cNvPr id="5" name="Nastro perforato 4"/>
          <p:cNvSpPr/>
          <p:nvPr/>
        </p:nvSpPr>
        <p:spPr>
          <a:xfrm>
            <a:off x="177194" y="3794110"/>
            <a:ext cx="8794197" cy="2853217"/>
          </a:xfrm>
          <a:prstGeom prst="wedgeRectCallout">
            <a:avLst>
              <a:gd name="adj1" fmla="val -20367"/>
              <a:gd name="adj2" fmla="val 44323"/>
            </a:avLst>
          </a:prstGeom>
          <a:solidFill>
            <a:srgbClr val="9966FF"/>
          </a:solidFill>
          <a:ln>
            <a:solidFill>
              <a:srgbClr val="99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err="1" smtClean="0"/>
              <a:t>Chichibio</a:t>
            </a:r>
            <a:r>
              <a:rPr lang="it-IT" dirty="0" smtClean="0"/>
              <a:t> </a:t>
            </a:r>
            <a:r>
              <a:rPr lang="it-IT" dirty="0"/>
              <a:t>per cena servì al signore e ai suoi ospiti una gru senza una coscia e un piede. Il cuoco, infatti per non deludere la sua amata Brunetta, le aveva donato l'altra </a:t>
            </a:r>
            <a:r>
              <a:rPr lang="it-IT" dirty="0" smtClean="0"/>
              <a:t>coscia </a:t>
            </a:r>
            <a:r>
              <a:rPr lang="it-IT" dirty="0"/>
              <a:t>della gru. </a:t>
            </a:r>
            <a:r>
              <a:rPr lang="it-IT" dirty="0" err="1" smtClean="0"/>
              <a:t>Currado</a:t>
            </a:r>
            <a:r>
              <a:rPr lang="it-IT" dirty="0" smtClean="0"/>
              <a:t> </a:t>
            </a:r>
            <a:r>
              <a:rPr lang="it-IT" dirty="0"/>
              <a:t>pretese allora una spiegazione da parte del </a:t>
            </a:r>
            <a:r>
              <a:rPr lang="it-IT" dirty="0" smtClean="0"/>
              <a:t>cuoco. </a:t>
            </a:r>
            <a:r>
              <a:rPr lang="it-IT" dirty="0"/>
              <a:t>Sapendo che il cuoco gli stava mentendo, lo invitò a constatare chi dei due avesse avuto ragione. La mattina seguente i due si recarono </a:t>
            </a:r>
            <a:r>
              <a:rPr lang="it-IT" dirty="0" smtClean="0"/>
              <a:t> al </a:t>
            </a:r>
            <a:r>
              <a:rPr lang="it-IT" dirty="0"/>
              <a:t>fiume dove si trovavano alcune gru. In quel momento le gru si reggevano su </a:t>
            </a:r>
            <a:r>
              <a:rPr lang="it-IT" dirty="0" smtClean="0"/>
              <a:t>una sola  zampa, </a:t>
            </a:r>
            <a:r>
              <a:rPr lang="it-IT" dirty="0"/>
              <a:t>perché dormivano, così il cuoco pensò di aver ragione; ma bastò un grido da parte di </a:t>
            </a:r>
            <a:r>
              <a:rPr lang="it-IT" dirty="0" err="1" smtClean="0"/>
              <a:t>Currado</a:t>
            </a:r>
            <a:r>
              <a:rPr lang="it-IT" dirty="0" smtClean="0"/>
              <a:t> </a:t>
            </a:r>
            <a:r>
              <a:rPr lang="it-IT" dirty="0"/>
              <a:t>a far si che l'altra gamba scendesse. </a:t>
            </a:r>
            <a:r>
              <a:rPr lang="it-IT" b="1" dirty="0" err="1"/>
              <a:t>Chichibio</a:t>
            </a:r>
            <a:r>
              <a:rPr lang="it-IT" b="1" dirty="0"/>
              <a:t> </a:t>
            </a:r>
            <a:r>
              <a:rPr lang="it-IT" dirty="0" smtClean="0"/>
              <a:t>disse </a:t>
            </a:r>
            <a:r>
              <a:rPr lang="it-IT" dirty="0"/>
              <a:t>che se il signore avesse gridato anche la sera prima, la gru avrebbe avuto due </a:t>
            </a:r>
            <a:r>
              <a:rPr lang="it-IT" dirty="0" smtClean="0"/>
              <a:t> zampe.  </a:t>
            </a:r>
            <a:r>
              <a:rPr lang="it-IT" dirty="0"/>
              <a:t>La novella si conclude </a:t>
            </a:r>
            <a:r>
              <a:rPr lang="it-IT" dirty="0" smtClean="0"/>
              <a:t>con </a:t>
            </a:r>
            <a:r>
              <a:rPr lang="it-IT" dirty="0"/>
              <a:t>la loro riappacificazione. </a:t>
            </a:r>
            <a:br>
              <a:rPr lang="it-IT" dirty="0"/>
            </a:b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052736"/>
            <a:ext cx="2264132" cy="2625080"/>
          </a:xfrm>
          <a:prstGeom prst="rect">
            <a:avLst/>
          </a:prstGeom>
        </p:spPr>
      </p:pic>
    </p:spTree>
    <p:extLst>
      <p:ext uri="{BB962C8B-B14F-4D97-AF65-F5344CB8AC3E}">
        <p14:creationId xmlns:p14="http://schemas.microsoft.com/office/powerpoint/2010/main" val="7225155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plus(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5"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heckerboard(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70"/>
            <a:ext cx="9144000" cy="761934"/>
          </a:xfrm>
        </p:spPr>
        <p:txBody>
          <a:bodyPr/>
          <a:lstStyle/>
          <a:p>
            <a:pPr marL="0" indent="0" algn="ctr">
              <a:buNone/>
            </a:pPr>
            <a:r>
              <a:rPr lang="it-IT" dirty="0" smtClean="0"/>
              <a:t>La Commedia</a:t>
            </a:r>
            <a:endParaRPr lang="it-IT" dirty="0"/>
          </a:p>
        </p:txBody>
      </p:sp>
      <p:sp>
        <p:nvSpPr>
          <p:cNvPr id="3" name="Telaio 2"/>
          <p:cNvSpPr/>
          <p:nvPr/>
        </p:nvSpPr>
        <p:spPr>
          <a:xfrm>
            <a:off x="254253" y="764704"/>
            <a:ext cx="8352928" cy="4752528"/>
          </a:xfrm>
          <a:prstGeom prst="bevel">
            <a:avLst>
              <a:gd name="adj" fmla="val 905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ctr" fontAlgn="base">
              <a:spcBef>
                <a:spcPct val="20000"/>
              </a:spcBef>
              <a:spcAft>
                <a:spcPct val="0"/>
              </a:spcAft>
            </a:pPr>
            <a:r>
              <a:rPr lang="it-IT" sz="1700" dirty="0" smtClean="0"/>
              <a:t>La </a:t>
            </a:r>
            <a:r>
              <a:rPr lang="it-IT" sz="1700" dirty="0"/>
              <a:t>commedia è un componimento teatrale o un'opera cinematografica </a:t>
            </a:r>
            <a:r>
              <a:rPr lang="it-IT" sz="1700" dirty="0" smtClean="0"/>
              <a:t>dalle tematiche </a:t>
            </a:r>
            <a:r>
              <a:rPr lang="it-IT" sz="1700" dirty="0"/>
              <a:t>di norma leggere o </a:t>
            </a:r>
            <a:r>
              <a:rPr lang="it-IT" sz="1700" dirty="0" smtClean="0"/>
              <a:t>atte a </a:t>
            </a:r>
            <a:r>
              <a:rPr lang="it-IT" sz="1700" dirty="0"/>
              <a:t>suscitare il riso. Il termine ha assunto nei secoli varie sfumature di significato, spesso allontanandosi di molto dal carattere della comicità. </a:t>
            </a:r>
            <a:r>
              <a:rPr lang="it-IT" sz="1700" dirty="0" smtClean="0"/>
              <a:t> La </a:t>
            </a:r>
            <a:r>
              <a:rPr lang="it-IT" sz="1700" dirty="0"/>
              <a:t>commedia, </a:t>
            </a:r>
            <a:r>
              <a:rPr lang="it-IT" sz="1700" dirty="0" smtClean="0"/>
              <a:t> nella </a:t>
            </a:r>
            <a:r>
              <a:rPr lang="it-IT" sz="1700" dirty="0"/>
              <a:t>sua forma scritta, </a:t>
            </a:r>
            <a:r>
              <a:rPr lang="it-IT" sz="1700" dirty="0" smtClean="0"/>
              <a:t> ha </a:t>
            </a:r>
            <a:r>
              <a:rPr lang="it-IT" sz="1700" dirty="0"/>
              <a:t>origine in </a:t>
            </a:r>
            <a:r>
              <a:rPr lang="it-IT" sz="1700" dirty="0" smtClean="0"/>
              <a:t>Grecia nel </a:t>
            </a:r>
            <a:r>
              <a:rPr lang="it-IT" sz="1700" dirty="0"/>
              <a:t>V secolo a.C</a:t>
            </a:r>
            <a:r>
              <a:rPr lang="it-IT" sz="1700" dirty="0" smtClean="0"/>
              <a:t>.</a:t>
            </a:r>
            <a:r>
              <a:rPr lang="it-IT" altLang="it-IT" sz="1700" kern="0" dirty="0">
                <a:solidFill>
                  <a:srgbClr val="000000"/>
                </a:solidFill>
              </a:rPr>
              <a:t> </a:t>
            </a:r>
            <a:r>
              <a:rPr lang="it-IT" altLang="it-IT" sz="1700" kern="0" dirty="0">
                <a:solidFill>
                  <a:schemeClr val="bg1"/>
                </a:solidFill>
              </a:rPr>
              <a:t>La commedia moderna presenta grande attenzione per la </a:t>
            </a:r>
          </a:p>
          <a:p>
            <a:pPr marL="342900" lvl="0" indent="-342900" algn="ctr" fontAlgn="base">
              <a:spcBef>
                <a:spcPct val="20000"/>
              </a:spcBef>
              <a:spcAft>
                <a:spcPct val="0"/>
              </a:spcAft>
            </a:pPr>
            <a:r>
              <a:rPr lang="it-IT" altLang="it-IT" sz="1700" kern="0" dirty="0">
                <a:solidFill>
                  <a:schemeClr val="bg1"/>
                </a:solidFill>
              </a:rPr>
              <a:t>costruzione dei personaggi sempre più rivolta all’introspezione psicologica. </a:t>
            </a:r>
            <a:endParaRPr lang="it-IT" sz="1700" dirty="0">
              <a:solidFill>
                <a:schemeClr val="bg1"/>
              </a:solidFill>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505" y="4249462"/>
            <a:ext cx="3816424" cy="2428634"/>
          </a:xfrm>
          <a:prstGeom prst="rect">
            <a:avLst/>
          </a:prstGeom>
        </p:spPr>
      </p:pic>
    </p:spTree>
    <p:extLst>
      <p:ext uri="{BB962C8B-B14F-4D97-AF65-F5344CB8AC3E}">
        <p14:creationId xmlns:p14="http://schemas.microsoft.com/office/powerpoint/2010/main" val="2488478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306"/>
            <a:ext cx="9144000" cy="829406"/>
          </a:xfrm>
        </p:spPr>
        <p:txBody>
          <a:bodyPr/>
          <a:lstStyle/>
          <a:p>
            <a:pPr marL="0" indent="0" algn="ctr">
              <a:buNone/>
            </a:pPr>
            <a:r>
              <a:rPr lang="it-IT" dirty="0" smtClean="0"/>
              <a:t>Film comico</a:t>
            </a:r>
            <a:endParaRPr lang="it-IT" dirty="0"/>
          </a:p>
        </p:txBody>
      </p:sp>
      <p:sp>
        <p:nvSpPr>
          <p:cNvPr id="4" name="Rettangolo arrotondato 3"/>
          <p:cNvSpPr/>
          <p:nvPr/>
        </p:nvSpPr>
        <p:spPr>
          <a:xfrm>
            <a:off x="251520" y="908720"/>
            <a:ext cx="5832648" cy="2736304"/>
          </a:xfrm>
          <a:prstGeom prst="roundRect">
            <a:avLst>
              <a:gd name="adj" fmla="val 30205"/>
            </a:avLst>
          </a:prstGeom>
          <a:solidFill>
            <a:srgbClr val="0AC2AC"/>
          </a:solidFill>
          <a:ln>
            <a:solidFill>
              <a:srgbClr val="0AC2AC"/>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0" indent="-342900" algn="ctr" fontAlgn="base">
              <a:lnSpc>
                <a:spcPct val="80000"/>
              </a:lnSpc>
              <a:spcBef>
                <a:spcPct val="20000"/>
              </a:spcBef>
              <a:spcAft>
                <a:spcPct val="0"/>
              </a:spcAft>
            </a:pPr>
            <a:r>
              <a:rPr lang="it-IT" altLang="it-IT" sz="1400" b="1" kern="0" dirty="0">
                <a:solidFill>
                  <a:schemeClr val="bg1"/>
                </a:solidFill>
                <a:latin typeface="Arial"/>
              </a:rPr>
              <a:t>Il genere comico si è fortemente sviluppato negli anni Dieci sotto la forma dello </a:t>
            </a:r>
            <a:r>
              <a:rPr lang="it-IT" altLang="it-IT" sz="1400" b="1" kern="0" dirty="0" err="1" smtClean="0">
                <a:solidFill>
                  <a:schemeClr val="bg1"/>
                </a:solidFill>
                <a:latin typeface="Arial"/>
              </a:rPr>
              <a:t>slapstick</a:t>
            </a:r>
            <a:r>
              <a:rPr lang="it-IT" altLang="it-IT" sz="1400" b="1" kern="0" dirty="0" smtClean="0">
                <a:solidFill>
                  <a:schemeClr val="bg1"/>
                </a:solidFill>
                <a:latin typeface="Arial"/>
              </a:rPr>
              <a:t>, una comicità </a:t>
            </a:r>
            <a:r>
              <a:rPr lang="it-IT" altLang="it-IT" sz="1400" b="1" kern="0" dirty="0">
                <a:solidFill>
                  <a:schemeClr val="bg1"/>
                </a:solidFill>
                <a:latin typeface="Arial"/>
              </a:rPr>
              <a:t>basica e compulsiva finalizzata a causare la risata e il divertimento dello spettatore </a:t>
            </a:r>
            <a:r>
              <a:rPr lang="it-IT" altLang="it-IT" sz="1400" b="1" kern="0" dirty="0" smtClean="0">
                <a:solidFill>
                  <a:schemeClr val="bg1"/>
                </a:solidFill>
                <a:latin typeface="Arial"/>
              </a:rPr>
              <a:t>attraverso </a:t>
            </a:r>
            <a:r>
              <a:rPr lang="it-IT" altLang="it-IT" sz="1400" b="1" kern="0" dirty="0">
                <a:solidFill>
                  <a:schemeClr val="bg1"/>
                </a:solidFill>
                <a:latin typeface="Arial"/>
              </a:rPr>
              <a:t>il ricorso al “gag” gestuale. </a:t>
            </a:r>
            <a:r>
              <a:rPr lang="it-IT" altLang="it-IT" sz="1400" b="1" kern="0" dirty="0" smtClean="0">
                <a:solidFill>
                  <a:schemeClr val="bg1"/>
                </a:solidFill>
                <a:latin typeface="Arial"/>
              </a:rPr>
              <a:t>Vengono </a:t>
            </a:r>
            <a:r>
              <a:rPr lang="it-IT" altLang="it-IT" sz="1400" b="1" kern="0" dirty="0">
                <a:solidFill>
                  <a:schemeClr val="bg1"/>
                </a:solidFill>
                <a:latin typeface="Arial"/>
              </a:rPr>
              <a:t>cioè proposte situazioni  inconsuete e improbabili nella </a:t>
            </a:r>
            <a:r>
              <a:rPr lang="it-IT" altLang="it-IT" sz="1400" b="1" kern="0" dirty="0" smtClean="0">
                <a:solidFill>
                  <a:schemeClr val="bg1"/>
                </a:solidFill>
                <a:latin typeface="Arial"/>
              </a:rPr>
              <a:t>quotidianità, tese </a:t>
            </a:r>
            <a:r>
              <a:rPr lang="it-IT" altLang="it-IT" sz="1400" b="1" kern="0" dirty="0">
                <a:solidFill>
                  <a:schemeClr val="bg1"/>
                </a:solidFill>
                <a:latin typeface="Arial"/>
              </a:rPr>
              <a:t>a </a:t>
            </a:r>
            <a:r>
              <a:rPr lang="it-IT" altLang="it-IT" sz="1400" b="1" kern="0" dirty="0" smtClean="0">
                <a:solidFill>
                  <a:schemeClr val="bg1"/>
                </a:solidFill>
                <a:latin typeface="Arial"/>
              </a:rPr>
              <a:t>sovvertire </a:t>
            </a:r>
            <a:r>
              <a:rPr lang="it-IT" altLang="it-IT" sz="1400" b="1" kern="0" dirty="0">
                <a:solidFill>
                  <a:schemeClr val="bg1"/>
                </a:solidFill>
                <a:latin typeface="Arial"/>
              </a:rPr>
              <a:t>le normali modalità di comportamento e di espressione. </a:t>
            </a:r>
            <a:endParaRPr lang="it-IT" dirty="0">
              <a:solidFill>
                <a:schemeClr val="bg1"/>
              </a:solidFill>
            </a:endParaRPr>
          </a:p>
        </p:txBody>
      </p:sp>
      <p:sp>
        <p:nvSpPr>
          <p:cNvPr id="5" name="Arrotonda angolo diagonale rettangolo 4"/>
          <p:cNvSpPr/>
          <p:nvPr/>
        </p:nvSpPr>
        <p:spPr>
          <a:xfrm>
            <a:off x="178476" y="3741951"/>
            <a:ext cx="5904656" cy="2974622"/>
          </a:xfrm>
          <a:custGeom>
            <a:avLst/>
            <a:gdLst>
              <a:gd name="connsiteX0" fmla="*/ 522655 w 5724636"/>
              <a:gd name="connsiteY0" fmla="*/ 0 h 2808312"/>
              <a:gd name="connsiteX1" fmla="*/ 5724636 w 5724636"/>
              <a:gd name="connsiteY1" fmla="*/ 0 h 2808312"/>
              <a:gd name="connsiteX2" fmla="*/ 5724636 w 5724636"/>
              <a:gd name="connsiteY2" fmla="*/ 0 h 2808312"/>
              <a:gd name="connsiteX3" fmla="*/ 5724636 w 5724636"/>
              <a:gd name="connsiteY3" fmla="*/ 2285657 h 2808312"/>
              <a:gd name="connsiteX4" fmla="*/ 5201981 w 5724636"/>
              <a:gd name="connsiteY4" fmla="*/ 2808312 h 2808312"/>
              <a:gd name="connsiteX5" fmla="*/ 0 w 5724636"/>
              <a:gd name="connsiteY5" fmla="*/ 2808312 h 2808312"/>
              <a:gd name="connsiteX6" fmla="*/ 0 w 5724636"/>
              <a:gd name="connsiteY6" fmla="*/ 2808312 h 2808312"/>
              <a:gd name="connsiteX7" fmla="*/ 0 w 5724636"/>
              <a:gd name="connsiteY7" fmla="*/ 522655 h 2808312"/>
              <a:gd name="connsiteX8" fmla="*/ 522655 w 5724636"/>
              <a:gd name="connsiteY8" fmla="*/ 0 h 2808312"/>
              <a:gd name="connsiteX0" fmla="*/ 522655 w 5724636"/>
              <a:gd name="connsiteY0" fmla="*/ 0 h 2808312"/>
              <a:gd name="connsiteX1" fmla="*/ 5724636 w 5724636"/>
              <a:gd name="connsiteY1" fmla="*/ 0 h 2808312"/>
              <a:gd name="connsiteX2" fmla="*/ 5724636 w 5724636"/>
              <a:gd name="connsiteY2" fmla="*/ 0 h 2808312"/>
              <a:gd name="connsiteX3" fmla="*/ 5724636 w 5724636"/>
              <a:gd name="connsiteY3" fmla="*/ 2285657 h 2808312"/>
              <a:gd name="connsiteX4" fmla="*/ 5201981 w 5724636"/>
              <a:gd name="connsiteY4" fmla="*/ 2808312 h 2808312"/>
              <a:gd name="connsiteX5" fmla="*/ 0 w 5724636"/>
              <a:gd name="connsiteY5" fmla="*/ 2808312 h 2808312"/>
              <a:gd name="connsiteX6" fmla="*/ 95534 w 5724636"/>
              <a:gd name="connsiteY6" fmla="*/ 2576300 h 2808312"/>
              <a:gd name="connsiteX7" fmla="*/ 0 w 5724636"/>
              <a:gd name="connsiteY7" fmla="*/ 522655 h 2808312"/>
              <a:gd name="connsiteX8" fmla="*/ 522655 w 5724636"/>
              <a:gd name="connsiteY8" fmla="*/ 0 h 2808312"/>
              <a:gd name="connsiteX0" fmla="*/ 536303 w 5738284"/>
              <a:gd name="connsiteY0" fmla="*/ 0 h 2808312"/>
              <a:gd name="connsiteX1" fmla="*/ 5738284 w 5738284"/>
              <a:gd name="connsiteY1" fmla="*/ 0 h 2808312"/>
              <a:gd name="connsiteX2" fmla="*/ 5738284 w 5738284"/>
              <a:gd name="connsiteY2" fmla="*/ 0 h 2808312"/>
              <a:gd name="connsiteX3" fmla="*/ 5738284 w 5738284"/>
              <a:gd name="connsiteY3" fmla="*/ 2285657 h 2808312"/>
              <a:gd name="connsiteX4" fmla="*/ 5215629 w 5738284"/>
              <a:gd name="connsiteY4" fmla="*/ 2808312 h 2808312"/>
              <a:gd name="connsiteX5" fmla="*/ 13648 w 5738284"/>
              <a:gd name="connsiteY5" fmla="*/ 2808312 h 2808312"/>
              <a:gd name="connsiteX6" fmla="*/ 0 w 5738284"/>
              <a:gd name="connsiteY6" fmla="*/ 2781017 h 2808312"/>
              <a:gd name="connsiteX7" fmla="*/ 13648 w 5738284"/>
              <a:gd name="connsiteY7" fmla="*/ 522655 h 2808312"/>
              <a:gd name="connsiteX8" fmla="*/ 536303 w 5738284"/>
              <a:gd name="connsiteY8" fmla="*/ 0 h 2808312"/>
              <a:gd name="connsiteX0" fmla="*/ 536303 w 5738284"/>
              <a:gd name="connsiteY0" fmla="*/ 0 h 2808312"/>
              <a:gd name="connsiteX1" fmla="*/ 5738284 w 5738284"/>
              <a:gd name="connsiteY1" fmla="*/ 0 h 2808312"/>
              <a:gd name="connsiteX2" fmla="*/ 5738284 w 5738284"/>
              <a:gd name="connsiteY2" fmla="*/ 0 h 2808312"/>
              <a:gd name="connsiteX3" fmla="*/ 5738284 w 5738284"/>
              <a:gd name="connsiteY3" fmla="*/ 2285657 h 2808312"/>
              <a:gd name="connsiteX4" fmla="*/ 5215629 w 5738284"/>
              <a:gd name="connsiteY4" fmla="*/ 2808312 h 2808312"/>
              <a:gd name="connsiteX5" fmla="*/ 13648 w 5738284"/>
              <a:gd name="connsiteY5" fmla="*/ 2808312 h 2808312"/>
              <a:gd name="connsiteX6" fmla="*/ 0 w 5738284"/>
              <a:gd name="connsiteY6" fmla="*/ 2781017 h 2808312"/>
              <a:gd name="connsiteX7" fmla="*/ 13648 w 5738284"/>
              <a:gd name="connsiteY7" fmla="*/ 522655 h 2808312"/>
              <a:gd name="connsiteX8" fmla="*/ 536303 w 5738284"/>
              <a:gd name="connsiteY8" fmla="*/ 0 h 2808312"/>
              <a:gd name="connsiteX0" fmla="*/ 536303 w 5738284"/>
              <a:gd name="connsiteY0" fmla="*/ 0 h 2808312"/>
              <a:gd name="connsiteX1" fmla="*/ 5738284 w 5738284"/>
              <a:gd name="connsiteY1" fmla="*/ 0 h 2808312"/>
              <a:gd name="connsiteX2" fmla="*/ 5738284 w 5738284"/>
              <a:gd name="connsiteY2" fmla="*/ 0 h 2808312"/>
              <a:gd name="connsiteX3" fmla="*/ 5738284 w 5738284"/>
              <a:gd name="connsiteY3" fmla="*/ 2285657 h 2808312"/>
              <a:gd name="connsiteX4" fmla="*/ 5215629 w 5738284"/>
              <a:gd name="connsiteY4" fmla="*/ 2808312 h 2808312"/>
              <a:gd name="connsiteX5" fmla="*/ 13648 w 5738284"/>
              <a:gd name="connsiteY5" fmla="*/ 2808312 h 2808312"/>
              <a:gd name="connsiteX6" fmla="*/ 0 w 5738284"/>
              <a:gd name="connsiteY6" fmla="*/ 2781017 h 2808312"/>
              <a:gd name="connsiteX7" fmla="*/ 13648 w 5738284"/>
              <a:gd name="connsiteY7" fmla="*/ 522655 h 2808312"/>
              <a:gd name="connsiteX8" fmla="*/ 536303 w 5738284"/>
              <a:gd name="connsiteY8" fmla="*/ 0 h 2808312"/>
              <a:gd name="connsiteX0" fmla="*/ 331587 w 5738284"/>
              <a:gd name="connsiteY0" fmla="*/ 0 h 2835607"/>
              <a:gd name="connsiteX1" fmla="*/ 5738284 w 5738284"/>
              <a:gd name="connsiteY1" fmla="*/ 27295 h 2835607"/>
              <a:gd name="connsiteX2" fmla="*/ 5738284 w 5738284"/>
              <a:gd name="connsiteY2" fmla="*/ 27295 h 2835607"/>
              <a:gd name="connsiteX3" fmla="*/ 5738284 w 5738284"/>
              <a:gd name="connsiteY3" fmla="*/ 2312952 h 2835607"/>
              <a:gd name="connsiteX4" fmla="*/ 5215629 w 5738284"/>
              <a:gd name="connsiteY4" fmla="*/ 2835607 h 2835607"/>
              <a:gd name="connsiteX5" fmla="*/ 13648 w 5738284"/>
              <a:gd name="connsiteY5" fmla="*/ 2835607 h 2835607"/>
              <a:gd name="connsiteX6" fmla="*/ 0 w 5738284"/>
              <a:gd name="connsiteY6" fmla="*/ 2808312 h 2835607"/>
              <a:gd name="connsiteX7" fmla="*/ 13648 w 5738284"/>
              <a:gd name="connsiteY7" fmla="*/ 549950 h 2835607"/>
              <a:gd name="connsiteX8" fmla="*/ 331587 w 5738284"/>
              <a:gd name="connsiteY8" fmla="*/ 0 h 2835607"/>
              <a:gd name="connsiteX0" fmla="*/ 331587 w 5738284"/>
              <a:gd name="connsiteY0" fmla="*/ 0 h 2835607"/>
              <a:gd name="connsiteX1" fmla="*/ 5738284 w 5738284"/>
              <a:gd name="connsiteY1" fmla="*/ 27295 h 2835607"/>
              <a:gd name="connsiteX2" fmla="*/ 5738284 w 5738284"/>
              <a:gd name="connsiteY2" fmla="*/ 27295 h 2835607"/>
              <a:gd name="connsiteX3" fmla="*/ 5738284 w 5738284"/>
              <a:gd name="connsiteY3" fmla="*/ 2312952 h 2835607"/>
              <a:gd name="connsiteX4" fmla="*/ 5379402 w 5738284"/>
              <a:gd name="connsiteY4" fmla="*/ 2835607 h 2835607"/>
              <a:gd name="connsiteX5" fmla="*/ 13648 w 5738284"/>
              <a:gd name="connsiteY5" fmla="*/ 2835607 h 2835607"/>
              <a:gd name="connsiteX6" fmla="*/ 0 w 5738284"/>
              <a:gd name="connsiteY6" fmla="*/ 2808312 h 2835607"/>
              <a:gd name="connsiteX7" fmla="*/ 13648 w 5738284"/>
              <a:gd name="connsiteY7" fmla="*/ 549950 h 2835607"/>
              <a:gd name="connsiteX8" fmla="*/ 331587 w 5738284"/>
              <a:gd name="connsiteY8" fmla="*/ 0 h 283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8284" h="2835607">
                <a:moveTo>
                  <a:pt x="331587" y="0"/>
                </a:moveTo>
                <a:lnTo>
                  <a:pt x="5738284" y="27295"/>
                </a:lnTo>
                <a:lnTo>
                  <a:pt x="5738284" y="27295"/>
                </a:lnTo>
                <a:lnTo>
                  <a:pt x="5738284" y="2312952"/>
                </a:lnTo>
                <a:cubicBezTo>
                  <a:pt x="5738284" y="2601606"/>
                  <a:pt x="5668056" y="2835607"/>
                  <a:pt x="5379402" y="2835607"/>
                </a:cubicBezTo>
                <a:lnTo>
                  <a:pt x="13648" y="2835607"/>
                </a:lnTo>
                <a:lnTo>
                  <a:pt x="0" y="2808312"/>
                </a:lnTo>
                <a:cubicBezTo>
                  <a:pt x="0" y="2046426"/>
                  <a:pt x="13648" y="1311836"/>
                  <a:pt x="13648" y="549950"/>
                </a:cubicBezTo>
                <a:cubicBezTo>
                  <a:pt x="13648" y="261296"/>
                  <a:pt x="42933" y="0"/>
                  <a:pt x="331587" y="0"/>
                </a:cubicBezTo>
                <a:close/>
              </a:path>
            </a:pathLst>
          </a:custGeom>
          <a:solidFill>
            <a:srgbClr val="FFC000"/>
          </a:solidFill>
          <a:ln>
            <a:solidFill>
              <a:srgbClr val="99FF99"/>
            </a:solidFill>
          </a:ln>
        </p:spPr>
        <p:style>
          <a:lnRef idx="0">
            <a:schemeClr val="accent1"/>
          </a:lnRef>
          <a:fillRef idx="3">
            <a:schemeClr val="accent1"/>
          </a:fillRef>
          <a:effectRef idx="3">
            <a:schemeClr val="accent1"/>
          </a:effectRef>
          <a:fontRef idx="minor">
            <a:schemeClr val="lt1"/>
          </a:fontRef>
        </p:style>
        <p:txBody>
          <a:bodyPr rtlCol="0" anchor="ctr"/>
          <a:lstStyle/>
          <a:p>
            <a:pPr marL="342900" lvl="0" indent="-342900" algn="ctr" fontAlgn="base">
              <a:lnSpc>
                <a:spcPct val="80000"/>
              </a:lnSpc>
              <a:spcBef>
                <a:spcPct val="20000"/>
              </a:spcBef>
              <a:spcAft>
                <a:spcPct val="0"/>
              </a:spcAft>
            </a:pPr>
            <a:r>
              <a:rPr lang="it-IT" altLang="it-IT" sz="1400" b="1" kern="0" dirty="0">
                <a:solidFill>
                  <a:schemeClr val="bg1"/>
                </a:solidFill>
                <a:latin typeface="Arial"/>
              </a:rPr>
              <a:t>Il cinema comico restò fino agli anni Venti relegato a produzioni di </a:t>
            </a:r>
            <a:r>
              <a:rPr lang="it-IT" altLang="it-IT" sz="1400" b="1" kern="0" dirty="0" smtClean="0">
                <a:solidFill>
                  <a:schemeClr val="bg1"/>
                </a:solidFill>
                <a:latin typeface="Arial"/>
              </a:rPr>
              <a:t>cortometraggio </a:t>
            </a:r>
            <a:r>
              <a:rPr lang="it-IT" altLang="it-IT" sz="1400" b="1" kern="0" dirty="0">
                <a:solidFill>
                  <a:schemeClr val="bg1"/>
                </a:solidFill>
                <a:latin typeface="Arial"/>
              </a:rPr>
              <a:t>ma, vista la sua grande popolarità ed il positivo riscontro economico, in questo </a:t>
            </a:r>
            <a:r>
              <a:rPr lang="it-IT" altLang="it-IT" sz="1400" b="1" kern="0" dirty="0" smtClean="0">
                <a:solidFill>
                  <a:schemeClr val="bg1"/>
                </a:solidFill>
                <a:latin typeface="Arial"/>
              </a:rPr>
              <a:t>decennio </a:t>
            </a:r>
            <a:r>
              <a:rPr lang="it-IT" altLang="it-IT" sz="1400" b="1" kern="0" dirty="0">
                <a:solidFill>
                  <a:schemeClr val="bg1"/>
                </a:solidFill>
                <a:latin typeface="Arial"/>
              </a:rPr>
              <a:t>iniziarono ad essere prodotti i primi lungometraggi comici. Charlie Chaplin fu senz'altro l'autore più conosciuto del genere comico. Nonostante la guerra, </a:t>
            </a:r>
            <a:r>
              <a:rPr lang="it-IT" altLang="it-IT" sz="1400" b="1" kern="0" dirty="0" smtClean="0">
                <a:solidFill>
                  <a:schemeClr val="bg1"/>
                </a:solidFill>
                <a:latin typeface="Arial"/>
              </a:rPr>
              <a:t>aveva </a:t>
            </a:r>
            <a:r>
              <a:rPr lang="it-IT" altLang="it-IT" sz="1400" b="1" kern="0" dirty="0">
                <a:solidFill>
                  <a:schemeClr val="bg1"/>
                </a:solidFill>
                <a:latin typeface="Arial"/>
              </a:rPr>
              <a:t>continuato a produrre cortometraggi di gran valore. L'avvento del sonoro pose fine al </a:t>
            </a:r>
            <a:r>
              <a:rPr lang="it-IT" altLang="it-IT" sz="1400" b="1" kern="0" dirty="0" smtClean="0">
                <a:solidFill>
                  <a:schemeClr val="bg1"/>
                </a:solidFill>
                <a:latin typeface="Arial"/>
              </a:rPr>
              <a:t>film </a:t>
            </a:r>
            <a:r>
              <a:rPr lang="it-IT" altLang="it-IT" sz="1400" b="1" kern="0" dirty="0">
                <a:solidFill>
                  <a:schemeClr val="bg1"/>
                </a:solidFill>
                <a:latin typeface="Arial"/>
              </a:rPr>
              <a:t>comico aprendo definitivamente la strada al film commedia.</a:t>
            </a:r>
          </a:p>
          <a:p>
            <a:pPr marL="342900" lvl="0" indent="-342900" algn="ctr" fontAlgn="base">
              <a:lnSpc>
                <a:spcPct val="80000"/>
              </a:lnSpc>
              <a:spcBef>
                <a:spcPct val="20000"/>
              </a:spcBef>
              <a:spcAft>
                <a:spcPct val="0"/>
              </a:spcAft>
            </a:pPr>
            <a:endParaRPr lang="it-IT" dirty="0">
              <a:solidFill>
                <a:schemeClr val="bg1"/>
              </a:solidFill>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1196752"/>
            <a:ext cx="2664296" cy="1944216"/>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442" y="4149080"/>
            <a:ext cx="2686662" cy="1800200"/>
          </a:xfrm>
          <a:prstGeom prst="rect">
            <a:avLst/>
          </a:prstGeom>
        </p:spPr>
      </p:pic>
    </p:spTree>
    <p:extLst>
      <p:ext uri="{BB962C8B-B14F-4D97-AF65-F5344CB8AC3E}">
        <p14:creationId xmlns:p14="http://schemas.microsoft.com/office/powerpoint/2010/main" val="32291304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Scale>
                                      <p:cBhvr>
                                        <p:cTn id="1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gtEl>
                                        <p:attrNameLst>
                                          <p:attrName>ppt_x</p:attrName>
                                          <p:attrName>ppt_y</p:attrName>
                                        </p:attrNameLst>
                                      </p:cBhvr>
                                    </p:animMotion>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 calcmode="lin" valueType="num">
                                      <p:cBhvr>
                                        <p:cTn id="26" dur="1000" fill="hold"/>
                                        <p:tgtEl>
                                          <p:spTgt spid="3"/>
                                        </p:tgtEl>
                                        <p:attrNameLst>
                                          <p:attrName>style.rotation</p:attrName>
                                        </p:attrNameLst>
                                      </p:cBhvr>
                                      <p:tavLst>
                                        <p:tav tm="0">
                                          <p:val>
                                            <p:fltVal val="90"/>
                                          </p:val>
                                        </p:tav>
                                        <p:tav tm="100000">
                                          <p:val>
                                            <p:fltVal val="0"/>
                                          </p:val>
                                        </p:tav>
                                      </p:tavLst>
                                    </p:anim>
                                    <p:animEffect transition="in" filter="fade">
                                      <p:cBhvr>
                                        <p:cTn id="27" dur="1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800" decel="100000"/>
                                        <p:tgtEl>
                                          <p:spTgt spid="5"/>
                                        </p:tgtEl>
                                      </p:cBhvr>
                                    </p:animEffect>
                                    <p:anim calcmode="lin" valueType="num">
                                      <p:cBhvr>
                                        <p:cTn id="33" dur="800" decel="100000" fill="hold"/>
                                        <p:tgtEl>
                                          <p:spTgt spid="5"/>
                                        </p:tgtEl>
                                        <p:attrNameLst>
                                          <p:attrName>style.rotation</p:attrName>
                                        </p:attrNameLst>
                                      </p:cBhvr>
                                      <p:tavLst>
                                        <p:tav tm="0">
                                          <p:val>
                                            <p:fltVal val="-90"/>
                                          </p:val>
                                        </p:tav>
                                        <p:tav tm="100000">
                                          <p:val>
                                            <p:fltVal val="0"/>
                                          </p:val>
                                        </p:tav>
                                      </p:tavLst>
                                    </p:anim>
                                    <p:anim calcmode="lin" valueType="num">
                                      <p:cBhvr>
                                        <p:cTn id="34" dur="800" decel="100000" fill="hold"/>
                                        <p:tgtEl>
                                          <p:spTgt spid="5"/>
                                        </p:tgtEl>
                                        <p:attrNameLst>
                                          <p:attrName>ppt_x</p:attrName>
                                        </p:attrNameLst>
                                      </p:cBhvr>
                                      <p:tavLst>
                                        <p:tav tm="0">
                                          <p:val>
                                            <p:strVal val="#ppt_x+0.4"/>
                                          </p:val>
                                        </p:tav>
                                        <p:tav tm="100000">
                                          <p:val>
                                            <p:strVal val="#ppt_x-0.05"/>
                                          </p:val>
                                        </p:tav>
                                      </p:tavLst>
                                    </p:anim>
                                    <p:anim calcmode="lin" valueType="num">
                                      <p:cBhvr>
                                        <p:cTn id="35" dur="800" decel="100000" fill="hold"/>
                                        <p:tgtEl>
                                          <p:spTgt spid="5"/>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0"/>
            <a:ext cx="9144000" cy="836712"/>
          </a:xfrm>
        </p:spPr>
        <p:txBody>
          <a:bodyPr/>
          <a:lstStyle/>
          <a:p>
            <a:pPr marL="0" indent="0" algn="ctr">
              <a:buNone/>
            </a:pPr>
            <a:r>
              <a:rPr lang="it-IT" dirty="0" smtClean="0"/>
              <a:t>La caricatura e la sua storia</a:t>
            </a:r>
            <a:endParaRPr lang="it-IT" dirty="0"/>
          </a:p>
        </p:txBody>
      </p:sp>
      <p:sp>
        <p:nvSpPr>
          <p:cNvPr id="3" name="Rettangolo con angoli arrotondati sullo stesso lato 2"/>
          <p:cNvSpPr/>
          <p:nvPr/>
        </p:nvSpPr>
        <p:spPr>
          <a:xfrm>
            <a:off x="323528" y="764704"/>
            <a:ext cx="8263493" cy="4047159"/>
          </a:xfrm>
          <a:prstGeom prst="round2SameRect">
            <a:avLst/>
          </a:prstGeom>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it-IT" dirty="0"/>
              <a:t>La caricatura è un disegno di solito a carattere umoristico o satirico che rappresenta una persona. Il disegno della caricatura, solitamente molto semplice ed essenziale, storpia volutamente l'immagine della persona rappresentata, caricandone </a:t>
            </a:r>
            <a:r>
              <a:rPr lang="it-IT" dirty="0" smtClean="0"/>
              <a:t>alcuni </a:t>
            </a:r>
            <a:r>
              <a:rPr lang="it-IT" dirty="0"/>
              <a:t>tratti caratteristici della fisionomia. Solitamente il particolare esagerato ha già in sé un contenuto sarcastico, come il naso </a:t>
            </a:r>
            <a:r>
              <a:rPr lang="it-IT" dirty="0" smtClean="0"/>
              <a:t>pronunciato</a:t>
            </a:r>
            <a:r>
              <a:rPr lang="it-IT" dirty="0"/>
              <a:t>. Nel Settecento la caricatura, derivante dal gusto del grottesco rinascimentale, trionfò anche grazie alle mutate condizioni sociali indotte dallo spirito illuministico. Dalla seconda metà del Settecento ai primi dell'Ottocento in Francia sorsero i primi giornali umoristici intitolati La Caricature </a:t>
            </a:r>
            <a:r>
              <a:rPr lang="it-IT" dirty="0" smtClean="0"/>
              <a:t>e </a:t>
            </a:r>
            <a:r>
              <a:rPr lang="it-IT" dirty="0" err="1" smtClean="0"/>
              <a:t>Charivari</a:t>
            </a:r>
            <a:r>
              <a:rPr lang="it-IT" dirty="0" smtClean="0"/>
              <a:t> ed </a:t>
            </a:r>
            <a:r>
              <a:rPr lang="it-IT" dirty="0"/>
              <a:t>ai tempi della Rivoluzione la caricatura assunse i colori ed i toni degli argomenti politici. In quegli anni si misero in evidenza </a:t>
            </a:r>
            <a:r>
              <a:rPr lang="it-IT" dirty="0" err="1"/>
              <a:t>Daumier</a:t>
            </a:r>
            <a:r>
              <a:rPr lang="it-IT" dirty="0"/>
              <a:t> </a:t>
            </a:r>
            <a:r>
              <a:rPr lang="it-IT" dirty="0" smtClean="0"/>
              <a:t>e </a:t>
            </a:r>
            <a:r>
              <a:rPr lang="it-IT" dirty="0"/>
              <a:t>Paul </a:t>
            </a:r>
            <a:r>
              <a:rPr lang="it-IT" dirty="0" err="1"/>
              <a:t>Gavarni</a:t>
            </a:r>
            <a:r>
              <a:rPr lang="it-IT" dirty="0"/>
              <a:t>.</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4342401"/>
            <a:ext cx="1800200" cy="2529281"/>
          </a:xfrm>
          <a:prstGeom prst="rect">
            <a:avLst/>
          </a:prstGeom>
        </p:spPr>
      </p:pic>
      <p:pic>
        <p:nvPicPr>
          <p:cNvPr id="5" name="Immagine 4"/>
          <p:cNvPicPr>
            <a:picLocks noChangeAspect="1"/>
          </p:cNvPicPr>
          <p:nvPr/>
        </p:nvPicPr>
        <p:blipFill>
          <a:blip r:embed="rId3">
            <a:clrChange>
              <a:clrFrom>
                <a:srgbClr val="C0C0C0"/>
              </a:clrFrom>
              <a:clrTo>
                <a:srgbClr val="C0C0C0">
                  <a:alpha val="0"/>
                </a:srgbClr>
              </a:clrTo>
            </a:clrChange>
            <a:grayscl/>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642805" y="4317024"/>
            <a:ext cx="1944216" cy="2514072"/>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5409" y="4305851"/>
            <a:ext cx="2735221" cy="2525245"/>
          </a:xfrm>
          <a:prstGeom prst="rect">
            <a:avLst/>
          </a:prstGeom>
        </p:spPr>
      </p:pic>
    </p:spTree>
    <p:extLst>
      <p:ext uri="{BB962C8B-B14F-4D97-AF65-F5344CB8AC3E}">
        <p14:creationId xmlns:p14="http://schemas.microsoft.com/office/powerpoint/2010/main" val="10623969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Scale>
                                      <p:cBhvr>
                                        <p:cTn id="19"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4"/>
                                        </p:tgtEl>
                                        <p:attrNameLst>
                                          <p:attrName>ppt_x</p:attrName>
                                          <p:attrName>ppt_y</p:attrName>
                                        </p:attrNameLst>
                                      </p:cBhvr>
                                    </p:animMotion>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000"/>
                                        <p:tgtEl>
                                          <p:spTgt spid="6"/>
                                        </p:tgtEl>
                                      </p:cBhvr>
                                    </p:animEffect>
                                    <p:anim calcmode="lin" valueType="num">
                                      <p:cBhvr>
                                        <p:cTn id="27" dur="2000" fill="hold"/>
                                        <p:tgtEl>
                                          <p:spTgt spid="6"/>
                                        </p:tgtEl>
                                        <p:attrNameLst>
                                          <p:attrName>style.rotation</p:attrName>
                                        </p:attrNameLst>
                                      </p:cBhvr>
                                      <p:tavLst>
                                        <p:tav tm="0">
                                          <p:val>
                                            <p:fltVal val="720"/>
                                          </p:val>
                                        </p:tav>
                                        <p:tav tm="100000">
                                          <p:val>
                                            <p:fltVal val="0"/>
                                          </p:val>
                                        </p:tav>
                                      </p:tavLst>
                                    </p:anim>
                                    <p:anim calcmode="lin" valueType="num">
                                      <p:cBhvr>
                                        <p:cTn id="28" dur="2000" fill="hold"/>
                                        <p:tgtEl>
                                          <p:spTgt spid="6"/>
                                        </p:tgtEl>
                                        <p:attrNameLst>
                                          <p:attrName>ppt_h</p:attrName>
                                        </p:attrNameLst>
                                      </p:cBhvr>
                                      <p:tavLst>
                                        <p:tav tm="0">
                                          <p:val>
                                            <p:fltVal val="0"/>
                                          </p:val>
                                        </p:tav>
                                        <p:tav tm="100000">
                                          <p:val>
                                            <p:strVal val="#ppt_h"/>
                                          </p:val>
                                        </p:tav>
                                      </p:tavLst>
                                    </p:anim>
                                    <p:anim calcmode="lin" valueType="num">
                                      <p:cBhvr>
                                        <p:cTn id="29"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80">
                                          <p:stCondLst>
                                            <p:cond delay="0"/>
                                          </p:stCondLst>
                                        </p:cTn>
                                        <p:tgtEl>
                                          <p:spTgt spid="5"/>
                                        </p:tgtEl>
                                      </p:cBhvr>
                                    </p:animEffect>
                                    <p:anim calcmode="lin" valueType="num">
                                      <p:cBhvr>
                                        <p:cTn id="3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0" dur="26">
                                          <p:stCondLst>
                                            <p:cond delay="650"/>
                                          </p:stCondLst>
                                        </p:cTn>
                                        <p:tgtEl>
                                          <p:spTgt spid="5"/>
                                        </p:tgtEl>
                                      </p:cBhvr>
                                      <p:to x="100000" y="60000"/>
                                    </p:animScale>
                                    <p:animScale>
                                      <p:cBhvr>
                                        <p:cTn id="41" dur="166" decel="50000">
                                          <p:stCondLst>
                                            <p:cond delay="676"/>
                                          </p:stCondLst>
                                        </p:cTn>
                                        <p:tgtEl>
                                          <p:spTgt spid="5"/>
                                        </p:tgtEl>
                                      </p:cBhvr>
                                      <p:to x="100000" y="100000"/>
                                    </p:animScale>
                                    <p:animScale>
                                      <p:cBhvr>
                                        <p:cTn id="42" dur="26">
                                          <p:stCondLst>
                                            <p:cond delay="1312"/>
                                          </p:stCondLst>
                                        </p:cTn>
                                        <p:tgtEl>
                                          <p:spTgt spid="5"/>
                                        </p:tgtEl>
                                      </p:cBhvr>
                                      <p:to x="100000" y="80000"/>
                                    </p:animScale>
                                    <p:animScale>
                                      <p:cBhvr>
                                        <p:cTn id="43" dur="166" decel="50000">
                                          <p:stCondLst>
                                            <p:cond delay="1338"/>
                                          </p:stCondLst>
                                        </p:cTn>
                                        <p:tgtEl>
                                          <p:spTgt spid="5"/>
                                        </p:tgtEl>
                                      </p:cBhvr>
                                      <p:to x="100000" y="100000"/>
                                    </p:animScale>
                                    <p:animScale>
                                      <p:cBhvr>
                                        <p:cTn id="44" dur="26">
                                          <p:stCondLst>
                                            <p:cond delay="1642"/>
                                          </p:stCondLst>
                                        </p:cTn>
                                        <p:tgtEl>
                                          <p:spTgt spid="5"/>
                                        </p:tgtEl>
                                      </p:cBhvr>
                                      <p:to x="100000" y="90000"/>
                                    </p:animScale>
                                    <p:animScale>
                                      <p:cBhvr>
                                        <p:cTn id="45" dur="166" decel="50000">
                                          <p:stCondLst>
                                            <p:cond delay="1668"/>
                                          </p:stCondLst>
                                        </p:cTn>
                                        <p:tgtEl>
                                          <p:spTgt spid="5"/>
                                        </p:tgtEl>
                                      </p:cBhvr>
                                      <p:to x="100000" y="100000"/>
                                    </p:animScale>
                                    <p:animScale>
                                      <p:cBhvr>
                                        <p:cTn id="46" dur="26">
                                          <p:stCondLst>
                                            <p:cond delay="1808"/>
                                          </p:stCondLst>
                                        </p:cTn>
                                        <p:tgtEl>
                                          <p:spTgt spid="5"/>
                                        </p:tgtEl>
                                      </p:cBhvr>
                                      <p:to x="100000" y="95000"/>
                                    </p:animScale>
                                    <p:animScale>
                                      <p:cBhvr>
                                        <p:cTn id="4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3999" cy="908720"/>
          </a:xfrm>
        </p:spPr>
        <p:txBody>
          <a:bodyPr/>
          <a:lstStyle/>
          <a:p>
            <a:pPr marL="0" indent="0" algn="ctr">
              <a:buNone/>
            </a:pPr>
            <a:r>
              <a:rPr lang="it-IT" sz="4000" dirty="0" smtClean="0"/>
              <a:t>Ed ecco alcune delle nostre caricature…</a:t>
            </a:r>
            <a:endParaRPr lang="it-IT" sz="40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3"/>
          <a:stretch/>
        </p:blipFill>
        <p:spPr bwMode="auto">
          <a:xfrm>
            <a:off x="179512" y="701218"/>
            <a:ext cx="2838598" cy="334389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027" name="Picture 3" descr="1BC8303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3357" y="701218"/>
            <a:ext cx="2376264" cy="3343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CasellaDiTesto 2"/>
          <p:cNvSpPr txBox="1"/>
          <p:nvPr/>
        </p:nvSpPr>
        <p:spPr>
          <a:xfrm>
            <a:off x="132994" y="4055366"/>
            <a:ext cx="2838598" cy="646331"/>
          </a:xfrm>
          <a:prstGeom prst="rect">
            <a:avLst/>
          </a:prstGeom>
          <a:noFill/>
        </p:spPr>
        <p:txBody>
          <a:bodyPr wrap="square" rtlCol="0">
            <a:spAutoFit/>
          </a:bodyPr>
          <a:lstStyle/>
          <a:p>
            <a:pPr algn="ctr"/>
            <a:r>
              <a:rPr lang="it-IT" i="1" dirty="0" smtClean="0"/>
              <a:t>Prof.ssa Carmela </a:t>
            </a:r>
            <a:r>
              <a:rPr lang="it-IT" i="1" dirty="0" err="1" smtClean="0"/>
              <a:t>Pisanti</a:t>
            </a:r>
            <a:endParaRPr lang="it-IT" i="1" dirty="0" smtClean="0"/>
          </a:p>
          <a:p>
            <a:pPr algn="ctr"/>
            <a:r>
              <a:rPr lang="it-IT" dirty="0" smtClean="0"/>
              <a:t>Enrica Attanasio</a:t>
            </a:r>
          </a:p>
        </p:txBody>
      </p:sp>
      <p:sp>
        <p:nvSpPr>
          <p:cNvPr id="4" name="CasellaDiTesto 3"/>
          <p:cNvSpPr txBox="1"/>
          <p:nvPr/>
        </p:nvSpPr>
        <p:spPr>
          <a:xfrm>
            <a:off x="3343357" y="4055365"/>
            <a:ext cx="2376264" cy="646331"/>
          </a:xfrm>
          <a:prstGeom prst="rect">
            <a:avLst/>
          </a:prstGeom>
          <a:noFill/>
        </p:spPr>
        <p:txBody>
          <a:bodyPr wrap="square" rtlCol="0">
            <a:spAutoFit/>
          </a:bodyPr>
          <a:lstStyle/>
          <a:p>
            <a:pPr algn="ctr"/>
            <a:r>
              <a:rPr lang="it-IT" i="1" dirty="0" smtClean="0"/>
              <a:t>Prof.ssa Costanza Potenza</a:t>
            </a:r>
          </a:p>
          <a:p>
            <a:pPr algn="ctr"/>
            <a:r>
              <a:rPr lang="it-IT" dirty="0" smtClean="0"/>
              <a:t>Chiara </a:t>
            </a:r>
            <a:r>
              <a:rPr lang="it-IT" dirty="0" err="1" smtClean="0"/>
              <a:t>Sellitto</a:t>
            </a:r>
            <a:endParaRPr lang="it-IT" dirty="0"/>
          </a:p>
        </p:txBody>
      </p:sp>
      <p:pic>
        <p:nvPicPr>
          <p:cNvPr id="1028" name="Picture 4" descr="39B6CDA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701217"/>
            <a:ext cx="2233438" cy="3343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CasellaDiTesto 4"/>
          <p:cNvSpPr txBox="1"/>
          <p:nvPr/>
        </p:nvSpPr>
        <p:spPr>
          <a:xfrm>
            <a:off x="6156176" y="4055367"/>
            <a:ext cx="2233438" cy="646331"/>
          </a:xfrm>
          <a:prstGeom prst="rect">
            <a:avLst/>
          </a:prstGeom>
          <a:noFill/>
        </p:spPr>
        <p:txBody>
          <a:bodyPr wrap="square" rtlCol="0">
            <a:spAutoFit/>
          </a:bodyPr>
          <a:lstStyle/>
          <a:p>
            <a:pPr algn="ctr"/>
            <a:r>
              <a:rPr lang="it-IT" i="1" dirty="0" smtClean="0"/>
              <a:t>Gennaro Apostolico</a:t>
            </a:r>
          </a:p>
          <a:p>
            <a:pPr algn="ctr"/>
            <a:r>
              <a:rPr lang="it-IT" dirty="0" err="1" smtClean="0"/>
              <a:t>Vicidomini</a:t>
            </a:r>
            <a:r>
              <a:rPr lang="it-IT" dirty="0" smtClean="0"/>
              <a:t> Prisco</a:t>
            </a:r>
            <a:endParaRPr lang="it-IT" dirty="0"/>
          </a:p>
        </p:txBody>
      </p:sp>
    </p:spTree>
    <p:extLst>
      <p:ext uri="{BB962C8B-B14F-4D97-AF65-F5344CB8AC3E}">
        <p14:creationId xmlns:p14="http://schemas.microsoft.com/office/powerpoint/2010/main" val="3089548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wipe(down)">
                                      <p:cBhvr>
                                        <p:cTn id="21" dur="500"/>
                                        <p:tgtEl>
                                          <p:spTgt spid="102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p:cTn id="29" dur="500" fill="hold"/>
                                        <p:tgtEl>
                                          <p:spTgt spid="1028"/>
                                        </p:tgtEl>
                                        <p:attrNameLst>
                                          <p:attrName>ppt_w</p:attrName>
                                        </p:attrNameLst>
                                      </p:cBhvr>
                                      <p:tavLst>
                                        <p:tav tm="0">
                                          <p:val>
                                            <p:fltVal val="0"/>
                                          </p:val>
                                        </p:tav>
                                        <p:tav tm="100000">
                                          <p:val>
                                            <p:strVal val="#ppt_w"/>
                                          </p:val>
                                        </p:tav>
                                      </p:tavLst>
                                    </p:anim>
                                    <p:anim calcmode="lin" valueType="num">
                                      <p:cBhvr>
                                        <p:cTn id="30" dur="500" fill="hold"/>
                                        <p:tgtEl>
                                          <p:spTgt spid="1028"/>
                                        </p:tgtEl>
                                        <p:attrNameLst>
                                          <p:attrName>ppt_h</p:attrName>
                                        </p:attrNameLst>
                                      </p:cBhvr>
                                      <p:tavLst>
                                        <p:tav tm="0">
                                          <p:val>
                                            <p:fltVal val="0"/>
                                          </p:val>
                                        </p:tav>
                                        <p:tav tm="100000">
                                          <p:val>
                                            <p:strVal val="#ppt_h"/>
                                          </p:val>
                                        </p:tav>
                                      </p:tavLst>
                                    </p:anim>
                                    <p:animEffect transition="in" filter="fade">
                                      <p:cBhvr>
                                        <p:cTn id="31" dur="500"/>
                                        <p:tgtEl>
                                          <p:spTgt spid="102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E043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
            <a:ext cx="2043454" cy="2924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0"/>
            <a:ext cx="2020463" cy="292494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2" name="CasellaDiTesto 1"/>
          <p:cNvSpPr txBox="1"/>
          <p:nvPr/>
        </p:nvSpPr>
        <p:spPr>
          <a:xfrm>
            <a:off x="179514" y="2266531"/>
            <a:ext cx="2043454" cy="646331"/>
          </a:xfrm>
          <a:prstGeom prst="rect">
            <a:avLst/>
          </a:prstGeom>
          <a:noFill/>
        </p:spPr>
        <p:txBody>
          <a:bodyPr wrap="square" rtlCol="0">
            <a:spAutoFit/>
          </a:bodyPr>
          <a:lstStyle/>
          <a:p>
            <a:pPr algn="ctr"/>
            <a:r>
              <a:rPr lang="it-IT" i="1" dirty="0" smtClean="0">
                <a:solidFill>
                  <a:srgbClr val="FF0000"/>
                </a:solidFill>
              </a:rPr>
              <a:t>Michelangelo Apostolico</a:t>
            </a:r>
          </a:p>
          <a:p>
            <a:pPr algn="ctr"/>
            <a:r>
              <a:rPr lang="it-IT" dirty="0" smtClean="0">
                <a:solidFill>
                  <a:srgbClr val="FF0000"/>
                </a:solidFill>
              </a:rPr>
              <a:t>De Maio Daniele</a:t>
            </a:r>
            <a:endParaRPr lang="it-IT" dirty="0">
              <a:solidFill>
                <a:srgbClr val="FF0000"/>
              </a:solidFill>
            </a:endParaRPr>
          </a:p>
        </p:txBody>
      </p:sp>
      <p:sp>
        <p:nvSpPr>
          <p:cNvPr id="3" name="CasellaDiTesto 2"/>
          <p:cNvSpPr txBox="1"/>
          <p:nvPr/>
        </p:nvSpPr>
        <p:spPr>
          <a:xfrm>
            <a:off x="2331435" y="2278614"/>
            <a:ext cx="2013273" cy="646331"/>
          </a:xfrm>
          <a:prstGeom prst="rect">
            <a:avLst/>
          </a:prstGeom>
          <a:noFill/>
        </p:spPr>
        <p:txBody>
          <a:bodyPr wrap="square" rtlCol="0">
            <a:spAutoFit/>
          </a:bodyPr>
          <a:lstStyle/>
          <a:p>
            <a:pPr algn="ctr"/>
            <a:r>
              <a:rPr lang="it-IT" i="1" dirty="0" smtClean="0">
                <a:solidFill>
                  <a:srgbClr val="00FF00"/>
                </a:solidFill>
              </a:rPr>
              <a:t>Marco Attanasio</a:t>
            </a:r>
            <a:endParaRPr lang="it-IT" i="1" dirty="0">
              <a:solidFill>
                <a:srgbClr val="00FF00"/>
              </a:solidFill>
            </a:endParaRPr>
          </a:p>
          <a:p>
            <a:pPr algn="ctr"/>
            <a:r>
              <a:rPr lang="it-IT" dirty="0" smtClean="0">
                <a:solidFill>
                  <a:srgbClr val="00FF00"/>
                </a:solidFill>
              </a:rPr>
              <a:t>Giusy Lanzara</a:t>
            </a:r>
            <a:endParaRPr lang="it-IT" dirty="0">
              <a:solidFill>
                <a:srgbClr val="00FF00"/>
              </a:solidFill>
            </a:endParaRPr>
          </a:p>
        </p:txBody>
      </p:sp>
      <p:pic>
        <p:nvPicPr>
          <p:cNvPr id="2052" name="Picture 4" descr="E55EE1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0207" y="4900"/>
            <a:ext cx="1822988" cy="28957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CasellaDiTesto 3"/>
          <p:cNvSpPr txBox="1"/>
          <p:nvPr/>
        </p:nvSpPr>
        <p:spPr>
          <a:xfrm>
            <a:off x="6890207" y="2254341"/>
            <a:ext cx="1822988" cy="646331"/>
          </a:xfrm>
          <a:prstGeom prst="rect">
            <a:avLst/>
          </a:prstGeom>
          <a:noFill/>
        </p:spPr>
        <p:txBody>
          <a:bodyPr wrap="square" rtlCol="0">
            <a:spAutoFit/>
          </a:bodyPr>
          <a:lstStyle/>
          <a:p>
            <a:pPr algn="ctr"/>
            <a:r>
              <a:rPr lang="it-IT" i="1" dirty="0" smtClean="0">
                <a:solidFill>
                  <a:srgbClr val="00FF00"/>
                </a:solidFill>
              </a:rPr>
              <a:t>Giusy Lanzara </a:t>
            </a:r>
          </a:p>
          <a:p>
            <a:pPr algn="ctr"/>
            <a:r>
              <a:rPr lang="it-IT" dirty="0" smtClean="0">
                <a:solidFill>
                  <a:srgbClr val="00FF00"/>
                </a:solidFill>
              </a:rPr>
              <a:t>Chiara </a:t>
            </a:r>
            <a:r>
              <a:rPr lang="it-IT" dirty="0" err="1" smtClean="0">
                <a:solidFill>
                  <a:srgbClr val="00FF00"/>
                </a:solidFill>
              </a:rPr>
              <a:t>Sellitto</a:t>
            </a:r>
            <a:endParaRPr lang="it-IT" dirty="0">
              <a:solidFill>
                <a:srgbClr val="00FF00"/>
              </a:solidFill>
            </a:endParaRPr>
          </a:p>
        </p:txBody>
      </p:sp>
      <p:pic>
        <p:nvPicPr>
          <p:cNvPr id="205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6076" r="8601"/>
          <a:stretch/>
        </p:blipFill>
        <p:spPr bwMode="auto">
          <a:xfrm>
            <a:off x="4536773" y="16840"/>
            <a:ext cx="2129521" cy="291286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5" name="CasellaDiTesto 4"/>
          <p:cNvSpPr txBox="1"/>
          <p:nvPr/>
        </p:nvSpPr>
        <p:spPr>
          <a:xfrm>
            <a:off x="4525504" y="2266529"/>
            <a:ext cx="2129521" cy="646331"/>
          </a:xfrm>
          <a:prstGeom prst="rect">
            <a:avLst/>
          </a:prstGeom>
          <a:noFill/>
        </p:spPr>
        <p:txBody>
          <a:bodyPr wrap="square" rtlCol="0">
            <a:spAutoFit/>
          </a:bodyPr>
          <a:lstStyle/>
          <a:p>
            <a:pPr algn="ctr"/>
            <a:r>
              <a:rPr lang="it-IT" i="1" dirty="0" smtClean="0">
                <a:solidFill>
                  <a:srgbClr val="FF0000"/>
                </a:solidFill>
              </a:rPr>
              <a:t>Maria Attanasio</a:t>
            </a:r>
          </a:p>
          <a:p>
            <a:pPr algn="ctr"/>
            <a:r>
              <a:rPr lang="it-IT" dirty="0" smtClean="0">
                <a:solidFill>
                  <a:srgbClr val="FF0000"/>
                </a:solidFill>
              </a:rPr>
              <a:t>Rosa Daniele</a:t>
            </a:r>
            <a:endParaRPr lang="it-IT" dirty="0">
              <a:solidFill>
                <a:srgbClr val="FF0000"/>
              </a:solidFill>
            </a:endParaRPr>
          </a:p>
        </p:txBody>
      </p:sp>
      <p:pic>
        <p:nvPicPr>
          <p:cNvPr id="2054" name="Picture 6" descr="8CFF2C4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591" r="10758" b="29527"/>
          <a:stretch/>
        </p:blipFill>
        <p:spPr bwMode="auto">
          <a:xfrm>
            <a:off x="2189971" y="3284984"/>
            <a:ext cx="2170244" cy="2913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CasellaDiTesto 5"/>
          <p:cNvSpPr txBox="1"/>
          <p:nvPr/>
        </p:nvSpPr>
        <p:spPr>
          <a:xfrm>
            <a:off x="2222966" y="5547539"/>
            <a:ext cx="2121741" cy="646331"/>
          </a:xfrm>
          <a:prstGeom prst="rect">
            <a:avLst/>
          </a:prstGeom>
          <a:noFill/>
        </p:spPr>
        <p:txBody>
          <a:bodyPr wrap="square" rtlCol="0">
            <a:spAutoFit/>
          </a:bodyPr>
          <a:lstStyle/>
          <a:p>
            <a:pPr algn="ctr"/>
            <a:r>
              <a:rPr lang="it-IT" i="1" dirty="0" smtClean="0">
                <a:solidFill>
                  <a:srgbClr val="FF0000"/>
                </a:solidFill>
              </a:rPr>
              <a:t>Daniele Rosa</a:t>
            </a:r>
          </a:p>
          <a:p>
            <a:pPr algn="ctr"/>
            <a:r>
              <a:rPr lang="it-IT" dirty="0" smtClean="0">
                <a:solidFill>
                  <a:srgbClr val="FF0000"/>
                </a:solidFill>
              </a:rPr>
              <a:t>Maria Attanasio</a:t>
            </a:r>
            <a:endParaRPr lang="it-IT" dirty="0">
              <a:solidFill>
                <a:srgbClr val="FF0000"/>
              </a:solidFill>
            </a:endParaRPr>
          </a:p>
        </p:txBody>
      </p:sp>
      <p:pic>
        <p:nvPicPr>
          <p:cNvPr id="2055" name="Picture 7" descr="64E555A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6773" y="3284984"/>
            <a:ext cx="2118252" cy="2908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CasellaDiTesto 6"/>
          <p:cNvSpPr txBox="1"/>
          <p:nvPr/>
        </p:nvSpPr>
        <p:spPr>
          <a:xfrm>
            <a:off x="4525502" y="5547538"/>
            <a:ext cx="2129521" cy="646331"/>
          </a:xfrm>
          <a:prstGeom prst="rect">
            <a:avLst/>
          </a:prstGeom>
          <a:noFill/>
        </p:spPr>
        <p:txBody>
          <a:bodyPr wrap="square" rtlCol="0">
            <a:spAutoFit/>
          </a:bodyPr>
          <a:lstStyle/>
          <a:p>
            <a:pPr algn="ctr"/>
            <a:r>
              <a:rPr lang="it-IT" i="1" dirty="0" smtClean="0">
                <a:solidFill>
                  <a:srgbClr val="00FF00"/>
                </a:solidFill>
              </a:rPr>
              <a:t>Francesco Palumbo</a:t>
            </a:r>
          </a:p>
          <a:p>
            <a:pPr algn="ctr"/>
            <a:r>
              <a:rPr lang="it-IT" dirty="0" smtClean="0">
                <a:solidFill>
                  <a:srgbClr val="00FF00"/>
                </a:solidFill>
              </a:rPr>
              <a:t>Marco Attanasio</a:t>
            </a:r>
            <a:endParaRPr lang="it-IT" dirty="0">
              <a:solidFill>
                <a:srgbClr val="00FF00"/>
              </a:solidFill>
            </a:endParaRPr>
          </a:p>
        </p:txBody>
      </p:sp>
    </p:spTree>
    <p:extLst>
      <p:ext uri="{BB962C8B-B14F-4D97-AF65-F5344CB8AC3E}">
        <p14:creationId xmlns:p14="http://schemas.microsoft.com/office/powerpoint/2010/main" val="714133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vertical)">
                                      <p:cBhvr>
                                        <p:cTn id="7" dur="500"/>
                                        <p:tgtEl>
                                          <p:spTgt spid="2050"/>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2000"/>
                                        <p:tgtEl>
                                          <p:spTgt spid="2051"/>
                                        </p:tgtEl>
                                      </p:cBhvr>
                                    </p:animEffect>
                                    <p:anim calcmode="lin" valueType="num">
                                      <p:cBhvr>
                                        <p:cTn id="16" dur="2000" fill="hold"/>
                                        <p:tgtEl>
                                          <p:spTgt spid="2051"/>
                                        </p:tgtEl>
                                        <p:attrNameLst>
                                          <p:attrName>ppt_w</p:attrName>
                                        </p:attrNameLst>
                                      </p:cBhvr>
                                      <p:tavLst>
                                        <p:tav tm="0" fmla="#ppt_w*sin(2.5*pi*$)">
                                          <p:val>
                                            <p:fltVal val="0"/>
                                          </p:val>
                                        </p:tav>
                                        <p:tav tm="100000">
                                          <p:val>
                                            <p:fltVal val="1"/>
                                          </p:val>
                                        </p:tav>
                                      </p:tavLst>
                                    </p:anim>
                                    <p:anim calcmode="lin" valueType="num">
                                      <p:cBhvr>
                                        <p:cTn id="17" dur="2000" fill="hold"/>
                                        <p:tgtEl>
                                          <p:spTgt spid="2051"/>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anim calcmode="lin" valueType="num">
                                      <p:cBhvr>
                                        <p:cTn id="21" dur="2000" fill="hold"/>
                                        <p:tgtEl>
                                          <p:spTgt spid="3"/>
                                        </p:tgtEl>
                                        <p:attrNameLst>
                                          <p:attrName>ppt_w</p:attrName>
                                        </p:attrNameLst>
                                      </p:cBhvr>
                                      <p:tavLst>
                                        <p:tav tm="0" fmla="#ppt_w*sin(2.5*pi*$)">
                                          <p:val>
                                            <p:fltVal val="0"/>
                                          </p:val>
                                        </p:tav>
                                        <p:tav tm="100000">
                                          <p:val>
                                            <p:fltVal val="1"/>
                                          </p:val>
                                        </p:tav>
                                      </p:tavLst>
                                    </p:anim>
                                    <p:anim calcmode="lin" valueType="num">
                                      <p:cBhvr>
                                        <p:cTn id="22"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animEffect transition="in" filter="fade">
                                      <p:cBhvr>
                                        <p:cTn id="27" dur="1000"/>
                                        <p:tgtEl>
                                          <p:spTgt spid="2053"/>
                                        </p:tgtEl>
                                      </p:cBhvr>
                                    </p:animEffect>
                                    <p:anim calcmode="lin" valueType="num">
                                      <p:cBhvr>
                                        <p:cTn id="28" dur="1000" fill="hold"/>
                                        <p:tgtEl>
                                          <p:spTgt spid="2053"/>
                                        </p:tgtEl>
                                        <p:attrNameLst>
                                          <p:attrName>ppt_x</p:attrName>
                                        </p:attrNameLst>
                                      </p:cBhvr>
                                      <p:tavLst>
                                        <p:tav tm="0">
                                          <p:val>
                                            <p:strVal val="#ppt_x"/>
                                          </p:val>
                                        </p:tav>
                                        <p:tav tm="100000">
                                          <p:val>
                                            <p:strVal val="#ppt_x"/>
                                          </p:val>
                                        </p:tav>
                                      </p:tavLst>
                                    </p:anim>
                                    <p:anim calcmode="lin" valueType="num">
                                      <p:cBhvr>
                                        <p:cTn id="29" dur="1000" fill="hold"/>
                                        <p:tgtEl>
                                          <p:spTgt spid="205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052"/>
                                        </p:tgtEl>
                                        <p:attrNameLst>
                                          <p:attrName>style.visibility</p:attrName>
                                        </p:attrNameLst>
                                      </p:cBhvr>
                                      <p:to>
                                        <p:strVal val="visible"/>
                                      </p:to>
                                    </p:set>
                                    <p:anim calcmode="lin" valueType="num">
                                      <p:cBhvr>
                                        <p:cTn id="39" dur="500" fill="hold"/>
                                        <p:tgtEl>
                                          <p:spTgt spid="2052"/>
                                        </p:tgtEl>
                                        <p:attrNameLst>
                                          <p:attrName>ppt_w</p:attrName>
                                        </p:attrNameLst>
                                      </p:cBhvr>
                                      <p:tavLst>
                                        <p:tav tm="0">
                                          <p:val>
                                            <p:fltVal val="0"/>
                                          </p:val>
                                        </p:tav>
                                        <p:tav tm="100000">
                                          <p:val>
                                            <p:strVal val="#ppt_w"/>
                                          </p:val>
                                        </p:tav>
                                      </p:tavLst>
                                    </p:anim>
                                    <p:anim calcmode="lin" valueType="num">
                                      <p:cBhvr>
                                        <p:cTn id="40" dur="500" fill="hold"/>
                                        <p:tgtEl>
                                          <p:spTgt spid="2052"/>
                                        </p:tgtEl>
                                        <p:attrNameLst>
                                          <p:attrName>ppt_h</p:attrName>
                                        </p:attrNameLst>
                                      </p:cBhvr>
                                      <p:tavLst>
                                        <p:tav tm="0">
                                          <p:val>
                                            <p:fltVal val="0"/>
                                          </p:val>
                                        </p:tav>
                                        <p:tav tm="100000">
                                          <p:val>
                                            <p:strVal val="#ppt_h"/>
                                          </p:val>
                                        </p:tav>
                                      </p:tavLst>
                                    </p:anim>
                                    <p:animEffect transition="in" filter="fade">
                                      <p:cBhvr>
                                        <p:cTn id="41" dur="500"/>
                                        <p:tgtEl>
                                          <p:spTgt spid="205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2054"/>
                                        </p:tgtEl>
                                        <p:attrNameLst>
                                          <p:attrName>style.visibility</p:attrName>
                                        </p:attrNameLst>
                                      </p:cBhvr>
                                      <p:to>
                                        <p:strVal val="visible"/>
                                      </p:to>
                                    </p:set>
                                    <p:animEffect transition="in" filter="diamond(in)">
                                      <p:cBhvr>
                                        <p:cTn id="51" dur="2000"/>
                                        <p:tgtEl>
                                          <p:spTgt spid="2054"/>
                                        </p:tgtEl>
                                      </p:cBhvr>
                                    </p:animEffect>
                                  </p:childTnLst>
                                </p:cTn>
                              </p:par>
                              <p:par>
                                <p:cTn id="52" presetID="8" presetClass="entr" presetSubtype="16"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diamond(in)">
                                      <p:cBhvr>
                                        <p:cTn id="54" dur="20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055"/>
                                        </p:tgtEl>
                                        <p:attrNameLst>
                                          <p:attrName>style.visibility</p:attrName>
                                        </p:attrNameLst>
                                      </p:cBhvr>
                                      <p:to>
                                        <p:strVal val="visible"/>
                                      </p:to>
                                    </p:set>
                                    <p:animEffect transition="in" filter="wipe(down)">
                                      <p:cBhvr>
                                        <p:cTn id="59" dur="500"/>
                                        <p:tgtEl>
                                          <p:spTgt spid="205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down)">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pPr marL="0" indent="0" algn="ctr">
              <a:buNone/>
            </a:pPr>
            <a:r>
              <a:rPr lang="it-IT" dirty="0" smtClean="0"/>
              <a:t>Genere comico nello sport</a:t>
            </a:r>
            <a:endParaRPr lang="it-IT" dirty="0"/>
          </a:p>
        </p:txBody>
      </p:sp>
      <p:sp>
        <p:nvSpPr>
          <p:cNvPr id="3" name="Arrotonda angolo diagonale rettangolo 2"/>
          <p:cNvSpPr/>
          <p:nvPr/>
        </p:nvSpPr>
        <p:spPr>
          <a:xfrm>
            <a:off x="444176" y="912488"/>
            <a:ext cx="8304288" cy="3884664"/>
          </a:xfrm>
          <a:prstGeom prst="snipRoundRect">
            <a:avLst/>
          </a:prstGeom>
          <a:solidFill>
            <a:srgbClr val="339966"/>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it-IT" dirty="0"/>
              <a:t>Lo sport è agonismo, passione, vigore. Intensità e concentrazione. E nello sforzo massimo per raggiungere la vittoria personale o di squadra spesso… si cade! Si inciampa grossolanamente, ci si butta pur di arrivare su una palla, si lotta con i gomiti e le unghie sotto una mischia o stesi sul suolo, ci si tuffa, si scivola, si perde la groppa, ci si stende stremati, si frana rovinosamente.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4483986"/>
            <a:ext cx="3052058" cy="1715257"/>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4329557"/>
            <a:ext cx="2664999" cy="2024117"/>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80" y="4002114"/>
            <a:ext cx="2553298" cy="2678999"/>
          </a:xfrm>
          <a:prstGeom prst="rect">
            <a:avLst/>
          </a:prstGeom>
        </p:spPr>
      </p:pic>
    </p:spTree>
    <p:extLst>
      <p:ext uri="{BB962C8B-B14F-4D97-AF65-F5344CB8AC3E}">
        <p14:creationId xmlns:p14="http://schemas.microsoft.com/office/powerpoint/2010/main" val="21459626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800" decel="100000"/>
                                        <p:tgtEl>
                                          <p:spTgt spid="4"/>
                                        </p:tgtEl>
                                      </p:cBhvr>
                                    </p:animEffect>
                                    <p:anim calcmode="lin" valueType="num">
                                      <p:cBhvr>
                                        <p:cTn id="22" dur="800" decel="100000" fill="hold"/>
                                        <p:tgtEl>
                                          <p:spTgt spid="4"/>
                                        </p:tgtEl>
                                        <p:attrNameLst>
                                          <p:attrName>style.rotation</p:attrName>
                                        </p:attrNameLst>
                                      </p:cBhvr>
                                      <p:tavLst>
                                        <p:tav tm="0">
                                          <p:val>
                                            <p:fltVal val="-90"/>
                                          </p:val>
                                        </p:tav>
                                        <p:tav tm="100000">
                                          <p:val>
                                            <p:fltVal val="0"/>
                                          </p:val>
                                        </p:tav>
                                      </p:tavLst>
                                    </p:anim>
                                    <p:anim calcmode="lin" valueType="num">
                                      <p:cBhvr>
                                        <p:cTn id="23" dur="800" decel="100000" fill="hold"/>
                                        <p:tgtEl>
                                          <p:spTgt spid="4"/>
                                        </p:tgtEl>
                                        <p:attrNameLst>
                                          <p:attrName>ppt_x</p:attrName>
                                        </p:attrNameLst>
                                      </p:cBhvr>
                                      <p:tavLst>
                                        <p:tav tm="0">
                                          <p:val>
                                            <p:strVal val="#ppt_x+0.4"/>
                                          </p:val>
                                        </p:tav>
                                        <p:tav tm="100000">
                                          <p:val>
                                            <p:strVal val="#ppt_x-0.05"/>
                                          </p:val>
                                        </p:tav>
                                      </p:tavLst>
                                    </p:anim>
                                    <p:anim calcmode="lin" valueType="num">
                                      <p:cBhvr>
                                        <p:cTn id="24" dur="800" decel="100000" fill="hold"/>
                                        <p:tgtEl>
                                          <p:spTgt spid="4"/>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outVertic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0976"/>
            <a:ext cx="9144000" cy="980728"/>
          </a:xfrm>
        </p:spPr>
        <p:txBody>
          <a:bodyPr/>
          <a:lstStyle/>
          <a:p>
            <a:pPr marL="0" indent="0" algn="ctr">
              <a:buNone/>
            </a:pPr>
            <a:r>
              <a:rPr lang="it-IT" dirty="0" smtClean="0"/>
              <a:t>E altri movimenti comici…</a:t>
            </a:r>
            <a:endParaRPr lang="it-I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75024"/>
            <a:ext cx="2699792" cy="2002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0586" y="932039"/>
            <a:ext cx="3367983" cy="208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13" t="1511" r="3783" b="9276"/>
          <a:stretch/>
        </p:blipFill>
        <p:spPr bwMode="auto">
          <a:xfrm>
            <a:off x="6281116" y="920161"/>
            <a:ext cx="2743863"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123462"/>
            <a:ext cx="2113890" cy="352839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20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4110" r="2486" b="4491"/>
          <a:stretch/>
        </p:blipFill>
        <p:spPr bwMode="auto">
          <a:xfrm>
            <a:off x="3170875" y="3128083"/>
            <a:ext cx="4349440" cy="3552608"/>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102754555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p:cTn id="17" dur="500" fill="hold"/>
                                        <p:tgtEl>
                                          <p:spTgt spid="2051"/>
                                        </p:tgtEl>
                                        <p:attrNameLst>
                                          <p:attrName>ppt_w</p:attrName>
                                        </p:attrNameLst>
                                      </p:cBhvr>
                                      <p:tavLst>
                                        <p:tav tm="0">
                                          <p:val>
                                            <p:fltVal val="0"/>
                                          </p:val>
                                        </p:tav>
                                        <p:tav tm="100000">
                                          <p:val>
                                            <p:strVal val="#ppt_w"/>
                                          </p:val>
                                        </p:tav>
                                      </p:tavLst>
                                    </p:anim>
                                    <p:anim calcmode="lin" valueType="num">
                                      <p:cBhvr>
                                        <p:cTn id="18" dur="500" fill="hold"/>
                                        <p:tgtEl>
                                          <p:spTgt spid="2051"/>
                                        </p:tgtEl>
                                        <p:attrNameLst>
                                          <p:attrName>ppt_h</p:attrName>
                                        </p:attrNameLst>
                                      </p:cBhvr>
                                      <p:tavLst>
                                        <p:tav tm="0">
                                          <p:val>
                                            <p:fltVal val="0"/>
                                          </p:val>
                                        </p:tav>
                                        <p:tav tm="100000">
                                          <p:val>
                                            <p:strVal val="#ppt_h"/>
                                          </p:val>
                                        </p:tav>
                                      </p:tavLst>
                                    </p:anim>
                                    <p:animEffect transition="in" filter="fade">
                                      <p:cBhvr>
                                        <p:cTn id="19" dur="500"/>
                                        <p:tgtEl>
                                          <p:spTgt spid="2051"/>
                                        </p:tgtEl>
                                      </p:cBhvr>
                                    </p:animEffect>
                                  </p:childTnLst>
                                </p:cTn>
                              </p:par>
                              <p:par>
                                <p:cTn id="20" presetID="53" presetClass="entr" presetSubtype="16"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500" fill="hold"/>
                                        <p:tgtEl>
                                          <p:spTgt spid="2052"/>
                                        </p:tgtEl>
                                        <p:attrNameLst>
                                          <p:attrName>ppt_w</p:attrName>
                                        </p:attrNameLst>
                                      </p:cBhvr>
                                      <p:tavLst>
                                        <p:tav tm="0">
                                          <p:val>
                                            <p:fltVal val="0"/>
                                          </p:val>
                                        </p:tav>
                                        <p:tav tm="100000">
                                          <p:val>
                                            <p:strVal val="#ppt_w"/>
                                          </p:val>
                                        </p:tav>
                                      </p:tavLst>
                                    </p:anim>
                                    <p:anim calcmode="lin" valueType="num">
                                      <p:cBhvr>
                                        <p:cTn id="23" dur="500" fill="hold"/>
                                        <p:tgtEl>
                                          <p:spTgt spid="2052"/>
                                        </p:tgtEl>
                                        <p:attrNameLst>
                                          <p:attrName>ppt_h</p:attrName>
                                        </p:attrNameLst>
                                      </p:cBhvr>
                                      <p:tavLst>
                                        <p:tav tm="0">
                                          <p:val>
                                            <p:fltVal val="0"/>
                                          </p:val>
                                        </p:tav>
                                        <p:tav tm="100000">
                                          <p:val>
                                            <p:strVal val="#ppt_h"/>
                                          </p:val>
                                        </p:tav>
                                      </p:tavLst>
                                    </p:anim>
                                    <p:animEffect transition="in" filter="fade">
                                      <p:cBhvr>
                                        <p:cTn id="24" dur="500"/>
                                        <p:tgtEl>
                                          <p:spTgt spid="2052"/>
                                        </p:tgtEl>
                                      </p:cBhvr>
                                    </p:animEffect>
                                  </p:childTnLst>
                                </p:cTn>
                              </p:par>
                              <p:par>
                                <p:cTn id="25" presetID="53" presetClass="entr" presetSubtype="16" fill="hold" nodeType="withEffect">
                                  <p:stCondLst>
                                    <p:cond delay="0"/>
                                  </p:stCondLst>
                                  <p:childTnLst>
                                    <p:set>
                                      <p:cBhvr>
                                        <p:cTn id="26" dur="1" fill="hold">
                                          <p:stCondLst>
                                            <p:cond delay="0"/>
                                          </p:stCondLst>
                                        </p:cTn>
                                        <p:tgtEl>
                                          <p:spTgt spid="2053"/>
                                        </p:tgtEl>
                                        <p:attrNameLst>
                                          <p:attrName>style.visibility</p:attrName>
                                        </p:attrNameLst>
                                      </p:cBhvr>
                                      <p:to>
                                        <p:strVal val="visible"/>
                                      </p:to>
                                    </p:set>
                                    <p:anim calcmode="lin" valueType="num">
                                      <p:cBhvr>
                                        <p:cTn id="27" dur="500" fill="hold"/>
                                        <p:tgtEl>
                                          <p:spTgt spid="2053"/>
                                        </p:tgtEl>
                                        <p:attrNameLst>
                                          <p:attrName>ppt_w</p:attrName>
                                        </p:attrNameLst>
                                      </p:cBhvr>
                                      <p:tavLst>
                                        <p:tav tm="0">
                                          <p:val>
                                            <p:fltVal val="0"/>
                                          </p:val>
                                        </p:tav>
                                        <p:tav tm="100000">
                                          <p:val>
                                            <p:strVal val="#ppt_w"/>
                                          </p:val>
                                        </p:tav>
                                      </p:tavLst>
                                    </p:anim>
                                    <p:anim calcmode="lin" valueType="num">
                                      <p:cBhvr>
                                        <p:cTn id="28" dur="500" fill="hold"/>
                                        <p:tgtEl>
                                          <p:spTgt spid="2053"/>
                                        </p:tgtEl>
                                        <p:attrNameLst>
                                          <p:attrName>ppt_h</p:attrName>
                                        </p:attrNameLst>
                                      </p:cBhvr>
                                      <p:tavLst>
                                        <p:tav tm="0">
                                          <p:val>
                                            <p:fltVal val="0"/>
                                          </p:val>
                                        </p:tav>
                                        <p:tav tm="100000">
                                          <p:val>
                                            <p:strVal val="#ppt_h"/>
                                          </p:val>
                                        </p:tav>
                                      </p:tavLst>
                                    </p:anim>
                                    <p:animEffect transition="in" filter="fade">
                                      <p:cBhvr>
                                        <p:cTn id="29" dur="500"/>
                                        <p:tgtEl>
                                          <p:spTgt spid="2053"/>
                                        </p:tgtEl>
                                      </p:cBhvr>
                                    </p:animEffect>
                                  </p:childTnLst>
                                </p:cTn>
                              </p:par>
                              <p:par>
                                <p:cTn id="30" presetID="53" presetClass="entr" presetSubtype="16"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 calcmode="lin" valueType="num">
                                      <p:cBhvr>
                                        <p:cTn id="32" dur="500" fill="hold"/>
                                        <p:tgtEl>
                                          <p:spTgt spid="2054"/>
                                        </p:tgtEl>
                                        <p:attrNameLst>
                                          <p:attrName>ppt_w</p:attrName>
                                        </p:attrNameLst>
                                      </p:cBhvr>
                                      <p:tavLst>
                                        <p:tav tm="0">
                                          <p:val>
                                            <p:fltVal val="0"/>
                                          </p:val>
                                        </p:tav>
                                        <p:tav tm="100000">
                                          <p:val>
                                            <p:strVal val="#ppt_w"/>
                                          </p:val>
                                        </p:tav>
                                      </p:tavLst>
                                    </p:anim>
                                    <p:anim calcmode="lin" valueType="num">
                                      <p:cBhvr>
                                        <p:cTn id="33" dur="500" fill="hold"/>
                                        <p:tgtEl>
                                          <p:spTgt spid="2054"/>
                                        </p:tgtEl>
                                        <p:attrNameLst>
                                          <p:attrName>ppt_h</p:attrName>
                                        </p:attrNameLst>
                                      </p:cBhvr>
                                      <p:tavLst>
                                        <p:tav tm="0">
                                          <p:val>
                                            <p:fltVal val="0"/>
                                          </p:val>
                                        </p:tav>
                                        <p:tav tm="100000">
                                          <p:val>
                                            <p:strVal val="#ppt_h"/>
                                          </p:val>
                                        </p:tav>
                                      </p:tavLst>
                                    </p:anim>
                                    <p:animEffect transition="in" filter="fade">
                                      <p:cBhvr>
                                        <p:cTn id="3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50" y="0"/>
            <a:ext cx="9148949" cy="980728"/>
          </a:xfrm>
        </p:spPr>
        <p:txBody>
          <a:bodyPr/>
          <a:lstStyle/>
          <a:p>
            <a:pPr marL="0" indent="0" algn="ctr">
              <a:buNone/>
            </a:pPr>
            <a:r>
              <a:rPr lang="it-IT" dirty="0" smtClean="0"/>
              <a:t>Indice</a:t>
            </a:r>
            <a:endParaRPr lang="it-IT" dirty="0"/>
          </a:p>
        </p:txBody>
      </p:sp>
      <p:sp>
        <p:nvSpPr>
          <p:cNvPr id="3" name="CasellaDiTesto 2"/>
          <p:cNvSpPr txBox="1"/>
          <p:nvPr/>
        </p:nvSpPr>
        <p:spPr>
          <a:xfrm>
            <a:off x="1222882" y="749145"/>
            <a:ext cx="6707140" cy="4699159"/>
          </a:xfrm>
          <a:prstGeom prst="roundRect">
            <a:avLst/>
          </a:prstGeom>
          <a:ln>
            <a:solidFill>
              <a:srgbClr val="FFC000"/>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marL="285750" indent="-285750">
              <a:buFont typeface="Wingdings" panose="05000000000000000000" pitchFamily="2" charset="2"/>
              <a:buChar char="v"/>
            </a:pPr>
            <a:r>
              <a:rPr lang="it-IT" dirty="0" smtClean="0"/>
              <a:t>Presentazione del lavoro</a:t>
            </a:r>
          </a:p>
          <a:p>
            <a:pPr marL="285750" indent="-285750">
              <a:buFont typeface="Wingdings" panose="05000000000000000000" pitchFamily="2" charset="2"/>
              <a:buChar char="v"/>
            </a:pPr>
            <a:r>
              <a:rPr lang="it-IT" dirty="0" smtClean="0"/>
              <a:t>Schemi riassuntivi</a:t>
            </a:r>
          </a:p>
          <a:p>
            <a:pPr marL="285750" indent="-285750">
              <a:buFont typeface="Wingdings" panose="05000000000000000000" pitchFamily="2" charset="2"/>
              <a:buChar char="v"/>
            </a:pPr>
            <a:r>
              <a:rPr lang="it-IT" dirty="0" smtClean="0"/>
              <a:t>Genere comico</a:t>
            </a:r>
          </a:p>
          <a:p>
            <a:pPr marL="285750" indent="-285750">
              <a:buFont typeface="Wingdings" panose="05000000000000000000" pitchFamily="2" charset="2"/>
              <a:buChar char="v"/>
            </a:pPr>
            <a:r>
              <a:rPr lang="it-IT" dirty="0" smtClean="0"/>
              <a:t>La differenza fra il genere comico e il genere umoristico</a:t>
            </a:r>
          </a:p>
          <a:p>
            <a:pPr marL="285750" indent="-285750">
              <a:buFont typeface="Wingdings" panose="05000000000000000000" pitchFamily="2" charset="2"/>
              <a:buChar char="v"/>
            </a:pPr>
            <a:r>
              <a:rPr lang="it-IT" dirty="0" smtClean="0"/>
              <a:t>Le categorie fondamentali del genere comico</a:t>
            </a:r>
          </a:p>
          <a:p>
            <a:pPr marL="285750" indent="-285750">
              <a:buFont typeface="Wingdings" panose="05000000000000000000" pitchFamily="2" charset="2"/>
              <a:buChar char="v"/>
            </a:pPr>
            <a:r>
              <a:rPr lang="it-IT" dirty="0" smtClean="0"/>
              <a:t>Le figure retoriche del genere comico</a:t>
            </a:r>
          </a:p>
          <a:p>
            <a:pPr marL="285750" indent="-285750">
              <a:buFont typeface="Wingdings" panose="05000000000000000000" pitchFamily="2" charset="2"/>
              <a:buChar char="v"/>
            </a:pPr>
            <a:r>
              <a:rPr lang="it-IT" dirty="0" smtClean="0"/>
              <a:t>Diversi tipi di comico</a:t>
            </a:r>
          </a:p>
          <a:p>
            <a:pPr marL="285750" indent="-285750">
              <a:buFont typeface="Wingdings" panose="05000000000000000000" pitchFamily="2" charset="2"/>
              <a:buChar char="v"/>
            </a:pPr>
            <a:r>
              <a:rPr lang="it-IT" dirty="0" smtClean="0"/>
              <a:t>Luigi </a:t>
            </a:r>
            <a:r>
              <a:rPr lang="it-IT" dirty="0"/>
              <a:t>P</a:t>
            </a:r>
            <a:r>
              <a:rPr lang="it-IT" dirty="0" smtClean="0"/>
              <a:t>irandello e La Patente</a:t>
            </a:r>
          </a:p>
          <a:p>
            <a:pPr marL="285750" indent="-285750">
              <a:buFont typeface="Wingdings" panose="05000000000000000000" pitchFamily="2" charset="2"/>
              <a:buChar char="v"/>
            </a:pPr>
            <a:r>
              <a:rPr lang="it-IT" dirty="0" smtClean="0"/>
              <a:t>Giovanni Boccaccio e </a:t>
            </a:r>
            <a:r>
              <a:rPr lang="it-IT" dirty="0" err="1" smtClean="0"/>
              <a:t>Chichibio</a:t>
            </a:r>
            <a:r>
              <a:rPr lang="it-IT" dirty="0" smtClean="0"/>
              <a:t> e la gru</a:t>
            </a:r>
          </a:p>
          <a:p>
            <a:pPr marL="285750" indent="-285750">
              <a:buFont typeface="Wingdings" panose="05000000000000000000" pitchFamily="2" charset="2"/>
              <a:buChar char="v"/>
            </a:pPr>
            <a:r>
              <a:rPr lang="it-IT" dirty="0" smtClean="0"/>
              <a:t>La commedia</a:t>
            </a:r>
          </a:p>
          <a:p>
            <a:pPr marL="285750" indent="-285750">
              <a:buFont typeface="Wingdings" panose="05000000000000000000" pitchFamily="2" charset="2"/>
              <a:buChar char="v"/>
            </a:pPr>
            <a:r>
              <a:rPr lang="it-IT" dirty="0" smtClean="0"/>
              <a:t>Il film comico</a:t>
            </a:r>
          </a:p>
          <a:p>
            <a:pPr marL="285750" indent="-285750">
              <a:buFont typeface="Wingdings" panose="05000000000000000000" pitchFamily="2" charset="2"/>
              <a:buChar char="v"/>
            </a:pPr>
            <a:r>
              <a:rPr lang="it-IT" dirty="0" smtClean="0"/>
              <a:t>La caricatura e la sua storia</a:t>
            </a:r>
          </a:p>
          <a:p>
            <a:pPr marL="285750" indent="-285750">
              <a:buFont typeface="Wingdings" panose="05000000000000000000" pitchFamily="2" charset="2"/>
              <a:buChar char="v"/>
            </a:pPr>
            <a:r>
              <a:rPr lang="it-IT" dirty="0" smtClean="0"/>
              <a:t>Il genere comico nello sport</a:t>
            </a:r>
          </a:p>
          <a:p>
            <a:pPr marL="285750" indent="-285750">
              <a:buFont typeface="Wingdings" panose="05000000000000000000" pitchFamily="2" charset="2"/>
              <a:buChar char="v"/>
            </a:pPr>
            <a:r>
              <a:rPr lang="it-IT" dirty="0" smtClean="0"/>
              <a:t>Il genere comico nella musica</a:t>
            </a:r>
          </a:p>
          <a:p>
            <a:pPr marL="285750" indent="-285750">
              <a:buFont typeface="Wingdings" panose="05000000000000000000" pitchFamily="2" charset="2"/>
              <a:buChar char="v"/>
            </a:pPr>
            <a:endParaRPr lang="it-IT" dirty="0" smtClean="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577" y="4957993"/>
            <a:ext cx="3333750" cy="1876425"/>
          </a:xfrm>
          <a:prstGeom prst="rect">
            <a:avLst/>
          </a:prstGeom>
        </p:spPr>
      </p:pic>
    </p:spTree>
    <p:extLst>
      <p:ext uri="{BB962C8B-B14F-4D97-AF65-F5344CB8AC3E}">
        <p14:creationId xmlns:p14="http://schemas.microsoft.com/office/powerpoint/2010/main" val="42669946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Scale>
                                      <p:cBhvr>
                                        <p:cTn id="20"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7"/>
                                        </p:tgtEl>
                                        <p:attrNameLst>
                                          <p:attrName>ppt_x</p:attrName>
                                          <p:attrName>ppt_y</p:attrName>
                                        </p:attrNameLst>
                                      </p:cBhvr>
                                    </p:animMotion>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3999" cy="908720"/>
          </a:xfrm>
        </p:spPr>
        <p:txBody>
          <a:bodyPr/>
          <a:lstStyle/>
          <a:p>
            <a:pPr marL="0" indent="0" algn="ctr">
              <a:buNone/>
            </a:pPr>
            <a:r>
              <a:rPr lang="it-IT" dirty="0" smtClean="0"/>
              <a:t>Genere comico nella musica</a:t>
            </a:r>
            <a:endParaRPr lang="it-IT" dirty="0"/>
          </a:p>
        </p:txBody>
      </p:sp>
      <p:pic>
        <p:nvPicPr>
          <p:cNvPr id="8" name="Immagine 7">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43" y="3139120"/>
            <a:ext cx="2775961" cy="2736304"/>
          </a:xfrm>
          <a:prstGeom prst="rect">
            <a:avLst/>
          </a:prstGeom>
          <a:effectLst>
            <a:outerShdw blurRad="50800" dist="38100" dir="2700000" algn="tl" rotWithShape="0">
              <a:prstClr val="black">
                <a:alpha val="40000"/>
              </a:prstClr>
            </a:outerShdw>
          </a:effectLst>
        </p:spPr>
      </p:pic>
      <p:sp>
        <p:nvSpPr>
          <p:cNvPr id="9" name="CasellaDiTesto 8"/>
          <p:cNvSpPr txBox="1"/>
          <p:nvPr/>
        </p:nvSpPr>
        <p:spPr>
          <a:xfrm>
            <a:off x="107504" y="6021288"/>
            <a:ext cx="2756861" cy="646331"/>
          </a:xfrm>
          <a:prstGeom prst="rect">
            <a:avLst/>
          </a:prstGeom>
          <a:blipFill dpi="0" rotWithShape="1">
            <a:blip r:embed="rId4" cstate="print">
              <a:alphaModFix amt="99000"/>
            </a:blip>
            <a:srcRect/>
            <a:stretch>
              <a:fillRect/>
            </a:stretch>
          </a:blipFill>
          <a:ln>
            <a:noFill/>
          </a:ln>
        </p:spPr>
        <p:txBody>
          <a:bodyPr wrap="square" rtlCol="0">
            <a:spAutoFit/>
          </a:bodyPr>
          <a:lstStyle/>
          <a:p>
            <a:pPr algn="ctr"/>
            <a:r>
              <a:rPr lang="it-IT" dirty="0" smtClean="0">
                <a:solidFill>
                  <a:schemeClr val="bg1"/>
                </a:solidFill>
                <a:latin typeface="Harlow Solid Italic" panose="04030604020F02020D02" pitchFamily="82" charset="0"/>
              </a:rPr>
              <a:t>Le sorelle bandier</a:t>
            </a:r>
            <a:r>
              <a:rPr lang="it-IT" dirty="0">
                <a:solidFill>
                  <a:schemeClr val="bg1"/>
                </a:solidFill>
                <a:latin typeface="Harlow Solid Italic" panose="04030604020F02020D02" pitchFamily="82" charset="0"/>
              </a:rPr>
              <a:t>a</a:t>
            </a:r>
            <a:endParaRPr lang="it-IT" dirty="0" smtClean="0">
              <a:solidFill>
                <a:schemeClr val="bg1"/>
              </a:solidFill>
              <a:latin typeface="Harlow Solid Italic" panose="04030604020F02020D02" pitchFamily="82" charset="0"/>
            </a:endParaRPr>
          </a:p>
          <a:p>
            <a:pPr algn="ctr"/>
            <a:r>
              <a:rPr lang="it-IT" dirty="0" smtClean="0">
                <a:solidFill>
                  <a:schemeClr val="bg1"/>
                </a:solidFill>
                <a:latin typeface="Harlow Solid Italic" panose="04030604020F02020D02" pitchFamily="82" charset="0"/>
              </a:rPr>
              <a:t>Fatti più in là</a:t>
            </a:r>
            <a:endParaRPr lang="it-IT" dirty="0">
              <a:solidFill>
                <a:schemeClr val="bg1"/>
              </a:solidFill>
              <a:latin typeface="Harlow Solid Italic" panose="04030604020F02020D02" pitchFamily="82" charset="0"/>
            </a:endParaRPr>
          </a:p>
        </p:txBody>
      </p:sp>
      <p:pic>
        <p:nvPicPr>
          <p:cNvPr id="10" name="Immagine 9">
            <a:hlinkClick r:id="rId5" action="ppaction://hlinkfile"/>
          </p:cNvPr>
          <p:cNvPicPr>
            <a:picLocks noChangeAspect="1"/>
          </p:cNvPicPr>
          <p:nvPr/>
        </p:nvPicPr>
        <p:blipFill rotWithShape="1">
          <a:blip r:embed="rId6">
            <a:extLst>
              <a:ext uri="{28A0092B-C50C-407E-A947-70E740481C1C}">
                <a14:useLocalDpi xmlns:a14="http://schemas.microsoft.com/office/drawing/2010/main" val="0"/>
              </a:ext>
            </a:extLst>
          </a:blip>
          <a:srcRect l="12499" r="13612"/>
          <a:stretch/>
        </p:blipFill>
        <p:spPr>
          <a:xfrm>
            <a:off x="3055392" y="3140968"/>
            <a:ext cx="2775961" cy="2736304"/>
          </a:xfrm>
          <a:prstGeom prst="rect">
            <a:avLst/>
          </a:prstGeom>
          <a:effectLst>
            <a:outerShdw blurRad="50800" dist="38100" dir="2700000" algn="tl" rotWithShape="0">
              <a:prstClr val="black">
                <a:alpha val="40000"/>
              </a:prstClr>
            </a:outerShdw>
          </a:effectLst>
        </p:spPr>
      </p:pic>
      <p:sp>
        <p:nvSpPr>
          <p:cNvPr id="11" name="CasellaDiTesto 10"/>
          <p:cNvSpPr txBox="1"/>
          <p:nvPr/>
        </p:nvSpPr>
        <p:spPr>
          <a:xfrm>
            <a:off x="3059832" y="6021287"/>
            <a:ext cx="2775961" cy="646331"/>
          </a:xfrm>
          <a:prstGeom prst="rect">
            <a:avLst/>
          </a:prstGeom>
          <a:blipFill>
            <a:blip r:embed="rId7"/>
            <a:tile tx="0" ty="0" sx="100000" sy="100000" flip="none" algn="tl"/>
          </a:blipFill>
        </p:spPr>
        <p:txBody>
          <a:bodyPr wrap="square" rtlCol="0">
            <a:spAutoFit/>
          </a:bodyPr>
          <a:lstStyle/>
          <a:p>
            <a:pPr algn="ctr"/>
            <a:r>
              <a:rPr lang="it-IT" dirty="0" smtClean="0">
                <a:solidFill>
                  <a:schemeClr val="bg1"/>
                </a:solidFill>
                <a:latin typeface="Harlow Solid Italic" panose="04030604020F02020D02" pitchFamily="82" charset="0"/>
              </a:rPr>
              <a:t>Renzo Arbore</a:t>
            </a:r>
          </a:p>
          <a:p>
            <a:pPr algn="ctr"/>
            <a:r>
              <a:rPr lang="it-IT" dirty="0" smtClean="0">
                <a:solidFill>
                  <a:schemeClr val="bg1"/>
                </a:solidFill>
                <a:latin typeface="Harlow Solid Italic" panose="04030604020F02020D02" pitchFamily="82" charset="0"/>
              </a:rPr>
              <a:t>Vengo dopo il tg</a:t>
            </a:r>
          </a:p>
        </p:txBody>
      </p:sp>
      <p:sp>
        <p:nvSpPr>
          <p:cNvPr id="12" name="Rettangolo arrotondato 11"/>
          <p:cNvSpPr/>
          <p:nvPr/>
        </p:nvSpPr>
        <p:spPr>
          <a:xfrm>
            <a:off x="251520" y="759892"/>
            <a:ext cx="8496944" cy="2160240"/>
          </a:xfrm>
          <a:prstGeom prst="roundRect">
            <a:avLst>
              <a:gd name="adj" fmla="val 20017"/>
            </a:avLst>
          </a:prstGeom>
          <a:solidFill>
            <a:srgbClr val="00FF00"/>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it-IT" dirty="0"/>
              <a:t>Anche nella musica ci s'imbatte nell'umorismo, </a:t>
            </a:r>
            <a:r>
              <a:rPr lang="it-IT" dirty="0" smtClean="0"/>
              <a:t> nella </a:t>
            </a:r>
            <a:r>
              <a:rPr lang="it-IT" dirty="0"/>
              <a:t>comicità e nel riso, che fanno parte della nostra comune esperienza</a:t>
            </a:r>
            <a:r>
              <a:rPr lang="it-IT" dirty="0" smtClean="0"/>
              <a:t>. Non esiste una data o un evento particolare che delimiti l’inizio di una produzione musicale in cui l’aspetto comico  fosse prevalente.  Si possono ricordare le canzonette dell’avanspettacolo,  gli stornelli toscani , le mitiche osterie o canti da camerata tramandati di scaglione in scaglione, le storie tragicomiche di Fred </a:t>
            </a:r>
            <a:r>
              <a:rPr lang="it-IT" dirty="0" err="1" smtClean="0"/>
              <a:t>Buscaglione</a:t>
            </a:r>
            <a:r>
              <a:rPr lang="it-IT" dirty="0" smtClean="0"/>
              <a:t> o le parodie del Quartetto Cetra … fino ad arrivare  ai giorni nostri</a:t>
            </a:r>
            <a:endParaRPr lang="it-IT" dirty="0"/>
          </a:p>
        </p:txBody>
      </p:sp>
      <p:pic>
        <p:nvPicPr>
          <p:cNvPr id="4" name="Immagine 3">
            <a:hlinkClick r:id="rId8" action="ppaction://hlinkfil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4054" y="3135424"/>
            <a:ext cx="2749534" cy="2740000"/>
          </a:xfrm>
          <a:prstGeom prst="rect">
            <a:avLst/>
          </a:prstGeom>
        </p:spPr>
      </p:pic>
      <p:sp>
        <p:nvSpPr>
          <p:cNvPr id="5" name="CasellaDiTesto 4"/>
          <p:cNvSpPr txBox="1"/>
          <p:nvPr/>
        </p:nvSpPr>
        <p:spPr>
          <a:xfrm>
            <a:off x="6114055" y="6032535"/>
            <a:ext cx="2749534" cy="646331"/>
          </a:xfrm>
          <a:prstGeom prst="rect">
            <a:avLst/>
          </a:prstGeom>
          <a:blipFill>
            <a:blip r:embed="rId10"/>
            <a:stretch>
              <a:fillRect/>
            </a:stretch>
          </a:blipFill>
        </p:spPr>
        <p:txBody>
          <a:bodyPr wrap="square" rtlCol="0">
            <a:spAutoFit/>
          </a:bodyPr>
          <a:lstStyle/>
          <a:p>
            <a:pPr algn="ctr"/>
            <a:r>
              <a:rPr lang="it-IT" dirty="0" smtClean="0">
                <a:solidFill>
                  <a:schemeClr val="bg1"/>
                </a:solidFill>
                <a:latin typeface="Harlow Solid Italic" panose="04030604020F02020D02" pitchFamily="82" charset="0"/>
              </a:rPr>
              <a:t>Renzo Arbore</a:t>
            </a:r>
          </a:p>
          <a:p>
            <a:pPr algn="ctr"/>
            <a:r>
              <a:rPr lang="it-IT" dirty="0" smtClean="0">
                <a:solidFill>
                  <a:schemeClr val="bg1"/>
                </a:solidFill>
                <a:latin typeface="Harlow Solid Italic" panose="04030604020F02020D02" pitchFamily="82" charset="0"/>
              </a:rPr>
              <a:t>Si, la vita è tutto un quiz</a:t>
            </a:r>
          </a:p>
        </p:txBody>
      </p:sp>
    </p:spTree>
    <p:extLst>
      <p:ext uri="{BB962C8B-B14F-4D97-AF65-F5344CB8AC3E}">
        <p14:creationId xmlns:p14="http://schemas.microsoft.com/office/powerpoint/2010/main" val="169827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animBg="1"/>
      <p:bldP spid="1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hlinkClick r:id="rId2" action="ppaction://hlinkfile"/>
          </p:cNvPr>
          <p:cNvPicPr>
            <a:picLocks noChangeAspect="1"/>
          </p:cNvPicPr>
          <p:nvPr/>
        </p:nvPicPr>
        <p:blipFill rotWithShape="1">
          <a:blip r:embed="rId3">
            <a:extLst>
              <a:ext uri="{28A0092B-C50C-407E-A947-70E740481C1C}">
                <a14:useLocalDpi xmlns:a14="http://schemas.microsoft.com/office/drawing/2010/main" val="0"/>
              </a:ext>
            </a:extLst>
          </a:blip>
          <a:srcRect l="12856" r="14762" b="10670"/>
          <a:stretch/>
        </p:blipFill>
        <p:spPr>
          <a:xfrm>
            <a:off x="106779" y="-26"/>
            <a:ext cx="2902027" cy="2686182"/>
          </a:xfrm>
          <a:prstGeom prst="rect">
            <a:avLst/>
          </a:prstGeom>
        </p:spPr>
      </p:pic>
      <p:sp>
        <p:nvSpPr>
          <p:cNvPr id="4" name="CasellaDiTesto 3"/>
          <p:cNvSpPr txBox="1"/>
          <p:nvPr/>
        </p:nvSpPr>
        <p:spPr>
          <a:xfrm>
            <a:off x="106779" y="2653753"/>
            <a:ext cx="2902027" cy="646331"/>
          </a:xfrm>
          <a:prstGeom prst="rect">
            <a:avLst/>
          </a:prstGeom>
          <a:blipFill>
            <a:blip r:embed="rId4"/>
            <a:tile tx="0" ty="0" sx="100000" sy="100000" flip="none" algn="tl"/>
          </a:blipFill>
          <a:ln>
            <a:solidFill>
              <a:schemeClr val="bg1"/>
            </a:solidFill>
          </a:ln>
        </p:spPr>
        <p:txBody>
          <a:bodyPr wrap="square" rtlCol="0">
            <a:spAutoFit/>
          </a:bodyPr>
          <a:lstStyle/>
          <a:p>
            <a:pPr algn="ctr"/>
            <a:r>
              <a:rPr lang="it-IT" dirty="0" smtClean="0">
                <a:solidFill>
                  <a:schemeClr val="bg1"/>
                </a:solidFill>
                <a:latin typeface="Harlow Solid Italic" panose="04030604020F02020D02" pitchFamily="82" charset="0"/>
              </a:rPr>
              <a:t>Enzo Jannacci</a:t>
            </a:r>
          </a:p>
          <a:p>
            <a:pPr algn="ctr"/>
            <a:r>
              <a:rPr lang="it-IT" dirty="0" smtClean="0">
                <a:solidFill>
                  <a:schemeClr val="bg1"/>
                </a:solidFill>
                <a:latin typeface="Harlow Solid Italic" panose="04030604020F02020D02" pitchFamily="82" charset="0"/>
              </a:rPr>
              <a:t>Vengo anch’io no tu no</a:t>
            </a:r>
            <a:endParaRPr lang="it-IT" dirty="0">
              <a:solidFill>
                <a:schemeClr val="bg1"/>
              </a:solidFill>
              <a:latin typeface="Harlow Solid Italic" panose="04030604020F02020D02" pitchFamily="82" charset="0"/>
            </a:endParaRPr>
          </a:p>
        </p:txBody>
      </p:sp>
      <p:pic>
        <p:nvPicPr>
          <p:cNvPr id="5" name="Immagine 4">
            <a:hlinkClick r:id="rId5" action="ppaction://hlinkfil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1422" y="-26"/>
            <a:ext cx="2902027" cy="2686182"/>
          </a:xfrm>
          <a:prstGeom prst="rect">
            <a:avLst/>
          </a:prstGeom>
        </p:spPr>
      </p:pic>
      <p:sp>
        <p:nvSpPr>
          <p:cNvPr id="6" name="CasellaDiTesto 5"/>
          <p:cNvSpPr txBox="1"/>
          <p:nvPr/>
        </p:nvSpPr>
        <p:spPr>
          <a:xfrm>
            <a:off x="3129718" y="2739098"/>
            <a:ext cx="2902027" cy="646331"/>
          </a:xfrm>
          <a:prstGeom prst="rect">
            <a:avLst/>
          </a:prstGeom>
          <a:blipFill>
            <a:blip r:embed="rId7"/>
            <a:tile tx="0" ty="0" sx="100000" sy="100000" flip="none" algn="tl"/>
          </a:blipFill>
        </p:spPr>
        <p:txBody>
          <a:bodyPr wrap="square" rtlCol="0">
            <a:spAutoFit/>
          </a:bodyPr>
          <a:lstStyle/>
          <a:p>
            <a:pPr algn="ctr"/>
            <a:r>
              <a:rPr lang="it-IT" dirty="0" smtClean="0">
                <a:solidFill>
                  <a:schemeClr val="bg1"/>
                </a:solidFill>
                <a:latin typeface="Harlow Solid Italic" panose="04030604020F02020D02" pitchFamily="82" charset="0"/>
              </a:rPr>
              <a:t>Tony Tamaro</a:t>
            </a:r>
          </a:p>
          <a:p>
            <a:pPr algn="ctr"/>
            <a:r>
              <a:rPr lang="it-IT" dirty="0" err="1" smtClean="0">
                <a:solidFill>
                  <a:schemeClr val="bg1"/>
                </a:solidFill>
                <a:latin typeface="Harlow Solid Italic" panose="04030604020F02020D02" pitchFamily="82" charset="0"/>
              </a:rPr>
              <a:t>O’trerrote</a:t>
            </a:r>
            <a:endParaRPr lang="it-IT" dirty="0">
              <a:solidFill>
                <a:schemeClr val="bg1"/>
              </a:solidFill>
              <a:latin typeface="Harlow Solid Italic" panose="04030604020F02020D02" pitchFamily="82" charset="0"/>
            </a:endParaRPr>
          </a:p>
        </p:txBody>
      </p:sp>
      <p:pic>
        <p:nvPicPr>
          <p:cNvPr id="7" name="Immagine 6">
            <a:hlinkClick r:id="rId8" action="ppaction://hlinkfil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1697" y="-32455"/>
            <a:ext cx="2876942" cy="2686208"/>
          </a:xfrm>
          <a:prstGeom prst="rect">
            <a:avLst/>
          </a:prstGeom>
        </p:spPr>
      </p:pic>
      <p:sp>
        <p:nvSpPr>
          <p:cNvPr id="8" name="CasellaDiTesto 7"/>
          <p:cNvSpPr txBox="1"/>
          <p:nvPr/>
        </p:nvSpPr>
        <p:spPr>
          <a:xfrm>
            <a:off x="6231697" y="2700823"/>
            <a:ext cx="2876942" cy="923330"/>
          </a:xfrm>
          <a:prstGeom prst="rect">
            <a:avLst/>
          </a:prstGeom>
          <a:blipFill>
            <a:blip r:embed="rId10"/>
            <a:tile tx="0" ty="0" sx="100000" sy="100000" flip="none" algn="tl"/>
          </a:blipFill>
        </p:spPr>
        <p:txBody>
          <a:bodyPr wrap="square" rtlCol="0">
            <a:spAutoFit/>
          </a:bodyPr>
          <a:lstStyle/>
          <a:p>
            <a:pPr algn="ctr"/>
            <a:r>
              <a:rPr lang="it-IT" dirty="0" smtClean="0">
                <a:solidFill>
                  <a:schemeClr val="bg1"/>
                </a:solidFill>
                <a:latin typeface="Harlow Solid Italic" panose="04030604020F02020D02" pitchFamily="82" charset="0"/>
              </a:rPr>
              <a:t>Cochi  </a:t>
            </a:r>
            <a:r>
              <a:rPr lang="it-IT" dirty="0" err="1" smtClean="0">
                <a:solidFill>
                  <a:schemeClr val="bg1"/>
                </a:solidFill>
                <a:latin typeface="Harlow Solid Italic" panose="04030604020F02020D02" pitchFamily="82" charset="0"/>
              </a:rPr>
              <a:t>Ponzoni</a:t>
            </a:r>
            <a:r>
              <a:rPr lang="it-IT" dirty="0" smtClean="0">
                <a:solidFill>
                  <a:schemeClr val="bg1"/>
                </a:solidFill>
                <a:latin typeface="Harlow Solid Italic" panose="04030604020F02020D02" pitchFamily="82" charset="0"/>
              </a:rPr>
              <a:t> e  Renato Pozzetto</a:t>
            </a:r>
          </a:p>
          <a:p>
            <a:pPr algn="ctr"/>
            <a:r>
              <a:rPr lang="it-IT" dirty="0" smtClean="0">
                <a:solidFill>
                  <a:schemeClr val="bg1"/>
                </a:solidFill>
                <a:latin typeface="Harlow Solid Italic" panose="04030604020F02020D02" pitchFamily="82" charset="0"/>
              </a:rPr>
              <a:t>La vita la vita</a:t>
            </a:r>
            <a:endParaRPr lang="it-IT" dirty="0">
              <a:solidFill>
                <a:schemeClr val="bg1"/>
              </a:solidFill>
              <a:latin typeface="Harlow Solid Italic" panose="04030604020F02020D02" pitchFamily="82" charset="0"/>
            </a:endParaRPr>
          </a:p>
        </p:txBody>
      </p:sp>
      <p:pic>
        <p:nvPicPr>
          <p:cNvPr id="9" name="Immagine 8">
            <a:hlinkClick r:id="rId11" action="ppaction://hlinkfile"/>
          </p:cNvPr>
          <p:cNvPicPr>
            <a:picLocks noChangeAspect="1"/>
          </p:cNvPicPr>
          <p:nvPr/>
        </p:nvPicPr>
        <p:blipFill rotWithShape="1">
          <a:blip r:embed="rId12">
            <a:extLst>
              <a:ext uri="{28A0092B-C50C-407E-A947-70E740481C1C}">
                <a14:useLocalDpi xmlns:a14="http://schemas.microsoft.com/office/drawing/2010/main" val="0"/>
              </a:ext>
            </a:extLst>
          </a:blip>
          <a:srcRect l="15809" t="8995" r="17598"/>
          <a:stretch/>
        </p:blipFill>
        <p:spPr>
          <a:xfrm>
            <a:off x="3157326" y="3385429"/>
            <a:ext cx="2874419" cy="2415055"/>
          </a:xfrm>
          <a:prstGeom prst="rect">
            <a:avLst/>
          </a:prstGeom>
        </p:spPr>
      </p:pic>
      <p:sp>
        <p:nvSpPr>
          <p:cNvPr id="10" name="CasellaDiTesto 9"/>
          <p:cNvSpPr txBox="1"/>
          <p:nvPr/>
        </p:nvSpPr>
        <p:spPr>
          <a:xfrm>
            <a:off x="3184530" y="5800484"/>
            <a:ext cx="2847215" cy="923330"/>
          </a:xfrm>
          <a:prstGeom prst="rect">
            <a:avLst/>
          </a:prstGeom>
          <a:blipFill>
            <a:blip r:embed="rId13"/>
            <a:tile tx="0" ty="0" sx="100000" sy="100000" flip="none" algn="tl"/>
          </a:blipFill>
        </p:spPr>
        <p:txBody>
          <a:bodyPr wrap="square" rtlCol="0">
            <a:spAutoFit/>
          </a:bodyPr>
          <a:lstStyle/>
          <a:p>
            <a:pPr algn="ctr"/>
            <a:r>
              <a:rPr lang="it-IT" dirty="0" smtClean="0">
                <a:solidFill>
                  <a:schemeClr val="bg1"/>
                </a:solidFill>
                <a:latin typeface="Harlow Solid Italic" panose="04030604020F02020D02" pitchFamily="82" charset="0"/>
              </a:rPr>
              <a:t>Cochi </a:t>
            </a:r>
            <a:r>
              <a:rPr lang="it-IT" dirty="0" err="1" smtClean="0">
                <a:solidFill>
                  <a:schemeClr val="bg1"/>
                </a:solidFill>
                <a:latin typeface="Harlow Solid Italic" panose="04030604020F02020D02" pitchFamily="82" charset="0"/>
              </a:rPr>
              <a:t>Ponzoni</a:t>
            </a:r>
            <a:r>
              <a:rPr lang="it-IT" dirty="0" smtClean="0">
                <a:solidFill>
                  <a:schemeClr val="bg1"/>
                </a:solidFill>
                <a:latin typeface="Harlow Solid Italic" panose="04030604020F02020D02" pitchFamily="82" charset="0"/>
              </a:rPr>
              <a:t> e Renato Pozzetto</a:t>
            </a:r>
          </a:p>
          <a:p>
            <a:pPr algn="ctr"/>
            <a:r>
              <a:rPr lang="it-IT" dirty="0" smtClean="0">
                <a:solidFill>
                  <a:schemeClr val="bg1"/>
                </a:solidFill>
                <a:latin typeface="Harlow Solid Italic" panose="04030604020F02020D02" pitchFamily="82" charset="0"/>
              </a:rPr>
              <a:t>Canzone intelligente</a:t>
            </a:r>
          </a:p>
        </p:txBody>
      </p:sp>
    </p:spTree>
    <p:extLst>
      <p:ext uri="{BB962C8B-B14F-4D97-AF65-F5344CB8AC3E}">
        <p14:creationId xmlns:p14="http://schemas.microsoft.com/office/powerpoint/2010/main" val="260620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gs>
            <a:gs pos="64999">
              <a:srgbClr val="F0EBD5"/>
            </a:gs>
            <a:gs pos="100000">
              <a:schemeClr val="bg2"/>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3999" cy="1196752"/>
          </a:xfrm>
        </p:spPr>
        <p:txBody>
          <a:bodyPr/>
          <a:lstStyle/>
          <a:p>
            <a:pPr marL="0" indent="0" algn="ctr">
              <a:buNone/>
            </a:pPr>
            <a:r>
              <a:rPr lang="it-IT" dirty="0" smtClean="0"/>
              <a:t>Presentazione</a:t>
            </a:r>
            <a:endParaRPr lang="it-IT" dirty="0"/>
          </a:p>
        </p:txBody>
      </p:sp>
      <p:sp>
        <p:nvSpPr>
          <p:cNvPr id="4" name="Dodecagono 3"/>
          <p:cNvSpPr/>
          <p:nvPr/>
        </p:nvSpPr>
        <p:spPr>
          <a:xfrm>
            <a:off x="395536" y="908720"/>
            <a:ext cx="8424936" cy="5760640"/>
          </a:xfrm>
          <a:prstGeom prst="dodecagon">
            <a:avLst/>
          </a:prstGeom>
          <a:solidFill>
            <a:srgbClr val="99CCFF"/>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it-IT" dirty="0" smtClean="0"/>
              <a:t>La classe </a:t>
            </a:r>
            <a:r>
              <a:rPr lang="it-IT" dirty="0" smtClean="0">
                <a:hlinkClick r:id="rId2" action="ppaction://hlinkpres?slideindex=1&amp;slidetitle="/>
              </a:rPr>
              <a:t>II D </a:t>
            </a:r>
            <a:r>
              <a:rPr lang="it-IT" dirty="0" smtClean="0"/>
              <a:t>si è impegnata, dopo la lezione teorica della professoressa Costanza Potenza,  in ricerche sul genere comico, le sue caratteristiche e tutto ciò che vi riguarda. Non avendo la LIM il lavoro è stata svolto a casa. Dopo la correzione delle ricerche la classe si è suddivisa in due gruppi (gruppo A e gruppo B), guidati rispettivamente da </a:t>
            </a:r>
            <a:r>
              <a:rPr lang="it-IT" dirty="0">
                <a:hlinkClick r:id="rId3" action="ppaction://hlinkpres?slideindex=1&amp;slidetitle="/>
              </a:rPr>
              <a:t>Maria </a:t>
            </a:r>
            <a:r>
              <a:rPr lang="it-IT" dirty="0" smtClean="0">
                <a:hlinkClick r:id="rId3" action="ppaction://hlinkpres?slideindex=1&amp;slidetitle="/>
              </a:rPr>
              <a:t>Attanasio e Chiara </a:t>
            </a:r>
            <a:r>
              <a:rPr lang="it-IT" dirty="0" err="1" smtClean="0">
                <a:hlinkClick r:id="rId3" action="ppaction://hlinkpres?slideindex=1&amp;slidetitle="/>
              </a:rPr>
              <a:t>Sellitto</a:t>
            </a:r>
            <a:r>
              <a:rPr lang="it-IT" dirty="0" smtClean="0">
                <a:hlinkClick r:id="rId3" action="ppaction://hlinkpres?slideindex=1&amp;slidetitle="/>
              </a:rPr>
              <a:t> </a:t>
            </a:r>
            <a:r>
              <a:rPr lang="it-IT" dirty="0" smtClean="0"/>
              <a:t>, che  hanno  realizzato due lavori in PowerPoint. Al termine i capigruppo hanno  assemblato i due lavori  ed è stato preparato e montato l’ipertesto.  </a:t>
            </a:r>
            <a:endParaRPr lang="it-IT" dirty="0"/>
          </a:p>
        </p:txBody>
      </p:sp>
    </p:spTree>
    <p:extLst>
      <p:ext uri="{BB962C8B-B14F-4D97-AF65-F5344CB8AC3E}">
        <p14:creationId xmlns:p14="http://schemas.microsoft.com/office/powerpoint/2010/main" val="19805573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style.rotation</p:attrName>
                                        </p:attrNameLst>
                                      </p:cBhvr>
                                      <p:tavLst>
                                        <p:tav tm="0">
                                          <p:val>
                                            <p:fltVal val="720"/>
                                          </p:val>
                                        </p:tav>
                                        <p:tav tm="100000">
                                          <p:val>
                                            <p:fltVal val="0"/>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anim calcmode="lin" valueType="num">
                                      <p:cBhvr>
                                        <p:cTn id="15"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7"/>
          <p:cNvSpPr txBox="1">
            <a:spLocks noChangeArrowheads="1"/>
          </p:cNvSpPr>
          <p:nvPr/>
        </p:nvSpPr>
        <p:spPr bwMode="auto">
          <a:xfrm>
            <a:off x="1981200" y="228600"/>
            <a:ext cx="5181600" cy="7127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dirty="0" smtClean="0">
                <a:ln>
                  <a:noFill/>
                </a:ln>
                <a:solidFill>
                  <a:srgbClr val="000000"/>
                </a:solidFill>
                <a:effectLst/>
                <a:uLnTx/>
                <a:uFillTx/>
                <a:latin typeface="Arial" charset="0"/>
              </a:rPr>
              <a:t>                            IL GENERE COMICO</a:t>
            </a:r>
          </a:p>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dirty="0" smtClean="0">
                <a:ln>
                  <a:noFill/>
                </a:ln>
                <a:solidFill>
                  <a:srgbClr val="000000"/>
                </a:solidFill>
                <a:effectLst/>
                <a:uLnTx/>
                <a:uFillTx/>
                <a:latin typeface="Arial" charset="0"/>
              </a:rPr>
              <a:t>       Mira a far divertire il lettore suscitando la risata</a:t>
            </a:r>
          </a:p>
        </p:txBody>
      </p:sp>
      <p:sp>
        <p:nvSpPr>
          <p:cNvPr id="44" name="Line 8"/>
          <p:cNvSpPr>
            <a:spLocks noChangeShapeType="1"/>
          </p:cNvSpPr>
          <p:nvPr/>
        </p:nvSpPr>
        <p:spPr bwMode="auto">
          <a:xfrm>
            <a:off x="4267200" y="990600"/>
            <a:ext cx="0" cy="533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45" name="Text Box 9"/>
          <p:cNvSpPr txBox="1">
            <a:spLocks noChangeArrowheads="1"/>
          </p:cNvSpPr>
          <p:nvPr/>
        </p:nvSpPr>
        <p:spPr bwMode="auto">
          <a:xfrm>
            <a:off x="3429000" y="1524000"/>
            <a:ext cx="2133600" cy="5905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dirty="0" smtClean="0">
                <a:ln>
                  <a:noFill/>
                </a:ln>
                <a:solidFill>
                  <a:srgbClr val="000000"/>
                </a:solidFill>
                <a:effectLst/>
                <a:uLnTx/>
                <a:uFillTx/>
                <a:latin typeface="Arial" charset="0"/>
              </a:rPr>
              <a:t>Ha cinque categorie              fondamentali</a:t>
            </a:r>
          </a:p>
        </p:txBody>
      </p:sp>
      <p:sp>
        <p:nvSpPr>
          <p:cNvPr id="46" name="Text Box 10"/>
          <p:cNvSpPr txBox="1">
            <a:spLocks noChangeArrowheads="1"/>
          </p:cNvSpPr>
          <p:nvPr/>
        </p:nvSpPr>
        <p:spPr bwMode="auto">
          <a:xfrm>
            <a:off x="228600" y="1905000"/>
            <a:ext cx="21336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000000"/>
                </a:solidFill>
                <a:effectLst/>
                <a:uLnTx/>
                <a:uFillTx/>
                <a:latin typeface="Arial" charset="0"/>
              </a:rPr>
              <a:t>Comico di fisionomia</a:t>
            </a:r>
          </a:p>
        </p:txBody>
      </p:sp>
      <p:sp>
        <p:nvSpPr>
          <p:cNvPr id="47" name="Text Box 11"/>
          <p:cNvSpPr txBox="1">
            <a:spLocks noChangeArrowheads="1"/>
          </p:cNvSpPr>
          <p:nvPr/>
        </p:nvSpPr>
        <p:spPr bwMode="auto">
          <a:xfrm>
            <a:off x="6934200" y="1524000"/>
            <a:ext cx="16764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000000"/>
                </a:solidFill>
                <a:effectLst/>
                <a:uLnTx/>
                <a:uFillTx/>
                <a:latin typeface="Arial" charset="0"/>
              </a:rPr>
              <a:t>Comico di gesto</a:t>
            </a:r>
          </a:p>
        </p:txBody>
      </p:sp>
      <p:sp>
        <p:nvSpPr>
          <p:cNvPr id="48" name="Text Box 12"/>
          <p:cNvSpPr txBox="1">
            <a:spLocks noChangeArrowheads="1"/>
          </p:cNvSpPr>
          <p:nvPr/>
        </p:nvSpPr>
        <p:spPr bwMode="auto">
          <a:xfrm>
            <a:off x="685800" y="3124200"/>
            <a:ext cx="19812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000000"/>
                </a:solidFill>
                <a:effectLst/>
                <a:uLnTx/>
                <a:uFillTx/>
                <a:latin typeface="Arial" charset="0"/>
              </a:rPr>
              <a:t>Comico di carattere</a:t>
            </a:r>
          </a:p>
        </p:txBody>
      </p:sp>
      <p:sp>
        <p:nvSpPr>
          <p:cNvPr id="49" name="Text Box 13"/>
          <p:cNvSpPr txBox="1">
            <a:spLocks noChangeArrowheads="1"/>
          </p:cNvSpPr>
          <p:nvPr/>
        </p:nvSpPr>
        <p:spPr bwMode="auto">
          <a:xfrm>
            <a:off x="6553200" y="2895600"/>
            <a:ext cx="21336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000000"/>
                </a:solidFill>
                <a:effectLst/>
                <a:uLnTx/>
                <a:uFillTx/>
                <a:latin typeface="Arial" charset="0"/>
              </a:rPr>
              <a:t>Comico di situazione</a:t>
            </a:r>
          </a:p>
        </p:txBody>
      </p:sp>
      <p:sp>
        <p:nvSpPr>
          <p:cNvPr id="50" name="Text Box 14"/>
          <p:cNvSpPr txBox="1">
            <a:spLocks noChangeArrowheads="1"/>
          </p:cNvSpPr>
          <p:nvPr/>
        </p:nvSpPr>
        <p:spPr bwMode="auto">
          <a:xfrm>
            <a:off x="3657600" y="3717545"/>
            <a:ext cx="17526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CC0000"/>
                </a:solidFill>
                <a:effectLst/>
                <a:uLnTx/>
                <a:uFillTx/>
                <a:latin typeface="Arial" charset="0"/>
              </a:rPr>
              <a:t>Comico di parola</a:t>
            </a:r>
          </a:p>
        </p:txBody>
      </p:sp>
      <p:sp>
        <p:nvSpPr>
          <p:cNvPr id="51" name="Line 15"/>
          <p:cNvSpPr>
            <a:spLocks noChangeShapeType="1"/>
          </p:cNvSpPr>
          <p:nvPr/>
        </p:nvSpPr>
        <p:spPr bwMode="auto">
          <a:xfrm flipH="1">
            <a:off x="2438400" y="1905000"/>
            <a:ext cx="838200" cy="152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52" name="Line 16"/>
          <p:cNvSpPr>
            <a:spLocks noChangeShapeType="1"/>
          </p:cNvSpPr>
          <p:nvPr/>
        </p:nvSpPr>
        <p:spPr bwMode="auto">
          <a:xfrm flipH="1">
            <a:off x="2514600" y="2209800"/>
            <a:ext cx="1219200" cy="838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53" name="Line 17"/>
          <p:cNvSpPr>
            <a:spLocks noChangeShapeType="1"/>
          </p:cNvSpPr>
          <p:nvPr/>
        </p:nvSpPr>
        <p:spPr bwMode="auto">
          <a:xfrm>
            <a:off x="4501487" y="2227428"/>
            <a:ext cx="0" cy="1447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54" name="Line 18"/>
          <p:cNvSpPr>
            <a:spLocks noChangeShapeType="1"/>
          </p:cNvSpPr>
          <p:nvPr/>
        </p:nvSpPr>
        <p:spPr bwMode="auto">
          <a:xfrm>
            <a:off x="5791200" y="2133600"/>
            <a:ext cx="1447800" cy="609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55" name="Line 19"/>
          <p:cNvSpPr>
            <a:spLocks noChangeShapeType="1"/>
          </p:cNvSpPr>
          <p:nvPr/>
        </p:nvSpPr>
        <p:spPr bwMode="auto">
          <a:xfrm>
            <a:off x="5867400" y="1676400"/>
            <a:ext cx="838200" cy="76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56" name="Text Box 21"/>
          <p:cNvSpPr txBox="1">
            <a:spLocks noChangeArrowheads="1"/>
          </p:cNvSpPr>
          <p:nvPr/>
        </p:nvSpPr>
        <p:spPr bwMode="auto">
          <a:xfrm>
            <a:off x="533400" y="3657599"/>
            <a:ext cx="11430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CC0000"/>
                </a:solidFill>
                <a:effectLst/>
                <a:uLnTx/>
                <a:uFillTx/>
                <a:latin typeface="Arial" charset="0"/>
              </a:rPr>
              <a:t>Caricatura</a:t>
            </a:r>
          </a:p>
        </p:txBody>
      </p:sp>
      <p:sp>
        <p:nvSpPr>
          <p:cNvPr id="57" name="Text Box 22"/>
          <p:cNvSpPr txBox="1">
            <a:spLocks noChangeArrowheads="1"/>
          </p:cNvSpPr>
          <p:nvPr/>
        </p:nvSpPr>
        <p:spPr bwMode="auto">
          <a:xfrm>
            <a:off x="457200" y="4470116"/>
            <a:ext cx="16764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CC0000"/>
                </a:solidFill>
                <a:effectLst/>
                <a:uLnTx/>
                <a:uFillTx/>
                <a:latin typeface="Arial" charset="0"/>
              </a:rPr>
              <a:t>Battute di spirito</a:t>
            </a:r>
          </a:p>
        </p:txBody>
      </p:sp>
      <p:sp>
        <p:nvSpPr>
          <p:cNvPr id="58" name="Text Box 23"/>
          <p:cNvSpPr txBox="1">
            <a:spLocks noChangeArrowheads="1"/>
          </p:cNvSpPr>
          <p:nvPr/>
        </p:nvSpPr>
        <p:spPr bwMode="auto">
          <a:xfrm>
            <a:off x="5562600" y="4911725"/>
            <a:ext cx="12954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CC0000"/>
                </a:solidFill>
                <a:effectLst/>
                <a:uLnTx/>
                <a:uFillTx/>
                <a:latin typeface="Arial" charset="0"/>
              </a:rPr>
              <a:t>Doppi sensi</a:t>
            </a:r>
          </a:p>
        </p:txBody>
      </p:sp>
      <p:sp>
        <p:nvSpPr>
          <p:cNvPr id="59" name="Text Box 24"/>
          <p:cNvSpPr txBox="1">
            <a:spLocks noChangeArrowheads="1"/>
          </p:cNvSpPr>
          <p:nvPr/>
        </p:nvSpPr>
        <p:spPr bwMode="auto">
          <a:xfrm>
            <a:off x="2781300" y="5411806"/>
            <a:ext cx="7620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CC0000"/>
                </a:solidFill>
                <a:effectLst/>
                <a:uLnTx/>
                <a:uFillTx/>
                <a:latin typeface="Arial" charset="0"/>
              </a:rPr>
              <a:t>Ironia</a:t>
            </a:r>
          </a:p>
        </p:txBody>
      </p:sp>
      <p:sp>
        <p:nvSpPr>
          <p:cNvPr id="60" name="Text Box 25"/>
          <p:cNvSpPr txBox="1">
            <a:spLocks noChangeArrowheads="1"/>
          </p:cNvSpPr>
          <p:nvPr/>
        </p:nvSpPr>
        <p:spPr bwMode="auto">
          <a:xfrm>
            <a:off x="4188726" y="5334000"/>
            <a:ext cx="11430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CC0000"/>
                </a:solidFill>
                <a:effectLst/>
                <a:uLnTx/>
                <a:uFillTx/>
                <a:latin typeface="Arial" charset="0"/>
              </a:rPr>
              <a:t>Sarcasmo</a:t>
            </a:r>
          </a:p>
        </p:txBody>
      </p:sp>
      <p:sp>
        <p:nvSpPr>
          <p:cNvPr id="61" name="Text Box 26"/>
          <p:cNvSpPr txBox="1">
            <a:spLocks noChangeArrowheads="1"/>
          </p:cNvSpPr>
          <p:nvPr/>
        </p:nvSpPr>
        <p:spPr bwMode="auto">
          <a:xfrm>
            <a:off x="7543800" y="4530725"/>
            <a:ext cx="9144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CC0000"/>
                </a:solidFill>
                <a:effectLst/>
                <a:uLnTx/>
                <a:uFillTx/>
                <a:latin typeface="Arial" charset="0"/>
              </a:rPr>
              <a:t>Parodia</a:t>
            </a:r>
          </a:p>
        </p:txBody>
      </p:sp>
      <p:sp>
        <p:nvSpPr>
          <p:cNvPr id="62" name="Text Box 27"/>
          <p:cNvSpPr txBox="1">
            <a:spLocks noChangeArrowheads="1"/>
          </p:cNvSpPr>
          <p:nvPr/>
        </p:nvSpPr>
        <p:spPr bwMode="auto">
          <a:xfrm>
            <a:off x="7213979" y="3632245"/>
            <a:ext cx="8382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CC0000"/>
                </a:solidFill>
                <a:effectLst/>
                <a:uLnTx/>
                <a:uFillTx/>
                <a:latin typeface="Arial" charset="0"/>
              </a:rPr>
              <a:t>Satira</a:t>
            </a:r>
          </a:p>
        </p:txBody>
      </p:sp>
      <p:sp>
        <p:nvSpPr>
          <p:cNvPr id="63" name="Line 28"/>
          <p:cNvSpPr>
            <a:spLocks noChangeShapeType="1"/>
          </p:cNvSpPr>
          <p:nvPr/>
        </p:nvSpPr>
        <p:spPr bwMode="auto">
          <a:xfrm flipH="1" flipV="1">
            <a:off x="1831554" y="3805281"/>
            <a:ext cx="1749846" cy="17775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64" name="Line 29"/>
          <p:cNvSpPr>
            <a:spLocks noChangeShapeType="1"/>
          </p:cNvSpPr>
          <p:nvPr/>
        </p:nvSpPr>
        <p:spPr bwMode="auto">
          <a:xfrm flipV="1">
            <a:off x="5448300" y="3825920"/>
            <a:ext cx="1676400" cy="152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65" name="Line 30"/>
          <p:cNvSpPr>
            <a:spLocks noChangeShapeType="1"/>
          </p:cNvSpPr>
          <p:nvPr/>
        </p:nvSpPr>
        <p:spPr bwMode="auto">
          <a:xfrm flipH="1">
            <a:off x="2229134" y="4144607"/>
            <a:ext cx="1447800" cy="457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66" name="Line 32"/>
          <p:cNvSpPr>
            <a:spLocks noChangeShapeType="1"/>
          </p:cNvSpPr>
          <p:nvPr/>
        </p:nvSpPr>
        <p:spPr bwMode="auto">
          <a:xfrm flipH="1">
            <a:off x="3352800" y="4191000"/>
            <a:ext cx="838200" cy="11430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67" name="Line 33"/>
          <p:cNvSpPr>
            <a:spLocks noChangeShapeType="1"/>
          </p:cNvSpPr>
          <p:nvPr/>
        </p:nvSpPr>
        <p:spPr bwMode="auto">
          <a:xfrm>
            <a:off x="4533900" y="4191000"/>
            <a:ext cx="76200" cy="1066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68" name="Line 34"/>
          <p:cNvSpPr>
            <a:spLocks noChangeShapeType="1"/>
          </p:cNvSpPr>
          <p:nvPr/>
        </p:nvSpPr>
        <p:spPr bwMode="auto">
          <a:xfrm>
            <a:off x="5065026" y="4225925"/>
            <a:ext cx="533400" cy="609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69" name="Line 35"/>
          <p:cNvSpPr>
            <a:spLocks noChangeShapeType="1"/>
          </p:cNvSpPr>
          <p:nvPr/>
        </p:nvSpPr>
        <p:spPr bwMode="auto">
          <a:xfrm>
            <a:off x="5448300" y="4220807"/>
            <a:ext cx="1905000" cy="3810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Tree>
    <p:extLst>
      <p:ext uri="{BB962C8B-B14F-4D97-AF65-F5344CB8AC3E}">
        <p14:creationId xmlns:p14="http://schemas.microsoft.com/office/powerpoint/2010/main" val="19253496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500"/>
                                        <p:tgtEl>
                                          <p:spTgt spid="5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fade">
                                      <p:cBhvr>
                                        <p:cTn id="70" dur="500"/>
                                        <p:tgtEl>
                                          <p:spTgt spid="6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500"/>
                                        <p:tgtEl>
                                          <p:spTgt spid="6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500"/>
                                        <p:tgtEl>
                                          <p:spTgt spid="6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500"/>
                                        <p:tgtEl>
                                          <p:spTgt spid="6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fade">
                                      <p:cBhvr>
                                        <p:cTn id="85"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4"/>
          <p:cNvSpPr txBox="1">
            <a:spLocks noChangeArrowheads="1"/>
          </p:cNvSpPr>
          <p:nvPr/>
        </p:nvSpPr>
        <p:spPr bwMode="auto">
          <a:xfrm>
            <a:off x="3211773" y="153869"/>
            <a:ext cx="23622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000000"/>
                </a:solidFill>
                <a:effectLst/>
                <a:uLnTx/>
                <a:uFillTx/>
                <a:latin typeface="Arial" charset="0"/>
              </a:rPr>
              <a:t>IL GENERE COMICO</a:t>
            </a:r>
          </a:p>
        </p:txBody>
      </p:sp>
      <p:sp>
        <p:nvSpPr>
          <p:cNvPr id="31" name="Text Box 5"/>
          <p:cNvSpPr txBox="1">
            <a:spLocks noChangeArrowheads="1"/>
          </p:cNvSpPr>
          <p:nvPr/>
        </p:nvSpPr>
        <p:spPr bwMode="auto">
          <a:xfrm>
            <a:off x="3641678" y="1125940"/>
            <a:ext cx="15240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000000"/>
                </a:solidFill>
                <a:effectLst/>
                <a:uLnTx/>
                <a:uFillTx/>
                <a:latin typeface="Arial" charset="0"/>
              </a:rPr>
              <a:t>Si suddivide in</a:t>
            </a:r>
          </a:p>
        </p:txBody>
      </p:sp>
      <p:sp>
        <p:nvSpPr>
          <p:cNvPr id="32" name="Text Box 6"/>
          <p:cNvSpPr txBox="1">
            <a:spLocks noChangeArrowheads="1"/>
          </p:cNvSpPr>
          <p:nvPr/>
        </p:nvSpPr>
        <p:spPr bwMode="auto">
          <a:xfrm>
            <a:off x="2667000" y="1981200"/>
            <a:ext cx="13716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000000"/>
                </a:solidFill>
                <a:effectLst/>
                <a:uLnTx/>
                <a:uFillTx/>
                <a:latin typeface="Arial" charset="0"/>
              </a:rPr>
              <a:t>Comico puro </a:t>
            </a:r>
          </a:p>
        </p:txBody>
      </p:sp>
      <p:sp>
        <p:nvSpPr>
          <p:cNvPr id="33" name="Text Box 7"/>
          <p:cNvSpPr txBox="1">
            <a:spLocks noChangeArrowheads="1"/>
          </p:cNvSpPr>
          <p:nvPr/>
        </p:nvSpPr>
        <p:spPr bwMode="auto">
          <a:xfrm>
            <a:off x="5105400" y="1981199"/>
            <a:ext cx="11430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dirty="0" smtClean="0">
                <a:ln>
                  <a:noFill/>
                </a:ln>
                <a:solidFill>
                  <a:srgbClr val="000000"/>
                </a:solidFill>
                <a:effectLst/>
                <a:uLnTx/>
                <a:uFillTx/>
                <a:latin typeface="Arial" charset="0"/>
              </a:rPr>
              <a:t>Umorismo</a:t>
            </a:r>
          </a:p>
        </p:txBody>
      </p:sp>
      <p:sp>
        <p:nvSpPr>
          <p:cNvPr id="34" name="Line 8"/>
          <p:cNvSpPr>
            <a:spLocks noChangeShapeType="1"/>
          </p:cNvSpPr>
          <p:nvPr/>
        </p:nvSpPr>
        <p:spPr bwMode="auto">
          <a:xfrm>
            <a:off x="4380363" y="564107"/>
            <a:ext cx="0" cy="457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35" name="Line 9"/>
          <p:cNvSpPr>
            <a:spLocks noChangeShapeType="1"/>
          </p:cNvSpPr>
          <p:nvPr/>
        </p:nvSpPr>
        <p:spPr bwMode="auto">
          <a:xfrm flipH="1">
            <a:off x="3429000" y="1600200"/>
            <a:ext cx="304800" cy="304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36" name="Line 10"/>
          <p:cNvSpPr>
            <a:spLocks noChangeShapeType="1"/>
          </p:cNvSpPr>
          <p:nvPr/>
        </p:nvSpPr>
        <p:spPr bwMode="auto">
          <a:xfrm>
            <a:off x="4876800" y="1600200"/>
            <a:ext cx="415280" cy="304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47" name="Text Box 22"/>
          <p:cNvSpPr txBox="1">
            <a:spLocks noChangeArrowheads="1"/>
          </p:cNvSpPr>
          <p:nvPr/>
        </p:nvSpPr>
        <p:spPr bwMode="auto">
          <a:xfrm>
            <a:off x="3897573" y="2515571"/>
            <a:ext cx="990600" cy="346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008000"/>
                </a:solidFill>
                <a:effectLst/>
                <a:uLnTx/>
                <a:uFillTx/>
                <a:latin typeface="Arial" charset="0"/>
              </a:rPr>
              <a:t>CINEMA</a:t>
            </a:r>
          </a:p>
        </p:txBody>
      </p:sp>
      <p:sp>
        <p:nvSpPr>
          <p:cNvPr id="48" name="Text Box 23"/>
          <p:cNvSpPr txBox="1">
            <a:spLocks noChangeArrowheads="1"/>
          </p:cNvSpPr>
          <p:nvPr/>
        </p:nvSpPr>
        <p:spPr bwMode="auto">
          <a:xfrm>
            <a:off x="1714499" y="4015800"/>
            <a:ext cx="2514600" cy="7127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008000"/>
                </a:solidFill>
                <a:effectLst/>
                <a:uLnTx/>
                <a:uFillTx/>
                <a:latin typeface="Arial" charset="0"/>
              </a:rPr>
              <a:t>             Slapstick</a:t>
            </a:r>
          </a:p>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smtClean="0">
                <a:ln>
                  <a:noFill/>
                </a:ln>
                <a:solidFill>
                  <a:srgbClr val="008000"/>
                </a:solidFill>
                <a:effectLst/>
                <a:uLnTx/>
                <a:uFillTx/>
                <a:latin typeface="Arial" charset="0"/>
              </a:rPr>
              <a:t>(gag gestuale e verbale)</a:t>
            </a:r>
          </a:p>
        </p:txBody>
      </p:sp>
      <p:sp>
        <p:nvSpPr>
          <p:cNvPr id="49" name="Text Box 25"/>
          <p:cNvSpPr txBox="1">
            <a:spLocks noChangeArrowheads="1"/>
          </p:cNvSpPr>
          <p:nvPr/>
        </p:nvSpPr>
        <p:spPr bwMode="auto">
          <a:xfrm>
            <a:off x="4834100" y="4015800"/>
            <a:ext cx="2895600" cy="9572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dirty="0" smtClean="0">
                <a:ln>
                  <a:noFill/>
                </a:ln>
                <a:solidFill>
                  <a:srgbClr val="000000"/>
                </a:solidFill>
                <a:effectLst/>
                <a:uLnTx/>
                <a:uFillTx/>
                <a:latin typeface="Arial" charset="0"/>
              </a:rPr>
              <a:t>            </a:t>
            </a:r>
            <a:r>
              <a:rPr kumimoji="0" lang="it-IT" altLang="it-IT" sz="1600" b="0" i="0" u="none" strike="noStrike" kern="0" cap="none" spc="0" normalizeH="0" baseline="0" noProof="0" dirty="0" smtClean="0">
                <a:ln>
                  <a:noFill/>
                </a:ln>
                <a:solidFill>
                  <a:srgbClr val="008000"/>
                </a:solidFill>
                <a:effectLst/>
                <a:uLnTx/>
                <a:uFillTx/>
                <a:latin typeface="Arial" charset="0"/>
              </a:rPr>
              <a:t>Film commedia</a:t>
            </a:r>
          </a:p>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600" b="0" i="0" u="none" strike="noStrike" kern="0" cap="none" spc="0" normalizeH="0" baseline="0" noProof="0" dirty="0" smtClean="0">
                <a:ln>
                  <a:noFill/>
                </a:ln>
                <a:solidFill>
                  <a:srgbClr val="008000"/>
                </a:solidFill>
                <a:effectLst/>
                <a:uLnTx/>
                <a:uFillTx/>
                <a:latin typeface="Arial" charset="0"/>
              </a:rPr>
              <a:t>(situazioni di verosimiglianza      e umorismo con </a:t>
            </a:r>
            <a:r>
              <a:rPr kumimoji="0" lang="it-IT" altLang="it-IT" sz="1600" b="0" i="0" u="none" strike="noStrike" kern="0" cap="none" spc="0" normalizeH="0" baseline="0" noProof="0" dirty="0" err="1" smtClean="0">
                <a:ln>
                  <a:noFill/>
                </a:ln>
                <a:solidFill>
                  <a:srgbClr val="008000"/>
                </a:solidFill>
                <a:effectLst/>
                <a:uLnTx/>
                <a:uFillTx/>
                <a:latin typeface="Arial" charset="0"/>
              </a:rPr>
              <a:t>slapstick</a:t>
            </a:r>
            <a:r>
              <a:rPr kumimoji="0" lang="it-IT" altLang="it-IT" sz="1600" b="0" i="0" u="none" strike="noStrike" kern="0" cap="none" spc="0" normalizeH="0" baseline="0" noProof="0" dirty="0" smtClean="0">
                <a:ln>
                  <a:noFill/>
                </a:ln>
                <a:solidFill>
                  <a:srgbClr val="008000"/>
                </a:solidFill>
                <a:effectLst/>
                <a:uLnTx/>
                <a:uFillTx/>
                <a:latin typeface="Arial" charset="0"/>
              </a:rPr>
              <a:t>)</a:t>
            </a:r>
          </a:p>
        </p:txBody>
      </p:sp>
      <p:sp>
        <p:nvSpPr>
          <p:cNvPr id="50" name="Line 26"/>
          <p:cNvSpPr>
            <a:spLocks noChangeShapeType="1"/>
          </p:cNvSpPr>
          <p:nvPr/>
        </p:nvSpPr>
        <p:spPr bwMode="auto">
          <a:xfrm flipH="1">
            <a:off x="3531358" y="2999303"/>
            <a:ext cx="366215" cy="85939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sp>
        <p:nvSpPr>
          <p:cNvPr id="51" name="Line 28"/>
          <p:cNvSpPr>
            <a:spLocks noChangeShapeType="1"/>
          </p:cNvSpPr>
          <p:nvPr/>
        </p:nvSpPr>
        <p:spPr bwMode="auto">
          <a:xfrm>
            <a:off x="4860878" y="2971800"/>
            <a:ext cx="304800" cy="914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0" i="0" u="none" strike="noStrike" kern="0" cap="none" spc="0" normalizeH="0" baseline="0" noProof="0" smtClean="0">
              <a:ln>
                <a:noFill/>
              </a:ln>
              <a:solidFill>
                <a:srgbClr val="000000"/>
              </a:solidFill>
              <a:effectLst/>
              <a:uLnTx/>
              <a:uFillTx/>
              <a:latin typeface="Arial" charset="0"/>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153869"/>
            <a:ext cx="2085975" cy="3533775"/>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11956"/>
            <a:ext cx="2343472" cy="3520179"/>
          </a:xfrm>
          <a:prstGeom prst="rect">
            <a:avLst/>
          </a:prstGeom>
        </p:spPr>
      </p:pic>
    </p:spTree>
    <p:extLst>
      <p:ext uri="{BB962C8B-B14F-4D97-AF65-F5344CB8AC3E}">
        <p14:creationId xmlns:p14="http://schemas.microsoft.com/office/powerpoint/2010/main" val="16161889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1000"/>
                                        <p:tgtEl>
                                          <p:spTgt spid="48"/>
                                        </p:tgtEl>
                                      </p:cBhvr>
                                    </p:animEffect>
                                    <p:anim calcmode="lin" valueType="num">
                                      <p:cBhvr>
                                        <p:cTn id="48" dur="1000" fill="hold"/>
                                        <p:tgtEl>
                                          <p:spTgt spid="48"/>
                                        </p:tgtEl>
                                        <p:attrNameLst>
                                          <p:attrName>ppt_x</p:attrName>
                                        </p:attrNameLst>
                                      </p:cBhvr>
                                      <p:tavLst>
                                        <p:tav tm="0">
                                          <p:val>
                                            <p:strVal val="#ppt_x"/>
                                          </p:val>
                                        </p:tav>
                                        <p:tav tm="100000">
                                          <p:val>
                                            <p:strVal val="#ppt_x"/>
                                          </p:val>
                                        </p:tav>
                                      </p:tavLst>
                                    </p:anim>
                                    <p:anim calcmode="lin" valueType="num">
                                      <p:cBhvr>
                                        <p:cTn id="49" dur="1000" fill="hold"/>
                                        <p:tgtEl>
                                          <p:spTgt spid="4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anim calcmode="lin" valueType="num">
                                      <p:cBhvr>
                                        <p:cTn id="53" dur="1000" fill="hold"/>
                                        <p:tgtEl>
                                          <p:spTgt spid="49"/>
                                        </p:tgtEl>
                                        <p:attrNameLst>
                                          <p:attrName>ppt_x</p:attrName>
                                        </p:attrNameLst>
                                      </p:cBhvr>
                                      <p:tavLst>
                                        <p:tav tm="0">
                                          <p:val>
                                            <p:strVal val="#ppt_x"/>
                                          </p:val>
                                        </p:tav>
                                        <p:tav tm="100000">
                                          <p:val>
                                            <p:strVal val="#ppt_x"/>
                                          </p:val>
                                        </p:tav>
                                      </p:tavLst>
                                    </p:anim>
                                    <p:anim calcmode="lin" valueType="num">
                                      <p:cBhvr>
                                        <p:cTn id="54" dur="1000" fill="hold"/>
                                        <p:tgtEl>
                                          <p:spTgt spid="4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1000"/>
                                        <p:tgtEl>
                                          <p:spTgt spid="50"/>
                                        </p:tgtEl>
                                      </p:cBhvr>
                                    </p:animEffect>
                                    <p:anim calcmode="lin" valueType="num">
                                      <p:cBhvr>
                                        <p:cTn id="58" dur="1000" fill="hold"/>
                                        <p:tgtEl>
                                          <p:spTgt spid="50"/>
                                        </p:tgtEl>
                                        <p:attrNameLst>
                                          <p:attrName>ppt_x</p:attrName>
                                        </p:attrNameLst>
                                      </p:cBhvr>
                                      <p:tavLst>
                                        <p:tav tm="0">
                                          <p:val>
                                            <p:strVal val="#ppt_x"/>
                                          </p:val>
                                        </p:tav>
                                        <p:tav tm="100000">
                                          <p:val>
                                            <p:strVal val="#ppt_x"/>
                                          </p:val>
                                        </p:tav>
                                      </p:tavLst>
                                    </p:anim>
                                    <p:anim calcmode="lin" valueType="num">
                                      <p:cBhvr>
                                        <p:cTn id="59" dur="1000" fill="hold"/>
                                        <p:tgtEl>
                                          <p:spTgt spid="5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1000"/>
                                        <p:tgtEl>
                                          <p:spTgt spid="51"/>
                                        </p:tgtEl>
                                      </p:cBhvr>
                                    </p:animEffect>
                                    <p:anim calcmode="lin" valueType="num">
                                      <p:cBhvr>
                                        <p:cTn id="63" dur="1000" fill="hold"/>
                                        <p:tgtEl>
                                          <p:spTgt spid="51"/>
                                        </p:tgtEl>
                                        <p:attrNameLst>
                                          <p:attrName>ppt_x</p:attrName>
                                        </p:attrNameLst>
                                      </p:cBhvr>
                                      <p:tavLst>
                                        <p:tav tm="0">
                                          <p:val>
                                            <p:strVal val="#ppt_x"/>
                                          </p:val>
                                        </p:tav>
                                        <p:tav tm="100000">
                                          <p:val>
                                            <p:strVal val="#ppt_x"/>
                                          </p:val>
                                        </p:tav>
                                      </p:tavLst>
                                    </p:anim>
                                    <p:anim calcmode="lin" valueType="num">
                                      <p:cBhvr>
                                        <p:cTn id="6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circle(in)">
                                      <p:cBhvr>
                                        <p:cTn id="69" dur="20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9"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fill="hold"/>
                                        <p:tgtEl>
                                          <p:spTgt spid="4"/>
                                        </p:tgtEl>
                                        <p:attrNameLst>
                                          <p:attrName>ppt_x</p:attrName>
                                        </p:attrNameLst>
                                      </p:cBhvr>
                                      <p:tavLst>
                                        <p:tav tm="0">
                                          <p:val>
                                            <p:strVal val="0-#ppt_w/2"/>
                                          </p:val>
                                        </p:tav>
                                        <p:tav tm="100000">
                                          <p:val>
                                            <p:strVal val="#ppt_x"/>
                                          </p:val>
                                        </p:tav>
                                      </p:tavLst>
                                    </p:anim>
                                    <p:anim calcmode="lin" valueType="num">
                                      <p:cBhvr additive="base">
                                        <p:cTn id="7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47" grpId="0" animBg="1"/>
      <p:bldP spid="48" grpId="0" animBg="1"/>
      <p:bldP spid="49" grpId="0" animBg="1"/>
      <p:bldP spid="50"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3648" y="0"/>
            <a:ext cx="6512511" cy="1143000"/>
          </a:xfrm>
        </p:spPr>
        <p:txBody>
          <a:bodyPr/>
          <a:lstStyle/>
          <a:p>
            <a:pPr marL="0" indent="0" algn="ctr">
              <a:buNone/>
            </a:pPr>
            <a:r>
              <a:rPr lang="it-IT" dirty="0" smtClean="0"/>
              <a:t>Genere comico</a:t>
            </a:r>
            <a:endParaRPr lang="it-IT" dirty="0"/>
          </a:p>
        </p:txBody>
      </p:sp>
      <p:sp>
        <p:nvSpPr>
          <p:cNvPr id="4" name="Rettangolo arrotondato 3"/>
          <p:cNvSpPr/>
          <p:nvPr/>
        </p:nvSpPr>
        <p:spPr>
          <a:xfrm>
            <a:off x="107504" y="980728"/>
            <a:ext cx="5976664" cy="2808312"/>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it-IT" dirty="0" smtClean="0">
                <a:ln>
                  <a:solidFill>
                    <a:schemeClr val="bg1"/>
                  </a:solidFill>
                </a:ln>
                <a:solidFill>
                  <a:schemeClr val="bg1"/>
                </a:solidFill>
              </a:rPr>
              <a:t>Il comico  è tutto ciò che ci fa ridere  in modo  immediato e spontaneo,  in quanto la risata nasce dal fatto di cogliere una situazione di  contrasto rispetto alla normalità.  Il genere comico è una narrazione che mira a far divertire il lettore</a:t>
            </a:r>
            <a:endParaRPr lang="it-IT" dirty="0">
              <a:ln>
                <a:solidFill>
                  <a:schemeClr val="bg1"/>
                </a:solidFill>
              </a:ln>
              <a:solidFill>
                <a:schemeClr val="bg1"/>
              </a:solidFill>
            </a:endParaRPr>
          </a:p>
        </p:txBody>
      </p:sp>
      <p:sp>
        <p:nvSpPr>
          <p:cNvPr id="5" name="Rettangolo arrotondato 4"/>
          <p:cNvSpPr/>
          <p:nvPr/>
        </p:nvSpPr>
        <p:spPr>
          <a:xfrm>
            <a:off x="3903705" y="3699120"/>
            <a:ext cx="4978824" cy="2520280"/>
          </a:xfrm>
          <a:prstGeom prst="roundRect">
            <a:avLst/>
          </a:prstGeom>
          <a:solidFill>
            <a:srgbClr val="00AEC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ln>
                  <a:solidFill>
                    <a:schemeClr val="bg1"/>
                  </a:solidFill>
                </a:ln>
                <a:solidFill>
                  <a:schemeClr val="bg1"/>
                </a:solidFill>
              </a:rPr>
              <a:t>Il genere comico  infrange  spesso le leggi della  verosimiglianza facendo ricorso a figure retoriche</a:t>
            </a:r>
            <a:endParaRPr lang="it-IT" dirty="0">
              <a:ln>
                <a:solidFill>
                  <a:schemeClr val="bg1"/>
                </a:solidFill>
              </a:ln>
              <a:solidFill>
                <a:schemeClr val="bg1"/>
              </a:solidFill>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29" y="3933054"/>
            <a:ext cx="3417962" cy="2703761"/>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961" y="926169"/>
            <a:ext cx="2578568" cy="2668818"/>
          </a:xfrm>
          <a:prstGeom prst="rect">
            <a:avLst/>
          </a:prstGeom>
        </p:spPr>
      </p:pic>
    </p:spTree>
    <p:extLst>
      <p:ext uri="{BB962C8B-B14F-4D97-AF65-F5344CB8AC3E}">
        <p14:creationId xmlns:p14="http://schemas.microsoft.com/office/powerpoint/2010/main" val="260926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plus(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4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anim calcmode="lin" valueType="num">
                                      <p:cBhvr>
                                        <p:cTn id="32" dur="2000" fill="hold"/>
                                        <p:tgtEl>
                                          <p:spTgt spid="6"/>
                                        </p:tgtEl>
                                        <p:attrNameLst>
                                          <p:attrName>style.rotation</p:attrName>
                                        </p:attrNameLst>
                                      </p:cBhvr>
                                      <p:tavLst>
                                        <p:tav tm="0">
                                          <p:val>
                                            <p:fltVal val="720"/>
                                          </p:val>
                                        </p:tav>
                                        <p:tav tm="100000">
                                          <p:val>
                                            <p:fltVal val="0"/>
                                          </p:val>
                                        </p:tav>
                                      </p:tavLst>
                                    </p:anim>
                                    <p:anim calcmode="lin" valueType="num">
                                      <p:cBhvr>
                                        <p:cTn id="33" dur="2000" fill="hold"/>
                                        <p:tgtEl>
                                          <p:spTgt spid="6"/>
                                        </p:tgtEl>
                                        <p:attrNameLst>
                                          <p:attrName>ppt_h</p:attrName>
                                        </p:attrNameLst>
                                      </p:cBhvr>
                                      <p:tavLst>
                                        <p:tav tm="0">
                                          <p:val>
                                            <p:fltVal val="0"/>
                                          </p:val>
                                        </p:tav>
                                        <p:tav tm="100000">
                                          <p:val>
                                            <p:strVal val="#ppt_h"/>
                                          </p:val>
                                        </p:tav>
                                      </p:tavLst>
                                    </p:anim>
                                    <p:anim calcmode="lin" valueType="num">
                                      <p:cBhvr>
                                        <p:cTn id="34"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484784"/>
          </a:xfrm>
        </p:spPr>
        <p:txBody>
          <a:bodyPr/>
          <a:lstStyle/>
          <a:p>
            <a:pPr marL="0" indent="0" algn="ctr">
              <a:buNone/>
            </a:pPr>
            <a:r>
              <a:rPr lang="it-IT" sz="4000" dirty="0" smtClean="0"/>
              <a:t>La differenza fra il genere comico e il  genere umoristico</a:t>
            </a:r>
            <a:endParaRPr lang="it-IT" sz="4000" dirty="0"/>
          </a:p>
        </p:txBody>
      </p:sp>
      <p:sp>
        <p:nvSpPr>
          <p:cNvPr id="5" name="Arrotonda angolo diagonale rettangolo 4"/>
          <p:cNvSpPr/>
          <p:nvPr/>
        </p:nvSpPr>
        <p:spPr>
          <a:xfrm>
            <a:off x="107504" y="1389357"/>
            <a:ext cx="4572000" cy="2448272"/>
          </a:xfrm>
          <a:prstGeom prst="round2Diag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Il genere comico è tutto ciò che spinge a ridere in modo immediato e spontaneo</a:t>
            </a:r>
            <a:endParaRPr lang="it-IT" dirty="0"/>
          </a:p>
        </p:txBody>
      </p:sp>
      <p:sp>
        <p:nvSpPr>
          <p:cNvPr id="6" name="Rettangolo con singolo angolo arrotondato 5"/>
          <p:cNvSpPr/>
          <p:nvPr/>
        </p:nvSpPr>
        <p:spPr>
          <a:xfrm>
            <a:off x="3563888" y="3717032"/>
            <a:ext cx="5328592" cy="2736304"/>
          </a:xfrm>
          <a:prstGeom prst="round1Rect">
            <a:avLst/>
          </a:prstGeom>
          <a:solidFill>
            <a:srgbClr val="22A46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Il genere umoristico è una forma di comicità  basata sull’osservazione  di aspetti  insoliti  e bizzarri della realtà</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4149080"/>
            <a:ext cx="2862064" cy="2506588"/>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428800"/>
            <a:ext cx="2014023" cy="2216224"/>
          </a:xfrm>
          <a:prstGeom prst="rect">
            <a:avLst/>
          </a:prstGeom>
        </p:spPr>
      </p:pic>
    </p:spTree>
    <p:extLst>
      <p:ext uri="{BB962C8B-B14F-4D97-AF65-F5344CB8AC3E}">
        <p14:creationId xmlns:p14="http://schemas.microsoft.com/office/powerpoint/2010/main" val="1949927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3999" cy="1484784"/>
          </a:xfrm>
        </p:spPr>
        <p:txBody>
          <a:bodyPr/>
          <a:lstStyle/>
          <a:p>
            <a:pPr marL="0" indent="0" algn="ctr">
              <a:buNone/>
            </a:pPr>
            <a:r>
              <a:rPr lang="it-IT" dirty="0" smtClean="0"/>
              <a:t>Le categorie fondamentali del genere comico</a:t>
            </a:r>
            <a:endParaRPr lang="it-IT" dirty="0"/>
          </a:p>
        </p:txBody>
      </p:sp>
      <p:cxnSp>
        <p:nvCxnSpPr>
          <p:cNvPr id="4" name="Connettore 2 3"/>
          <p:cNvCxnSpPr/>
          <p:nvPr/>
        </p:nvCxnSpPr>
        <p:spPr>
          <a:xfrm flipH="1">
            <a:off x="1432682" y="836712"/>
            <a:ext cx="648072" cy="1224136"/>
          </a:xfrm>
          <a:prstGeom prst="straightConnector1">
            <a:avLst/>
          </a:prstGeom>
          <a:ln>
            <a:solidFill>
              <a:srgbClr val="FF0000"/>
            </a:solidFill>
            <a:tailEnd type="arrow"/>
          </a:ln>
        </p:spPr>
        <p:style>
          <a:lnRef idx="3">
            <a:schemeClr val="accent3"/>
          </a:lnRef>
          <a:fillRef idx="0">
            <a:schemeClr val="accent3"/>
          </a:fillRef>
          <a:effectRef idx="2">
            <a:schemeClr val="accent3"/>
          </a:effectRef>
          <a:fontRef idx="minor">
            <a:schemeClr val="tx1"/>
          </a:fontRef>
        </p:style>
      </p:cxnSp>
      <p:cxnSp>
        <p:nvCxnSpPr>
          <p:cNvPr id="6" name="Connettore 2 5"/>
          <p:cNvCxnSpPr/>
          <p:nvPr/>
        </p:nvCxnSpPr>
        <p:spPr>
          <a:xfrm flipH="1">
            <a:off x="2646123" y="1772435"/>
            <a:ext cx="727399" cy="208861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8" name="Connettore 2 7"/>
          <p:cNvCxnSpPr/>
          <p:nvPr/>
        </p:nvCxnSpPr>
        <p:spPr>
          <a:xfrm>
            <a:off x="5693302" y="1673288"/>
            <a:ext cx="725806" cy="218776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0" name="Connettore 2 9"/>
          <p:cNvCxnSpPr/>
          <p:nvPr/>
        </p:nvCxnSpPr>
        <p:spPr>
          <a:xfrm>
            <a:off x="4548825" y="1673288"/>
            <a:ext cx="120841" cy="2907840"/>
          </a:xfrm>
          <a:prstGeom prst="straightConnector1">
            <a:avLst/>
          </a:prstGeom>
          <a:ln>
            <a:solidFill>
              <a:srgbClr val="FFFF00"/>
            </a:solidFill>
            <a:tailEnd type="arrow"/>
          </a:ln>
        </p:spPr>
        <p:style>
          <a:lnRef idx="3">
            <a:schemeClr val="accent3"/>
          </a:lnRef>
          <a:fillRef idx="0">
            <a:schemeClr val="accent3"/>
          </a:fillRef>
          <a:effectRef idx="2">
            <a:schemeClr val="accent3"/>
          </a:effectRef>
          <a:fontRef idx="minor">
            <a:schemeClr val="tx1"/>
          </a:fontRef>
        </p:style>
      </p:cxnSp>
      <p:sp>
        <p:nvSpPr>
          <p:cNvPr id="22" name="Ritaglia angolo stesso lato rettangolo 21"/>
          <p:cNvSpPr/>
          <p:nvPr/>
        </p:nvSpPr>
        <p:spPr>
          <a:xfrm>
            <a:off x="460574" y="4102261"/>
            <a:ext cx="2592288" cy="1584176"/>
          </a:xfrm>
          <a:prstGeom prst="snip2Same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rtlCol="0" anchor="ctr"/>
          <a:lstStyle/>
          <a:p>
            <a:pPr algn="ctr"/>
            <a:r>
              <a:rPr lang="it-IT" dirty="0" smtClean="0"/>
              <a:t>Comico di gesto:</a:t>
            </a:r>
          </a:p>
          <a:p>
            <a:pPr algn="ctr"/>
            <a:r>
              <a:rPr lang="it-IT" dirty="0" smtClean="0"/>
              <a:t> comicità provocata da movimenti meccanici, ripetitivi o automatici</a:t>
            </a:r>
            <a:endParaRPr lang="it-IT" dirty="0"/>
          </a:p>
        </p:txBody>
      </p:sp>
      <p:sp>
        <p:nvSpPr>
          <p:cNvPr id="20" name="Documento 19"/>
          <p:cNvSpPr/>
          <p:nvPr/>
        </p:nvSpPr>
        <p:spPr>
          <a:xfrm>
            <a:off x="162281" y="2159276"/>
            <a:ext cx="2411760" cy="1848229"/>
          </a:xfrm>
          <a:prstGeom prst="flowChartDocumen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3"/>
          </a:fillRef>
          <a:effectRef idx="1">
            <a:schemeClr val="accent3"/>
          </a:effectRef>
          <a:fontRef idx="minor">
            <a:schemeClr val="lt1"/>
          </a:fontRef>
        </p:style>
        <p:txBody>
          <a:bodyPr rtlCol="0" anchor="ctr"/>
          <a:lstStyle/>
          <a:p>
            <a:pPr algn="ctr"/>
            <a:r>
              <a:rPr lang="it-IT" dirty="0" smtClean="0"/>
              <a:t>Comico  di fisionomia: comicità provocata da un’alterazione dei tratti del volto e del corpo</a:t>
            </a:r>
            <a:endParaRPr lang="it-IT" dirty="0"/>
          </a:p>
        </p:txBody>
      </p:sp>
      <p:sp>
        <p:nvSpPr>
          <p:cNvPr id="25" name="Scheda 24"/>
          <p:cNvSpPr/>
          <p:nvPr/>
        </p:nvSpPr>
        <p:spPr>
          <a:xfrm>
            <a:off x="3252681" y="4704611"/>
            <a:ext cx="2592288" cy="1963651"/>
          </a:xfrm>
          <a:prstGeom prst="flowChartPunchedCard">
            <a:avLst/>
          </a:prstGeom>
          <a:solidFill>
            <a:srgbClr val="0009C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Comico di carattere:</a:t>
            </a:r>
          </a:p>
          <a:p>
            <a:pPr algn="ctr"/>
            <a:r>
              <a:rPr lang="it-IT" dirty="0" smtClean="0"/>
              <a:t> comicità che scaturisce dal modo di essere di  una persona  o dalle sue  manie caratteriali</a:t>
            </a:r>
            <a:endParaRPr lang="it-IT" dirty="0"/>
          </a:p>
        </p:txBody>
      </p:sp>
      <p:sp>
        <p:nvSpPr>
          <p:cNvPr id="27" name="Angolo ripiegato 26"/>
          <p:cNvSpPr/>
          <p:nvPr/>
        </p:nvSpPr>
        <p:spPr>
          <a:xfrm>
            <a:off x="6290019" y="4102262"/>
            <a:ext cx="2273470" cy="1921468"/>
          </a:xfrm>
          <a:prstGeom prst="foldedCorner">
            <a:avLst>
              <a:gd name="adj" fmla="val 12376"/>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Comico di situazione:</a:t>
            </a:r>
          </a:p>
          <a:p>
            <a:pPr algn="ctr"/>
            <a:r>
              <a:rPr lang="it-IT" dirty="0" smtClean="0"/>
              <a:t> comicità provocata involontariamente da una situazione. Una persona agisce in modo inaspettato</a:t>
            </a:r>
            <a:endParaRPr lang="it-IT" dirty="0"/>
          </a:p>
        </p:txBody>
      </p:sp>
      <p:pic>
        <p:nvPicPr>
          <p:cNvPr id="36" name="Immagine 3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17" b="100000" l="0" r="98333"/>
                    </a14:imgEffect>
                  </a14:imgLayer>
                </a14:imgProps>
              </a:ext>
              <a:ext uri="{28A0092B-C50C-407E-A947-70E740481C1C}">
                <a14:useLocalDpi xmlns:a14="http://schemas.microsoft.com/office/drawing/2010/main" val="0"/>
              </a:ext>
            </a:extLst>
          </a:blip>
          <a:srcRect l="-8907" t="199410" r="8907" b="-199410"/>
          <a:stretch/>
        </p:blipFill>
        <p:spPr>
          <a:xfrm>
            <a:off x="5693302" y="5373216"/>
            <a:ext cx="1733452" cy="1733452"/>
          </a:xfrm>
          <a:prstGeom prst="rect">
            <a:avLst/>
          </a:prstGeom>
        </p:spPr>
      </p:pic>
      <p:sp>
        <p:nvSpPr>
          <p:cNvPr id="42" name="Ritaglia angolo diagonale rettangolo 41"/>
          <p:cNvSpPr/>
          <p:nvPr/>
        </p:nvSpPr>
        <p:spPr>
          <a:xfrm>
            <a:off x="6732240" y="2159276"/>
            <a:ext cx="2260443" cy="1629044"/>
          </a:xfrm>
          <a:prstGeom prst="snip2DiagRect">
            <a:avLst>
              <a:gd name="adj1" fmla="val 18492"/>
              <a:gd name="adj2" fmla="val 6311"/>
            </a:avLst>
          </a:prstGeom>
          <a:solidFill>
            <a:srgbClr val="23B70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Comico di parola:</a:t>
            </a:r>
          </a:p>
          <a:p>
            <a:pPr algn="ctr"/>
            <a:r>
              <a:rPr lang="it-IT" dirty="0" smtClean="0"/>
              <a:t> comicità che nasce da usi particolari della parola</a:t>
            </a:r>
            <a:endParaRPr lang="it-IT" dirty="0"/>
          </a:p>
        </p:txBody>
      </p:sp>
      <p:cxnSp>
        <p:nvCxnSpPr>
          <p:cNvPr id="44" name="Connettore 2 43"/>
          <p:cNvCxnSpPr/>
          <p:nvPr/>
        </p:nvCxnSpPr>
        <p:spPr>
          <a:xfrm>
            <a:off x="6999728" y="1066496"/>
            <a:ext cx="576064" cy="836576"/>
          </a:xfrm>
          <a:prstGeom prst="straightConnector1">
            <a:avLst/>
          </a:prstGeom>
          <a:ln>
            <a:solidFill>
              <a:srgbClr val="3399FF"/>
            </a:solidFill>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2406355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0-#ppt_w/2"/>
                                          </p:val>
                                        </p:tav>
                                        <p:tav tm="100000">
                                          <p:val>
                                            <p:strVal val="#ppt_x"/>
                                          </p:val>
                                        </p:tav>
                                      </p:tavLst>
                                    </p:anim>
                                    <p:anim calcmode="lin" valueType="num">
                                      <p:cBhvr additive="base">
                                        <p:cTn id="2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circle(in)">
                                      <p:cBhvr>
                                        <p:cTn id="43" dur="20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5"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vertic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barn(inVertical)">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2"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heel(2)">
                                      <p:cBhvr>
                                        <p:cTn id="63"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P spid="20" grpId="0" animBg="1"/>
      <p:bldP spid="25" grpId="0" animBg="1"/>
      <p:bldP spid="27"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08720"/>
          </a:xfrm>
        </p:spPr>
        <p:txBody>
          <a:bodyPr/>
          <a:lstStyle/>
          <a:p>
            <a:pPr marL="0" indent="0">
              <a:buNone/>
            </a:pPr>
            <a:r>
              <a:rPr lang="it-IT" dirty="0" smtClean="0"/>
              <a:t>Figure retoriche del genere comico</a:t>
            </a:r>
            <a:endParaRPr lang="it-IT" dirty="0"/>
          </a:p>
        </p:txBody>
      </p:sp>
      <p:sp>
        <p:nvSpPr>
          <p:cNvPr id="3" name="Dati 2"/>
          <p:cNvSpPr/>
          <p:nvPr/>
        </p:nvSpPr>
        <p:spPr>
          <a:xfrm>
            <a:off x="107504" y="2852936"/>
            <a:ext cx="3888432" cy="1584176"/>
          </a:xfrm>
          <a:prstGeom prst="flowChartInputOutput">
            <a:avLst/>
          </a:prstGeom>
          <a:solidFill>
            <a:srgbClr val="0021C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La metafora implica un  trasferimento di significato</a:t>
            </a:r>
            <a:endParaRPr lang="it-IT" dirty="0"/>
          </a:p>
        </p:txBody>
      </p:sp>
      <p:sp>
        <p:nvSpPr>
          <p:cNvPr id="4" name="Decisione 3"/>
          <p:cNvSpPr/>
          <p:nvPr/>
        </p:nvSpPr>
        <p:spPr>
          <a:xfrm>
            <a:off x="2987824" y="4261959"/>
            <a:ext cx="3240360" cy="2304256"/>
          </a:xfrm>
          <a:prstGeom prst="flowChartDecision">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L’equivoco  crea   interpretazione   sbagliata della realtà</a:t>
            </a:r>
            <a:endParaRPr lang="it-IT" dirty="0"/>
          </a:p>
        </p:txBody>
      </p:sp>
      <p:sp>
        <p:nvSpPr>
          <p:cNvPr id="5" name="Rettangolo con singolo angolo arrotondato 4"/>
          <p:cNvSpPr/>
          <p:nvPr/>
        </p:nvSpPr>
        <p:spPr>
          <a:xfrm>
            <a:off x="5742187" y="2132856"/>
            <a:ext cx="3096344" cy="2088232"/>
          </a:xfrm>
          <a:prstGeom prst="round1Rect">
            <a:avLst/>
          </a:prstGeom>
          <a:solidFill>
            <a:srgbClr val="F6006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Il doppio senso ha due significati e può essere  inteso in modi diversi </a:t>
            </a:r>
          </a:p>
        </p:txBody>
      </p:sp>
      <p:cxnSp>
        <p:nvCxnSpPr>
          <p:cNvPr id="7" name="Connettore 2 6"/>
          <p:cNvCxnSpPr/>
          <p:nvPr/>
        </p:nvCxnSpPr>
        <p:spPr>
          <a:xfrm flipH="1">
            <a:off x="2051720" y="980728"/>
            <a:ext cx="504056" cy="1584176"/>
          </a:xfrm>
          <a:prstGeom prst="straightConnector1">
            <a:avLst/>
          </a:prstGeom>
          <a:ln>
            <a:solidFill>
              <a:srgbClr val="00B0F0"/>
            </a:solidFill>
            <a:tailEnd type="arrow"/>
          </a:ln>
        </p:spPr>
        <p:style>
          <a:lnRef idx="3">
            <a:schemeClr val="accent3"/>
          </a:lnRef>
          <a:fillRef idx="0">
            <a:schemeClr val="accent3"/>
          </a:fillRef>
          <a:effectRef idx="2">
            <a:schemeClr val="accent3"/>
          </a:effectRef>
          <a:fontRef idx="minor">
            <a:schemeClr val="tx1"/>
          </a:fontRef>
        </p:style>
      </p:cxnSp>
      <p:cxnSp>
        <p:nvCxnSpPr>
          <p:cNvPr id="9" name="Connettore 2 8"/>
          <p:cNvCxnSpPr/>
          <p:nvPr/>
        </p:nvCxnSpPr>
        <p:spPr>
          <a:xfrm>
            <a:off x="4427984" y="980728"/>
            <a:ext cx="0" cy="2736304"/>
          </a:xfrm>
          <a:prstGeom prst="straightConnector1">
            <a:avLst/>
          </a:prstGeom>
          <a:ln>
            <a:solidFill>
              <a:srgbClr val="0AC2AC"/>
            </a:solidFill>
            <a:tailEnd type="arrow"/>
          </a:ln>
        </p:spPr>
        <p:style>
          <a:lnRef idx="3">
            <a:schemeClr val="accent2"/>
          </a:lnRef>
          <a:fillRef idx="0">
            <a:schemeClr val="accent2"/>
          </a:fillRef>
          <a:effectRef idx="2">
            <a:schemeClr val="accent2"/>
          </a:effectRef>
          <a:fontRef idx="minor">
            <a:schemeClr val="tx1"/>
          </a:fontRef>
        </p:style>
      </p:cxnSp>
      <p:cxnSp>
        <p:nvCxnSpPr>
          <p:cNvPr id="12" name="Connettore 2 11"/>
          <p:cNvCxnSpPr/>
          <p:nvPr/>
        </p:nvCxnSpPr>
        <p:spPr>
          <a:xfrm>
            <a:off x="6156176" y="980728"/>
            <a:ext cx="360040" cy="792088"/>
          </a:xfrm>
          <a:prstGeom prst="straightConnector1">
            <a:avLst/>
          </a:prstGeom>
          <a:ln>
            <a:solidFill>
              <a:srgbClr val="7030A0"/>
            </a:solidFill>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9977541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2"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2)">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 calcmode="lin" valueType="num">
                                      <p:cBhvr>
                                        <p:cTn id="39" dur="500" fill="hold"/>
                                        <p:tgtEl>
                                          <p:spTgt spid="5"/>
                                        </p:tgtEl>
                                        <p:attrNameLst>
                                          <p:attrName>style.rotation</p:attrName>
                                        </p:attrNameLst>
                                      </p:cBhvr>
                                      <p:tavLst>
                                        <p:tav tm="0">
                                          <p:val>
                                            <p:fltVal val="360"/>
                                          </p:val>
                                        </p:tav>
                                        <p:tav tm="100000">
                                          <p:val>
                                            <p:fltVal val="0"/>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theme/theme1.xml><?xml version="1.0" encoding="utf-8"?>
<a:theme xmlns:a="http://schemas.openxmlformats.org/drawingml/2006/main" name="Elica">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ravatta nera">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ic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1135</TotalTime>
  <Words>1527</Words>
  <Application>Microsoft Office PowerPoint</Application>
  <PresentationFormat>Presentazione su schermo (4:3)</PresentationFormat>
  <Paragraphs>125</Paragraphs>
  <Slides>21</Slides>
  <Notes>0</Notes>
  <HiddenSlides>0</HiddenSlides>
  <MMClips>0</MMClips>
  <ScaleCrop>false</ScaleCrop>
  <HeadingPairs>
    <vt:vector size="4" baseType="variant">
      <vt:variant>
        <vt:lpstr>Tema</vt:lpstr>
      </vt:variant>
      <vt:variant>
        <vt:i4>1</vt:i4>
      </vt:variant>
      <vt:variant>
        <vt:lpstr>Titoli diapositive</vt:lpstr>
      </vt:variant>
      <vt:variant>
        <vt:i4>21</vt:i4>
      </vt:variant>
    </vt:vector>
  </HeadingPairs>
  <TitlesOfParts>
    <vt:vector size="22" baseType="lpstr">
      <vt:lpstr>Elica</vt:lpstr>
      <vt:lpstr>«Il testo comico»</vt:lpstr>
      <vt:lpstr>Indice</vt:lpstr>
      <vt:lpstr>Presentazione</vt:lpstr>
      <vt:lpstr>Presentazione standard di PowerPoint</vt:lpstr>
      <vt:lpstr>Presentazione standard di PowerPoint</vt:lpstr>
      <vt:lpstr>Genere comico</vt:lpstr>
      <vt:lpstr>La differenza fra il genere comico e il  genere umoristico</vt:lpstr>
      <vt:lpstr>Le categorie fondamentali del genere comico</vt:lpstr>
      <vt:lpstr>Figure retoriche del genere comico</vt:lpstr>
      <vt:lpstr>Diversi tipi di comico </vt:lpstr>
      <vt:lpstr>Luigi Pirandello: la Patente</vt:lpstr>
      <vt:lpstr>Giovanni Boccaccio: Chichibio e la gru</vt:lpstr>
      <vt:lpstr>La Commedia</vt:lpstr>
      <vt:lpstr>Film comico</vt:lpstr>
      <vt:lpstr>La caricatura e la sua storia</vt:lpstr>
      <vt:lpstr>Ed ecco alcune delle nostre caricature…</vt:lpstr>
      <vt:lpstr>Presentazione standard di PowerPoint</vt:lpstr>
      <vt:lpstr>Genere comico nello sport</vt:lpstr>
      <vt:lpstr>E altri movimenti comici…</vt:lpstr>
      <vt:lpstr>Genere comico nella musica</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Genere comico</dc:title>
  <dc:creator>Utente</dc:creator>
  <cp:lastModifiedBy>Utente</cp:lastModifiedBy>
  <cp:revision>113</cp:revision>
  <dcterms:created xsi:type="dcterms:W3CDTF">2015-12-19T16:19:03Z</dcterms:created>
  <dcterms:modified xsi:type="dcterms:W3CDTF">2016-02-14T09:52:05Z</dcterms:modified>
</cp:coreProperties>
</file>