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1" r:id="rId11"/>
    <p:sldId id="267" r:id="rId12"/>
    <p:sldId id="262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78" autoAdjust="0"/>
    <p:restoredTop sz="94675" autoAdjust="0"/>
  </p:normalViewPr>
  <p:slideViewPr>
    <p:cSldViewPr>
      <p:cViewPr>
        <p:scale>
          <a:sx n="77" d="100"/>
          <a:sy n="77" d="100"/>
        </p:scale>
        <p:origin x="-91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1E92-FBA6-4A8C-B060-9B54136B03F1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44FD-917F-43C1-943A-55DC8FD476D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179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44FD-917F-43C1-943A-55DC8FD476DC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3226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C35B85-9779-4037-98AD-05BACD322CCD}" type="datetimeFigureOut">
              <a:rPr lang="it-IT" smtClean="0"/>
              <a:pPr/>
              <a:t>15/07/2014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8680BC-A3E9-48BD-B293-4989CA76115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2.jpeg"/><Relationship Id="rId12" Type="http://schemas.microsoft.com/office/2007/relationships/media" Target="../media/media1.mp3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</a:t>
            </a:r>
          </a:p>
          <a:p>
            <a:pPr>
              <a:spcBef>
                <a:spcPts val="0"/>
              </a:spcBef>
              <a:defRPr/>
            </a:pPr>
            <a:r>
              <a:rPr lang="it-IT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“rete” 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43808" y="6926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43608" y="332657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PERCORSO DI FORMAZIONE E RICERCA IN RETE</a:t>
            </a:r>
            <a:r>
              <a:rPr lang="it-IT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it-IT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it-IT" sz="4000" dirty="0"/>
          </a:p>
        </p:txBody>
      </p:sp>
      <p:pic>
        <p:nvPicPr>
          <p:cNvPr id="1026" name="Picture 2" descr="http://www.iclanzara.gov.it/images/1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88840"/>
            <a:ext cx="4248472" cy="30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usica allegra - La nuvola di Oz - Ipima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172400" y="387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64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Click="0" advTm="6000">
        <p:checker/>
      </p:transition>
    </mc:Choice>
    <mc:Fallback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287" y="2611295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Anche la nostra merenda è fatta di forme geometriche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I </a:t>
            </a:r>
            <a:r>
              <a:rPr lang="it-IT" dirty="0">
                <a:solidFill>
                  <a:srgbClr val="0070C0"/>
                </a:solidFill>
              </a:rPr>
              <a:t>bambini </a:t>
            </a:r>
            <a:r>
              <a:rPr lang="it-IT" dirty="0" smtClean="0">
                <a:solidFill>
                  <a:srgbClr val="0070C0"/>
                </a:solidFill>
              </a:rPr>
              <a:t>organizzano </a:t>
            </a:r>
            <a:r>
              <a:rPr lang="it-IT" dirty="0">
                <a:solidFill>
                  <a:srgbClr val="0070C0"/>
                </a:solidFill>
              </a:rPr>
              <a:t>la merenda  a base di tramezzini alla nutella che </a:t>
            </a:r>
            <a:r>
              <a:rPr lang="it-IT" dirty="0" smtClean="0">
                <a:solidFill>
                  <a:srgbClr val="0070C0"/>
                </a:solidFill>
              </a:rPr>
              <a:t>preparano </a:t>
            </a:r>
            <a:r>
              <a:rPr lang="it-IT" dirty="0">
                <a:solidFill>
                  <a:srgbClr val="0070C0"/>
                </a:solidFill>
              </a:rPr>
              <a:t>rispettandone la classificazione in base alle forme: quadrati per le bambine, rettangolari per i maschietti,  triangolari per le  maestre, e a forma di cerchio per i collaboratori.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23728" y="44624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Compiti di realtà</a:t>
            </a:r>
            <a:endParaRPr lang="it-IT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752510"/>
            <a:ext cx="2304256" cy="17281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752510"/>
            <a:ext cx="2232248" cy="167418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650641"/>
            <a:ext cx="2308005" cy="17310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1152">
            <a:off x="6696808" y="3504102"/>
            <a:ext cx="1400175" cy="105013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7746">
            <a:off x="7953327" y="2565218"/>
            <a:ext cx="1007275" cy="75545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20345" flipH="1">
            <a:off x="7792673" y="4626307"/>
            <a:ext cx="1223967" cy="91797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8367">
            <a:off x="6917790" y="5689353"/>
            <a:ext cx="1307637" cy="98072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01217" y="4365621"/>
            <a:ext cx="4693491" cy="2333208"/>
          </a:xfrm>
          <a:prstGeom prst="rect">
            <a:avLst/>
          </a:prstGeom>
        </p:spPr>
      </p:pic>
      <p:pic>
        <p:nvPicPr>
          <p:cNvPr id="17" name="Musica allegra - La nuvola di Oz - Ipima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>
                  <p14:fade out="25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099856" y="937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613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000">
        <p14:prism isContent="1" isInverted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051720" y="8391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Gli avanzi  ,dopo averne individuato la forma, </a:t>
            </a:r>
            <a:r>
              <a:rPr lang="it-IT" sz="2000" b="1" dirty="0" smtClean="0">
                <a:solidFill>
                  <a:srgbClr val="0070C0"/>
                </a:solidFill>
              </a:rPr>
              <a:t>sono </a:t>
            </a:r>
            <a:r>
              <a:rPr lang="it-IT" sz="2000" b="1" dirty="0">
                <a:solidFill>
                  <a:srgbClr val="0070C0"/>
                </a:solidFill>
              </a:rPr>
              <a:t>da tutti condivisi.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65780">
            <a:off x="2749641" y="1654318"/>
            <a:ext cx="3860743" cy="28955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12318">
            <a:off x="6021597" y="3970388"/>
            <a:ext cx="3036117" cy="22770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84168" y="814664"/>
            <a:ext cx="2952328" cy="194649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333802"/>
            <a:ext cx="2808312" cy="21062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76" y="814664"/>
            <a:ext cx="2625398" cy="19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2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>
        <p14:prism isContent="1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40260" y="194737"/>
            <a:ext cx="5416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e Valutazione</a:t>
            </a:r>
            <a:endParaRPr lang="it-IT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40260" y="1052736"/>
            <a:ext cx="5848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70C0"/>
                </a:solidFill>
              </a:rPr>
              <a:t>Descrive le azioni e comunica il suo pensiero riferito al compito </a:t>
            </a:r>
            <a:r>
              <a:rPr lang="it-IT" sz="2800" dirty="0" smtClean="0">
                <a:solidFill>
                  <a:srgbClr val="0070C0"/>
                </a:solidFill>
              </a:rPr>
              <a:t>dato.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8162">
            <a:off x="4128606" y="5436928"/>
            <a:ext cx="1517069" cy="11378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5237">
            <a:off x="388989" y="2336320"/>
            <a:ext cx="2075723" cy="15567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07867" y="2453795"/>
            <a:ext cx="3028673" cy="24358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98524">
            <a:off x="6379985" y="4505062"/>
            <a:ext cx="2171733" cy="16288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35931">
            <a:off x="673992" y="4664317"/>
            <a:ext cx="2129112" cy="159683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61244" flipH="1">
            <a:off x="7006082" y="2591655"/>
            <a:ext cx="1725216" cy="12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621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14:gallery dir="l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88926" y="548680"/>
            <a:ext cx="70567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PERCORSO DI FORMAZIONE E RICERCA IN RETE</a:t>
            </a:r>
            <a:br>
              <a:rPr lang="it-IT" sz="1400" b="1" dirty="0" smtClean="0">
                <a:solidFill>
                  <a:srgbClr val="0070C0"/>
                </a:solidFill>
              </a:rPr>
            </a:br>
            <a:r>
              <a:rPr lang="it-IT" sz="1400" dirty="0" smtClean="0">
                <a:solidFill>
                  <a:srgbClr val="0070C0"/>
                </a:solidFill>
              </a:rPr>
              <a:t> per l’attuazione delle misure  di accompagnamento delle INDICAZIONI NAZIONALI 2012  C.M. n°22 del 26/08/2013 per il curricolo della scuola dell’Infanzia e del 1°ciclo d’istruzione</a:t>
            </a:r>
          </a:p>
          <a:p>
            <a:pPr algn="ctr"/>
            <a:endParaRPr lang="it-IT" dirty="0">
              <a:solidFill>
                <a:srgbClr val="0070C0"/>
              </a:solidFill>
            </a:endParaRPr>
          </a:p>
          <a:p>
            <a:pPr algn="ctr"/>
            <a:endParaRPr lang="it-IT" sz="2400" b="1" dirty="0" smtClean="0"/>
          </a:p>
        </p:txBody>
      </p:sp>
      <p:sp>
        <p:nvSpPr>
          <p:cNvPr id="8" name="Rettangolo 7"/>
          <p:cNvSpPr/>
          <p:nvPr/>
        </p:nvSpPr>
        <p:spPr>
          <a:xfrm>
            <a:off x="1088926" y="3573016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di apprendimento:     NUMERO-SPAZI</a:t>
            </a:r>
          </a:p>
          <a:p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Traguardi per lo sviluppo della competenza della </a:t>
            </a:r>
            <a:r>
              <a:rPr lang="it-IT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dell’infanzia</a:t>
            </a:r>
            <a:endParaRPr lang="it-IT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1600" dirty="0">
                <a:solidFill>
                  <a:srgbClr val="0070C0"/>
                </a:solidFill>
              </a:rPr>
              <a:t> </a:t>
            </a:r>
            <a:r>
              <a:rPr lang="it-IT" sz="1600" dirty="0" smtClean="0">
                <a:solidFill>
                  <a:srgbClr val="0070C0"/>
                </a:solidFill>
              </a:rPr>
              <a:t>Il </a:t>
            </a:r>
            <a:r>
              <a:rPr lang="it-IT" sz="1600" dirty="0">
                <a:solidFill>
                  <a:srgbClr val="0070C0"/>
                </a:solidFill>
              </a:rPr>
              <a:t>bambino raggruppa e ordina oggetti e materiali secondo criteri diversi ne identifica alcune proprietà confronta e valuta quantità: utilizza simboli per registrare ; esegue misurazioni usando strumenti alla sua portata.</a:t>
            </a:r>
          </a:p>
          <a:p>
            <a:r>
              <a:rPr lang="it-IT" dirty="0">
                <a:solidFill>
                  <a:srgbClr val="0070C0"/>
                </a:solidFill>
              </a:rPr>
              <a:t> </a:t>
            </a:r>
          </a:p>
          <a:p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73002" y="23488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 INFANZIA </a:t>
            </a:r>
            <a:r>
              <a:rPr lang="it-IT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“Maddalena Lauro” di LANZARA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01073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15000">
        <p:split orient="vert"/>
      </p:transition>
    </mc:Choice>
    <mc:Fallback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96777" y="332656"/>
            <a:ext cx="6840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L’obiettivo</a:t>
            </a:r>
            <a:r>
              <a:rPr lang="it-IT" dirty="0" smtClean="0">
                <a:solidFill>
                  <a:srgbClr val="0070C0"/>
                </a:solidFill>
              </a:rPr>
              <a:t> è quello di far conoscere le forme geometriche ai bambini per poi poterle individuare in un qualsiasi oggetto o soggetto della natura, o  altro che ci circonda. Certamente devono essere buoni osservatori ma noi abbiamo mille strategie per abituarli a questo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48106">
            <a:off x="6319571" y="2208645"/>
            <a:ext cx="2747797" cy="206084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52771">
            <a:off x="705921" y="2437784"/>
            <a:ext cx="2619523" cy="196464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96240">
            <a:off x="3787378" y="2074512"/>
            <a:ext cx="2444592" cy="18334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7585" y="4812056"/>
            <a:ext cx="3672407" cy="19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59278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12007" y="1196752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it-IT" sz="2000" dirty="0" smtClean="0">
                <a:solidFill>
                  <a:srgbClr val="0070C0"/>
                </a:solidFill>
              </a:rPr>
              <a:t>Esplora </a:t>
            </a:r>
            <a:r>
              <a:rPr lang="it-IT" sz="2000" dirty="0">
                <a:solidFill>
                  <a:srgbClr val="0070C0"/>
                </a:solidFill>
              </a:rPr>
              <a:t>la realtà e riconosce oggetti di forme riconducibile a quelle geometriche nell’ambiente circostante</a:t>
            </a:r>
            <a:r>
              <a:rPr lang="it-IT" sz="2000" dirty="0" smtClean="0">
                <a:solidFill>
                  <a:srgbClr val="0070C0"/>
                </a:solidFill>
              </a:rPr>
              <a:t>;</a:t>
            </a:r>
          </a:p>
          <a:p>
            <a:endParaRPr lang="it-IT" sz="2000" dirty="0" smtClean="0">
              <a:solidFill>
                <a:srgbClr val="0070C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31987" y="404664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 fare  (abilità/competenze)</a:t>
            </a:r>
            <a:endParaRPr lang="it-IT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5437">
            <a:off x="6069141" y="2200432"/>
            <a:ext cx="2603425" cy="19525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8157">
            <a:off x="6287882" y="4625722"/>
            <a:ext cx="2534775" cy="148478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24789">
            <a:off x="674612" y="4653028"/>
            <a:ext cx="2473318" cy="185498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0891" y="2628218"/>
            <a:ext cx="2365637" cy="186523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94334" flipH="1">
            <a:off x="759143" y="2421562"/>
            <a:ext cx="2304256" cy="172819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4887">
            <a:off x="3573838" y="4693304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929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234396" y="18332"/>
            <a:ext cx="70567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70C0"/>
                </a:solidFill>
              </a:rPr>
              <a:t>Riconosce e denomina le principali forme geometriche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004199">
            <a:off x="1277123" y="5245928"/>
            <a:ext cx="1467736" cy="110080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986225">
            <a:off x="3701982" y="1574433"/>
            <a:ext cx="1452001" cy="1089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517">
            <a:off x="6876257" y="4103050"/>
            <a:ext cx="1971870" cy="147890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4332">
            <a:off x="462611" y="3829525"/>
            <a:ext cx="1787951" cy="112641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5" y="1050289"/>
            <a:ext cx="3339307" cy="25710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621306"/>
            <a:ext cx="3391996" cy="25439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000841"/>
            <a:ext cx="3484038" cy="26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477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10000">
        <p:circle/>
      </p:transition>
    </mc:Choice>
    <mc:Fallback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116632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</a:rPr>
              <a:t>Riconosce uguaglianze e differenze in base a quattro caratteristiche: colore, dimensione, forma, spessore. (utilizzo dei blocchi logici);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70C0"/>
                </a:solidFill>
              </a:rPr>
              <a:t> Motiva le sue scelte.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34665">
            <a:off x="6363129" y="1313615"/>
            <a:ext cx="2400666" cy="1800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91587">
            <a:off x="496248" y="2465857"/>
            <a:ext cx="2143250" cy="160743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01822">
            <a:off x="508306" y="4480853"/>
            <a:ext cx="2827040" cy="212028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52349">
            <a:off x="6734822" y="3800675"/>
            <a:ext cx="2099210" cy="18381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303441"/>
            <a:ext cx="2135876" cy="13947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74395">
            <a:off x="4174110" y="1515667"/>
            <a:ext cx="1536985" cy="115273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152608"/>
            <a:ext cx="2751427" cy="2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89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:dissolve/>
      </p:transition>
    </mc:Choice>
    <mc:Fallback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03648" y="111255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Predisposizione di un ambiente idoneo alla ricerca, attraverso il gioco di gruppo, di tutto ciò che ha una 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    delle </a:t>
            </a:r>
            <a:r>
              <a:rPr lang="it-IT" dirty="0">
                <a:solidFill>
                  <a:srgbClr val="0070C0"/>
                </a:solidFill>
              </a:rPr>
              <a:t>forme geometrica;</a:t>
            </a:r>
          </a:p>
          <a:p>
            <a:r>
              <a:rPr lang="it-IT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89401" y="404664"/>
            <a:ext cx="516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Mediazione didattica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72027">
            <a:off x="3975433" y="2835500"/>
            <a:ext cx="3491920" cy="26189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15444">
            <a:off x="1043608" y="3207568"/>
            <a:ext cx="3227851" cy="24208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414" y="5157192"/>
            <a:ext cx="1270000" cy="952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2060848"/>
            <a:ext cx="1270000" cy="9525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5743525"/>
            <a:ext cx="1270000" cy="952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6417" y="3573016"/>
            <a:ext cx="1270000" cy="952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440" y="1957884"/>
            <a:ext cx="1270000" cy="9525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5848350"/>
            <a:ext cx="127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945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00">
        <p14:flip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7049" y="116632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Racconto della storia che caratterizza le forme geometriche </a:t>
            </a:r>
            <a:endParaRPr lang="it-IT" sz="2400" dirty="0" smtClean="0">
              <a:solidFill>
                <a:srgbClr val="0070C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paese tutto bello”</a:t>
            </a:r>
          </a:p>
          <a:p>
            <a:r>
              <a:rPr lang="it-IT" sz="2400" dirty="0">
                <a:solidFill>
                  <a:srgbClr val="0070C0"/>
                </a:solidFill>
              </a:rPr>
              <a:t>  </a:t>
            </a:r>
            <a:endParaRPr lang="it-IT" sz="2400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>
                <a:solidFill>
                  <a:srgbClr val="0070C0"/>
                </a:solidFill>
              </a:rPr>
              <a:t>«</a:t>
            </a:r>
            <a:r>
              <a:rPr lang="it-IT" sz="2400" dirty="0"/>
              <a:t> </a:t>
            </a:r>
            <a:r>
              <a:rPr lang="it-IT" sz="2400" dirty="0">
                <a:solidFill>
                  <a:srgbClr val="0070C0"/>
                </a:solidFill>
              </a:rPr>
              <a:t>C’era una volta il paese di Tuttotondo, dove le case 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>
                <a:solidFill>
                  <a:srgbClr val="0070C0"/>
                </a:solidFill>
              </a:rPr>
              <a:t>andavano a spasso perché la gente le costruiva …»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9170">
            <a:off x="3501443" y="3165655"/>
            <a:ext cx="3287350" cy="24655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86857">
            <a:off x="418869" y="2824664"/>
            <a:ext cx="3563888" cy="267291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1875">
            <a:off x="7452320" y="2492896"/>
            <a:ext cx="1547664" cy="11607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7170">
            <a:off x="7420297" y="4129843"/>
            <a:ext cx="1485875" cy="11144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39023">
            <a:off x="7528234" y="5733256"/>
            <a:ext cx="1270000" cy="9525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8898">
            <a:off x="5542488" y="5673335"/>
            <a:ext cx="1270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89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20960561">
            <a:off x="59843" y="496544"/>
            <a:ext cx="39506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>
                <a:solidFill>
                  <a:srgbClr val="0070C0"/>
                </a:solidFill>
              </a:rPr>
              <a:t>Conversazione  -</a:t>
            </a:r>
            <a:r>
              <a:rPr lang="it-IT" sz="2000" dirty="0" err="1">
                <a:solidFill>
                  <a:srgbClr val="0070C0"/>
                </a:solidFill>
              </a:rPr>
              <a:t>circle</a:t>
            </a:r>
            <a:r>
              <a:rPr lang="it-IT" sz="2000" dirty="0">
                <a:solidFill>
                  <a:srgbClr val="0070C0"/>
                </a:solidFill>
              </a:rPr>
              <a:t> time-  -</a:t>
            </a:r>
            <a:r>
              <a:rPr lang="it-IT" sz="2000" dirty="0" err="1">
                <a:solidFill>
                  <a:srgbClr val="0070C0"/>
                </a:solidFill>
              </a:rPr>
              <a:t>tetris</a:t>
            </a:r>
            <a:r>
              <a:rPr lang="it-IT" sz="2000" dirty="0">
                <a:solidFill>
                  <a:srgbClr val="0070C0"/>
                </a:solidFill>
              </a:rPr>
              <a:t>-;</a:t>
            </a:r>
          </a:p>
          <a:p>
            <a:r>
              <a:rPr lang="it-IT" sz="2000" dirty="0">
                <a:solidFill>
                  <a:srgbClr val="0070C0"/>
                </a:solidFill>
              </a:rPr>
              <a:t> </a:t>
            </a:r>
            <a:endParaRPr lang="it-IT" sz="2000" dirty="0"/>
          </a:p>
        </p:txBody>
      </p:sp>
      <p:sp>
        <p:nvSpPr>
          <p:cNvPr id="4" name="Rettangolo 3"/>
          <p:cNvSpPr/>
          <p:nvPr/>
        </p:nvSpPr>
        <p:spPr>
          <a:xfrm rot="607722">
            <a:off x="56437" y="3097712"/>
            <a:ext cx="2965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Gioco con il </a:t>
            </a:r>
            <a:r>
              <a:rPr lang="it-IT" dirty="0" err="1">
                <a:solidFill>
                  <a:srgbClr val="0070C0"/>
                </a:solidFill>
              </a:rPr>
              <a:t>tangram</a:t>
            </a:r>
            <a:r>
              <a:rPr lang="it-IT" dirty="0">
                <a:solidFill>
                  <a:srgbClr val="0070C0"/>
                </a:solidFill>
              </a:rPr>
              <a:t>;</a:t>
            </a:r>
            <a:r>
              <a:rPr lang="it-IT" dirty="0"/>
              <a:t> 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20787771">
            <a:off x="5085931" y="935868"/>
            <a:ext cx="268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Domande  stimolo;</a:t>
            </a:r>
          </a:p>
          <a:p>
            <a:r>
              <a:rPr lang="it-IT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6" name="Rettangolo 5"/>
          <p:cNvSpPr/>
          <p:nvPr/>
        </p:nvSpPr>
        <p:spPr>
          <a:xfrm rot="21237336">
            <a:off x="6128695" y="1919906"/>
            <a:ext cx="2695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Cooperative </a:t>
            </a:r>
            <a:r>
              <a:rPr lang="it-IT" dirty="0" err="1">
                <a:solidFill>
                  <a:srgbClr val="0070C0"/>
                </a:solidFill>
              </a:rPr>
              <a:t>learning</a:t>
            </a:r>
            <a:r>
              <a:rPr lang="it-IT" dirty="0">
                <a:solidFill>
                  <a:srgbClr val="0070C0"/>
                </a:solidFill>
              </a:rPr>
              <a:t>;</a:t>
            </a:r>
          </a:p>
          <a:p>
            <a:r>
              <a:rPr lang="it-IT" dirty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7" name="Rettangolo 6"/>
          <p:cNvSpPr/>
          <p:nvPr/>
        </p:nvSpPr>
        <p:spPr>
          <a:xfrm rot="892292">
            <a:off x="678903" y="4634562"/>
            <a:ext cx="3079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>
                <a:solidFill>
                  <a:srgbClr val="0070C0"/>
                </a:solidFill>
              </a:rPr>
              <a:t>Laboratorio manipolativo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35543">
            <a:off x="328208" y="4977325"/>
            <a:ext cx="1270000" cy="9525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5698" y="630987"/>
            <a:ext cx="1270000" cy="9525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12969">
            <a:off x="7481268" y="2879897"/>
            <a:ext cx="1223651" cy="952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8923">
            <a:off x="7549503" y="528125"/>
            <a:ext cx="1270000" cy="9525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3665">
            <a:off x="961233" y="1715858"/>
            <a:ext cx="1169891" cy="87741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41480" y="1719160"/>
            <a:ext cx="2312078" cy="299545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65" y="4245541"/>
            <a:ext cx="3210951" cy="241606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9467">
            <a:off x="2778635" y="5504244"/>
            <a:ext cx="1450842" cy="10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37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10000">
        <p14:switch dir="r"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219</TotalTime>
  <Words>308</Words>
  <Application>Microsoft Office PowerPoint</Application>
  <PresentationFormat>Presentazione su schermo (4:3)</PresentationFormat>
  <Paragraphs>42</Paragraphs>
  <Slides>12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Elica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FORMAZIONE E RICERCA</dc:title>
  <dc:creator>Utente</dc:creator>
  <cp:lastModifiedBy>Utente</cp:lastModifiedBy>
  <cp:revision>29</cp:revision>
  <dcterms:created xsi:type="dcterms:W3CDTF">2014-06-23T16:38:26Z</dcterms:created>
  <dcterms:modified xsi:type="dcterms:W3CDTF">2014-07-15T10:02:36Z</dcterms:modified>
</cp:coreProperties>
</file>