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9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6858000" cy="9144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2190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783B9-B4EF-46D0-B8C9-9B5D9D73C4DD}" type="datetimeFigureOut">
              <a:rPr lang="it-IT" smtClean="0"/>
              <a:t>04/07/2014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58F9-A4D1-49C0-A09A-AF9D1AD6AF3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783B9-B4EF-46D0-B8C9-9B5D9D73C4DD}" type="datetimeFigureOut">
              <a:rPr lang="it-IT" smtClean="0"/>
              <a:t>04/07/2014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58F9-A4D1-49C0-A09A-AF9D1AD6AF3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783B9-B4EF-46D0-B8C9-9B5D9D73C4DD}" type="datetimeFigureOut">
              <a:rPr lang="it-IT" smtClean="0"/>
              <a:t>04/07/2014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58F9-A4D1-49C0-A09A-AF9D1AD6AF3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783B9-B4EF-46D0-B8C9-9B5D9D73C4DD}" type="datetimeFigureOut">
              <a:rPr lang="it-IT" smtClean="0"/>
              <a:t>04/07/2014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58F9-A4D1-49C0-A09A-AF9D1AD6AF3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783B9-B4EF-46D0-B8C9-9B5D9D73C4DD}" type="datetimeFigureOut">
              <a:rPr lang="it-IT" smtClean="0"/>
              <a:t>04/07/2014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58F9-A4D1-49C0-A09A-AF9D1AD6AF3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783B9-B4EF-46D0-B8C9-9B5D9D73C4DD}" type="datetimeFigureOut">
              <a:rPr lang="it-IT" smtClean="0"/>
              <a:t>04/07/2014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58F9-A4D1-49C0-A09A-AF9D1AD6AF3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783B9-B4EF-46D0-B8C9-9B5D9D73C4DD}" type="datetimeFigureOut">
              <a:rPr lang="it-IT" smtClean="0"/>
              <a:t>04/07/2014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58F9-A4D1-49C0-A09A-AF9D1AD6AF3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783B9-B4EF-46D0-B8C9-9B5D9D73C4DD}" type="datetimeFigureOut">
              <a:rPr lang="it-IT" smtClean="0"/>
              <a:t>04/07/2014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58F9-A4D1-49C0-A09A-AF9D1AD6AF3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783B9-B4EF-46D0-B8C9-9B5D9D73C4DD}" type="datetimeFigureOut">
              <a:rPr lang="it-IT" smtClean="0"/>
              <a:t>04/07/2014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58F9-A4D1-49C0-A09A-AF9D1AD6AF3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783B9-B4EF-46D0-B8C9-9B5D9D73C4DD}" type="datetimeFigureOut">
              <a:rPr lang="it-IT" smtClean="0"/>
              <a:t>04/07/2014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58F9-A4D1-49C0-A09A-AF9D1AD6AF3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783B9-B4EF-46D0-B8C9-9B5D9D73C4DD}" type="datetimeFigureOut">
              <a:rPr lang="it-IT" smtClean="0"/>
              <a:t>04/07/2014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58F9-A4D1-49C0-A09A-AF9D1AD6AF3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783B9-B4EF-46D0-B8C9-9B5D9D73C4DD}" type="datetimeFigureOut">
              <a:rPr lang="it-IT" smtClean="0"/>
              <a:t>04/07/2014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658F9-A4D1-49C0-A09A-AF9D1AD6AF3E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sz="2000" b="1" i="1" dirty="0"/>
              <a:t>PERCORSO </a:t>
            </a:r>
            <a:r>
              <a:rPr lang="it-IT" sz="2000" b="1" i="1" dirty="0" err="1"/>
              <a:t>DI</a:t>
            </a:r>
            <a:r>
              <a:rPr lang="it-IT" sz="2000" b="1" i="1" dirty="0"/>
              <a:t> FORMAZIONE E </a:t>
            </a:r>
            <a:r>
              <a:rPr lang="it-IT" sz="2000" b="1" i="1" dirty="0" err="1"/>
              <a:t>DI</a:t>
            </a:r>
            <a:r>
              <a:rPr lang="it-IT" sz="2000" b="1" i="1" dirty="0"/>
              <a:t> RICERCA IN RETE</a:t>
            </a:r>
            <a:r>
              <a:rPr lang="it-IT" sz="2000" i="1" dirty="0"/>
              <a:t/>
            </a:r>
            <a:br>
              <a:rPr lang="it-IT" sz="2000" i="1" dirty="0"/>
            </a:br>
            <a:r>
              <a:rPr lang="it-IT" sz="2000" b="1" i="1" dirty="0"/>
              <a:t>PER L’ATTUAZIONE DELLE MISURE </a:t>
            </a:r>
            <a:r>
              <a:rPr lang="it-IT" sz="2000" b="1" i="1" dirty="0" err="1"/>
              <a:t>DI</a:t>
            </a:r>
            <a:r>
              <a:rPr lang="it-IT" sz="2000" b="1" i="1" dirty="0"/>
              <a:t> ACCOMPAGNAMENTO</a:t>
            </a:r>
            <a:r>
              <a:rPr lang="it-IT" sz="2000" i="1" dirty="0"/>
              <a:t/>
            </a:r>
            <a:br>
              <a:rPr lang="it-IT" sz="2000" i="1" dirty="0"/>
            </a:br>
            <a:r>
              <a:rPr lang="it-IT" sz="2000" b="1" i="1" dirty="0"/>
              <a:t>DELLE INDICAZIONI NAZIONALI PER IL CURRICOLO 2012</a:t>
            </a:r>
            <a:r>
              <a:rPr lang="it-IT" sz="2000" i="1" dirty="0"/>
              <a:t/>
            </a:r>
            <a:br>
              <a:rPr lang="it-IT" sz="2000" i="1" dirty="0"/>
            </a:br>
            <a:r>
              <a:rPr lang="it-IT" sz="2000" b="1" i="1" dirty="0"/>
              <a:t>(C.M. N°22 DEL 26/08/2013)</a:t>
            </a:r>
            <a:r>
              <a:rPr lang="it-IT" i="1" dirty="0"/>
              <a:t/>
            </a:r>
            <a:br>
              <a:rPr lang="it-IT" i="1" dirty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Classi : </a:t>
            </a:r>
          </a:p>
          <a:p>
            <a:r>
              <a:rPr lang="it-IT" dirty="0" smtClean="0"/>
              <a:t>3° A</a:t>
            </a:r>
          </a:p>
          <a:p>
            <a:r>
              <a:rPr lang="it-IT" dirty="0" smtClean="0"/>
              <a:t>3° B</a:t>
            </a:r>
          </a:p>
          <a:p>
            <a:r>
              <a:rPr lang="it-IT" dirty="0" smtClean="0"/>
              <a:t>4° B</a:t>
            </a:r>
            <a:endParaRPr lang="it-IT" dirty="0"/>
          </a:p>
        </p:txBody>
      </p:sp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72008" y="179512"/>
            <a:ext cx="515719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ISTITUTO COMPRENSIVO </a:t>
            </a:r>
            <a:r>
              <a:rPr kumimoji="0" lang="it-IT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DI</a:t>
            </a:r>
            <a:r>
              <a:rPr kumimoji="0" lang="it-IT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LANZARA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3200" dirty="0" smtClean="0">
                <a:latin typeface="Arial" pitchFamily="34" charset="0"/>
                <a:cs typeface="Arial" pitchFamily="34" charset="0"/>
              </a:rPr>
              <a:t>Livello scuola primaria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Francesco</a:t>
            </a:r>
            <a:r>
              <a:rPr kumimoji="0" lang="it-IT" sz="32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Amendola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7192" y="179512"/>
            <a:ext cx="1494036" cy="117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980728" y="323528"/>
          <a:ext cx="4572000" cy="292608"/>
        </p:xfrm>
        <a:graphic>
          <a:graphicData uri="http://schemas.openxmlformats.org/drawingml/2006/table">
            <a:tbl>
              <a:tblPr/>
              <a:tblGrid>
                <a:gridCol w="4572000"/>
              </a:tblGrid>
              <a:tr h="28781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0000"/>
                        </a:lnSpc>
                        <a:spcAft>
                          <a:spcPts val="750"/>
                        </a:spcAft>
                      </a:pPr>
                      <a:r>
                        <a:rPr lang="it-IT" sz="1600" i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Attività: </a:t>
                      </a:r>
                      <a:r>
                        <a:rPr lang="it-IT" sz="1600" i="1" dirty="0">
                          <a:latin typeface="Calibri"/>
                          <a:ea typeface="Times New Roman"/>
                          <a:cs typeface="Calibri"/>
                        </a:rPr>
                        <a:t>disegna i personaggi principali del racconto</a:t>
                      </a:r>
                      <a:endParaRPr lang="it-IT" sz="800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" name="Immagine 2" descr="E:\doc00096620140620085559_001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56967" y="683568"/>
            <a:ext cx="5652353" cy="7996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60648" y="993668"/>
            <a:ext cx="6264696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Riconoscono gli elementi costanti di una fiaba e ne individuano le caratteristiche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Attività: alla ricerca degli aggettivi adatti e degli oggetti  con poteri speciali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PROTAGONISTA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: bello, simpatico, affascinante, elegante, onesto, sincero, giusto, abile, forte, </a:t>
            </a:r>
            <a:r>
              <a:rPr kumimoji="0" lang="it-IT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coraggioso…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ANTAGONISTA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: brutto, 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cattivo, diabolico, crudele, malvagio, mostruoso, bugiardo, rabbioso, furbo, prepotente, gigantesco, misterioso, </a:t>
            </a:r>
            <a:r>
              <a:rPr kumimoji="0" lang="it-IT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vendicativo…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L’ AIUTANTE 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:</a:t>
            </a:r>
            <a:r>
              <a:rPr kumimoji="0" lang="it-IT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buono, altruista, generoso</a:t>
            </a:r>
            <a:r>
              <a:rPr kumimoji="0" lang="it-IT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saggio</a:t>
            </a:r>
            <a:r>
              <a:rPr kumimoji="0" lang="it-IT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magnanimo, </a:t>
            </a:r>
            <a:r>
              <a:rPr kumimoji="0" lang="it-IT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tenace…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 qualità positive, simili a quelle che caratterizzano il protagonista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L’ELEMENTO MAGICO 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:</a:t>
            </a:r>
            <a:r>
              <a:rPr kumimoji="0" lang="it-IT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bacchetta, specchio, anello, formula magica,  animale </a:t>
            </a:r>
            <a:r>
              <a:rPr kumimoji="0" lang="it-IT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fatato…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magine 3" descr="DSC008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244" y="804292"/>
            <a:ext cx="4152900" cy="3695700"/>
          </a:xfrm>
          <a:prstGeom prst="rect">
            <a:avLst/>
          </a:prstGeom>
          <a:noFill/>
        </p:spPr>
      </p:pic>
      <p:pic>
        <p:nvPicPr>
          <p:cNvPr id="24577" name="Immagine 25" descr="DSC008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80" y="4605858"/>
            <a:ext cx="4972050" cy="3638550"/>
          </a:xfrm>
          <a:prstGeom prst="rect">
            <a:avLst/>
          </a:prstGeom>
          <a:noFill/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836712" y="141566"/>
            <a:ext cx="424847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Attività: realizza le carte delle fiabe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4152900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7791450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it-IT" sz="2000" b="0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692696" y="467544"/>
            <a:ext cx="24208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Le carte realizzate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magine 2" descr="E:\CARTELLE CONCILIO\doc00084220140617155035_012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3925"/>
            <a:ext cx="5057774" cy="729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:\CARTELLE CONCILIO\doc00084220140617155035_016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095375" y="876300"/>
            <a:ext cx="4667250" cy="739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:\CARTELLE CONCILIO\doc00084220140617155035_019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66763" y="904875"/>
            <a:ext cx="5324474" cy="733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:\CARTELLE CONCILIO\doc00084220140617155035_021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68935" y="247827"/>
            <a:ext cx="6120130" cy="8648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:\CARTELLE CONCILIO\doc00084220140617155035_023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68935" y="247827"/>
            <a:ext cx="6120130" cy="8648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:\CARTELLE CONCILIO\doc00084220140617155035_020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95337" y="661987"/>
            <a:ext cx="5267325" cy="782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203865"/>
            <a:ext cx="6858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Tra i personaggi delle tante fiabe ascoltate  quello che più  ha entusiasmato i bambini è:” il mago”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magine 2" descr="https://encrypted-tbn2.gstatic.com/images?q=tbn:ANd9GcSH7ifx5cBMzTIUMF7MeQZrJZ1-7kQv_3WFbHBAG6VVNXZt3_m0ZQ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060848" y="899592"/>
            <a:ext cx="2886075" cy="372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32656" y="5076056"/>
            <a:ext cx="6209928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Raccontano esperienze /episodi legati ad una parola.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it-IT" sz="1600" dirty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Le insegnanti utilizzando la tecnica del brainstorming propongono ai bambini di raccontare cosa sanno dei maghi e di esperienze legate ad essi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5" name="Immagine 104" descr="E:\CARTELLE CONCILIO\doc00084220140617155035_010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68935" y="247827"/>
            <a:ext cx="6120130" cy="8648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:\Users\utente\AppData\Local\Temp\Rar$DIa0.495\DSCF2149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124744" y="683568"/>
            <a:ext cx="451485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C:\Users\utente\Desktop\Nuova cartella\DSCF2151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124744" y="4355976"/>
            <a:ext cx="4464496" cy="3168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Attività: a caccia di immagini e parole legate al “Mago”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69" name="Immagine 12" descr="doc00084220140617155035_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6124575" cy="8648700"/>
          </a:xfrm>
          <a:prstGeom prst="rect">
            <a:avLst/>
          </a:prstGeom>
          <a:noFill/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9105900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magine 15" descr="DSC008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704" y="648469"/>
            <a:ext cx="4772025" cy="3419475"/>
          </a:xfrm>
          <a:prstGeom prst="rect">
            <a:avLst/>
          </a:prstGeom>
          <a:noFill/>
        </p:spPr>
      </p:pic>
      <p:pic>
        <p:nvPicPr>
          <p:cNvPr id="34817" name="Immagine 8" descr="DSC008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440" y="4731965"/>
            <a:ext cx="4876800" cy="3800475"/>
          </a:xfrm>
          <a:prstGeom prst="rect">
            <a:avLst/>
          </a:prstGeom>
          <a:noFill/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76672" y="68015"/>
            <a:ext cx="587727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Strutturano una mappa concettuale per ordinare il materiale scelto. 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38766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7677150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magine 18" descr="DSCF21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688" y="4992191"/>
            <a:ext cx="5372100" cy="3324225"/>
          </a:xfrm>
          <a:prstGeom prst="rect">
            <a:avLst/>
          </a:prstGeom>
          <a:noFill/>
        </p:spPr>
      </p:pic>
      <p:pic>
        <p:nvPicPr>
          <p:cNvPr id="35842" name="Immagine 17" descr="DSCF21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720" y="1094234"/>
            <a:ext cx="4772025" cy="3333750"/>
          </a:xfrm>
          <a:prstGeom prst="rect">
            <a:avLst/>
          </a:prstGeom>
          <a:noFill/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88640" y="130731"/>
            <a:ext cx="648072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Il mago che ha più colpito  i bambini è il famoso Mago di </a:t>
            </a:r>
            <a:r>
              <a:rPr kumimoji="0" lang="it-IT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Oz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e a grande richiesta chiedono di guardarne il cd 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457200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it-IT" sz="20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it-IT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378142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260648" y="102275"/>
            <a:ext cx="6264696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lla visione del film segue una discussione e l’insegnante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partendo dal problema di Dorothy che vuole ritornare a casa e rivedere lo zio Henry e la zia </a:t>
            </a:r>
            <a:r>
              <a:rPr kumimoji="0" lang="it-IT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invita gli alunni a pensare a  situazioni problematiche della loro vita.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sz="6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Attività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ho un </a:t>
            </a:r>
            <a:r>
              <a:rPr kumimoji="0" lang="it-I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problema…parliamone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magine 2" descr="C:\Users\utente\Desktop\Nuova cartella\DSC00760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980728" y="2267744"/>
            <a:ext cx="4829175" cy="3705225"/>
          </a:xfrm>
          <a:prstGeom prst="rect">
            <a:avLst/>
          </a:prstGeom>
          <a:noFill/>
          <a:ln>
            <a:noFill/>
          </a:ln>
        </p:spPr>
      </p:pic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404664" y="6840007"/>
            <a:ext cx="33843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Comunicano emozioni.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Propongono soluzioni.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:\Users\utente\Desktop\Nuova cartella\DSC00869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908720" y="251520"/>
            <a:ext cx="5019675" cy="39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C:\Users\utente\Desktop\Nuova cartella\DSC00870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901030" y="4499992"/>
            <a:ext cx="5048250" cy="401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260648" y="297686"/>
            <a:ext cx="619268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 bambini  a turno parlano di situazioni vissute con i genitori, fratelli, </a:t>
            </a:r>
            <a:r>
              <a:rPr kumimoji="0" lang="it-I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amici…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e si cimentano nel suggerire soluzioni.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sz="2000" dirty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Attività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: il gioco delle soluzioni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magine 2" descr="C:\Users\utente\Desktop\Nuova cartella\DSCF2156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081087" y="1979712"/>
            <a:ext cx="4695825" cy="33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C:\Users\utente\Desktop\Nuova cartella\DSC00882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052736" y="5760665"/>
            <a:ext cx="4695825" cy="277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:\CARTELLE CONCILIO\doc00084220140617155035_002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68935" y="247827"/>
            <a:ext cx="6120130" cy="8648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:\CARTELLE CONCILIO\doc00084220140617155035_003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68935" y="247827"/>
            <a:ext cx="6120130" cy="8648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216024" y="637402"/>
            <a:ext cx="6381328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Alla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lavagna si appuntano gli elementi necessari per la riuscita di una storia. Per quanto riguarda i protagonisti, gli antagonisti e gli aiutanti, è il gruppo classe che assegna il ruolo al personaggio.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Le carte delle fiabe mescolate sono  distribuite ai bambini che ne spiegano il contenuto provando a indicare a quale gruppo  appartengono. 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magine 2" descr="C:\Users\utente\Desktop\FOTO FIABA\DSC00860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73499"/>
            <a:ext cx="5029200" cy="3514725"/>
          </a:xfrm>
          <a:prstGeom prst="rect">
            <a:avLst/>
          </a:prstGeom>
          <a:noFill/>
          <a:ln>
            <a:noFill/>
          </a:ln>
        </p:spPr>
      </p:pic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88640" y="6866094"/>
            <a:ext cx="6336704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Formati i vari gruppi  inizia il gioco: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 bambini sorteggiati pescano una carta da un gruppo diverso 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e, con l’aiuto di domande guida  utilizzate per la comprensione delle storie ascoltate, inventano sequenze che vengono annotate dal compagno </a:t>
            </a:r>
            <a:r>
              <a:rPr kumimoji="0" lang="it-IT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verbalizzatore</a:t>
            </a:r>
            <a:r>
              <a:rPr kumimoji="0" lang="it-IT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E:\CARTELLE CONCILIO\doc00084220140617155035_008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68935" y="247827"/>
            <a:ext cx="6120130" cy="8648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:\Users\utente\Desktop\FOTO FIABA\DSC00856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36712" y="611560"/>
            <a:ext cx="5353050" cy="3486150"/>
          </a:xfrm>
          <a:prstGeom prst="rect">
            <a:avLst/>
          </a:prstGeom>
          <a:noFill/>
          <a:ln>
            <a:noFill/>
          </a:ln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4355976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Il testo realizzato  in sequenze viene rappresentato graficamente.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332656" y="163830"/>
            <a:ext cx="626469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Celeste, la principessa ribelle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C’era una volta una principessa di nome Celeste. Ella era bella, buona, coraggiosa, ma ribelle.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Viveva in un castello con le torri tempestate di diamanti che illuminavano le notti buie, senza stelle.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magine 2" descr="E:\CARTELLE CONCILIO\doc00077320140614064457_001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992882" y="2280270"/>
            <a:ext cx="4740374" cy="6036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404664" y="755576"/>
            <a:ext cx="62646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Un giorno Celeste uscì dal castello senza chiedere il permesso. Sapeva che i suoi genitori le avrebbero detto sicuramente di no.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magine 2" descr="E:\CARTELLE CONCILIO\doc00077320140614064457_002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68935" y="2113207"/>
            <a:ext cx="6120130" cy="4331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476672" y="263714"/>
            <a:ext cx="57606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Nel bosco viveva un orco orrendo, pauroso, arcigno, perfido di nome </a:t>
            </a:r>
            <a:r>
              <a:rPr kumimoji="0" lang="it-I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Puzz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1" name="Immagine 29" descr="doc00077320140614064457_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286" y="1390253"/>
            <a:ext cx="6115050" cy="4333875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43338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260648" y="167861"/>
            <a:ext cx="63367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Mentre Celeste passeggiava vide una caverna. Incuriosita vi entrò e si trovò di fronte l’orco.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magine 2" descr="E:\CARTELLE CONCILIO\doc00077320140614064457_004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68935" y="971600"/>
            <a:ext cx="6120130" cy="4331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332656" y="748025"/>
            <a:ext cx="612068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Voleva scappare, ma l’orco con un macigno bloccò l’entrata. Da quel giorno la principessa non fece che piangere.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magine 2" descr="E:\CARTELLE CONCILIO\doc00077320140614064457_005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68935" y="2406499"/>
            <a:ext cx="6120130" cy="4331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332656" y="551746"/>
            <a:ext cx="62646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Un vecchio saggio che aveva visto tutto consultò il suo specchio magico per aiutare la principessa.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magine 2" descr="E:\CARTELLE CONCILIO\doc00077320140614064457_006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68935" y="1691680"/>
            <a:ext cx="6120130" cy="4331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260648" y="648072"/>
            <a:ext cx="6264696" cy="104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Con l’aiuto dello specchio il vecchio saggio si trasformò in una bellissima fanciulla. Con questo stratagemma riuscì ad entrare nella caverna.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magine 2" descr="E:\CARTELLE CONCILIO\doc00077320140614064457_007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68935" y="1979712"/>
            <a:ext cx="6120130" cy="4331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260648" y="335722"/>
            <a:ext cx="63367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La notte, mentre </a:t>
            </a:r>
            <a:r>
              <a:rPr kumimoji="0" lang="it-I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Puzz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dormiva, il saggio liberò la principessa e scapparono via.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magine 2" descr="E:\CARTELLE CONCILIO\doc00077320140614064457_008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68935" y="1691680"/>
            <a:ext cx="6120130" cy="4331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332656" y="584265"/>
            <a:ext cx="62646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Da quel giorno la principessa Celeste e il vecchio saggio che lo specchio aveva trasformato in un giovane e coraggioso cavaliere, vissero felici e contenti nel castello sulla collina.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magine 2" descr="E:\CARTELLE CONCILIO\doc00077320140614064457_009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68935" y="2267744"/>
            <a:ext cx="6120130" cy="4331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13" descr="DSCF21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472" y="1619672"/>
            <a:ext cx="5023451" cy="3217887"/>
          </a:xfrm>
          <a:prstGeom prst="rect">
            <a:avLst/>
          </a:prstGeom>
          <a:noFill/>
        </p:spPr>
      </p:pic>
      <p:pic>
        <p:nvPicPr>
          <p:cNvPr id="15361" name="Immagine 7" descr="DSC007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472" y="5076056"/>
            <a:ext cx="4997799" cy="3528392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819472" y="268496"/>
            <a:ext cx="524977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Saper fare (abilità/competenze) 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Riconoscono ed allestiscono un </a:t>
            </a:r>
            <a:r>
              <a:rPr kumimoji="0" lang="it-IT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setting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adeguato all’ascolto.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Mantengono l’attenzione sull’argomento che si ascolta.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sz="16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Comunicano utilizzando un lessico adeguato all’argomento.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41052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7810500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60648" y="467544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188640" y="693440"/>
            <a:ext cx="6669360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Che cosa sono le fiabe?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Eleonora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le storie lette da mamma o papà nel lettone.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Mena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le storie raccontate da nonna mentre aspettavo la mamma che tornava.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Matteo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storie per i piccoli.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Salvatore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: le storie che vuole ascoltare mia sorella.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Nello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storie di re,  principi, cavalieri, draghi, orchi </a:t>
            </a:r>
            <a:r>
              <a:rPr kumimoji="0" lang="it-IT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e…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Raffaele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: maghi,  incantesimi,  pozioni e filtri magici.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Giusy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storie che finiscono sempre bene.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Marina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storie belle da ascoltare.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Annalaura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storie racchiuse in cd, da guardare in </a:t>
            </a:r>
            <a:r>
              <a:rPr kumimoji="0" lang="it-IT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tv…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Giovanni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it-IT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…quando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fuori fa freddo e non si può uscire.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Francesca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: storie che finiscono con “vissero felici e contenti”.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Emily 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racconti che fanno emozionare.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b="1" i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Andrea</a:t>
            </a:r>
            <a:r>
              <a:rPr lang="it-IT" sz="2000" i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racconti che iniziano con “C’era una volta”.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Francesco Pio</a:t>
            </a:r>
            <a:r>
              <a:rPr lang="it-IT" sz="2000" i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 storie di tanto tempo fa.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Annarita</a:t>
            </a:r>
            <a:r>
              <a:rPr lang="it-IT" sz="2000" i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storie che accadono in  posti bellissimi. </a:t>
            </a:r>
          </a:p>
          <a:p>
            <a:r>
              <a:rPr lang="it-IT" sz="2000" b="1" i="1" dirty="0" err="1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Giusichiara</a:t>
            </a:r>
            <a:r>
              <a:rPr lang="it-IT" sz="2000" i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si, nei boschi, nei castelli di ghiaccio, in quelli con le torri, nelle foreste  </a:t>
            </a:r>
            <a:r>
              <a:rPr lang="it-IT" sz="2000" i="1" dirty="0" err="1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e…</a:t>
            </a:r>
            <a:endParaRPr lang="it-IT" sz="2000" i="1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r>
              <a:rPr lang="it-IT" sz="2000" b="1" i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Antonio</a:t>
            </a:r>
            <a:r>
              <a:rPr lang="it-IT" sz="2000" i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racconti che fanno anche ridere.</a:t>
            </a:r>
          </a:p>
          <a:p>
            <a:r>
              <a:rPr lang="it-IT" sz="2000" b="1" i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Luisa</a:t>
            </a:r>
            <a:r>
              <a:rPr lang="it-IT" sz="2000" i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racconti che mi commuovono.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C:\Users\utente\Desktop\Nuova cartella\DSC00754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20688" y="611560"/>
            <a:ext cx="489585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32656" y="4283968"/>
            <a:ext cx="61653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Rispettano i tempi, i luoghi e il proprio turno per intervenire.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Pongono domande per acquisire maggiori informazioni.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Prendono nota di quanto si comunica.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magine 4" descr="C:\Users\utente\Desktop\Nuova cartella\DSC00855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48680" y="5364088"/>
            <a:ext cx="4953000" cy="317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60648" y="1301474"/>
            <a:ext cx="6336704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La  fiaba ha origini antichissime.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E’ un racconto magico e meraviglioso, popolato da fate, orchi, draghi </a:t>
            </a:r>
            <a:r>
              <a:rPr kumimoji="0" lang="it-IT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e…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dove avvengono miracoli ed incantesimi e la bacchetta magica esaudisce ogni desiderio.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 ogni fiaba il bene trionfa sempre sul male.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Le fiabe incominciano con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“</a:t>
            </a:r>
            <a:r>
              <a:rPr kumimoji="0" lang="it-IT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C’ERA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UNA VOLTA”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Perché parlano di tanto tempo fa.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3" name="Casella di testo 42"/>
          <p:cNvSpPr txBox="1">
            <a:spLocks noChangeArrowheads="1"/>
          </p:cNvSpPr>
          <p:nvPr/>
        </p:nvSpPr>
        <p:spPr bwMode="auto">
          <a:xfrm rot="451891">
            <a:off x="187263" y="457200"/>
            <a:ext cx="2039938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600" b="1" i="1" u="none" strike="noStrike" cap="none" normalizeH="0" baseline="0" dirty="0" err="1" smtClean="0">
                <a:ln>
                  <a:noFill/>
                </a:ln>
                <a:solidFill>
                  <a:srgbClr val="4F81BD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Pollicino</a:t>
            </a:r>
            <a:r>
              <a:rPr kumimoji="0" lang="it-IT" sz="3600" b="1" i="1" u="none" strike="noStrike" cap="none" normalizeH="0" baseline="0" dirty="0" smtClean="0">
                <a:ln>
                  <a:noFill/>
                </a:ln>
                <a:solidFill>
                  <a:srgbClr val="4F81BD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..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91" name="Casella di testo 43"/>
          <p:cNvSpPr txBox="1">
            <a:spLocks noChangeArrowheads="1"/>
          </p:cNvSpPr>
          <p:nvPr/>
        </p:nvSpPr>
        <p:spPr bwMode="auto">
          <a:xfrm>
            <a:off x="0" y="1762125"/>
            <a:ext cx="258763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90" name="Casella di testo 44"/>
          <p:cNvSpPr txBox="1">
            <a:spLocks noChangeArrowheads="1"/>
          </p:cNvSpPr>
          <p:nvPr/>
        </p:nvSpPr>
        <p:spPr bwMode="auto">
          <a:xfrm>
            <a:off x="0" y="1762125"/>
            <a:ext cx="258763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1" name="Casella di testo 45"/>
          <p:cNvSpPr txBox="1">
            <a:spLocks noChangeArrowheads="1"/>
          </p:cNvSpPr>
          <p:nvPr/>
        </p:nvSpPr>
        <p:spPr bwMode="auto">
          <a:xfrm rot="-1151673">
            <a:off x="2676525" y="582613"/>
            <a:ext cx="372586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600" b="1" i="1" u="none" strike="noStrike" cap="none" normalizeH="0" baseline="0" smtClean="0">
                <a:ln>
                  <a:noFill/>
                </a:ln>
                <a:solidFill>
                  <a:srgbClr val="FFFEFD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Il nano Tremotino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9" name="Casella di testo 46"/>
          <p:cNvSpPr txBox="1">
            <a:spLocks noChangeArrowheads="1"/>
          </p:cNvSpPr>
          <p:nvPr/>
        </p:nvSpPr>
        <p:spPr bwMode="auto">
          <a:xfrm rot="1194744">
            <a:off x="0" y="1762125"/>
            <a:ext cx="3611563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6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Vassilina la bella..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8" name="Casella di testo 47"/>
          <p:cNvSpPr txBox="1">
            <a:spLocks noChangeArrowheads="1"/>
          </p:cNvSpPr>
          <p:nvPr/>
        </p:nvSpPr>
        <p:spPr bwMode="auto">
          <a:xfrm rot="-1361873">
            <a:off x="3724275" y="2030413"/>
            <a:ext cx="2725738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600" b="1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Prezzemolina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7" name="Casella di testo 48"/>
          <p:cNvSpPr txBox="1">
            <a:spLocks noChangeArrowheads="1"/>
          </p:cNvSpPr>
          <p:nvPr/>
        </p:nvSpPr>
        <p:spPr bwMode="auto">
          <a:xfrm rot="1056223">
            <a:off x="-104775" y="4114800"/>
            <a:ext cx="467836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600" b="1" i="1" u="none" strike="noStrike" cap="none" normalizeH="0" baseline="0" smtClean="0">
                <a:ln>
                  <a:noFill/>
                </a:ln>
                <a:solidFill>
                  <a:srgbClr val="9BBB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L’ omino della pioggia…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92" name="Casella di testo 49"/>
          <p:cNvSpPr txBox="1">
            <a:spLocks noChangeArrowheads="1"/>
          </p:cNvSpPr>
          <p:nvPr/>
        </p:nvSpPr>
        <p:spPr bwMode="auto">
          <a:xfrm rot="-1152421">
            <a:off x="2619375" y="5356225"/>
            <a:ext cx="414496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600" b="1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IL NASO CHE SCAPPA 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2" name="Casella di testo 50"/>
          <p:cNvSpPr txBox="1">
            <a:spLocks noChangeArrowheads="1"/>
          </p:cNvSpPr>
          <p:nvPr/>
        </p:nvSpPr>
        <p:spPr bwMode="auto">
          <a:xfrm rot="1031025">
            <a:off x="36192" y="6300788"/>
            <a:ext cx="4440238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600" b="1" i="1" u="none" strike="noStrike" cap="none" normalizeH="0" baseline="0" dirty="0" smtClean="0">
                <a:ln>
                  <a:noFill/>
                </a:ln>
                <a:solidFill>
                  <a:srgbClr val="4F81BD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GLI UOMINI </a:t>
            </a:r>
            <a:r>
              <a:rPr kumimoji="0" lang="it-IT" sz="3600" b="1" i="1" u="none" strike="noStrike" cap="none" normalizeH="0" baseline="0" dirty="0" err="1" smtClean="0">
                <a:ln>
                  <a:noFill/>
                </a:ln>
                <a:solidFill>
                  <a:srgbClr val="4F81BD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DI</a:t>
            </a:r>
            <a:r>
              <a:rPr kumimoji="0" lang="it-IT" sz="3600" b="1" i="1" u="none" strike="noStrike" cap="none" normalizeH="0" baseline="0" dirty="0" smtClean="0">
                <a:ln>
                  <a:noFill/>
                </a:ln>
                <a:solidFill>
                  <a:srgbClr val="4F81BD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BURRO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6" name="Casella di testo 52"/>
          <p:cNvSpPr txBox="1">
            <a:spLocks noChangeArrowheads="1"/>
          </p:cNvSpPr>
          <p:nvPr/>
        </p:nvSpPr>
        <p:spPr bwMode="auto">
          <a:xfrm rot="-1422552">
            <a:off x="3854450" y="3409950"/>
            <a:ext cx="265906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600" b="1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Il mago di Oz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4" name="Casella di testo 53"/>
          <p:cNvSpPr txBox="1">
            <a:spLocks noChangeArrowheads="1"/>
          </p:cNvSpPr>
          <p:nvPr/>
        </p:nvSpPr>
        <p:spPr bwMode="auto">
          <a:xfrm>
            <a:off x="0" y="8115300"/>
            <a:ext cx="46831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Casella di testo 54"/>
          <p:cNvSpPr txBox="1">
            <a:spLocks noChangeArrowheads="1"/>
          </p:cNvSpPr>
          <p:nvPr/>
        </p:nvSpPr>
        <p:spPr bwMode="auto">
          <a:xfrm rot="1031703">
            <a:off x="200898" y="8007660"/>
            <a:ext cx="243046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La sirenetta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5" name="Casella di testo 55"/>
          <p:cNvSpPr txBox="1">
            <a:spLocks noChangeArrowheads="1"/>
          </p:cNvSpPr>
          <p:nvPr/>
        </p:nvSpPr>
        <p:spPr bwMode="auto">
          <a:xfrm rot="-1724271">
            <a:off x="2681288" y="7246282"/>
            <a:ext cx="4164012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Il gatto con gli stivali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0" y="15436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Gli alunni  ascoltano diverse fiabe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8" name="Rectangle 28"/>
          <p:cNvSpPr>
            <a:spLocks noChangeArrowheads="1"/>
          </p:cNvSpPr>
          <p:nvPr/>
        </p:nvSpPr>
        <p:spPr bwMode="auto">
          <a:xfrm>
            <a:off x="0" y="457200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32656" y="539552"/>
            <a:ext cx="6048672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DENTRO LA FIABA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Il Mago di OZ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it-IT" sz="10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Dorothy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 è una bimba che vive in Kansas con gli zii e il cane Toto.</a:t>
            </a:r>
            <a:b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Un giorno, un violentissimo 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tornado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 solleva la casa da terra, e la spinge nell'aria.</a:t>
            </a:r>
            <a:b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Mentre gli zii riescono a rifugiarsi sottoterra, Dorothy e Toto rimangono all'interno della casa e vengono trasportati in volo assieme ad essa, fino alla fantastica 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Terra Blu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 .</a:t>
            </a:r>
            <a:endParaRPr kumimoji="0" lang="it-IT" sz="2000" b="0" i="1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La storia continua raccontando le tante avventure che vive Dorothy e i personaggi che incontra nel lungo viaggio che compie per tornare a casa.</a:t>
            </a:r>
            <a:r>
              <a:rPr kumimoji="0" lang="it-IT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1024</Words>
  <Application>Microsoft Office PowerPoint</Application>
  <PresentationFormat>Presentazione su schermo (4:3)</PresentationFormat>
  <Paragraphs>114</Paragraphs>
  <Slides>39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0" baseType="lpstr">
      <vt:lpstr>Tema di Office</vt:lpstr>
      <vt:lpstr>PERCORSO DI FORMAZIONE E DI RICERCA IN RETE PER L’ATTUAZIONE DELLE MISURE DI ACCOMPAGNAMENTO DELLE INDICAZIONI NAZIONALI PER IL CURRICOLO 2012 (C.M. N°22 DEL 26/08/2013)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</vt:vector>
  </TitlesOfParts>
  <Company>BASTARDS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m.lanzara</dc:creator>
  <cp:lastModifiedBy>m.lanzara</cp:lastModifiedBy>
  <cp:revision>6</cp:revision>
  <dcterms:created xsi:type="dcterms:W3CDTF">2014-07-04T07:05:20Z</dcterms:created>
  <dcterms:modified xsi:type="dcterms:W3CDTF">2014-07-04T07:44:21Z</dcterms:modified>
</cp:coreProperties>
</file>