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mp3" ContentType="audi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1.bin" ContentType="audio/unknown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2"/>
  </p:notesMasterIdLst>
  <p:handoutMasterIdLst>
    <p:handoutMasterId r:id="rId33"/>
  </p:handoutMasterIdLst>
  <p:sldIdLst>
    <p:sldId id="264" r:id="rId2"/>
    <p:sldId id="271" r:id="rId3"/>
    <p:sldId id="276" r:id="rId4"/>
    <p:sldId id="272" r:id="rId5"/>
    <p:sldId id="273" r:id="rId6"/>
    <p:sldId id="277" r:id="rId7"/>
    <p:sldId id="275" r:id="rId8"/>
    <p:sldId id="278" r:id="rId9"/>
    <p:sldId id="279" r:id="rId10"/>
    <p:sldId id="256" r:id="rId11"/>
    <p:sldId id="257" r:id="rId12"/>
    <p:sldId id="258" r:id="rId13"/>
    <p:sldId id="265" r:id="rId14"/>
    <p:sldId id="280" r:id="rId15"/>
    <p:sldId id="281" r:id="rId16"/>
    <p:sldId id="266" r:id="rId17"/>
    <p:sldId id="267" r:id="rId18"/>
    <p:sldId id="282" r:id="rId19"/>
    <p:sldId id="283" r:id="rId20"/>
    <p:sldId id="268" r:id="rId21"/>
    <p:sldId id="269" r:id="rId22"/>
    <p:sldId id="270" r:id="rId23"/>
    <p:sldId id="287" r:id="rId24"/>
    <p:sldId id="259" r:id="rId25"/>
    <p:sldId id="284" r:id="rId26"/>
    <p:sldId id="285" r:id="rId27"/>
    <p:sldId id="260" r:id="rId28"/>
    <p:sldId id="261" r:id="rId29"/>
    <p:sldId id="262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8" autoAdjust="0"/>
    <p:restoredTop sz="94818" autoAdjust="0"/>
  </p:normalViewPr>
  <p:slideViewPr>
    <p:cSldViewPr snapToGrid="0" snapToObjects="1">
      <p:cViewPr>
        <p:scale>
          <a:sx n="103" d="100"/>
          <a:sy n="103" d="100"/>
        </p:scale>
        <p:origin x="-344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8B70-2D4B-4A4B-A1EB-5AE5282A7F53}" type="datetimeFigureOut">
              <a:rPr lang="it-IT" smtClean="0"/>
              <a:pPr/>
              <a:t>14/06/15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0623D-210F-DF48-A874-40BF2DAAE8EE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2685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5388A-1AD7-AC40-B095-1BB4065B9D2F}" type="datetimeFigureOut">
              <a:rPr lang="it-IT" smtClean="0"/>
              <a:pPr/>
              <a:t>14/06/15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6AB52-55E3-1240-B440-23FA85381315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85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6AB52-55E3-1240-B440-23FA85381315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64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0000">
    <p:dissolve/>
    <p:sndAc>
      <p:stSnd>
        <p:snd r:embed="rId1" name="Ludovico Einaudi - I Giorni.mp3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1">
              <a:lumMod val="75000"/>
            </a:schemeClr>
          </a:fgClr>
          <a:bgClr>
            <a:schemeClr val="accent2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E38E4D-051A-41E1-86A4-E56916468FD0}" type="datetimeFigureOut">
              <a:rPr lang="en-US" smtClean="0"/>
              <a:pPr/>
              <a:t>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xmlns:p14="http://schemas.microsoft.com/office/powerpoint/2010/main" spd="slow" advClick="0" advTm="10000">
    <p:dissolve/>
    <p:sndAc>
      <p:stSnd>
        <p:snd r:embed="rId14" name="Ludovico Einaudi - I Giorni.mp3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bin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6.gif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bin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25"/>
          <p:cNvSpPr>
            <a:spLocks noGrp="1"/>
          </p:cNvSpPr>
          <p:nvPr>
            <p:ph type="title"/>
          </p:nvPr>
        </p:nvSpPr>
        <p:spPr>
          <a:xfrm>
            <a:off x="415925" y="418218"/>
            <a:ext cx="8308975" cy="1130737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PERCORSO DI FORMAZIONE </a:t>
            </a:r>
            <a:r>
              <a:rPr lang="it-IT" dirty="0" smtClean="0">
                <a:solidFill>
                  <a:srgbClr val="FF0000"/>
                </a:solidFill>
              </a:rPr>
              <a:t>E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RICERCA IN RETE</a:t>
            </a:r>
            <a:endParaRPr lang="it-IT" dirty="0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>
          <a:xfrm>
            <a:off x="415925" y="2060111"/>
            <a:ext cx="8308975" cy="4188288"/>
          </a:xfrm>
        </p:spPr>
        <p:txBody>
          <a:bodyPr>
            <a:normAutofit/>
          </a:bodyPr>
          <a:lstStyle/>
          <a:p>
            <a:endParaRPr lang="it-IT" sz="1800" b="1" dirty="0" smtClean="0">
              <a:solidFill>
                <a:srgbClr val="FF0000"/>
              </a:solidFill>
            </a:endParaRPr>
          </a:p>
          <a:p>
            <a:endParaRPr lang="it-IT" sz="1800" b="1" dirty="0">
              <a:solidFill>
                <a:srgbClr val="FF0000"/>
              </a:solidFill>
            </a:endParaRPr>
          </a:p>
          <a:p>
            <a:endParaRPr lang="it-IT" sz="1800" b="1" dirty="0" smtClean="0">
              <a:solidFill>
                <a:srgbClr val="FF0000"/>
              </a:solidFill>
            </a:endParaRPr>
          </a:p>
          <a:p>
            <a:endParaRPr lang="it-IT" sz="1800" b="1" dirty="0">
              <a:solidFill>
                <a:srgbClr val="FF0000"/>
              </a:solidFill>
            </a:endParaRPr>
          </a:p>
          <a:p>
            <a:endParaRPr lang="it-IT" sz="1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SCUOLA INFANZIA </a:t>
            </a:r>
            <a:r>
              <a:rPr lang="it-IT" sz="2400" dirty="0" smtClean="0">
                <a:solidFill>
                  <a:srgbClr val="FF0000"/>
                </a:solidFill>
              </a:rPr>
              <a:t>“Maddalena Lauro” di LANZARA</a:t>
            </a:r>
          </a:p>
          <a:p>
            <a:pPr marL="0" indent="0" algn="ctr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RETE </a:t>
            </a:r>
            <a:r>
              <a:rPr lang="it-IT" sz="2400" b="1" dirty="0">
                <a:solidFill>
                  <a:srgbClr val="FF0000"/>
                </a:solidFill>
              </a:rPr>
              <a:t>Senza “rete”</a:t>
            </a:r>
          </a:p>
          <a:p>
            <a:endParaRPr lang="it-IT" dirty="0"/>
          </a:p>
        </p:txBody>
      </p:sp>
      <p:pic>
        <p:nvPicPr>
          <p:cNvPr id="3" name="Indie Rock Instrumental â A Velvet Affair by Blanket Barricade â backing track epic guitar bass 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98162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4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99127" y="495666"/>
            <a:ext cx="8307387" cy="2710672"/>
          </a:xfrm>
        </p:spPr>
        <p:txBody>
          <a:bodyPr/>
          <a:lstStyle/>
          <a:p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IL FILM ANIMATO:</a:t>
            </a:r>
            <a:b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it-IT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TOTò</a:t>
            </a:r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SAPORE E LA MAGIA DELLA PIZZA</a:t>
            </a:r>
            <a:endParaRPr lang="it-IT" sz="5400" dirty="0"/>
          </a:p>
        </p:txBody>
      </p:sp>
      <p:pic>
        <p:nvPicPr>
          <p:cNvPr id="4" name="Immagine 3" descr="image001.jpg">
            <a:hlinkHover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7" y="4336063"/>
            <a:ext cx="1595447" cy="1595447"/>
          </a:xfrm>
          <a:prstGeom prst="rect">
            <a:avLst/>
          </a:prstGeom>
        </p:spPr>
      </p:pic>
      <p:pic>
        <p:nvPicPr>
          <p:cNvPr id="5" name="Immagine 4" descr="image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77" y="4445214"/>
            <a:ext cx="1626105" cy="1841574"/>
          </a:xfrm>
          <a:prstGeom prst="rect">
            <a:avLst/>
          </a:prstGeom>
        </p:spPr>
      </p:pic>
      <p:pic>
        <p:nvPicPr>
          <p:cNvPr id="6" name="Immagine 5" descr="image00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64" y="3853521"/>
            <a:ext cx="1384950" cy="1552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718938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3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7109" y="415338"/>
            <a:ext cx="8308975" cy="2063850"/>
          </a:xfrm>
        </p:spPr>
        <p:txBody>
          <a:bodyPr/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 ILLUSTRAZIONI DA COLORARE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Segnaposto contenuto 6" descr="image009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7" b="25427"/>
          <a:stretch>
            <a:fillRect/>
          </a:stretch>
        </p:blipFill>
        <p:spPr>
          <a:xfrm>
            <a:off x="717396" y="4669776"/>
            <a:ext cx="2020573" cy="1803186"/>
          </a:xfrm>
        </p:spPr>
      </p:pic>
      <p:pic>
        <p:nvPicPr>
          <p:cNvPr id="8" name="Immagine 7" descr="image0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69" y="3000991"/>
            <a:ext cx="2262548" cy="1668785"/>
          </a:xfrm>
          <a:prstGeom prst="rect">
            <a:avLst/>
          </a:prstGeom>
        </p:spPr>
      </p:pic>
      <p:pic>
        <p:nvPicPr>
          <p:cNvPr id="9" name="Immagine 8" descr="image0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87" y="4669776"/>
            <a:ext cx="1874497" cy="1874497"/>
          </a:xfrm>
          <a:prstGeom prst="rect">
            <a:avLst/>
          </a:prstGeom>
        </p:spPr>
      </p:pic>
      <p:pic>
        <p:nvPicPr>
          <p:cNvPr id="10" name="Immagine 9" descr="toto_sapore_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43" y="5131356"/>
            <a:ext cx="1436842" cy="1549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762922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3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9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5925" y="885265"/>
            <a:ext cx="8308975" cy="1143000"/>
          </a:xfrm>
        </p:spPr>
        <p:txBody>
          <a:bodyPr/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ED ORA AL LAVORO!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egnaposto contenuto 3" descr="100_1826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8" b="21978"/>
          <a:stretch>
            <a:fillRect/>
          </a:stretch>
        </p:blipFill>
        <p:spPr>
          <a:xfrm>
            <a:off x="415925" y="4339376"/>
            <a:ext cx="3010181" cy="1909024"/>
          </a:xfrm>
        </p:spPr>
      </p:pic>
      <p:pic>
        <p:nvPicPr>
          <p:cNvPr id="5" name="Immagine 4" descr="100_182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44" y="2482699"/>
            <a:ext cx="2219899" cy="1664924"/>
          </a:xfrm>
          <a:prstGeom prst="rect">
            <a:avLst/>
          </a:prstGeom>
        </p:spPr>
      </p:pic>
      <p:pic>
        <p:nvPicPr>
          <p:cNvPr id="6" name="Immagine 5" descr="100_182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40" y="2728814"/>
            <a:ext cx="2055533" cy="1541650"/>
          </a:xfrm>
          <a:prstGeom prst="rect">
            <a:avLst/>
          </a:prstGeom>
        </p:spPr>
      </p:pic>
      <p:pic>
        <p:nvPicPr>
          <p:cNvPr id="7" name="Immagine 6" descr="100_182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66" y="4549022"/>
            <a:ext cx="2219899" cy="1664924"/>
          </a:xfrm>
          <a:prstGeom prst="rect">
            <a:avLst/>
          </a:prstGeom>
        </p:spPr>
      </p:pic>
      <p:pic>
        <p:nvPicPr>
          <p:cNvPr id="8" name="Immagine 7" descr="100_182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96" y="4668863"/>
            <a:ext cx="2060111" cy="1545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313450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3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5925" y="557625"/>
            <a:ext cx="8308975" cy="167287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it-IT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Proviamo a fare anche noi la pizza!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Immagine 2" descr="IMG-20150513-WA0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37" y="2405089"/>
            <a:ext cx="2061543" cy="2748724"/>
          </a:xfrm>
          <a:prstGeom prst="rect">
            <a:avLst/>
          </a:prstGeom>
        </p:spPr>
      </p:pic>
      <p:pic>
        <p:nvPicPr>
          <p:cNvPr id="11" name="Immagine 10" descr="IMG-20150513-WA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18" y="3540250"/>
            <a:ext cx="2277469" cy="3036625"/>
          </a:xfrm>
          <a:prstGeom prst="rect">
            <a:avLst/>
          </a:prstGeom>
        </p:spPr>
      </p:pic>
      <p:pic>
        <p:nvPicPr>
          <p:cNvPr id="12" name="Immagine 11" descr="IMG-20150513-WA01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8" y="2881339"/>
            <a:ext cx="2277470" cy="303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6978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65962"/>
            <a:ext cx="8042276" cy="1336956"/>
          </a:xfrm>
        </p:spPr>
        <p:txBody>
          <a:bodyPr/>
          <a:lstStyle/>
          <a:p>
            <a:r>
              <a:rPr lang="it-IT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GLI INGREDIENTI</a:t>
            </a:r>
            <a:endParaRPr lang="it-IT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Immagine 5" descr="IMG-20150513-WA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44" y="2098004"/>
            <a:ext cx="2366998" cy="3155997"/>
          </a:xfrm>
          <a:prstGeom prst="rect">
            <a:avLst/>
          </a:prstGeom>
        </p:spPr>
      </p:pic>
      <p:pic>
        <p:nvPicPr>
          <p:cNvPr id="8" name="Segnaposto contenuto 7" descr="IMG-20150513-WA003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7" b="29747"/>
          <a:stretch>
            <a:fillRect/>
          </a:stretch>
        </p:blipFill>
        <p:spPr>
          <a:xfrm>
            <a:off x="147341" y="2146339"/>
            <a:ext cx="2802574" cy="1513589"/>
          </a:xfrm>
        </p:spPr>
      </p:pic>
      <p:pic>
        <p:nvPicPr>
          <p:cNvPr id="12" name="Immagine 11" descr="IMG-20150513-WA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25" y="3088230"/>
            <a:ext cx="2401849" cy="32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27580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1859597"/>
          </a:xfrm>
        </p:spPr>
        <p:txBody>
          <a:bodyPr/>
          <a:lstStyle/>
          <a:p>
            <a:r>
              <a:rPr lang="it-IT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PREPARIAMO L’IMPASTO ED ASPETTIAMO… </a:t>
            </a:r>
            <a:endParaRPr lang="it-IT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egnaposto contenuto 3" descr="100_174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1029418" y="4460992"/>
            <a:ext cx="2974657" cy="1606526"/>
          </a:xfrm>
        </p:spPr>
      </p:pic>
      <p:pic>
        <p:nvPicPr>
          <p:cNvPr id="6" name="Immagine 5" descr="IMG-20150513-WA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34" y="2282258"/>
            <a:ext cx="2355380" cy="31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65037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5925" y="557625"/>
            <a:ext cx="8308975" cy="1192696"/>
          </a:xfrm>
        </p:spPr>
        <p:txBody>
          <a:bodyPr/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 PASTA E’ PRONTA!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Immagine 9" descr="100_177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6" y="2109199"/>
            <a:ext cx="2291543" cy="1718658"/>
          </a:xfrm>
          <a:prstGeom prst="rect">
            <a:avLst/>
          </a:prstGeom>
        </p:spPr>
      </p:pic>
      <p:pic>
        <p:nvPicPr>
          <p:cNvPr id="11" name="Immagine 10" descr="100_177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6" y="4761115"/>
            <a:ext cx="2245953" cy="1684465"/>
          </a:xfrm>
          <a:prstGeom prst="rect">
            <a:avLst/>
          </a:prstGeom>
        </p:spPr>
      </p:pic>
      <p:pic>
        <p:nvPicPr>
          <p:cNvPr id="16" name="Immagine 15" descr="100_176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6" y="4607407"/>
            <a:ext cx="2450897" cy="1838173"/>
          </a:xfrm>
          <a:prstGeom prst="rect">
            <a:avLst/>
          </a:prstGeom>
        </p:spPr>
      </p:pic>
      <p:pic>
        <p:nvPicPr>
          <p:cNvPr id="18" name="Immagine 17" descr="100_176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6" y="2233285"/>
            <a:ext cx="2126097" cy="159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Fatte 'Na Pizza _ Pino Danie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84677" y="6779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58339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4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8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5925" y="449197"/>
            <a:ext cx="8308975" cy="1641893"/>
          </a:xfrm>
        </p:spPr>
        <p:txBody>
          <a:bodyPr/>
          <a:lstStyle/>
          <a:p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TUTTI AD IMPASTARE!</a:t>
            </a:r>
            <a:endParaRPr lang="it-IT" sz="5400" dirty="0"/>
          </a:p>
        </p:txBody>
      </p:sp>
      <p:pic>
        <p:nvPicPr>
          <p:cNvPr id="6" name="Segnaposto contenuto 5" descr="100_178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4345603" y="2470067"/>
            <a:ext cx="2832207" cy="1529593"/>
          </a:xfrm>
        </p:spPr>
      </p:pic>
      <p:pic>
        <p:nvPicPr>
          <p:cNvPr id="7" name="Immagine 6" descr="100_178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2" y="2420674"/>
            <a:ext cx="2105314" cy="1578986"/>
          </a:xfrm>
          <a:prstGeom prst="rect">
            <a:avLst/>
          </a:prstGeom>
        </p:spPr>
      </p:pic>
      <p:pic>
        <p:nvPicPr>
          <p:cNvPr id="8" name="Immagine 7" descr="100_179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43" y="4677845"/>
            <a:ext cx="2032289" cy="1524217"/>
          </a:xfrm>
          <a:prstGeom prst="rect">
            <a:avLst/>
          </a:prstGeom>
        </p:spPr>
      </p:pic>
      <p:pic>
        <p:nvPicPr>
          <p:cNvPr id="3" name="Immagine 2" descr="IMG-20150513-WA01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0" y="4529189"/>
            <a:ext cx="1607202" cy="2142936"/>
          </a:xfrm>
          <a:prstGeom prst="rect">
            <a:avLst/>
          </a:prstGeom>
        </p:spPr>
      </p:pic>
      <p:pic>
        <p:nvPicPr>
          <p:cNvPr id="4" name="Immagine 3" descr="IMG-20150513-WA01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61" y="4529189"/>
            <a:ext cx="1580488" cy="210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8137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7212" y="278657"/>
            <a:ext cx="8534141" cy="1336956"/>
          </a:xfrm>
        </p:spPr>
        <p:txBody>
          <a:bodyPr/>
          <a:lstStyle/>
          <a:p>
            <a:r>
              <a:rPr lang="it-IT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ED ORA METTIAMO </a:t>
            </a:r>
            <a:br>
              <a:rPr lang="it-IT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it-IT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GLI INGREDIENTI</a:t>
            </a:r>
            <a:endParaRPr lang="it-IT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Immagine 4" descr="100_17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89" y="2490361"/>
            <a:ext cx="2257096" cy="1692823"/>
          </a:xfrm>
          <a:prstGeom prst="rect">
            <a:avLst/>
          </a:prstGeom>
        </p:spPr>
      </p:pic>
      <p:pic>
        <p:nvPicPr>
          <p:cNvPr id="6" name="Immagine 5" descr="100_175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37" y="2679691"/>
            <a:ext cx="2348078" cy="1761059"/>
          </a:xfrm>
          <a:prstGeom prst="rect">
            <a:avLst/>
          </a:prstGeom>
        </p:spPr>
      </p:pic>
      <p:pic>
        <p:nvPicPr>
          <p:cNvPr id="8" name="Immagine 7" descr="100_176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9" y="4701996"/>
            <a:ext cx="2381182" cy="1785886"/>
          </a:xfrm>
          <a:prstGeom prst="rect">
            <a:avLst/>
          </a:prstGeom>
        </p:spPr>
      </p:pic>
      <p:pic>
        <p:nvPicPr>
          <p:cNvPr id="9" name="Immagine 8" descr="100_177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37" y="4799419"/>
            <a:ext cx="2348078" cy="1761059"/>
          </a:xfrm>
          <a:prstGeom prst="rect">
            <a:avLst/>
          </a:prstGeom>
        </p:spPr>
      </p:pic>
      <p:pic>
        <p:nvPicPr>
          <p:cNvPr id="11" name="Segnaposto contenuto 10" descr="100_1752.JPG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371724" y="2679691"/>
            <a:ext cx="2783881" cy="1503493"/>
          </a:xfrm>
        </p:spPr>
      </p:pic>
      <p:pic>
        <p:nvPicPr>
          <p:cNvPr id="12" name="Immagine 11" descr="100_177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09" y="4701996"/>
            <a:ext cx="2477976" cy="18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84250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2107430"/>
          </a:xfrm>
        </p:spPr>
        <p:txBody>
          <a:bodyPr/>
          <a:lstStyle/>
          <a:p>
            <a:r>
              <a:rPr lang="it-IT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PREPARIAMO ANCHE LE PIZZETTE CON LE FORMINE</a:t>
            </a:r>
            <a:endParaRPr lang="it-IT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Segnaposto contenuto 5" descr="100_178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5888249" y="2892289"/>
            <a:ext cx="2703302" cy="1459975"/>
          </a:xfrm>
        </p:spPr>
      </p:pic>
      <p:pic>
        <p:nvPicPr>
          <p:cNvPr id="7" name="Immagine 6" descr="100_178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9" y="5014251"/>
            <a:ext cx="2075454" cy="1556591"/>
          </a:xfrm>
          <a:prstGeom prst="rect">
            <a:avLst/>
          </a:prstGeom>
        </p:spPr>
      </p:pic>
      <p:pic>
        <p:nvPicPr>
          <p:cNvPr id="9" name="Immagine 8" descr="100_178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55" y="4824395"/>
            <a:ext cx="2328596" cy="1746447"/>
          </a:xfrm>
          <a:prstGeom prst="rect">
            <a:avLst/>
          </a:prstGeom>
        </p:spPr>
      </p:pic>
      <p:pic>
        <p:nvPicPr>
          <p:cNvPr id="10" name="Immagine 9" descr="100_178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59" y="4662533"/>
            <a:ext cx="2544412" cy="1908309"/>
          </a:xfrm>
          <a:prstGeom prst="rect">
            <a:avLst/>
          </a:prstGeom>
        </p:spPr>
      </p:pic>
      <p:pic>
        <p:nvPicPr>
          <p:cNvPr id="12" name="Immagine 11" descr="100_178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11" y="2745700"/>
            <a:ext cx="2401681" cy="1801261"/>
          </a:xfrm>
          <a:prstGeom prst="rect">
            <a:avLst/>
          </a:prstGeom>
        </p:spPr>
      </p:pic>
      <p:pic>
        <p:nvPicPr>
          <p:cNvPr id="13" name="Immagine 12" descr="100_177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8" y="2730427"/>
            <a:ext cx="2576141" cy="19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9377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1708" y="681540"/>
            <a:ext cx="8308975" cy="5281937"/>
          </a:xfrm>
        </p:spPr>
        <p:txBody>
          <a:bodyPr/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PERCORSO DI FORMAZIONE E RICERCA IN RETE</a:t>
            </a:r>
            <a:br>
              <a:rPr lang="it-IT" sz="4000" dirty="0">
                <a:solidFill>
                  <a:srgbClr val="FF0000"/>
                </a:solidFill>
              </a:rPr>
            </a:br>
            <a:r>
              <a:rPr lang="it-IT" sz="4000" dirty="0">
                <a:solidFill>
                  <a:srgbClr val="FF0000"/>
                </a:solidFill>
              </a:rPr>
              <a:t> per l’attuazione delle misure  di accompagnamento delle</a:t>
            </a:r>
            <a:br>
              <a:rPr lang="it-IT" sz="4000" dirty="0">
                <a:solidFill>
                  <a:srgbClr val="FF0000"/>
                </a:solidFill>
              </a:rPr>
            </a:br>
            <a:r>
              <a:rPr lang="it-IT" sz="4000" dirty="0">
                <a:solidFill>
                  <a:srgbClr val="FF0000"/>
                </a:solidFill>
              </a:rPr>
              <a:t> INDICAZIONI NAZIONALI  2012 </a:t>
            </a:r>
            <a:br>
              <a:rPr lang="it-IT" sz="4000" dirty="0">
                <a:solidFill>
                  <a:srgbClr val="FF0000"/>
                </a:solidFill>
              </a:rPr>
            </a:br>
            <a:r>
              <a:rPr lang="it-IT" sz="4000" dirty="0">
                <a:solidFill>
                  <a:srgbClr val="FF0000"/>
                </a:solidFill>
              </a:rPr>
              <a:t> C.M. n°22 del 26/08/2013 per il curricolo della scuola dell’Infanzia e del 1°ciclo d’istruzione</a:t>
            </a:r>
          </a:p>
        </p:txBody>
      </p:sp>
    </p:spTree>
    <p:extLst>
      <p:ext uri="{BB962C8B-B14F-4D97-AF65-F5344CB8AC3E}">
        <p14:creationId xmlns:p14="http://schemas.microsoft.com/office/powerpoint/2010/main" val="1638830931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Ed ora s’inforna</a:t>
            </a:r>
            <a:r>
              <a:rPr lang="it-IT" sz="5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it-IT" sz="5400" dirty="0"/>
          </a:p>
        </p:txBody>
      </p:sp>
      <p:pic>
        <p:nvPicPr>
          <p:cNvPr id="4" name="Segnaposto contenuto 3" descr="100_179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8" b="21978"/>
          <a:stretch>
            <a:fillRect/>
          </a:stretch>
        </p:blipFill>
        <p:spPr>
          <a:xfrm>
            <a:off x="415926" y="4634948"/>
            <a:ext cx="3700430" cy="1555064"/>
          </a:xfrm>
        </p:spPr>
      </p:pic>
      <p:pic>
        <p:nvPicPr>
          <p:cNvPr id="5" name="Immagine 4" descr="100_179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45" y="2453675"/>
            <a:ext cx="2251150" cy="1516040"/>
          </a:xfrm>
          <a:prstGeom prst="rect">
            <a:avLst/>
          </a:prstGeom>
        </p:spPr>
      </p:pic>
      <p:pic>
        <p:nvPicPr>
          <p:cNvPr id="6" name="Immagine 5" descr="100_18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68" y="4521013"/>
            <a:ext cx="2225332" cy="16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88080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5925" y="402729"/>
            <a:ext cx="8308975" cy="153346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 poi… </a:t>
            </a:r>
            <a:r>
              <a:rPr lang="it-IT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e’</a:t>
            </a:r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pronta </a:t>
            </a:r>
            <a:b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da gustare!</a:t>
            </a:r>
            <a:endParaRPr lang="it-IT" sz="5400" dirty="0"/>
          </a:p>
        </p:txBody>
      </p:sp>
      <p:pic>
        <p:nvPicPr>
          <p:cNvPr id="4" name="Segnaposto contenuto 3" descr="100_180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9" b="16769"/>
          <a:stretch>
            <a:fillRect/>
          </a:stretch>
        </p:blipFill>
        <p:spPr>
          <a:xfrm>
            <a:off x="617275" y="3035953"/>
            <a:ext cx="4165137" cy="2571265"/>
          </a:xfrm>
        </p:spPr>
      </p:pic>
      <p:pic>
        <p:nvPicPr>
          <p:cNvPr id="5" name="Immagine 4" descr="100_18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15" y="3773944"/>
            <a:ext cx="3299275" cy="24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58255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2685" y="573113"/>
            <a:ext cx="8308975" cy="1579935"/>
          </a:xfrm>
        </p:spPr>
        <p:txBody>
          <a:bodyPr/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VIVA   LA PIZZA!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Segnaposto contenuto 7" descr="100_181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8" b="17138"/>
          <a:stretch>
            <a:fillRect/>
          </a:stretch>
        </p:blipFill>
        <p:spPr>
          <a:xfrm>
            <a:off x="415926" y="4724314"/>
            <a:ext cx="3091886" cy="1524086"/>
          </a:xfrm>
        </p:spPr>
      </p:pic>
      <p:pic>
        <p:nvPicPr>
          <p:cNvPr id="9" name="Immagine 8" descr="100_18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14" y="2761787"/>
            <a:ext cx="2466970" cy="1850228"/>
          </a:xfrm>
          <a:prstGeom prst="rect">
            <a:avLst/>
          </a:prstGeom>
        </p:spPr>
      </p:pic>
      <p:pic>
        <p:nvPicPr>
          <p:cNvPr id="10" name="Immagine 9" descr="100_18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55" y="3882371"/>
            <a:ext cx="3154705" cy="23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85065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733366"/>
          </a:xfrm>
        </p:spPr>
        <p:txBody>
          <a:bodyPr/>
          <a:lstStyle/>
          <a:p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 LA MAGIA E’IL POMODORO!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Segnaposto contenuto 5" descr="100_1683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5050937" y="2517816"/>
            <a:ext cx="2998539" cy="1619424"/>
          </a:xfrm>
        </p:spPr>
      </p:pic>
      <p:pic>
        <p:nvPicPr>
          <p:cNvPr id="7" name="Immagine 6" descr="pomodor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285666"/>
            <a:ext cx="2774187" cy="2083723"/>
          </a:xfrm>
          <a:prstGeom prst="rect">
            <a:avLst/>
          </a:prstGeom>
        </p:spPr>
      </p:pic>
      <p:pic>
        <p:nvPicPr>
          <p:cNvPr id="8" name="Immagine 7" descr="100_175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08" y="4565302"/>
            <a:ext cx="2542531" cy="1906898"/>
          </a:xfrm>
          <a:prstGeom prst="rect">
            <a:avLst/>
          </a:prstGeom>
        </p:spPr>
      </p:pic>
      <p:pic>
        <p:nvPicPr>
          <p:cNvPr id="9" name="Immagine 8" descr="100_175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45" y="4565302"/>
            <a:ext cx="2799731" cy="20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5753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3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5925" y="371748"/>
            <a:ext cx="8308975" cy="2792707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DAL SEMINO ALLA PIANTA: IL POMODORO: il nostro piccolo orto: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egnaposto contenuto 3" descr="100_167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4" b="16144"/>
          <a:stretch>
            <a:fillRect/>
          </a:stretch>
        </p:blipFill>
        <p:spPr>
          <a:xfrm>
            <a:off x="572597" y="3449842"/>
            <a:ext cx="2581883" cy="1767880"/>
          </a:xfrm>
        </p:spPr>
      </p:pic>
      <p:pic>
        <p:nvPicPr>
          <p:cNvPr id="3" name="Immagine 2" descr="100_168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97" y="4143307"/>
            <a:ext cx="2479159" cy="1859369"/>
          </a:xfrm>
          <a:prstGeom prst="rect">
            <a:avLst/>
          </a:prstGeom>
        </p:spPr>
      </p:pic>
      <p:pic>
        <p:nvPicPr>
          <p:cNvPr id="8" name="Immagine 7" descr="100_17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08" y="3597970"/>
            <a:ext cx="2290931" cy="17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32686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1525041"/>
          </a:xfrm>
        </p:spPr>
        <p:txBody>
          <a:bodyPr/>
          <a:lstStyle/>
          <a:p>
            <a:r>
              <a:rPr lang="it-IT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PIANTIAMO I SEMINI E LE PIANTINE!</a:t>
            </a:r>
            <a:endParaRPr lang="it-IT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Segnaposto contenuto 7" descr="100_169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549275" y="4595513"/>
            <a:ext cx="3115955" cy="1682837"/>
          </a:xfrm>
        </p:spPr>
      </p:pic>
      <p:pic>
        <p:nvPicPr>
          <p:cNvPr id="9" name="Immagine 8" descr="100_169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935002"/>
            <a:ext cx="2764286" cy="2073215"/>
          </a:xfrm>
          <a:prstGeom prst="rect">
            <a:avLst/>
          </a:prstGeom>
        </p:spPr>
      </p:pic>
      <p:pic>
        <p:nvPicPr>
          <p:cNvPr id="10" name="Immagine 9" descr="100_17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35" y="2068803"/>
            <a:ext cx="2744128" cy="2058096"/>
          </a:xfrm>
          <a:prstGeom prst="rect">
            <a:avLst/>
          </a:prstGeom>
        </p:spPr>
      </p:pic>
      <p:pic>
        <p:nvPicPr>
          <p:cNvPr id="11" name="Immagine 10" descr="100_170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62" y="4257735"/>
            <a:ext cx="2694153" cy="20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73509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2101596"/>
          </a:xfrm>
        </p:spPr>
        <p:txBody>
          <a:bodyPr/>
          <a:lstStyle/>
          <a:p>
            <a:r>
              <a:rPr lang="it-IT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USIAMO LA ZAPPETTA:SENZA LITIGARE </a:t>
            </a:r>
            <a:r>
              <a:rPr lang="it-IT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PERò</a:t>
            </a:r>
            <a:r>
              <a:rPr lang="it-IT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…!</a:t>
            </a:r>
            <a:endParaRPr lang="it-IT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egnaposto contenuto 3" descr="100_170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2531112" y="2430794"/>
            <a:ext cx="3615745" cy="1952759"/>
          </a:xfrm>
        </p:spPr>
      </p:pic>
      <p:pic>
        <p:nvPicPr>
          <p:cNvPr id="5" name="Immagine 4" descr="100_17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72" y="4421604"/>
            <a:ext cx="2923819" cy="2192864"/>
          </a:xfrm>
          <a:prstGeom prst="rect">
            <a:avLst/>
          </a:prstGeom>
        </p:spPr>
      </p:pic>
      <p:pic>
        <p:nvPicPr>
          <p:cNvPr id="10" name="Immagine 9" descr="100_169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7" y="4383553"/>
            <a:ext cx="2974553" cy="223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81392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4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5925" y="885265"/>
            <a:ext cx="8308975" cy="1143000"/>
          </a:xfrm>
        </p:spPr>
        <p:txBody>
          <a:bodyPr/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ED ORA INNAFFIAMO</a:t>
            </a:r>
            <a:r>
              <a:rPr lang="it-IT" sz="5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it-IT" sz="5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egnaposto contenuto 3" descr="IMG-20150521-WA01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0" b="37390"/>
          <a:stretch>
            <a:fillRect/>
          </a:stretch>
        </p:blipFill>
        <p:spPr>
          <a:xfrm>
            <a:off x="1043179" y="2927525"/>
            <a:ext cx="2311194" cy="1678980"/>
          </a:xfrm>
        </p:spPr>
      </p:pic>
      <p:pic>
        <p:nvPicPr>
          <p:cNvPr id="5" name="Immagine 4" descr="IMG-20150521-WA0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60" y="2927525"/>
            <a:ext cx="2364904" cy="1545082"/>
          </a:xfrm>
          <a:prstGeom prst="rect">
            <a:avLst/>
          </a:prstGeom>
        </p:spPr>
      </p:pic>
      <p:pic>
        <p:nvPicPr>
          <p:cNvPr id="7" name="Immagine 6" descr="IMG-20150521-WA01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24" y="4789111"/>
            <a:ext cx="2431645" cy="1458987"/>
          </a:xfrm>
          <a:prstGeom prst="rect">
            <a:avLst/>
          </a:prstGeom>
        </p:spPr>
      </p:pic>
      <p:pic>
        <p:nvPicPr>
          <p:cNvPr id="8" name="Immagine 7" descr="IMG-20150521-WA01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87" y="4822629"/>
            <a:ext cx="2375781" cy="14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1918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5925" y="604093"/>
            <a:ext cx="8308975" cy="1301122"/>
          </a:xfrm>
        </p:spPr>
        <p:txBody>
          <a:bodyPr/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 NOSTRE ILLUSTRAZIONI!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egnaposto contenuto 3" descr="100_172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1" b="15151"/>
          <a:stretch>
            <a:fillRect/>
          </a:stretch>
        </p:blipFill>
        <p:spPr>
          <a:xfrm>
            <a:off x="415925" y="2943015"/>
            <a:ext cx="2856331" cy="1493107"/>
          </a:xfrm>
        </p:spPr>
      </p:pic>
      <p:pic>
        <p:nvPicPr>
          <p:cNvPr id="5" name="Immagine 4" descr="100_17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49" y="2943015"/>
            <a:ext cx="2122069" cy="1591552"/>
          </a:xfrm>
          <a:prstGeom prst="rect">
            <a:avLst/>
          </a:prstGeom>
        </p:spPr>
      </p:pic>
      <p:pic>
        <p:nvPicPr>
          <p:cNvPr id="6" name="Immagine 5" descr="100_173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5" y="4755292"/>
            <a:ext cx="1894889" cy="1421167"/>
          </a:xfrm>
          <a:prstGeom prst="rect">
            <a:avLst/>
          </a:prstGeom>
        </p:spPr>
      </p:pic>
      <p:pic>
        <p:nvPicPr>
          <p:cNvPr id="7" name="Immagine 6" descr="100_173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86" y="4755292"/>
            <a:ext cx="1940652" cy="1455489"/>
          </a:xfrm>
          <a:prstGeom prst="rect">
            <a:avLst/>
          </a:prstGeom>
        </p:spPr>
      </p:pic>
      <p:pic>
        <p:nvPicPr>
          <p:cNvPr id="8" name="Immagine 7" descr="100_173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80" y="2943015"/>
            <a:ext cx="1502487" cy="1126865"/>
          </a:xfrm>
          <a:prstGeom prst="rect">
            <a:avLst/>
          </a:prstGeom>
        </p:spPr>
      </p:pic>
      <p:pic>
        <p:nvPicPr>
          <p:cNvPr id="9" name="Immagine 8" descr="100_174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1" y="4789614"/>
            <a:ext cx="1894889" cy="14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48725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5321" y="30485"/>
            <a:ext cx="8308975" cy="1890220"/>
          </a:xfrm>
        </p:spPr>
        <p:txBody>
          <a:bodyPr/>
          <a:lstStyle/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ED  I  NOSTRI DISEGNI …SULL’ESPERIENZA!</a:t>
            </a:r>
            <a:endParaRPr lang="it-IT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Segnaposto contenuto 3" descr="IMG-20150521-WA00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5" b="34765"/>
          <a:stretch>
            <a:fillRect/>
          </a:stretch>
        </p:blipFill>
        <p:spPr>
          <a:xfrm>
            <a:off x="555321" y="2840698"/>
            <a:ext cx="2269122" cy="1152336"/>
          </a:xfrm>
        </p:spPr>
      </p:pic>
      <p:pic>
        <p:nvPicPr>
          <p:cNvPr id="5" name="Immagine 4" descr="IMG-20150521-WA0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49" y="2834889"/>
            <a:ext cx="1289506" cy="2149176"/>
          </a:xfrm>
          <a:prstGeom prst="rect">
            <a:avLst/>
          </a:prstGeom>
        </p:spPr>
      </p:pic>
      <p:pic>
        <p:nvPicPr>
          <p:cNvPr id="7" name="Immagine 6" descr="IMG-20150521-WA0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98" y="3183404"/>
            <a:ext cx="1205862" cy="2009770"/>
          </a:xfrm>
          <a:prstGeom prst="rect">
            <a:avLst/>
          </a:prstGeom>
        </p:spPr>
      </p:pic>
      <p:pic>
        <p:nvPicPr>
          <p:cNvPr id="8" name="Immagine 7" descr="IMG-20150521-WA00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89" y="4653437"/>
            <a:ext cx="1006750" cy="1677917"/>
          </a:xfrm>
          <a:prstGeom prst="rect">
            <a:avLst/>
          </a:prstGeom>
        </p:spPr>
      </p:pic>
      <p:pic>
        <p:nvPicPr>
          <p:cNvPr id="9" name="Immagine 8" descr="IMG-20150521-WA00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99" y="3909477"/>
            <a:ext cx="1289506" cy="214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85250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715293"/>
              </p:ext>
            </p:extLst>
          </p:nvPr>
        </p:nvGraphicFramePr>
        <p:xfrm>
          <a:off x="604049" y="222732"/>
          <a:ext cx="7806186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3093"/>
                <a:gridCol w="3903093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COMPETENZA</a:t>
                      </a:r>
                      <a:endParaRPr lang="it-IT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-Si orienta nello spazio e nel tempo dando espressione a curiosità e ricerca di senso; osserva, descrive ed attribuisce significato ad ambienti, fatti, fenomeni e produzioni artistiche.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-acquisisce ed approfondisce l’origine di alcune parole legate alla storia della pizza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-mostra curiosità ed interesse per l’ambiente naturale attraverso un percorso specifico di sperimentazione e trasformazione del prodotto : il pomodoro</a:t>
                      </a:r>
                      <a:r>
                        <a:rPr lang="it-IT" dirty="0" smtClean="0">
                          <a:effectLst/>
                        </a:rPr>
                        <a:t> 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423885"/>
              </p:ext>
            </p:extLst>
          </p:nvPr>
        </p:nvGraphicFramePr>
        <p:xfrm>
          <a:off x="604049" y="4524849"/>
          <a:ext cx="7806186" cy="1920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3093"/>
                <a:gridCol w="3903093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TRAGUARDI PER LO SVILUPPO DELLE COMPETENZE</a:t>
                      </a:r>
                      <a:r>
                        <a:rPr lang="it-IT" sz="1800" dirty="0" smtClean="0">
                          <a:effectLst/>
                        </a:rPr>
                        <a:t> 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II bambino sa di avere una storia personale e familiare, conosce le tradizioni della  famiglia, della comunità e le mette a confronto con le altre; (Campo d’esperienza: “I discorsi e le parole”; “La conoscenza del mondo”)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808434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836791"/>
            <a:ext cx="8042276" cy="57492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LAVORO CURATO DALLE INSEGNANTI</a:t>
            </a:r>
          </a:p>
          <a:p>
            <a:pPr marL="0" indent="0" algn="ctr">
              <a:buNone/>
            </a:pPr>
            <a:r>
              <a:rPr lang="it-IT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 REALIZZATO CON I BAMBINI</a:t>
            </a:r>
          </a:p>
          <a:p>
            <a:pPr marL="0" indent="0" algn="ctr">
              <a:buNone/>
            </a:pPr>
            <a:r>
              <a:rPr lang="it-IT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DELLA </a:t>
            </a:r>
            <a:r>
              <a:rPr lang="it-IT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SEZ</a:t>
            </a:r>
            <a:r>
              <a:rPr lang="it-IT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A E D</a:t>
            </a:r>
          </a:p>
          <a:p>
            <a:pPr marL="0" indent="0" algn="ctr">
              <a:buNone/>
            </a:pPr>
            <a:r>
              <a:rPr lang="it-IT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DELLA SCUOLA DELL’INFANZIA </a:t>
            </a:r>
          </a:p>
          <a:p>
            <a:pPr marL="0" indent="0" algn="ctr">
              <a:buNone/>
            </a:pPr>
            <a:r>
              <a:rPr lang="it-IT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“MADDALENA LAURO” DI LANZARA</a:t>
            </a:r>
          </a:p>
          <a:p>
            <a:pPr algn="ctr"/>
            <a:r>
              <a:rPr lang="it-IT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A.S </a:t>
            </a:r>
            <a:r>
              <a:rPr lang="it-IT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2014/</a:t>
            </a:r>
            <a:r>
              <a:rPr lang="it-IT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2015° </a:t>
            </a:r>
          </a:p>
          <a:p>
            <a:pPr algn="r"/>
            <a:endParaRPr lang="it-IT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it-IT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Lavoro realizzato dall’</a:t>
            </a:r>
            <a:r>
              <a:rPr lang="it-IT" sz="1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ins</a:t>
            </a:r>
            <a:r>
              <a:rPr lang="it-IT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Cira angelone con la collaborazione delle </a:t>
            </a:r>
            <a:r>
              <a:rPr lang="it-IT" sz="1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ins</a:t>
            </a:r>
            <a:r>
              <a:rPr lang="it-IT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it-IT" sz="1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teresa</a:t>
            </a:r>
            <a:r>
              <a:rPr lang="it-IT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1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grimaldi</a:t>
            </a:r>
            <a:r>
              <a:rPr lang="it-IT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giuseppina salvati e </a:t>
            </a:r>
            <a:r>
              <a:rPr lang="it-IT" sz="1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gaetana</a:t>
            </a:r>
            <a:r>
              <a:rPr lang="it-IT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canale</a:t>
            </a:r>
            <a:endParaRPr lang="it-IT" sz="1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441163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773608"/>
              </p:ext>
            </p:extLst>
          </p:nvPr>
        </p:nvGraphicFramePr>
        <p:xfrm>
          <a:off x="397210" y="774479"/>
          <a:ext cx="8308976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91217"/>
                <a:gridCol w="4217759"/>
              </a:tblGrid>
              <a:tr h="3090540">
                <a:tc>
                  <a:txBody>
                    <a:bodyPr/>
                    <a:lstStyle/>
                    <a:p>
                      <a:pPr lvl="0"/>
                      <a:r>
                        <a:rPr lang="it-IT" sz="2400" kern="1200" dirty="0" smtClean="0">
                          <a:effectLst/>
                        </a:rPr>
                        <a:t>-</a:t>
                      </a:r>
                      <a:r>
                        <a:rPr lang="it-IT" sz="1800" kern="1200" dirty="0" smtClean="0">
                          <a:effectLst/>
                        </a:rPr>
                        <a:t>ascolta e comprende storie ed eventi narrati e la lettura di diversi tipi di testo</a:t>
                      </a:r>
                    </a:p>
                    <a:p>
                      <a:pPr lvl="0"/>
                      <a:r>
                        <a:rPr lang="it-IT" sz="1800" kern="1200" dirty="0" smtClean="0">
                          <a:effectLst/>
                        </a:rPr>
                        <a:t>-conosce gli indicatori temporali prima/dopo</a:t>
                      </a:r>
                    </a:p>
                    <a:p>
                      <a:pPr lvl="0"/>
                      <a:r>
                        <a:rPr lang="it-IT" sz="1800" kern="1200" dirty="0" smtClean="0">
                          <a:effectLst/>
                        </a:rPr>
                        <a:t>-utilizza i cinque sensi come strumento per conoscere la realtà</a:t>
                      </a:r>
                    </a:p>
                    <a:p>
                      <a:pPr lvl="0"/>
                      <a:r>
                        <a:rPr lang="it-IT" sz="1800" kern="1200" dirty="0" smtClean="0">
                          <a:effectLst/>
                        </a:rPr>
                        <a:t>-conosce il ciclo di vita delle piante</a:t>
                      </a:r>
                    </a:p>
                    <a:p>
                      <a:r>
                        <a:rPr lang="it-IT" sz="1800" kern="1200" dirty="0" smtClean="0">
                          <a:effectLst/>
                        </a:rPr>
                        <a:t>-conosce alcuni vegetali</a:t>
                      </a:r>
                      <a:r>
                        <a:rPr lang="it-IT" sz="1800" dirty="0" smtClean="0">
                          <a:effectLst/>
                        </a:rPr>
                        <a:t> </a:t>
                      </a:r>
                      <a:endParaRPr lang="it-IT" sz="18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-Sa usare più codici (verbali e non verbali)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-mantiene l’attenzione sull’argomento che si ascolta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prova sensazioni/emozioni durante l’ascolto e l’esperimento in giardino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-rappresenta graficamente e verbalmente le notizie apprese   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-sa utilizzare i materiali a disposizione.</a:t>
                      </a:r>
                      <a:r>
                        <a:rPr lang="it-IT" sz="1800" dirty="0" smtClean="0">
                          <a:effectLst/>
                        </a:rPr>
                        <a:t> </a:t>
                      </a:r>
                      <a:endParaRPr lang="it-IT" sz="18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426058"/>
              </p:ext>
            </p:extLst>
          </p:nvPr>
        </p:nvGraphicFramePr>
        <p:xfrm>
          <a:off x="397210" y="211754"/>
          <a:ext cx="8225402" cy="36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12701"/>
                <a:gridCol w="4112701"/>
              </a:tblGrid>
              <a:tr h="0">
                <a:tc>
                  <a:txBody>
                    <a:bodyPr/>
                    <a:lstStyle/>
                    <a:p>
                      <a:r>
                        <a:rPr lang="it-IT" sz="1800" b="1" dirty="0" smtClean="0"/>
                        <a:t>Conoscere</a:t>
                      </a:r>
                      <a:endParaRPr lang="it-IT" sz="1800" b="1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Saper fare</a:t>
                      </a:r>
                      <a:endParaRPr lang="it-IT" sz="18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791484"/>
              </p:ext>
            </p:extLst>
          </p:nvPr>
        </p:nvGraphicFramePr>
        <p:xfrm>
          <a:off x="387212" y="4463931"/>
          <a:ext cx="8318974" cy="1463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6273"/>
                <a:gridCol w="4112701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MEDIAZIONE DIDATTICA</a:t>
                      </a:r>
                      <a:r>
                        <a:rPr lang="it-IT" sz="1800" dirty="0" smtClean="0">
                          <a:effectLst/>
                        </a:rPr>
                        <a:t> 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Setting</a:t>
                      </a:r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Circle</a:t>
                      </a:r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time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Laboratori  a piccoli gruppi per fasce d’età di  3 e 4 anni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294071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391145"/>
              </p:ext>
            </p:extLst>
          </p:nvPr>
        </p:nvGraphicFramePr>
        <p:xfrm>
          <a:off x="351707" y="403970"/>
          <a:ext cx="8193396" cy="1175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8708"/>
                <a:gridCol w="4074688"/>
              </a:tblGrid>
              <a:tr h="1175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24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COMPITO </a:t>
                      </a:r>
                      <a:r>
                        <a:rPr lang="it-IT" sz="1800" b="1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DI REALTA’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Riconosce gli ingredienti e le fasi per la realizzazione della pizza margherita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053750"/>
              </p:ext>
            </p:extLst>
          </p:nvPr>
        </p:nvGraphicFramePr>
        <p:xfrm>
          <a:off x="351707" y="2215987"/>
          <a:ext cx="8286327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9630"/>
                <a:gridCol w="4096697"/>
              </a:tblGrid>
              <a:tr h="3683573">
                <a:tc>
                  <a:txBody>
                    <a:bodyPr/>
                    <a:lstStyle/>
                    <a:p>
                      <a:endParaRPr lang="it-IT" sz="1800" kern="1200" dirty="0" smtClean="0">
                        <a:effectLst/>
                      </a:endParaRPr>
                    </a:p>
                    <a:p>
                      <a:endParaRPr lang="it-IT" sz="1800" kern="1200" dirty="0" smtClean="0">
                        <a:effectLst/>
                      </a:endParaRPr>
                    </a:p>
                    <a:p>
                      <a:endParaRPr lang="it-IT" sz="1800" kern="1200" dirty="0" smtClean="0">
                        <a:effectLst/>
                      </a:endParaRPr>
                    </a:p>
                    <a:p>
                      <a:endParaRPr lang="it-IT" sz="1800" kern="1200" dirty="0" smtClean="0">
                        <a:effectLst/>
                      </a:endParaRPr>
                    </a:p>
                    <a:p>
                      <a:endParaRPr lang="it-IT" sz="1800" kern="1200" dirty="0" smtClean="0">
                        <a:effectLst/>
                      </a:endParaRPr>
                    </a:p>
                    <a:p>
                      <a:endParaRPr lang="it-IT" sz="1800" kern="1200" dirty="0" smtClean="0">
                        <a:effectLst/>
                      </a:endParaRPr>
                    </a:p>
                    <a:p>
                      <a:r>
                        <a:rPr lang="it-IT" sz="1800" kern="1200" dirty="0" smtClean="0">
                          <a:effectLst/>
                        </a:rPr>
                        <a:t>ATTIVITA</a:t>
                      </a:r>
                      <a:r>
                        <a:rPr lang="it-IT" sz="1800" dirty="0" smtClean="0">
                          <a:effectLst/>
                        </a:rPr>
                        <a:t> ‘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 dirty="0" smtClean="0">
                          <a:effectLst/>
                        </a:rPr>
                        <a:t>ascolto e visione del film “Totò sapore e la magica storia della pizza”</a:t>
                      </a:r>
                    </a:p>
                    <a:p>
                      <a:r>
                        <a:rPr lang="it-IT" sz="1800" kern="1200" dirty="0" smtClean="0">
                          <a:effectLst/>
                        </a:rPr>
                        <a:t>-illustrazione della storia</a:t>
                      </a:r>
                    </a:p>
                    <a:p>
                      <a:r>
                        <a:rPr lang="it-IT" sz="1800" kern="1200" dirty="0" smtClean="0">
                          <a:effectLst/>
                        </a:rPr>
                        <a:t>-la pizza margherita a scuola: scopriamo l’origine del nome e gli ingredienti per realizzarla</a:t>
                      </a:r>
                    </a:p>
                    <a:p>
                      <a:r>
                        <a:rPr lang="it-IT" sz="1800" kern="1200" dirty="0" smtClean="0">
                          <a:effectLst/>
                        </a:rPr>
                        <a:t>-la coltivazione della pomodoro: dal semino alla pianta. L’orto a scuola</a:t>
                      </a:r>
                    </a:p>
                    <a:p>
                      <a:r>
                        <a:rPr lang="it-IT" sz="1800" kern="1200" dirty="0" smtClean="0">
                          <a:effectLst/>
                        </a:rPr>
                        <a:t>-coloritura delle schede e rappresentazione grafica dell’esperienza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299662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7925" y="107576"/>
            <a:ext cx="8042274" cy="1348441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VALUTAZIONE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026418"/>
              </p:ext>
            </p:extLst>
          </p:nvPr>
        </p:nvGraphicFramePr>
        <p:xfrm>
          <a:off x="347925" y="2180391"/>
          <a:ext cx="804227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/>
                <a:gridCol w="2680758"/>
                <a:gridCol w="2680758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Indicatori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bg1"/>
                          </a:solidFill>
                        </a:rPr>
                        <a:t>Qualità delle relazioni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bg1"/>
                          </a:solidFill>
                        </a:rPr>
                        <a:t>Livelli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267725"/>
              </p:ext>
            </p:extLst>
          </p:nvPr>
        </p:nvGraphicFramePr>
        <p:xfrm>
          <a:off x="347925" y="3112934"/>
          <a:ext cx="8042274" cy="257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/>
                <a:gridCol w="2680758"/>
                <a:gridCol w="2680758"/>
              </a:tblGrid>
              <a:tr h="25717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Lavoro </a:t>
                      </a:r>
                      <a:r>
                        <a:rPr lang="it-IT" sz="1800" b="1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comune</a:t>
                      </a: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89535" marR="895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Svolge meno lavoro degli  altri e mostra poco interesse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Partecipa con discreto interesse al lavoro di gruppo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Lavora in accordo con gli altri</a:t>
                      </a:r>
                    </a:p>
                  </a:txBody>
                  <a:tcPr marL="89535" marR="895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D-Iniziale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6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6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</a:t>
                      </a:r>
                      <a:r>
                        <a:rPr lang="it-IT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-Base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6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B</a:t>
                      </a:r>
                      <a:r>
                        <a:rPr lang="it-IT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-Intermedio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260473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739855"/>
              </p:ext>
            </p:extLst>
          </p:nvPr>
        </p:nvGraphicFramePr>
        <p:xfrm>
          <a:off x="531654" y="1522938"/>
          <a:ext cx="8042274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463"/>
                <a:gridCol w="2875053"/>
                <a:gridCol w="2680758"/>
              </a:tblGrid>
              <a:tr h="3257858">
                <a:tc>
                  <a:txBody>
                    <a:bodyPr/>
                    <a:lstStyle/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del tempo</a:t>
                      </a:r>
                      <a:r>
                        <a:rPr lang="it-IT" dirty="0" smtClean="0">
                          <a:effectLst/>
                        </a:rPr>
                        <a:t>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 lavoro è incompleto e non svolto nel tempo accordato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 lavoro è in ritardo rispetto al tempo accordato ma è completo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 lavoro è svolto al limite del tempo accordato ,ma risulta completo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D-Iniziale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C-Base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B-Intermedio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789328"/>
              </p:ext>
            </p:extLst>
          </p:nvPr>
        </p:nvGraphicFramePr>
        <p:xfrm>
          <a:off x="504497" y="1132070"/>
          <a:ext cx="806943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915"/>
                <a:gridCol w="2680758"/>
                <a:gridCol w="2680758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Qualità operativa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Livelli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859203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83788"/>
              </p:ext>
            </p:extLst>
          </p:nvPr>
        </p:nvGraphicFramePr>
        <p:xfrm>
          <a:off x="549275" y="883356"/>
          <a:ext cx="804227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/>
                <a:gridCol w="2680758"/>
                <a:gridCol w="2680758"/>
              </a:tblGrid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b="1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Autonomia </a:t>
                      </a:r>
                      <a:r>
                        <a:rPr lang="it-IT" sz="1800" b="1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operativa</a:t>
                      </a:r>
                      <a:endParaRPr lang="it-IT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89535" marR="895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Mostra uno scarso grado di organizzazione ed autonomia nel gruppo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Richiede il supporto dell’insegnante nell’organizzazione del lavoro </a:t>
                      </a: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</a:t>
                      </a:r>
                      <a:r>
                        <a:rPr lang="it-IT" sz="18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nello </a:t>
                      </a: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svolgimento del </a:t>
                      </a: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compito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organizza e procede nel lavoro in modo autonomo, richiedendo talvolta il supporto dell’insegnante</a:t>
                      </a:r>
                      <a:r>
                        <a:rPr lang="it-IT" dirty="0" smtClean="0">
                          <a:effectLst/>
                        </a:rPr>
                        <a:t> </a:t>
                      </a:r>
                      <a:endParaRPr lang="it-IT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89535" marR="895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D-Iniziale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</a:t>
                      </a: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-</a:t>
                      </a: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Base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B-Intermedio</a:t>
                      </a:r>
                      <a:endParaRPr lang="it-IT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89535" marR="895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681992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248832"/>
              </p:ext>
            </p:extLst>
          </p:nvPr>
        </p:nvGraphicFramePr>
        <p:xfrm>
          <a:off x="549275" y="662940"/>
          <a:ext cx="804227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/>
                <a:gridCol w="2680758"/>
                <a:gridCol w="2680758"/>
              </a:tblGrid>
              <a:tr h="0">
                <a:tc>
                  <a:txBody>
                    <a:bodyPr/>
                    <a:lstStyle/>
                    <a:p>
                      <a:r>
                        <a:rPr lang="it-IT" dirty="0" smtClean="0"/>
                        <a:t>Qualità del prodotto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Livelli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1488"/>
              </p:ext>
            </p:extLst>
          </p:nvPr>
        </p:nvGraphicFramePr>
        <p:xfrm>
          <a:off x="549275" y="1211580"/>
          <a:ext cx="804227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/>
                <a:gridCol w="2680758"/>
                <a:gridCol w="2680758"/>
              </a:tblGrid>
              <a:tr h="3636650">
                <a:tc>
                  <a:txBody>
                    <a:bodyPr/>
                    <a:lstStyle/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Narrazione</a:t>
                      </a:r>
                      <a:r>
                        <a:rPr lang="it-IT" dirty="0" smtClean="0">
                          <a:effectLst/>
                        </a:rPr>
                        <a:t>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Verbalizza utilizzando strutture linguistiche semplici avvalendosi di un lessico </a:t>
                      </a:r>
                      <a:r>
                        <a:rPr lang="it-IT" sz="18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anadeguato</a:t>
                      </a: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per raccontare l’esperienza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Utilizza strutture linguistiche essenziali e verbalizza l’esperienza in maniera sostanzialmente </a:t>
                      </a: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corretta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Utilizza un lessico adeguato e corretto per raccontare l’esperienza</a:t>
                      </a:r>
                      <a:r>
                        <a:rPr lang="it-IT" dirty="0" smtClean="0">
                          <a:effectLst/>
                        </a:rPr>
                        <a:t> </a:t>
                      </a:r>
                      <a:endParaRPr lang="it-IT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89535" marR="895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</a:t>
                      </a: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-Iniziale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</a:t>
                      </a: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-Base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1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B</a:t>
                      </a: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-Intermedio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</a:p>
                  </a:txBody>
                  <a:tcPr marL="89535" marR="895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149943"/>
      </p:ext>
    </p:extLst>
  </p:cSld>
  <p:clrMapOvr>
    <a:masterClrMapping/>
  </p:clrMapOvr>
  <p:transition xmlns:p14="http://schemas.microsoft.com/office/powerpoint/2010/main" spd="slow" advClick="0" advTm="10000">
    <p:dissolve/>
    <p:sndAc>
      <p:stSnd>
        <p:snd r:embed="rId2" name="Ludovico Einaudi - I Giorni.mp3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4|1|0.9|2.2|2.5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7|1.5|1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7|1.1|0.9|1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Brezz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zza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723</TotalTime>
  <Words>646</Words>
  <Application>Microsoft Macintosh PowerPoint</Application>
  <PresentationFormat>Presentazione su schermo (4:3)</PresentationFormat>
  <Paragraphs>184</Paragraphs>
  <Slides>30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Brezza</vt:lpstr>
      <vt:lpstr>PERCORSO DI FORMAZIONE E  RICERCA IN RETE</vt:lpstr>
      <vt:lpstr>PERCORSO DI FORMAZIONE E RICERCA IN RETE  per l’attuazione delle misure  di accompagnamento delle  INDICAZIONI NAZIONALI  2012   C.M. n°22 del 26/08/2013 per il curricolo della scuola dell’Infanzia e del 1°ciclo d’istruzione</vt:lpstr>
      <vt:lpstr>Presentazione di PowerPoint</vt:lpstr>
      <vt:lpstr>Presentazione di PowerPoint</vt:lpstr>
      <vt:lpstr>Presentazione di PowerPoint</vt:lpstr>
      <vt:lpstr>VALUTAZIONE</vt:lpstr>
      <vt:lpstr>Presentazione di PowerPoint</vt:lpstr>
      <vt:lpstr>Presentazione di PowerPoint</vt:lpstr>
      <vt:lpstr>Presentazione di PowerPoint</vt:lpstr>
      <vt:lpstr>IL FILM ANIMATO: TOTò SAPORE E LA MAGIA DELLA PIZZA</vt:lpstr>
      <vt:lpstr>LE ILLUSTRAZIONI DA COLORARE</vt:lpstr>
      <vt:lpstr>ED ORA AL LAVORO!</vt:lpstr>
      <vt:lpstr>  Proviamo a fare anche noi la pizza!</vt:lpstr>
      <vt:lpstr>GLI INGREDIENTI</vt:lpstr>
      <vt:lpstr>PREPARIAMO L’IMPASTO ED ASPETTIAMO… </vt:lpstr>
      <vt:lpstr>LA PASTA E’ PRONTA!</vt:lpstr>
      <vt:lpstr>TUTTI AD IMPASTARE!</vt:lpstr>
      <vt:lpstr>ED ORA METTIAMO  GLI INGREDIENTI</vt:lpstr>
      <vt:lpstr>PREPARIAMO ANCHE LE PIZZETTE CON LE FORMINE</vt:lpstr>
      <vt:lpstr>Ed ora s’inforna!</vt:lpstr>
      <vt:lpstr>E poi… e’ pronta  da gustare!</vt:lpstr>
      <vt:lpstr>VIVA   LA PIZZA!</vt:lpstr>
      <vt:lpstr>MA LA MAGIA E’IL POMODORO!</vt:lpstr>
      <vt:lpstr>DAL SEMINO ALLA PIANTA: IL POMODORO: il nostro piccolo orto:</vt:lpstr>
      <vt:lpstr>PIANTIAMO I SEMINI E LE PIANTINE!</vt:lpstr>
      <vt:lpstr>USIAMO LA ZAPPETTA:SENZA LITIGARE PERò…!</vt:lpstr>
      <vt:lpstr>ED ORA INNAFFIAMO!</vt:lpstr>
      <vt:lpstr>LE NOSTRE ILLUSTRAZIONI!</vt:lpstr>
      <vt:lpstr>ED  I  NOSTRI DISEGNI …SULL’ESPERIENZA!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FILM ANIMATO</dc:title>
  <dc:creator>Molinari</dc:creator>
  <cp:lastModifiedBy>Molinari</cp:lastModifiedBy>
  <cp:revision>88</cp:revision>
  <dcterms:created xsi:type="dcterms:W3CDTF">2015-05-29T06:11:49Z</dcterms:created>
  <dcterms:modified xsi:type="dcterms:W3CDTF">2015-06-14T15:59:31Z</dcterms:modified>
</cp:coreProperties>
</file>